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6327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47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3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20C240-4FBC-8E41-A7AE-9BB5400B14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5C5405-89A4-3C42-8884-9929E3B40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cl.instructure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7DAC5E3-3132-087C-83C9-A9B3C4BBE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8106"/>
              </p:ext>
            </p:extLst>
          </p:nvPr>
        </p:nvGraphicFramePr>
        <p:xfrm>
          <a:off x="315130" y="1048383"/>
          <a:ext cx="11561740" cy="523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91">
                  <a:extLst>
                    <a:ext uri="{9D8B030D-6E8A-4147-A177-3AD203B41FA5}">
                      <a16:colId xmlns:a16="http://schemas.microsoft.com/office/drawing/2014/main" val="684294622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2588117362"/>
                    </a:ext>
                  </a:extLst>
                </a:gridCol>
                <a:gridCol w="1072055">
                  <a:extLst>
                    <a:ext uri="{9D8B030D-6E8A-4147-A177-3AD203B41FA5}">
                      <a16:colId xmlns:a16="http://schemas.microsoft.com/office/drawing/2014/main" val="26550937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668602873"/>
                    </a:ext>
                  </a:extLst>
                </a:gridCol>
                <a:gridCol w="1114096">
                  <a:extLst>
                    <a:ext uri="{9D8B030D-6E8A-4147-A177-3AD203B41FA5}">
                      <a16:colId xmlns:a16="http://schemas.microsoft.com/office/drawing/2014/main" val="318034356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3139488720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739567245"/>
                    </a:ext>
                  </a:extLst>
                </a:gridCol>
                <a:gridCol w="1156138">
                  <a:extLst>
                    <a:ext uri="{9D8B030D-6E8A-4147-A177-3AD203B41FA5}">
                      <a16:colId xmlns:a16="http://schemas.microsoft.com/office/drawing/2014/main" val="1051699867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4057001333"/>
                    </a:ext>
                  </a:extLst>
                </a:gridCol>
                <a:gridCol w="1114277">
                  <a:extLst>
                    <a:ext uri="{9D8B030D-6E8A-4147-A177-3AD203B41FA5}">
                      <a16:colId xmlns:a16="http://schemas.microsoft.com/office/drawing/2014/main" val="1861815829"/>
                    </a:ext>
                  </a:extLst>
                </a:gridCol>
              </a:tblGrid>
              <a:tr h="55631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Week commencing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29 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5 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12 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19 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26 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4 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11 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18 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22 April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25628"/>
                  </a:ext>
                </a:extLst>
              </a:tr>
              <a:tr h="4086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Block topic: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1: Code</a:t>
                      </a:r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2: Linearity</a:t>
                      </a:r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3: Categories</a:t>
                      </a:r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4: Interactions</a:t>
                      </a:r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5: Colliders</a:t>
                      </a:r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6: Hierarchies</a:t>
                      </a:r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7: Temporalities</a:t>
                      </a:r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8: Study design</a:t>
                      </a:r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70385"/>
                  </a:ext>
                </a:extLst>
              </a:tr>
              <a:tr h="74798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Joint lectures (both streams):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in-person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HDB 6.16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>
                          <a:effectLst/>
                        </a:rPr>
                        <a:t>Introductory Lecture</a:t>
                      </a:r>
                    </a:p>
                    <a:p>
                      <a:r>
                        <a:rPr lang="en-US" sz="1100">
                          <a:effectLst/>
                        </a:rPr>
                        <a:t>Mon 29 Jan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13:00-15:00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>
                          <a:effectLst/>
                        </a:rPr>
                        <a:t>Concluding Lecture</a:t>
                      </a:r>
                    </a:p>
                    <a:p>
                      <a:r>
                        <a:rPr lang="en-US" sz="1100">
                          <a:effectLst/>
                        </a:rPr>
                        <a:t>Fri 22 March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12:00-14:00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718515"/>
                  </a:ext>
                </a:extLst>
              </a:tr>
              <a:tr h="62830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Lecture: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in-person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r>
                        <a:rPr lang="en-US" sz="1200" dirty="0">
                          <a:effectLst/>
                        </a:rPr>
                        <a:t>HDB 6.19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30 Jan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Tues 6 Feb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13 Feb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20 Feb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27 Feb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5 March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12 March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19 March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10:00-11:30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205008"/>
                  </a:ext>
                </a:extLst>
              </a:tr>
              <a:tr h="80782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Lab 1: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in-person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r>
                        <a:rPr lang="en-US" sz="1200" dirty="0">
                          <a:effectLst/>
                        </a:rPr>
                        <a:t>HDB 6.19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30 Jan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12:00-13:30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Tues 6 Feb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12:00-13:30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13 Feb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12:00-13:30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20 Feb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12:00-13:30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27 Feb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12:00-13:30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5 March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12:00-13:30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12 March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12:00-13:30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19 March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12:00-13:30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61040"/>
                  </a:ext>
                </a:extLst>
              </a:tr>
              <a:tr h="98733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Lab 2: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in-person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r>
                        <a:rPr lang="en-US" sz="1200" dirty="0">
                          <a:effectLst/>
                        </a:rPr>
                        <a:t>HDB 6.19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30 Jan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Tues 6 Feb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13 Feb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20 Feb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27 Feb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5 March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12 March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Tues 19 March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13:30-15:00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118616"/>
                  </a:ext>
                </a:extLst>
              </a:tr>
              <a:tr h="100806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Assignment: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000" b="0" dirty="0">
                          <a:effectLst/>
                        </a:rPr>
                        <a:t>All assignments are required but only the final one is summative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Lab worksheet exercises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Lab worksheet exercises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Lab worksheet exercises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Lab worksheet exercises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Lab worksheet exercises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Lab worksheet exercises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Lab worksheet exercises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Lab worksheet exercises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Summative assessment</a:t>
                      </a:r>
                      <a:endParaRPr lang="en-US" sz="1200" dirty="0">
                        <a:effectLst/>
                      </a:endParaRPr>
                    </a:p>
                    <a:p>
                      <a:r>
                        <a:rPr lang="en-US" sz="1000" dirty="0">
                          <a:effectLst/>
                        </a:rPr>
                        <a:t>Due: 24 April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3500 word 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5120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2C3156F-B659-E458-3030-A0EBEDAC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30" y="381419"/>
            <a:ext cx="10762773" cy="778941"/>
          </a:xfrm>
        </p:spPr>
        <p:txBody>
          <a:bodyPr>
            <a:normAutofit/>
          </a:bodyPr>
          <a:lstStyle/>
          <a:p>
            <a:r>
              <a:rPr lang="en-US" i="1" dirty="0"/>
              <a:t>HSS8005 </a:t>
            </a:r>
            <a:r>
              <a:rPr lang="en-US" dirty="0"/>
              <a:t> Intermediate Stream Road Map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C2F07-60B2-DACF-EC66-D74636E59DD1}"/>
              </a:ext>
            </a:extLst>
          </p:cNvPr>
          <p:cNvSpPr txBox="1"/>
          <p:nvPr/>
        </p:nvSpPr>
        <p:spPr>
          <a:xfrm>
            <a:off x="315130" y="6252249"/>
            <a:ext cx="8799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* All labs have </a:t>
            </a:r>
            <a:r>
              <a:rPr lang="en-US" sz="1400" b="1"/>
              <a:t>mandatory</a:t>
            </a:r>
            <a:r>
              <a:rPr lang="en-US" sz="1400"/>
              <a:t> work to complete following the lecture and lab </a:t>
            </a:r>
            <a:r>
              <a:rPr lang="en-US" sz="1400">
                <a:hlinkClick r:id="rId2"/>
              </a:rPr>
              <a:t>https://ncl.instructure.com/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6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{16110398-2ECC-D248-8CFD-86BE2EDE1B85}tf10001058</Template>
  <TotalTime>42</TotalTime>
  <Words>296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HSS8005  Intermediate Stream Road Map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HSS8005  Intro Stream Road Map 2024</dc:title>
  <dc:creator>Lauren Ackerman</dc:creator>
  <cp:lastModifiedBy>Chris Moreh</cp:lastModifiedBy>
  <cp:revision>3</cp:revision>
  <dcterms:created xsi:type="dcterms:W3CDTF">2024-01-17T14:51:48Z</dcterms:created>
  <dcterms:modified xsi:type="dcterms:W3CDTF">2024-01-24T22:38:23Z</dcterms:modified>
</cp:coreProperties>
</file>