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28"/>
  </p:notesMasterIdLst>
  <p:sldIdLst>
    <p:sldId id="421" r:id="rId2"/>
    <p:sldId id="412" r:id="rId3"/>
    <p:sldId id="413" r:id="rId4"/>
    <p:sldId id="416" r:id="rId5"/>
    <p:sldId id="417" r:id="rId6"/>
    <p:sldId id="418" r:id="rId7"/>
    <p:sldId id="419" r:id="rId8"/>
    <p:sldId id="415" r:id="rId9"/>
    <p:sldId id="420" r:id="rId10"/>
    <p:sldId id="257" r:id="rId11"/>
    <p:sldId id="259" r:id="rId12"/>
    <p:sldId id="260" r:id="rId13"/>
    <p:sldId id="262" r:id="rId14"/>
    <p:sldId id="263" r:id="rId15"/>
    <p:sldId id="422" r:id="rId16"/>
    <p:sldId id="423" r:id="rId17"/>
    <p:sldId id="425" r:id="rId18"/>
    <p:sldId id="426" r:id="rId19"/>
    <p:sldId id="427" r:id="rId20"/>
    <p:sldId id="428" r:id="rId21"/>
    <p:sldId id="429" r:id="rId22"/>
    <p:sldId id="430" r:id="rId23"/>
    <p:sldId id="434" r:id="rId24"/>
    <p:sldId id="431" r:id="rId25"/>
    <p:sldId id="432" r:id="rId26"/>
    <p:sldId id="433" r:id="rId2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8F3D"/>
    <a:srgbClr val="A27B00"/>
    <a:srgbClr val="496F2F"/>
    <a:srgbClr val="C6D9F1"/>
    <a:srgbClr val="E2EFD9"/>
    <a:srgbClr val="CBE2BC"/>
    <a:srgbClr val="FFF4D1"/>
    <a:srgbClr val="FAE3D6"/>
    <a:srgbClr val="FFEBAB"/>
    <a:srgbClr val="F2B79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76303" autoAdjust="0"/>
  </p:normalViewPr>
  <p:slideViewPr>
    <p:cSldViewPr snapToGrid="0" snapToObjects="1">
      <p:cViewPr varScale="1">
        <p:scale>
          <a:sx n="73" d="100"/>
          <a:sy n="73" d="100"/>
        </p:scale>
        <p:origin x="288" y="44"/>
      </p:cViewPr>
      <p:guideLst>
        <p:guide orient="horz" pos="162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FF0FA7-FF4B-4851-B3E3-D6FBE6D0A750}" type="datetimeFigureOut">
              <a:rPr lang="en-GB" smtClean="0"/>
              <a:t>13/02/2024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E649E1-B49B-4EB2-8824-C1420F95C67C}" type="slidenum">
              <a:rPr lang="en-GB" smtClean="0"/>
              <a:t>‹#›</a:t>
            </a:fld>
            <a:endParaRPr lang="en-GB"/>
          </a:p>
        </p:txBody>
      </p:sp>
    </p:spTree>
    <p:extLst>
      <p:ext uri="{BB962C8B-B14F-4D97-AF65-F5344CB8AC3E}">
        <p14:creationId xmlns:p14="http://schemas.microsoft.com/office/powerpoint/2010/main" val="3104169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FE649E1-B49B-4EB2-8824-C1420F95C67C}" type="slidenum">
              <a:rPr lang="en-GB" smtClean="0"/>
              <a:t>3</a:t>
            </a:fld>
            <a:endParaRPr lang="en-GB"/>
          </a:p>
        </p:txBody>
      </p:sp>
    </p:spTree>
    <p:extLst>
      <p:ext uri="{BB962C8B-B14F-4D97-AF65-F5344CB8AC3E}">
        <p14:creationId xmlns:p14="http://schemas.microsoft.com/office/powerpoint/2010/main" val="377456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FE649E1-B49B-4EB2-8824-C1420F95C67C}" type="slidenum">
              <a:rPr lang="en-GB" smtClean="0"/>
              <a:t>14</a:t>
            </a:fld>
            <a:endParaRPr lang="en-GB"/>
          </a:p>
        </p:txBody>
      </p:sp>
    </p:spTree>
    <p:extLst>
      <p:ext uri="{BB962C8B-B14F-4D97-AF65-F5344CB8AC3E}">
        <p14:creationId xmlns:p14="http://schemas.microsoft.com/office/powerpoint/2010/main" val="3364083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FE649E1-B49B-4EB2-8824-C1420F95C67C}" type="slidenum">
              <a:rPr lang="en-GB" smtClean="0"/>
              <a:t>15</a:t>
            </a:fld>
            <a:endParaRPr lang="en-GB"/>
          </a:p>
        </p:txBody>
      </p:sp>
    </p:spTree>
    <p:extLst>
      <p:ext uri="{BB962C8B-B14F-4D97-AF65-F5344CB8AC3E}">
        <p14:creationId xmlns:p14="http://schemas.microsoft.com/office/powerpoint/2010/main" val="1305323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FE649E1-B49B-4EB2-8824-C1420F95C67C}" type="slidenum">
              <a:rPr lang="en-GB" smtClean="0"/>
              <a:t>17</a:t>
            </a:fld>
            <a:endParaRPr lang="en-GB"/>
          </a:p>
        </p:txBody>
      </p:sp>
    </p:spTree>
    <p:extLst>
      <p:ext uri="{BB962C8B-B14F-4D97-AF65-F5344CB8AC3E}">
        <p14:creationId xmlns:p14="http://schemas.microsoft.com/office/powerpoint/2010/main" val="1160857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FE649E1-B49B-4EB2-8824-C1420F95C67C}" type="slidenum">
              <a:rPr lang="en-GB" smtClean="0"/>
              <a:t>23</a:t>
            </a:fld>
            <a:endParaRPr lang="en-GB"/>
          </a:p>
        </p:txBody>
      </p:sp>
    </p:spTree>
    <p:extLst>
      <p:ext uri="{BB962C8B-B14F-4D97-AF65-F5344CB8AC3E}">
        <p14:creationId xmlns:p14="http://schemas.microsoft.com/office/powerpoint/2010/main" val="25544181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61BF7B5-2263-6AF6-769D-EA2FB29E982D}"/>
              </a:ext>
            </a:extLst>
          </p:cNvPr>
          <p:cNvPicPr>
            <a:picLocks noChangeAspect="1"/>
          </p:cNvPicPr>
          <p:nvPr userDrawn="1"/>
        </p:nvPicPr>
        <p:blipFill>
          <a:blip r:embed="rId2"/>
          <a:srcRect/>
          <a:stretch/>
        </p:blipFill>
        <p:spPr>
          <a:xfrm>
            <a:off x="0" y="-7869"/>
            <a:ext cx="9144000" cy="5143500"/>
          </a:xfrm>
          <a:prstGeom prst="rect">
            <a:avLst/>
          </a:prstGeom>
        </p:spPr>
      </p:pic>
      <p:sp>
        <p:nvSpPr>
          <p:cNvPr id="2" name="Title 1"/>
          <p:cNvSpPr>
            <a:spLocks noGrp="1"/>
          </p:cNvSpPr>
          <p:nvPr>
            <p:ph type="ctrTitle" hasCustomPrompt="1"/>
          </p:nvPr>
        </p:nvSpPr>
        <p:spPr>
          <a:xfrm>
            <a:off x="1506453" y="2512608"/>
            <a:ext cx="6131085" cy="781398"/>
          </a:xfrm>
          <a:prstGeom prst="rect">
            <a:avLst/>
          </a:prstGeom>
          <a:effectLst>
            <a:outerShdw blurRad="50800" dist="38100" algn="l" rotWithShape="0">
              <a:prstClr val="black">
                <a:alpha val="40000"/>
              </a:prstClr>
            </a:outerShdw>
          </a:effectLst>
        </p:spPr>
        <p:txBody>
          <a:bodyPr anchor="t">
            <a:noAutofit/>
          </a:bodyPr>
          <a:lstStyle>
            <a:lvl1pPr algn="ctr">
              <a:defRPr sz="3200"/>
            </a:lvl1pPr>
          </a:lstStyle>
          <a:p>
            <a:r>
              <a:rPr lang="en-US" dirty="0"/>
              <a:t>Title</a:t>
            </a:r>
          </a:p>
        </p:txBody>
      </p:sp>
      <p:sp>
        <p:nvSpPr>
          <p:cNvPr id="3" name="Subtitle 2"/>
          <p:cNvSpPr>
            <a:spLocks noGrp="1"/>
          </p:cNvSpPr>
          <p:nvPr>
            <p:ph type="subTitle" idx="1" hasCustomPrompt="1"/>
          </p:nvPr>
        </p:nvSpPr>
        <p:spPr>
          <a:xfrm>
            <a:off x="2956853" y="3318386"/>
            <a:ext cx="3230289" cy="374810"/>
          </a:xfrm>
          <a:prstGeom prst="rect">
            <a:avLst/>
          </a:prstGeom>
        </p:spPr>
        <p:txBody>
          <a:bodyPr/>
          <a:lstStyle>
            <a:lvl1pPr marL="0" indent="0" algn="ctr">
              <a:buNone/>
              <a:defRPr b="1">
                <a:solidFill>
                  <a:srgbClr val="5E8F3D"/>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Week</a:t>
            </a:r>
          </a:p>
        </p:txBody>
      </p:sp>
      <p:pic>
        <p:nvPicPr>
          <p:cNvPr id="13" name="Graphic 12" descr="Lecturer with solid fill">
            <a:extLst>
              <a:ext uri="{FF2B5EF4-FFF2-40B4-BE49-F238E27FC236}">
                <a16:creationId xmlns:a16="http://schemas.microsoft.com/office/drawing/2014/main" id="{0902C7C1-7DD9-E8D0-4505-8147D9E38D3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506453" y="3699520"/>
            <a:ext cx="213499" cy="213499"/>
          </a:xfrm>
          <a:prstGeom prst="rect">
            <a:avLst/>
          </a:prstGeom>
        </p:spPr>
      </p:pic>
      <p:pic>
        <p:nvPicPr>
          <p:cNvPr id="16" name="Graphic 15" descr="Daily calendar with solid fill">
            <a:extLst>
              <a:ext uri="{FF2B5EF4-FFF2-40B4-BE49-F238E27FC236}">
                <a16:creationId xmlns:a16="http://schemas.microsoft.com/office/drawing/2014/main" id="{9BD152D6-1D7A-55CE-37FE-209C0280C8A7}"/>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506453" y="3935854"/>
            <a:ext cx="197906" cy="197906"/>
          </a:xfrm>
          <a:prstGeom prst="rect">
            <a:avLst/>
          </a:prstGeom>
        </p:spPr>
      </p:pic>
      <p:sp>
        <p:nvSpPr>
          <p:cNvPr id="17" name="TextBox 16">
            <a:extLst>
              <a:ext uri="{FF2B5EF4-FFF2-40B4-BE49-F238E27FC236}">
                <a16:creationId xmlns:a16="http://schemas.microsoft.com/office/drawing/2014/main" id="{FE7AF914-6614-3836-D8D9-25838D033A3C}"/>
              </a:ext>
            </a:extLst>
          </p:cNvPr>
          <p:cNvSpPr txBox="1"/>
          <p:nvPr userDrawn="1"/>
        </p:nvSpPr>
        <p:spPr>
          <a:xfrm>
            <a:off x="1644488" y="3658387"/>
            <a:ext cx="1453941" cy="307777"/>
          </a:xfrm>
          <a:prstGeom prst="rect">
            <a:avLst/>
          </a:prstGeom>
          <a:noFill/>
        </p:spPr>
        <p:txBody>
          <a:bodyPr wrap="square" rtlCol="0">
            <a:spAutoFit/>
          </a:bodyPr>
          <a:lstStyle/>
          <a:p>
            <a:r>
              <a:rPr lang="en-GB" sz="1400" b="1" dirty="0">
                <a:solidFill>
                  <a:schemeClr val="tx1">
                    <a:lumMod val="85000"/>
                    <a:lumOff val="15000"/>
                  </a:schemeClr>
                </a:solidFill>
                <a:latin typeface="Arial Narrow" panose="020B0606020202030204" pitchFamily="34" charset="0"/>
              </a:rPr>
              <a:t>Dr Chris Moreh</a:t>
            </a:r>
          </a:p>
        </p:txBody>
      </p:sp>
      <p:sp>
        <p:nvSpPr>
          <p:cNvPr id="18" name="TextBox 17">
            <a:extLst>
              <a:ext uri="{FF2B5EF4-FFF2-40B4-BE49-F238E27FC236}">
                <a16:creationId xmlns:a16="http://schemas.microsoft.com/office/drawing/2014/main" id="{DC257CE5-ACA0-76F1-5217-13A629AF568D}"/>
              </a:ext>
            </a:extLst>
          </p:cNvPr>
          <p:cNvSpPr txBox="1"/>
          <p:nvPr userDrawn="1"/>
        </p:nvSpPr>
        <p:spPr>
          <a:xfrm>
            <a:off x="1644488" y="3879128"/>
            <a:ext cx="1453941" cy="307777"/>
          </a:xfrm>
          <a:prstGeom prst="rect">
            <a:avLst/>
          </a:prstGeom>
          <a:noFill/>
        </p:spPr>
        <p:txBody>
          <a:bodyPr wrap="square" rtlCol="0">
            <a:spAutoFit/>
          </a:bodyPr>
          <a:lstStyle/>
          <a:p>
            <a:r>
              <a:rPr lang="en-GB" sz="1400" b="1" dirty="0">
                <a:solidFill>
                  <a:schemeClr val="tx1">
                    <a:lumMod val="85000"/>
                    <a:lumOff val="15000"/>
                  </a:schemeClr>
                </a:solidFill>
                <a:latin typeface="Arial Narrow" panose="020B0606020202030204" pitchFamily="34" charset="0"/>
              </a:rPr>
              <a:t>2023/2024</a:t>
            </a:r>
          </a:p>
        </p:txBody>
      </p:sp>
      <p:pic>
        <p:nvPicPr>
          <p:cNvPr id="28" name="Picture 27">
            <a:extLst>
              <a:ext uri="{FF2B5EF4-FFF2-40B4-BE49-F238E27FC236}">
                <a16:creationId xmlns:a16="http://schemas.microsoft.com/office/drawing/2014/main" id="{84562F15-5D22-9ECC-782E-02146EB667A6}"/>
              </a:ext>
            </a:extLst>
          </p:cNvPr>
          <p:cNvPicPr>
            <a:picLocks noChangeAspect="1"/>
          </p:cNvPicPr>
          <p:nvPr userDrawn="1"/>
        </p:nvPicPr>
        <p:blipFill>
          <a:blip r:embed="rId7"/>
          <a:srcRect/>
          <a:stretch/>
        </p:blipFill>
        <p:spPr>
          <a:xfrm>
            <a:off x="1380269" y="637860"/>
            <a:ext cx="6383452" cy="1788479"/>
          </a:xfrm>
          <a:prstGeom prst="rect">
            <a:avLst/>
          </a:prstGeom>
        </p:spPr>
      </p:pic>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lvl1pPr>
              <a:defRPr/>
            </a:lvl1pPr>
          </a:lstStyle>
          <a:p>
            <a:r>
              <a:rPr lang="en-US"/>
              <a:t>Click to edit Master title style</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
        <p:nvSpPr>
          <p:cNvPr id="7" name="Rectangle 6">
            <a:extLst>
              <a:ext uri="{FF2B5EF4-FFF2-40B4-BE49-F238E27FC236}">
                <a16:creationId xmlns:a16="http://schemas.microsoft.com/office/drawing/2014/main" id="{AD0EF9C7-D113-CFA2-908E-4C505674E25B}"/>
              </a:ext>
            </a:extLst>
          </p:cNvPr>
          <p:cNvSpPr/>
          <p:nvPr userDrawn="1"/>
        </p:nvSpPr>
        <p:spPr>
          <a:xfrm>
            <a:off x="457200" y="795153"/>
            <a:ext cx="4544438" cy="217923"/>
          </a:xfrm>
          <a:prstGeom prst="rect">
            <a:avLst/>
          </a:prstGeom>
          <a:solidFill>
            <a:srgbClr val="FFF4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a:solidFill>
                  <a:schemeClr val="tx1"/>
                </a:solidFill>
                <a:latin typeface="Courier New" panose="02070309020205020404" pitchFamily="49" charset="0"/>
                <a:cs typeface="Courier New" panose="02070309020205020404" pitchFamily="49" charset="0"/>
              </a:rPr>
              <a:t>&lt;/&gt;</a:t>
            </a:r>
          </a:p>
        </p:txBody>
      </p:sp>
      <p:sp>
        <p:nvSpPr>
          <p:cNvPr id="3" name="Text Placeholder 3">
            <a:extLst>
              <a:ext uri="{FF2B5EF4-FFF2-40B4-BE49-F238E27FC236}">
                <a16:creationId xmlns:a16="http://schemas.microsoft.com/office/drawing/2014/main" id="{9230A994-0349-2ECC-612E-CA66214407C1}"/>
              </a:ext>
            </a:extLst>
          </p:cNvPr>
          <p:cNvSpPr>
            <a:spLocks noGrp="1"/>
          </p:cNvSpPr>
          <p:nvPr>
            <p:ph type="body" sz="half" idx="2"/>
          </p:nvPr>
        </p:nvSpPr>
        <p:spPr>
          <a:xfrm>
            <a:off x="457200" y="1103875"/>
            <a:ext cx="4555554" cy="3744419"/>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11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4" name="Text Placeholder 13">
            <a:extLst>
              <a:ext uri="{FF2B5EF4-FFF2-40B4-BE49-F238E27FC236}">
                <a16:creationId xmlns:a16="http://schemas.microsoft.com/office/drawing/2014/main" id="{F2D88C25-46CF-1625-0335-D16D0CFF5B62}"/>
              </a:ext>
            </a:extLst>
          </p:cNvPr>
          <p:cNvSpPr>
            <a:spLocks noGrp="1"/>
          </p:cNvSpPr>
          <p:nvPr>
            <p:ph type="body" sz="quarter" idx="13"/>
          </p:nvPr>
        </p:nvSpPr>
        <p:spPr>
          <a:xfrm>
            <a:off x="5170936" y="846186"/>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5" name="Text Placeholder 13">
            <a:extLst>
              <a:ext uri="{FF2B5EF4-FFF2-40B4-BE49-F238E27FC236}">
                <a16:creationId xmlns:a16="http://schemas.microsoft.com/office/drawing/2014/main" id="{1B9C554B-7E7A-3015-1DF3-6130D7D3568C}"/>
              </a:ext>
            </a:extLst>
          </p:cNvPr>
          <p:cNvSpPr>
            <a:spLocks noGrp="1"/>
          </p:cNvSpPr>
          <p:nvPr>
            <p:ph type="body" sz="quarter" idx="14"/>
          </p:nvPr>
        </p:nvSpPr>
        <p:spPr>
          <a:xfrm>
            <a:off x="5176838" y="1660596"/>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6" name="Text Placeholder 13">
            <a:extLst>
              <a:ext uri="{FF2B5EF4-FFF2-40B4-BE49-F238E27FC236}">
                <a16:creationId xmlns:a16="http://schemas.microsoft.com/office/drawing/2014/main" id="{108EE0C6-B2B1-B8CC-8ED9-05F5E01E9C37}"/>
              </a:ext>
            </a:extLst>
          </p:cNvPr>
          <p:cNvSpPr>
            <a:spLocks noGrp="1"/>
          </p:cNvSpPr>
          <p:nvPr>
            <p:ph type="body" sz="quarter" idx="15"/>
          </p:nvPr>
        </p:nvSpPr>
        <p:spPr>
          <a:xfrm>
            <a:off x="5170936" y="2474259"/>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7" name="Text Placeholder 13">
            <a:extLst>
              <a:ext uri="{FF2B5EF4-FFF2-40B4-BE49-F238E27FC236}">
                <a16:creationId xmlns:a16="http://schemas.microsoft.com/office/drawing/2014/main" id="{A58E1145-CE35-74B4-04F3-3F6A2CFDD3E2}"/>
              </a:ext>
            </a:extLst>
          </p:cNvPr>
          <p:cNvSpPr>
            <a:spLocks noGrp="1"/>
          </p:cNvSpPr>
          <p:nvPr>
            <p:ph type="body" sz="quarter" idx="16"/>
          </p:nvPr>
        </p:nvSpPr>
        <p:spPr>
          <a:xfrm>
            <a:off x="5170936" y="3287806"/>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8" name="Text Placeholder 13">
            <a:extLst>
              <a:ext uri="{FF2B5EF4-FFF2-40B4-BE49-F238E27FC236}">
                <a16:creationId xmlns:a16="http://schemas.microsoft.com/office/drawing/2014/main" id="{CB93C2E5-0D44-15AF-EE6B-BE5799D8B00C}"/>
              </a:ext>
            </a:extLst>
          </p:cNvPr>
          <p:cNvSpPr>
            <a:spLocks noGrp="1"/>
          </p:cNvSpPr>
          <p:nvPr>
            <p:ph type="body" sz="quarter" idx="17"/>
          </p:nvPr>
        </p:nvSpPr>
        <p:spPr>
          <a:xfrm>
            <a:off x="5170936" y="4101353"/>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Tree>
    <p:extLst>
      <p:ext uri="{BB962C8B-B14F-4D97-AF65-F5344CB8AC3E}">
        <p14:creationId xmlns:p14="http://schemas.microsoft.com/office/powerpoint/2010/main" val="3498150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lvl1pPr>
              <a:defRPr/>
            </a:lvl1pPr>
          </a:lstStyle>
          <a:p>
            <a:r>
              <a:rPr lang="en-US"/>
              <a:t>Click to edit Master title style</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
        <p:nvSpPr>
          <p:cNvPr id="10" name="Rectangle 9">
            <a:extLst>
              <a:ext uri="{FF2B5EF4-FFF2-40B4-BE49-F238E27FC236}">
                <a16:creationId xmlns:a16="http://schemas.microsoft.com/office/drawing/2014/main" id="{181FEFBD-4227-460D-52B0-6E1E0EB0F2ED}"/>
              </a:ext>
            </a:extLst>
          </p:cNvPr>
          <p:cNvSpPr/>
          <p:nvPr userDrawn="1"/>
        </p:nvSpPr>
        <p:spPr>
          <a:xfrm>
            <a:off x="457200" y="795153"/>
            <a:ext cx="4555554" cy="212180"/>
          </a:xfrm>
          <a:prstGeom prst="rect">
            <a:avLst/>
          </a:prstGeom>
          <a:solidFill>
            <a:srgbClr val="FAE3D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a:solidFill>
                  <a:schemeClr val="tx1"/>
                </a:solidFill>
                <a:latin typeface="Courier New" panose="02070309020205020404" pitchFamily="49" charset="0"/>
                <a:cs typeface="Courier New" panose="02070309020205020404" pitchFamily="49" charset="0"/>
              </a:rPr>
              <a:t>Output</a:t>
            </a:r>
          </a:p>
        </p:txBody>
      </p:sp>
      <p:sp>
        <p:nvSpPr>
          <p:cNvPr id="3" name="Text Placeholder 13">
            <a:extLst>
              <a:ext uri="{FF2B5EF4-FFF2-40B4-BE49-F238E27FC236}">
                <a16:creationId xmlns:a16="http://schemas.microsoft.com/office/drawing/2014/main" id="{7FC397DE-4A0E-A3E8-5FCE-2E2578280462}"/>
              </a:ext>
            </a:extLst>
          </p:cNvPr>
          <p:cNvSpPr>
            <a:spLocks noGrp="1"/>
          </p:cNvSpPr>
          <p:nvPr>
            <p:ph type="body" sz="quarter" idx="13"/>
          </p:nvPr>
        </p:nvSpPr>
        <p:spPr>
          <a:xfrm>
            <a:off x="5170936" y="846186"/>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7" name="Text Placeholder 13">
            <a:extLst>
              <a:ext uri="{FF2B5EF4-FFF2-40B4-BE49-F238E27FC236}">
                <a16:creationId xmlns:a16="http://schemas.microsoft.com/office/drawing/2014/main" id="{42A8D10E-77E4-4EB7-D6B9-9A0C7501508A}"/>
              </a:ext>
            </a:extLst>
          </p:cNvPr>
          <p:cNvSpPr>
            <a:spLocks noGrp="1"/>
          </p:cNvSpPr>
          <p:nvPr>
            <p:ph type="body" sz="quarter" idx="14"/>
          </p:nvPr>
        </p:nvSpPr>
        <p:spPr>
          <a:xfrm>
            <a:off x="5176838" y="1660596"/>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4" name="Text Placeholder 13">
            <a:extLst>
              <a:ext uri="{FF2B5EF4-FFF2-40B4-BE49-F238E27FC236}">
                <a16:creationId xmlns:a16="http://schemas.microsoft.com/office/drawing/2014/main" id="{C690974B-CD22-3C61-9C47-6F66F13E0AD9}"/>
              </a:ext>
            </a:extLst>
          </p:cNvPr>
          <p:cNvSpPr>
            <a:spLocks noGrp="1"/>
          </p:cNvSpPr>
          <p:nvPr>
            <p:ph type="body" sz="quarter" idx="15"/>
          </p:nvPr>
        </p:nvSpPr>
        <p:spPr>
          <a:xfrm>
            <a:off x="5170936" y="2474259"/>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5" name="Text Placeholder 13">
            <a:extLst>
              <a:ext uri="{FF2B5EF4-FFF2-40B4-BE49-F238E27FC236}">
                <a16:creationId xmlns:a16="http://schemas.microsoft.com/office/drawing/2014/main" id="{EE4D8AE8-0159-1D2D-8060-CDAD41BDD9A1}"/>
              </a:ext>
            </a:extLst>
          </p:cNvPr>
          <p:cNvSpPr>
            <a:spLocks noGrp="1"/>
          </p:cNvSpPr>
          <p:nvPr>
            <p:ph type="body" sz="quarter" idx="16"/>
          </p:nvPr>
        </p:nvSpPr>
        <p:spPr>
          <a:xfrm>
            <a:off x="5170936" y="3287806"/>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6" name="Text Placeholder 13">
            <a:extLst>
              <a:ext uri="{FF2B5EF4-FFF2-40B4-BE49-F238E27FC236}">
                <a16:creationId xmlns:a16="http://schemas.microsoft.com/office/drawing/2014/main" id="{E8D942F4-8A01-DE60-53EF-201B2D334754}"/>
              </a:ext>
            </a:extLst>
          </p:cNvPr>
          <p:cNvSpPr>
            <a:spLocks noGrp="1"/>
          </p:cNvSpPr>
          <p:nvPr>
            <p:ph type="body" sz="quarter" idx="17"/>
          </p:nvPr>
        </p:nvSpPr>
        <p:spPr>
          <a:xfrm>
            <a:off x="5170936" y="4101353"/>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Tree>
    <p:extLst>
      <p:ext uri="{BB962C8B-B14F-4D97-AF65-F5344CB8AC3E}">
        <p14:creationId xmlns:p14="http://schemas.microsoft.com/office/powerpoint/2010/main" val="3146833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2C719-9845-1AAF-977B-85BACA444DFB}"/>
              </a:ext>
            </a:extLst>
          </p:cNvPr>
          <p:cNvSpPr>
            <a:spLocks noGrp="1"/>
          </p:cNvSpPr>
          <p:nvPr>
            <p:ph type="title"/>
          </p:nvPr>
        </p:nvSpPr>
        <p:spPr>
          <a:xfrm>
            <a:off x="457200" y="205979"/>
            <a:ext cx="7532376" cy="371011"/>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2392C0E-7183-B43D-1E1C-4C8321788DE8}"/>
              </a:ext>
            </a:extLst>
          </p:cNvPr>
          <p:cNvSpPr>
            <a:spLocks noGrp="1"/>
          </p:cNvSpPr>
          <p:nvPr>
            <p:ph type="body" orient="vert" idx="1"/>
          </p:nvPr>
        </p:nvSpPr>
        <p:spPr>
          <a:xfrm>
            <a:off x="457200" y="637953"/>
            <a:ext cx="8229600" cy="4222937"/>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F2D0BD08-ADDB-3A6B-A0AB-7FE353AA8D66}"/>
              </a:ext>
            </a:extLst>
          </p:cNvPr>
          <p:cNvSpPr>
            <a:spLocks noGrp="1"/>
          </p:cNvSpPr>
          <p:nvPr>
            <p:ph type="ftr" sz="quarter" idx="11"/>
          </p:nvPr>
        </p:nvSpPr>
        <p:spPr/>
        <p:txBody>
          <a:bodyPr/>
          <a:lstStyle/>
          <a:p>
            <a:endParaRPr lang="en-GB"/>
          </a:p>
        </p:txBody>
      </p:sp>
      <p:sp>
        <p:nvSpPr>
          <p:cNvPr id="7" name="Slide Number Placeholder 8">
            <a:extLst>
              <a:ext uri="{FF2B5EF4-FFF2-40B4-BE49-F238E27FC236}">
                <a16:creationId xmlns:a16="http://schemas.microsoft.com/office/drawing/2014/main" id="{17FDCA86-3890-4928-996B-040E278932C4}"/>
              </a:ext>
            </a:extLst>
          </p:cNvPr>
          <p:cNvSpPr>
            <a:spLocks noGrp="1"/>
          </p:cNvSpPr>
          <p:nvPr>
            <p:ph type="sldNum" sz="quarter" idx="12"/>
          </p:nvPr>
        </p:nvSpPr>
        <p:spPr>
          <a:xfrm>
            <a:off x="7912100" y="4937521"/>
            <a:ext cx="774700" cy="180215"/>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3252677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60041F-3C76-27AA-A693-10CB6F051CE7}"/>
              </a:ext>
            </a:extLst>
          </p:cNvPr>
          <p:cNvSpPr>
            <a:spLocks noGrp="1"/>
          </p:cNvSpPr>
          <p:nvPr>
            <p:ph type="title" orient="vert"/>
          </p:nvPr>
        </p:nvSpPr>
        <p:spPr>
          <a:xfrm>
            <a:off x="7499350" y="914400"/>
            <a:ext cx="1187450" cy="3886935"/>
          </a:xfrm>
          <a:prstGeom prst="rect">
            <a:avLst/>
          </a:prstGeom>
        </p:spPr>
        <p:txBody>
          <a:bodyPr vert="eaVert">
            <a:normAutofit/>
          </a:bodyPr>
          <a:lstStyle>
            <a:lvl1pPr>
              <a:defRPr sz="2800"/>
            </a:lvl1pPr>
          </a:lstStyle>
          <a:p>
            <a:r>
              <a:rPr lang="en-US" dirty="0"/>
              <a:t>Click to edit Master title style</a:t>
            </a:r>
            <a:endParaRPr lang="en-GB" dirty="0"/>
          </a:p>
        </p:txBody>
      </p:sp>
      <p:sp>
        <p:nvSpPr>
          <p:cNvPr id="3" name="Vertical Text Placeholder 2">
            <a:extLst>
              <a:ext uri="{FF2B5EF4-FFF2-40B4-BE49-F238E27FC236}">
                <a16:creationId xmlns:a16="http://schemas.microsoft.com/office/drawing/2014/main" id="{2FC016C3-3E32-BD6D-B88D-09591C670EC7}"/>
              </a:ext>
            </a:extLst>
          </p:cNvPr>
          <p:cNvSpPr>
            <a:spLocks noGrp="1"/>
          </p:cNvSpPr>
          <p:nvPr>
            <p:ph type="body" orient="vert" idx="1"/>
          </p:nvPr>
        </p:nvSpPr>
        <p:spPr>
          <a:xfrm>
            <a:off x="457200" y="274638"/>
            <a:ext cx="6818243" cy="4555779"/>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E16D387F-1CFB-E90A-4318-8094988DFCE2}"/>
              </a:ext>
            </a:extLst>
          </p:cNvPr>
          <p:cNvSpPr>
            <a:spLocks noGrp="1"/>
          </p:cNvSpPr>
          <p:nvPr>
            <p:ph type="ftr" sz="quarter" idx="11"/>
          </p:nvPr>
        </p:nvSpPr>
        <p:spPr/>
        <p:txBody>
          <a:bodyPr/>
          <a:lstStyle/>
          <a:p>
            <a:endParaRPr lang="en-GB"/>
          </a:p>
        </p:txBody>
      </p:sp>
      <p:sp>
        <p:nvSpPr>
          <p:cNvPr id="7" name="Slide Number Placeholder 8">
            <a:extLst>
              <a:ext uri="{FF2B5EF4-FFF2-40B4-BE49-F238E27FC236}">
                <a16:creationId xmlns:a16="http://schemas.microsoft.com/office/drawing/2014/main" id="{8743F5CF-6F91-B67E-60C4-82B03C74F87F}"/>
              </a:ext>
            </a:extLst>
          </p:cNvPr>
          <p:cNvSpPr>
            <a:spLocks noGrp="1"/>
          </p:cNvSpPr>
          <p:nvPr>
            <p:ph type="sldNum" sz="quarter" idx="12"/>
          </p:nvPr>
        </p:nvSpPr>
        <p:spPr>
          <a:xfrm>
            <a:off x="7912100" y="4937521"/>
            <a:ext cx="774700" cy="180215"/>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1226111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bliography">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C1DFA72-1E4C-6222-D23E-CA61D92BD764}"/>
              </a:ext>
            </a:extLst>
          </p:cNvPr>
          <p:cNvSpPr txBox="1"/>
          <p:nvPr userDrawn="1"/>
        </p:nvSpPr>
        <p:spPr>
          <a:xfrm>
            <a:off x="457200" y="175726"/>
            <a:ext cx="2552400" cy="584775"/>
          </a:xfrm>
          <a:prstGeom prst="rect">
            <a:avLst/>
          </a:prstGeom>
          <a:noFill/>
        </p:spPr>
        <p:txBody>
          <a:bodyPr wrap="square" rtlCol="0">
            <a:spAutoFit/>
          </a:bodyPr>
          <a:lstStyle/>
          <a:p>
            <a:r>
              <a:rPr lang="en-GB" sz="3200" b="1" dirty="0">
                <a:solidFill>
                  <a:schemeClr val="tx2">
                    <a:lumMod val="50000"/>
                  </a:schemeClr>
                </a:solidFill>
                <a:latin typeface="Arial Narrow" panose="020B0606020202030204" pitchFamily="34" charset="0"/>
              </a:rPr>
              <a:t>References</a:t>
            </a:r>
          </a:p>
        </p:txBody>
      </p:sp>
      <p:sp>
        <p:nvSpPr>
          <p:cNvPr id="15" name="Content Placeholder 14">
            <a:extLst>
              <a:ext uri="{FF2B5EF4-FFF2-40B4-BE49-F238E27FC236}">
                <a16:creationId xmlns:a16="http://schemas.microsoft.com/office/drawing/2014/main" id="{9ECE1477-199E-F139-132B-55DC6942CC3A}"/>
              </a:ext>
            </a:extLst>
          </p:cNvPr>
          <p:cNvSpPr>
            <a:spLocks noGrp="1"/>
          </p:cNvSpPr>
          <p:nvPr>
            <p:ph sz="quarter" idx="10" hasCustomPrompt="1"/>
          </p:nvPr>
        </p:nvSpPr>
        <p:spPr>
          <a:xfrm>
            <a:off x="582613" y="814388"/>
            <a:ext cx="8101012" cy="4067175"/>
          </a:xfrm>
          <a:prstGeom prst="rect">
            <a:avLst/>
          </a:prstGeom>
        </p:spPr>
        <p:txBody>
          <a:bodyPr>
            <a:normAutofit/>
          </a:bodyPr>
          <a:lstStyle>
            <a:lvl1pPr marL="266700" indent="-266700">
              <a:buNone/>
              <a:defRPr sz="1000">
                <a:latin typeface="Arial Narrow" panose="020B0606020202030204" pitchFamily="34" charset="0"/>
              </a:defRPr>
            </a:lvl1pPr>
            <a:lvl2pPr marL="342900" indent="0">
              <a:buNone/>
              <a:defRPr/>
            </a:lvl2pPr>
            <a:lvl3pPr marL="685800" indent="0">
              <a:buNone/>
              <a:defRPr/>
            </a:lvl3pPr>
            <a:lvl4pPr marL="1028700" indent="0">
              <a:buNone/>
              <a:defRPr/>
            </a:lvl4pPr>
            <a:lvl5pPr marL="1371600" indent="0">
              <a:buNone/>
              <a:defRPr/>
            </a:lvl5pPr>
          </a:lstStyle>
          <a:p>
            <a:pPr marL="266700" marR="0" lvl="0" indent="-266700" algn="l" defTabSz="342900" rtl="0" eaLnBrk="1" fontAlgn="auto" latinLnBrk="0" hangingPunct="1">
              <a:lnSpc>
                <a:spcPct val="100000"/>
              </a:lnSpc>
              <a:spcBef>
                <a:spcPct val="20000"/>
              </a:spcBef>
              <a:spcAft>
                <a:spcPts val="0"/>
              </a:spcAft>
              <a:buClr>
                <a:schemeClr val="accent1">
                  <a:lumMod val="50000"/>
                </a:schemeClr>
              </a:buClr>
              <a:buSzPct val="110000"/>
              <a:buFont typeface="Arial Narrow" panose="020B0606020202030204" pitchFamily="34" charset="0"/>
              <a:buNone/>
              <a:tabLst/>
              <a:defRPr/>
            </a:pPr>
            <a:r>
              <a:rPr lang="en-US" dirty="0"/>
              <a:t>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a:t>
            </a:r>
          </a:p>
          <a:p>
            <a:pPr lvl="0"/>
            <a:endParaRPr lang="en-US" dirty="0"/>
          </a:p>
        </p:txBody>
      </p:sp>
    </p:spTree>
    <p:extLst>
      <p:ext uri="{BB962C8B-B14F-4D97-AF65-F5344CB8AC3E}">
        <p14:creationId xmlns:p14="http://schemas.microsoft.com/office/powerpoint/2010/main" val="2366305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7532376" cy="371011"/>
          </a:xfrm>
          <a:prstGeom prst="rect">
            <a:avLst/>
          </a:prstGeom>
        </p:spPr>
        <p:txBody>
          <a:bodyPr/>
          <a:lstStyle>
            <a:lvl1pPr>
              <a:defRPr/>
            </a:lvl1pPr>
          </a:lstStyle>
          <a:p>
            <a:r>
              <a:rPr lang="en-US" dirty="0"/>
              <a:t>Slide title</a:t>
            </a:r>
          </a:p>
        </p:txBody>
      </p:sp>
      <p:sp>
        <p:nvSpPr>
          <p:cNvPr id="3" name="Content Placeholder 2"/>
          <p:cNvSpPr>
            <a:spLocks noGrp="1"/>
          </p:cNvSpPr>
          <p:nvPr>
            <p:ph idx="1" hasCustomPrompt="1"/>
          </p:nvPr>
        </p:nvSpPr>
        <p:spPr>
          <a:xfrm>
            <a:off x="457200" y="637953"/>
            <a:ext cx="8229600" cy="4222937"/>
          </a:xfrm>
          <a:prstGeom prst="rect">
            <a:avLst/>
          </a:prstGeom>
        </p:spPr>
        <p:txBody>
          <a:bodyPr anchor="t"/>
          <a:lstStyle>
            <a:lvl1pPr>
              <a:defRPr/>
            </a:lvl1pPr>
            <a:lvl2pPr>
              <a:defRPr sz="1800"/>
            </a:lvl2pPr>
            <a:lvl4pPr>
              <a:defRPr/>
            </a:lvl4pPr>
          </a:lstStyle>
          <a:p>
            <a:pPr lvl="0"/>
            <a:r>
              <a:rPr lang="en-US" dirty="0"/>
              <a:t>First level</a:t>
            </a:r>
          </a:p>
          <a:p>
            <a:pPr lvl="1"/>
            <a:r>
              <a:rPr lang="en-US" dirty="0"/>
              <a:t>Second level</a:t>
            </a:r>
          </a:p>
          <a:p>
            <a:pPr lvl="2"/>
            <a:r>
              <a:rPr lang="en-US" dirty="0"/>
              <a:t>Third level</a:t>
            </a:r>
          </a:p>
          <a:p>
            <a:pPr lvl="3"/>
            <a:r>
              <a:rPr lang="en-US" dirty="0"/>
              <a:t>Fourth level</a:t>
            </a:r>
          </a:p>
          <a:p>
            <a:pPr lvl="4"/>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7A8F960-150E-CFFE-3EB5-036D92AC413A}"/>
              </a:ext>
            </a:extLst>
          </p:cNvPr>
          <p:cNvPicPr>
            <a:picLocks noChangeAspect="1"/>
          </p:cNvPicPr>
          <p:nvPr userDrawn="1"/>
        </p:nvPicPr>
        <p:blipFill>
          <a:blip r:embed="rId2"/>
          <a:srcRect/>
          <a:stretch/>
        </p:blipFill>
        <p:spPr>
          <a:xfrm>
            <a:off x="0" y="0"/>
            <a:ext cx="9144000" cy="5143500"/>
          </a:xfrm>
          <a:prstGeom prst="rect">
            <a:avLst/>
          </a:prstGeom>
        </p:spPr>
      </p:pic>
      <p:sp>
        <p:nvSpPr>
          <p:cNvPr id="3" name="Title 1">
            <a:extLst>
              <a:ext uri="{FF2B5EF4-FFF2-40B4-BE49-F238E27FC236}">
                <a16:creationId xmlns:a16="http://schemas.microsoft.com/office/drawing/2014/main" id="{CF921059-ACFF-7915-A3D0-F9C1B133264B}"/>
              </a:ext>
            </a:extLst>
          </p:cNvPr>
          <p:cNvSpPr>
            <a:spLocks noGrp="1"/>
          </p:cNvSpPr>
          <p:nvPr>
            <p:ph type="ctrTitle" hasCustomPrompt="1"/>
          </p:nvPr>
        </p:nvSpPr>
        <p:spPr>
          <a:xfrm>
            <a:off x="3947050" y="2335338"/>
            <a:ext cx="4624011" cy="786585"/>
          </a:xfrm>
          <a:prstGeom prst="rect">
            <a:avLst/>
          </a:prstGeom>
          <a:effectLst>
            <a:outerShdw blurRad="50800" dist="38100" algn="l" rotWithShape="0">
              <a:prstClr val="black">
                <a:alpha val="40000"/>
              </a:prstClr>
            </a:outerShdw>
          </a:effectLst>
        </p:spPr>
        <p:txBody>
          <a:bodyPr>
            <a:noAutofit/>
          </a:bodyPr>
          <a:lstStyle>
            <a:lvl1pPr marL="742950" indent="-742950" algn="l">
              <a:buFont typeface="+mj-lt"/>
              <a:buAutoNum type="arabicPeriod"/>
              <a:defRPr sz="4400">
                <a:solidFill>
                  <a:srgbClr val="496F2F"/>
                </a:solidFill>
              </a:defRPr>
            </a:lvl1pPr>
          </a:lstStyle>
          <a:p>
            <a:r>
              <a:rPr lang="en-US" dirty="0"/>
              <a:t>Section number</a:t>
            </a:r>
          </a:p>
        </p:txBody>
      </p:sp>
      <p:sp>
        <p:nvSpPr>
          <p:cNvPr id="4" name="Text Placeholder 3">
            <a:extLst>
              <a:ext uri="{FF2B5EF4-FFF2-40B4-BE49-F238E27FC236}">
                <a16:creationId xmlns:a16="http://schemas.microsoft.com/office/drawing/2014/main" id="{0F4BE298-0C12-3E53-D830-52A766E96A65}"/>
              </a:ext>
            </a:extLst>
          </p:cNvPr>
          <p:cNvSpPr>
            <a:spLocks noGrp="1"/>
          </p:cNvSpPr>
          <p:nvPr>
            <p:ph type="body" sz="quarter" idx="10"/>
          </p:nvPr>
        </p:nvSpPr>
        <p:spPr>
          <a:xfrm>
            <a:off x="3341836" y="3232394"/>
            <a:ext cx="5229225" cy="1295400"/>
          </a:xfrm>
        </p:spPr>
        <p:txBody>
          <a:bodyPr/>
          <a:lstStyle>
            <a:lvl1pPr marL="361950" indent="-184150">
              <a:buFont typeface="Arial" panose="020B0604020202020204" pitchFamily="34" charset="0"/>
              <a:buChar char="•"/>
              <a:defRPr sz="1400"/>
            </a:lvl1pPr>
            <a:lvl2pPr marL="342900" indent="0">
              <a:buNone/>
              <a:defRPr sz="1200"/>
            </a:lvl2pPr>
            <a:lvl3pPr marL="447675" indent="0">
              <a:buNone/>
              <a:defRPr sz="1100"/>
            </a:lvl3pPr>
            <a:lvl4pPr marL="631825" indent="0">
              <a:buNone/>
              <a:defRPr sz="1050"/>
            </a:lvl4pPr>
            <a:lvl5pPr marL="803275" indent="0">
              <a:buNone/>
              <a:defRPr sz="1000"/>
            </a:lvl5pPr>
          </a:lstStyle>
          <a:p>
            <a:pPr lvl="0"/>
            <a:r>
              <a:rPr lang="en-US" dirty="0"/>
              <a:t>Click to edit Master text styles</a:t>
            </a:r>
          </a:p>
          <a:p>
            <a:pPr lvl="0"/>
            <a:endParaRPr lang="en-US" dirty="0"/>
          </a:p>
          <a:p>
            <a:pPr lvl="0"/>
            <a:endParaRPr lang="en-US" dirty="0"/>
          </a:p>
        </p:txBody>
      </p:sp>
    </p:spTree>
    <p:extLst>
      <p:ext uri="{BB962C8B-B14F-4D97-AF65-F5344CB8AC3E}">
        <p14:creationId xmlns:p14="http://schemas.microsoft.com/office/powerpoint/2010/main" val="3227967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652130"/>
            <a:ext cx="4038600" cy="4215899"/>
          </a:xfrm>
          <a:prstGeom prst="rect">
            <a:avLst/>
          </a:prstGeom>
        </p:spPr>
        <p:txBody>
          <a:bodyPr>
            <a:normAutofit/>
          </a:bodyPr>
          <a:lstStyle>
            <a:lvl1pPr>
              <a:defRPr sz="1800"/>
            </a:lvl1pPr>
            <a:lvl2pPr>
              <a:defRPr sz="1600"/>
            </a:lvl2pPr>
            <a:lvl3pPr>
              <a:defRPr sz="1400"/>
            </a:lvl3pPr>
            <a:lvl4pPr>
              <a:defRPr sz="1200"/>
            </a:lvl4pPr>
            <a:lvl5pPr>
              <a:defRPr sz="11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652130"/>
            <a:ext cx="4038600" cy="4215899"/>
          </a:xfrm>
          <a:prstGeom prst="rect">
            <a:avLst/>
          </a:prstGeom>
        </p:spPr>
        <p:txBody>
          <a:bodyPr>
            <a:normAutofit/>
          </a:bodyPr>
          <a:lstStyle>
            <a:lvl1pPr>
              <a:defRPr sz="1800"/>
            </a:lvl1pPr>
            <a:lvl2pPr>
              <a:defRPr sz="1600"/>
            </a:lvl2pPr>
            <a:lvl3pPr>
              <a:defRPr sz="1400"/>
            </a:lvl3pPr>
            <a:lvl4pPr>
              <a:defRPr sz="1200"/>
            </a:lvl4pPr>
            <a:lvl5pPr>
              <a:defRPr sz="11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B7AB64-9D37-A409-E408-6D731768838D}"/>
              </a:ext>
            </a:extLst>
          </p:cNvPr>
          <p:cNvSpPr>
            <a:spLocks noGrp="1"/>
          </p:cNvSpPr>
          <p:nvPr>
            <p:ph idx="1"/>
          </p:nvPr>
        </p:nvSpPr>
        <p:spPr>
          <a:xfrm>
            <a:off x="3907869" y="833523"/>
            <a:ext cx="4777343" cy="4015000"/>
          </a:xfrm>
          <a:prstGeom prst="rect">
            <a:avLst/>
          </a:prstGeom>
        </p:spPr>
        <p:txBody>
          <a:bodyPr>
            <a:normAutofit/>
          </a:bodyPr>
          <a:lstStyle>
            <a:lvl1pPr marL="0" indent="0">
              <a:buNone/>
              <a:defRPr sz="1200"/>
            </a:lvl1pPr>
            <a:lvl2pPr marL="342900" indent="0">
              <a:buNone/>
              <a:defRPr sz="1600"/>
            </a:lvl2pPr>
            <a:lvl3pPr marL="685800" indent="0">
              <a:buNone/>
              <a:defRPr sz="1400"/>
            </a:lvl3pPr>
            <a:lvl4pPr marL="1028700" indent="0">
              <a:buNone/>
              <a:defRPr sz="1200"/>
            </a:lvl4pPr>
            <a:lvl5pPr marL="1371600" indent="0">
              <a:buNone/>
              <a:defRPr sz="1200"/>
            </a:lvl5pPr>
            <a:lvl6pPr>
              <a:defRPr sz="2000"/>
            </a:lvl6pPr>
            <a:lvl7pPr>
              <a:defRPr sz="2000"/>
            </a:lvl7pPr>
            <a:lvl8pPr>
              <a:defRPr sz="2000"/>
            </a:lvl8pPr>
            <a:lvl9pPr>
              <a:defRPr sz="2000"/>
            </a:lvl9pPr>
          </a:lstStyle>
          <a:p>
            <a:pPr lvl="0"/>
            <a:endParaRPr lang="en-GB" dirty="0"/>
          </a:p>
        </p:txBody>
      </p:sp>
      <p:sp>
        <p:nvSpPr>
          <p:cNvPr id="4" name="Text Placeholder 3">
            <a:extLst>
              <a:ext uri="{FF2B5EF4-FFF2-40B4-BE49-F238E27FC236}">
                <a16:creationId xmlns:a16="http://schemas.microsoft.com/office/drawing/2014/main" id="{824213AC-B520-1C10-5083-9B4C825E476E}"/>
              </a:ext>
            </a:extLst>
          </p:cNvPr>
          <p:cNvSpPr>
            <a:spLocks noGrp="1"/>
          </p:cNvSpPr>
          <p:nvPr>
            <p:ph type="body" sz="half" idx="2"/>
          </p:nvPr>
        </p:nvSpPr>
        <p:spPr>
          <a:xfrm>
            <a:off x="457200" y="839871"/>
            <a:ext cx="3364860" cy="4015001"/>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11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Footer Placeholder 5">
            <a:extLst>
              <a:ext uri="{FF2B5EF4-FFF2-40B4-BE49-F238E27FC236}">
                <a16:creationId xmlns:a16="http://schemas.microsoft.com/office/drawing/2014/main" id="{B44277B0-3AC5-0D62-7994-A671EFD6E93E}"/>
              </a:ext>
            </a:extLst>
          </p:cNvPr>
          <p:cNvSpPr>
            <a:spLocks noGrp="1"/>
          </p:cNvSpPr>
          <p:nvPr>
            <p:ph type="ftr" sz="quarter" idx="11"/>
          </p:nvPr>
        </p:nvSpPr>
        <p:spPr/>
        <p:txBody>
          <a:bodyPr/>
          <a:lstStyle/>
          <a:p>
            <a:endParaRPr lang="en-GB"/>
          </a:p>
        </p:txBody>
      </p:sp>
      <p:sp>
        <p:nvSpPr>
          <p:cNvPr id="12" name="Rectangle 11">
            <a:extLst>
              <a:ext uri="{FF2B5EF4-FFF2-40B4-BE49-F238E27FC236}">
                <a16:creationId xmlns:a16="http://schemas.microsoft.com/office/drawing/2014/main" id="{B33439DB-6588-794C-92DD-76181D42F47F}"/>
              </a:ext>
            </a:extLst>
          </p:cNvPr>
          <p:cNvSpPr/>
          <p:nvPr userDrawn="1"/>
        </p:nvSpPr>
        <p:spPr>
          <a:xfrm>
            <a:off x="457200" y="614938"/>
            <a:ext cx="3364860" cy="169977"/>
          </a:xfrm>
          <a:prstGeom prst="rect">
            <a:avLst/>
          </a:prstGeom>
          <a:solidFill>
            <a:srgbClr val="FFF4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b="1" dirty="0">
                <a:solidFill>
                  <a:schemeClr val="tx1"/>
                </a:solidFill>
                <a:latin typeface="Courier New" panose="02070309020205020404" pitchFamily="49" charset="0"/>
                <a:cs typeface="Courier New" panose="02070309020205020404" pitchFamily="49" charset="0"/>
              </a:rPr>
              <a:t>&lt;/&gt;</a:t>
            </a:r>
          </a:p>
        </p:txBody>
      </p:sp>
      <p:sp>
        <p:nvSpPr>
          <p:cNvPr id="13" name="Rectangle 12">
            <a:extLst>
              <a:ext uri="{FF2B5EF4-FFF2-40B4-BE49-F238E27FC236}">
                <a16:creationId xmlns:a16="http://schemas.microsoft.com/office/drawing/2014/main" id="{4A9D3742-67F6-2461-E61A-66FEFDBD2653}"/>
              </a:ext>
            </a:extLst>
          </p:cNvPr>
          <p:cNvSpPr/>
          <p:nvPr userDrawn="1"/>
        </p:nvSpPr>
        <p:spPr>
          <a:xfrm>
            <a:off x="3907870" y="614938"/>
            <a:ext cx="4777344" cy="169977"/>
          </a:xfrm>
          <a:prstGeom prst="rect">
            <a:avLst/>
          </a:prstGeom>
          <a:solidFill>
            <a:srgbClr val="FAE3D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b="1" dirty="0">
                <a:solidFill>
                  <a:schemeClr val="tx1"/>
                </a:solidFill>
                <a:latin typeface="Courier New" panose="02070309020205020404" pitchFamily="49" charset="0"/>
                <a:cs typeface="Courier New" panose="02070309020205020404" pitchFamily="49" charset="0"/>
              </a:rPr>
              <a:t>Output</a:t>
            </a:r>
          </a:p>
        </p:txBody>
      </p:sp>
      <p:sp>
        <p:nvSpPr>
          <p:cNvPr id="2" name="Title 1">
            <a:extLst>
              <a:ext uri="{FF2B5EF4-FFF2-40B4-BE49-F238E27FC236}">
                <a16:creationId xmlns:a16="http://schemas.microsoft.com/office/drawing/2014/main" id="{8C216D18-5879-951E-312D-F35B3AEFF7CC}"/>
              </a:ext>
            </a:extLst>
          </p:cNvPr>
          <p:cNvSpPr>
            <a:spLocks noGrp="1"/>
          </p:cNvSpPr>
          <p:nvPr>
            <p:ph type="title"/>
          </p:nvPr>
        </p:nvSpPr>
        <p:spPr>
          <a:xfrm>
            <a:off x="457199" y="205979"/>
            <a:ext cx="8229599" cy="371011"/>
          </a:xfrm>
          <a:prstGeom prst="rect">
            <a:avLst/>
          </a:prstGeom>
        </p:spPr>
        <p:txBody>
          <a:bodyPr/>
          <a:lstStyle/>
          <a:p>
            <a:r>
              <a:rPr lang="en-US"/>
              <a:t>Click to edit Master title style</a:t>
            </a:r>
          </a:p>
        </p:txBody>
      </p:sp>
      <p:sp>
        <p:nvSpPr>
          <p:cNvPr id="5" name="Slide Number Placeholder 8">
            <a:extLst>
              <a:ext uri="{FF2B5EF4-FFF2-40B4-BE49-F238E27FC236}">
                <a16:creationId xmlns:a16="http://schemas.microsoft.com/office/drawing/2014/main" id="{CC8FF6EA-8682-2BC8-E9B8-C6157593BBD6}"/>
              </a:ext>
            </a:extLst>
          </p:cNvPr>
          <p:cNvSpPr>
            <a:spLocks noGrp="1"/>
          </p:cNvSpPr>
          <p:nvPr>
            <p:ph type="sldNum" sz="quarter" idx="12"/>
          </p:nvPr>
        </p:nvSpPr>
        <p:spPr>
          <a:xfrm>
            <a:off x="8017391" y="4930467"/>
            <a:ext cx="669407" cy="180215"/>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949909855"/>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lvl1pPr>
              <a:defRPr/>
            </a:lvl1pPr>
          </a:lstStyle>
          <a:p>
            <a:r>
              <a:rPr lang="en-US" dirty="0"/>
              <a:t>Click to edit Master title style</a:t>
            </a:r>
          </a:p>
        </p:txBody>
      </p:sp>
      <p:sp>
        <p:nvSpPr>
          <p:cNvPr id="7" name="Content Placeholder 2">
            <a:extLst>
              <a:ext uri="{FF2B5EF4-FFF2-40B4-BE49-F238E27FC236}">
                <a16:creationId xmlns:a16="http://schemas.microsoft.com/office/drawing/2014/main" id="{4C7CB2D7-98C1-DBFA-C787-D7EEE1BDFDD0}"/>
              </a:ext>
            </a:extLst>
          </p:cNvPr>
          <p:cNvSpPr>
            <a:spLocks noGrp="1"/>
          </p:cNvSpPr>
          <p:nvPr>
            <p:ph idx="1"/>
          </p:nvPr>
        </p:nvSpPr>
        <p:spPr>
          <a:xfrm>
            <a:off x="4648743" y="643989"/>
            <a:ext cx="4114803" cy="2074164"/>
          </a:xfrm>
          <a:prstGeom prst="rect">
            <a:avLst/>
          </a:prstGeom>
        </p:spPr>
        <p:txBody>
          <a:bodyPr anchor="ctr">
            <a:normAutofit/>
          </a:bodyPr>
          <a:lstStyle>
            <a:lvl1pPr marL="0" indent="0" algn="ctr">
              <a:buNone/>
              <a:defRPr sz="10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endParaRPr lang="en-GB" dirty="0"/>
          </a:p>
        </p:txBody>
      </p:sp>
      <p:sp>
        <p:nvSpPr>
          <p:cNvPr id="10" name="Text Placeholder 3">
            <a:extLst>
              <a:ext uri="{FF2B5EF4-FFF2-40B4-BE49-F238E27FC236}">
                <a16:creationId xmlns:a16="http://schemas.microsoft.com/office/drawing/2014/main" id="{9B9988F2-9518-E8AA-3D61-8260643BBD21}"/>
              </a:ext>
            </a:extLst>
          </p:cNvPr>
          <p:cNvSpPr>
            <a:spLocks noGrp="1"/>
          </p:cNvSpPr>
          <p:nvPr>
            <p:ph type="body" sz="half" idx="2"/>
          </p:nvPr>
        </p:nvSpPr>
        <p:spPr>
          <a:xfrm>
            <a:off x="457197" y="843673"/>
            <a:ext cx="4114803" cy="1874480"/>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9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4" name="Text Placeholder 3">
            <a:extLst>
              <a:ext uri="{FF2B5EF4-FFF2-40B4-BE49-F238E27FC236}">
                <a16:creationId xmlns:a16="http://schemas.microsoft.com/office/drawing/2014/main" id="{C33D2356-F2FE-18D9-F847-A2B3BCED5ACC}"/>
              </a:ext>
            </a:extLst>
          </p:cNvPr>
          <p:cNvSpPr>
            <a:spLocks noGrp="1"/>
          </p:cNvSpPr>
          <p:nvPr>
            <p:ph type="body" sz="half" idx="13"/>
          </p:nvPr>
        </p:nvSpPr>
        <p:spPr>
          <a:xfrm>
            <a:off x="457194" y="3020324"/>
            <a:ext cx="4114804" cy="1874481"/>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9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5" name="Content Placeholder 2">
            <a:extLst>
              <a:ext uri="{FF2B5EF4-FFF2-40B4-BE49-F238E27FC236}">
                <a16:creationId xmlns:a16="http://schemas.microsoft.com/office/drawing/2014/main" id="{6186BFCD-F60B-E6D9-AEC5-D2CC3E6B82C1}"/>
              </a:ext>
            </a:extLst>
          </p:cNvPr>
          <p:cNvSpPr>
            <a:spLocks noGrp="1"/>
          </p:cNvSpPr>
          <p:nvPr>
            <p:ph idx="14"/>
          </p:nvPr>
        </p:nvSpPr>
        <p:spPr>
          <a:xfrm>
            <a:off x="4648743" y="2814859"/>
            <a:ext cx="4114807" cy="2079946"/>
          </a:xfrm>
          <a:prstGeom prst="rect">
            <a:avLst/>
          </a:prstGeom>
        </p:spPr>
        <p:txBody>
          <a:bodyPr anchor="ctr">
            <a:normAutofit/>
          </a:bodyPr>
          <a:lstStyle>
            <a:lvl1pPr marL="0" indent="0" algn="ctr">
              <a:buNone/>
              <a:defRPr sz="10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endParaRPr lang="en-GB" dirty="0"/>
          </a:p>
        </p:txBody>
      </p:sp>
      <p:sp>
        <p:nvSpPr>
          <p:cNvPr id="4" name="Footer Placeholder 4">
            <a:extLst>
              <a:ext uri="{FF2B5EF4-FFF2-40B4-BE49-F238E27FC236}">
                <a16:creationId xmlns:a16="http://schemas.microsoft.com/office/drawing/2014/main" id="{18FD2785-3129-AF44-315F-16B5BA72C03A}"/>
              </a:ext>
            </a:extLst>
          </p:cNvPr>
          <p:cNvSpPr>
            <a:spLocks noGrp="1"/>
          </p:cNvSpPr>
          <p:nvPr>
            <p:ph type="ftr" sz="quarter" idx="11"/>
          </p:nvPr>
        </p:nvSpPr>
        <p:spPr>
          <a:xfrm>
            <a:off x="457200" y="4939093"/>
            <a:ext cx="7430322" cy="162964"/>
          </a:xfrm>
        </p:spPr>
        <p:txBody>
          <a:bodyPr/>
          <a:lstStyle/>
          <a:p>
            <a:endParaRPr lang="en-US" dirty="0"/>
          </a:p>
        </p:txBody>
      </p:sp>
      <p:sp>
        <p:nvSpPr>
          <p:cNvPr id="5" name="Slide Number Placeholder 5">
            <a:extLst>
              <a:ext uri="{FF2B5EF4-FFF2-40B4-BE49-F238E27FC236}">
                <a16:creationId xmlns:a16="http://schemas.microsoft.com/office/drawing/2014/main" id="{AA492C48-FDB3-BCCC-F8E6-994DF0DB53C0}"/>
              </a:ext>
            </a:extLst>
          </p:cNvPr>
          <p:cNvSpPr>
            <a:spLocks noGrp="1"/>
          </p:cNvSpPr>
          <p:nvPr>
            <p:ph type="sldNum" sz="quarter" idx="12"/>
          </p:nvPr>
        </p:nvSpPr>
        <p:spPr>
          <a:xfrm>
            <a:off x="8017393" y="4934651"/>
            <a:ext cx="669407" cy="162964"/>
          </a:xfrm>
        </p:spPr>
        <p:txBody>
          <a:bodyPr/>
          <a:lstStyle/>
          <a:p>
            <a:r>
              <a:rPr lang="en-US" dirty="0"/>
              <a:t>Slide </a:t>
            </a:r>
            <a:fld id="{C5EF2332-01BF-834F-8236-50238282D533}" type="slidenum">
              <a:rPr lang="en-US" smtClean="0"/>
              <a:pPr/>
              <a:t>‹#›</a:t>
            </a:fld>
            <a:endParaRPr lang="en-US" dirty="0"/>
          </a:p>
        </p:txBody>
      </p:sp>
      <p:sp>
        <p:nvSpPr>
          <p:cNvPr id="3" name="Text Placeholder 3">
            <a:extLst>
              <a:ext uri="{FF2B5EF4-FFF2-40B4-BE49-F238E27FC236}">
                <a16:creationId xmlns:a16="http://schemas.microsoft.com/office/drawing/2014/main" id="{99BBEB38-D632-A925-B25C-AB20119E9D2D}"/>
              </a:ext>
            </a:extLst>
          </p:cNvPr>
          <p:cNvSpPr>
            <a:spLocks noGrp="1"/>
          </p:cNvSpPr>
          <p:nvPr>
            <p:ph type="body" sz="half" idx="15"/>
          </p:nvPr>
        </p:nvSpPr>
        <p:spPr>
          <a:xfrm>
            <a:off x="457193" y="643989"/>
            <a:ext cx="4114803" cy="178107"/>
          </a:xfrm>
          <a:prstGeom prst="rect">
            <a:avLst/>
          </a:prstGeom>
          <a:solidFill>
            <a:srgbClr val="FFF4D1"/>
          </a:solidFill>
          <a:effectLst>
            <a:outerShdw blurRad="38100" dist="25400" dir="5400000" algn="ctr" rotWithShape="0">
              <a:schemeClr val="tx1">
                <a:alpha val="35000"/>
              </a:schemeClr>
            </a:outerShdw>
          </a:effectLst>
        </p:spPr>
        <p:txBody>
          <a:bodyPr>
            <a:noAutofit/>
          </a:bodyPr>
          <a:lstStyle>
            <a:lvl1pPr marL="0" indent="0" algn="ctr">
              <a:spcBef>
                <a:spcPts val="0"/>
              </a:spcBef>
              <a:buNone/>
              <a:defRPr sz="900" b="1">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Text Placeholder 3">
            <a:extLst>
              <a:ext uri="{FF2B5EF4-FFF2-40B4-BE49-F238E27FC236}">
                <a16:creationId xmlns:a16="http://schemas.microsoft.com/office/drawing/2014/main" id="{48190733-FE05-D0B0-5566-C56C91282A34}"/>
              </a:ext>
            </a:extLst>
          </p:cNvPr>
          <p:cNvSpPr>
            <a:spLocks noGrp="1"/>
          </p:cNvSpPr>
          <p:nvPr>
            <p:ph type="body" sz="half" idx="16"/>
          </p:nvPr>
        </p:nvSpPr>
        <p:spPr>
          <a:xfrm>
            <a:off x="457192" y="2820073"/>
            <a:ext cx="4114803" cy="178107"/>
          </a:xfrm>
          <a:prstGeom prst="rect">
            <a:avLst/>
          </a:prstGeom>
          <a:solidFill>
            <a:srgbClr val="FFF4D1"/>
          </a:solidFill>
          <a:effectLst>
            <a:outerShdw blurRad="38100" dist="25400" dir="5400000" algn="ctr" rotWithShape="0">
              <a:schemeClr val="tx1">
                <a:alpha val="35000"/>
              </a:schemeClr>
            </a:outerShdw>
          </a:effectLst>
        </p:spPr>
        <p:txBody>
          <a:bodyPr>
            <a:noAutofit/>
          </a:bodyPr>
          <a:lstStyle>
            <a:lvl1pPr marL="0" indent="0" algn="ctr">
              <a:spcBef>
                <a:spcPts val="0"/>
              </a:spcBef>
              <a:buNone/>
              <a:defRPr sz="900" b="1">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2535793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ith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807F5-D103-1D08-807A-77826B3678B9}"/>
              </a:ext>
            </a:extLst>
          </p:cNvPr>
          <p:cNvSpPr>
            <a:spLocks noGrp="1"/>
          </p:cNvSpPr>
          <p:nvPr>
            <p:ph type="title"/>
          </p:nvPr>
        </p:nvSpPr>
        <p:spPr>
          <a:xfrm>
            <a:off x="457200" y="205979"/>
            <a:ext cx="7532376" cy="371011"/>
          </a:xfrm>
          <a:prstGeom prst="rect">
            <a:avLst/>
          </a:prstGeom>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1B2D80D4-5D3A-948A-B13C-465BDB372864}"/>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875F4255-2BCE-7127-B068-F8AFEB92A64F}"/>
              </a:ext>
            </a:extLst>
          </p:cNvPr>
          <p:cNvSpPr>
            <a:spLocks noGrp="1"/>
          </p:cNvSpPr>
          <p:nvPr>
            <p:ph type="sldNum" sz="quarter" idx="11"/>
          </p:nvPr>
        </p:nvSpPr>
        <p:spPr/>
        <p:txBody>
          <a:bodyPr/>
          <a:lstStyle/>
          <a:p>
            <a:r>
              <a:rPr lang="en-US"/>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060764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222F7D1B-3878-D2B0-1304-530F3883BBA9}"/>
              </a:ext>
            </a:extLst>
          </p:cNvPr>
          <p:cNvSpPr>
            <a:spLocks noGrp="1"/>
          </p:cNvSpPr>
          <p:nvPr>
            <p:ph type="ftr" sz="quarter" idx="11"/>
          </p:nvPr>
        </p:nvSpPr>
        <p:spPr>
          <a:xfrm>
            <a:off x="457200" y="4939093"/>
            <a:ext cx="7430322" cy="162964"/>
          </a:xfrm>
        </p:spPr>
        <p:txBody>
          <a:bodyPr/>
          <a:lstStyle/>
          <a:p>
            <a:endParaRPr lang="en-US" dirty="0"/>
          </a:p>
        </p:txBody>
      </p:sp>
      <p:sp>
        <p:nvSpPr>
          <p:cNvPr id="4" name="Slide Number Placeholder 5">
            <a:extLst>
              <a:ext uri="{FF2B5EF4-FFF2-40B4-BE49-F238E27FC236}">
                <a16:creationId xmlns:a16="http://schemas.microsoft.com/office/drawing/2014/main" id="{20D26AD5-81C8-C0FB-9D88-960134158BA2}"/>
              </a:ext>
            </a:extLst>
          </p:cNvPr>
          <p:cNvSpPr>
            <a:spLocks noGrp="1"/>
          </p:cNvSpPr>
          <p:nvPr>
            <p:ph type="sldNum" sz="quarter" idx="12"/>
          </p:nvPr>
        </p:nvSpPr>
        <p:spPr>
          <a:xfrm>
            <a:off x="8017393" y="4934651"/>
            <a:ext cx="669407" cy="162964"/>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130901097"/>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y 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E39D995-341F-A6B1-2F21-3116F45E25C0}"/>
              </a:ext>
            </a:extLst>
          </p:cNvPr>
          <p:cNvSpPr/>
          <p:nvPr userDrawn="1"/>
        </p:nvSpPr>
        <p:spPr>
          <a:xfrm>
            <a:off x="6330998" y="0"/>
            <a:ext cx="2813002" cy="1675237"/>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Footer Placeholder 4">
            <a:extLst>
              <a:ext uri="{FF2B5EF4-FFF2-40B4-BE49-F238E27FC236}">
                <a16:creationId xmlns:a16="http://schemas.microsoft.com/office/drawing/2014/main" id="{4ABAE87D-0C53-63F7-3A23-34C60AF745A7}"/>
              </a:ext>
            </a:extLst>
          </p:cNvPr>
          <p:cNvSpPr>
            <a:spLocks noGrp="1"/>
          </p:cNvSpPr>
          <p:nvPr>
            <p:ph type="ftr" sz="quarter" idx="11"/>
          </p:nvPr>
        </p:nvSpPr>
        <p:spPr>
          <a:xfrm>
            <a:off x="457200" y="4939093"/>
            <a:ext cx="7430322" cy="162964"/>
          </a:xfrm>
        </p:spPr>
        <p:txBody>
          <a:bodyPr/>
          <a:lstStyle/>
          <a:p>
            <a:endParaRPr lang="en-US" dirty="0"/>
          </a:p>
        </p:txBody>
      </p:sp>
      <p:sp>
        <p:nvSpPr>
          <p:cNvPr id="3" name="Slide Number Placeholder 5">
            <a:extLst>
              <a:ext uri="{FF2B5EF4-FFF2-40B4-BE49-F238E27FC236}">
                <a16:creationId xmlns:a16="http://schemas.microsoft.com/office/drawing/2014/main" id="{115F3906-0C04-2F24-4D6B-A39FF2CD8CD5}"/>
              </a:ext>
            </a:extLst>
          </p:cNvPr>
          <p:cNvSpPr>
            <a:spLocks noGrp="1"/>
          </p:cNvSpPr>
          <p:nvPr>
            <p:ph type="sldNum" sz="quarter" idx="12"/>
          </p:nvPr>
        </p:nvSpPr>
        <p:spPr>
          <a:xfrm>
            <a:off x="8017393" y="4934651"/>
            <a:ext cx="669407" cy="162964"/>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870784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7532376" cy="37101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644685"/>
            <a:ext cx="8229600" cy="421620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7200" y="4939093"/>
            <a:ext cx="7430322" cy="162964"/>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017393" y="4934651"/>
            <a:ext cx="669407" cy="162964"/>
          </a:xfrm>
          <a:prstGeom prst="rect">
            <a:avLst/>
          </a:prstGeom>
        </p:spPr>
        <p:txBody>
          <a:bodyPr vert="horz" lIns="91440" tIns="45720" rIns="91440" bIns="45720" rtlCol="0" anchor="ctr"/>
          <a:lstStyle>
            <a:lvl1pPr algn="r">
              <a:defRPr sz="800">
                <a:solidFill>
                  <a:srgbClr val="A27B00"/>
                </a:solidFill>
              </a:defRPr>
            </a:lvl1pPr>
          </a:lstStyle>
          <a:p>
            <a:r>
              <a:rPr lang="en-US"/>
              <a:t>Slide </a:t>
            </a:r>
            <a:fld id="{C5EF2332-01BF-834F-8236-50238282D533}" type="slidenum">
              <a:rPr lang="en-US" smtClean="0"/>
              <a:pPr/>
              <a:t>‹#›</a:t>
            </a:fld>
            <a:endParaRPr lang="en-US" dirty="0"/>
          </a:p>
        </p:txBody>
      </p:sp>
      <p:pic>
        <p:nvPicPr>
          <p:cNvPr id="8" name="Picture 7">
            <a:extLst>
              <a:ext uri="{FF2B5EF4-FFF2-40B4-BE49-F238E27FC236}">
                <a16:creationId xmlns:a16="http://schemas.microsoft.com/office/drawing/2014/main" id="{B783178B-8B39-23EF-552C-1CC84CF7CD3C}"/>
              </a:ext>
            </a:extLst>
          </p:cNvPr>
          <p:cNvPicPr>
            <a:picLocks noChangeAspect="1"/>
          </p:cNvPicPr>
          <p:nvPr userDrawn="1"/>
        </p:nvPicPr>
        <p:blipFill>
          <a:blip r:embed="rId16"/>
          <a:srcRect/>
          <a:stretch/>
        </p:blipFill>
        <p:spPr>
          <a:xfrm>
            <a:off x="8063442" y="201449"/>
            <a:ext cx="914401" cy="243564"/>
          </a:xfrm>
          <a:prstGeom prst="rect">
            <a:avLst/>
          </a:prstGeom>
        </p:spPr>
      </p:pic>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91" r:id="rId3"/>
    <p:sldLayoutId id="2147483652" r:id="rId4"/>
    <p:sldLayoutId id="2147483675" r:id="rId5"/>
    <p:sldLayoutId id="2147483653" r:id="rId6"/>
    <p:sldLayoutId id="2147483664" r:id="rId7"/>
    <p:sldLayoutId id="2147483655" r:id="rId8"/>
    <p:sldLayoutId id="2147483658" r:id="rId9"/>
    <p:sldLayoutId id="2147483692" r:id="rId10"/>
    <p:sldLayoutId id="2147483693" r:id="rId11"/>
    <p:sldLayoutId id="2147483677" r:id="rId12"/>
    <p:sldLayoutId id="2147483678" r:id="rId13"/>
    <p:sldLayoutId id="2147483661" r:id="rId14"/>
  </p:sldLayoutIdLst>
  <p:hf hdr="0" dt="0"/>
  <p:txStyles>
    <p:titleStyle>
      <a:lvl1pPr algn="l" defTabSz="342900" rtl="0" eaLnBrk="1" latinLnBrk="0" hangingPunct="1">
        <a:spcBef>
          <a:spcPct val="0"/>
        </a:spcBef>
        <a:buNone/>
        <a:defRPr sz="2400" b="1" kern="1200">
          <a:solidFill>
            <a:schemeClr val="accent1">
              <a:lumMod val="50000"/>
            </a:schemeClr>
          </a:solidFill>
          <a:latin typeface="Arial Narrow" panose="020B0606020202030204" pitchFamily="34" charset="0"/>
          <a:ea typeface="+mj-ea"/>
          <a:cs typeface="+mj-cs"/>
        </a:defRPr>
      </a:lvl1pPr>
    </p:titleStyle>
    <p:bodyStyle>
      <a:lvl1pPr marL="269875" indent="-269875" algn="l" defTabSz="342900" rtl="0" eaLnBrk="1" latinLnBrk="0" hangingPunct="1">
        <a:spcBef>
          <a:spcPct val="20000"/>
        </a:spcBef>
        <a:buClr>
          <a:schemeClr val="accent1">
            <a:lumMod val="50000"/>
          </a:schemeClr>
        </a:buClr>
        <a:buSzPct val="130000"/>
        <a:buFont typeface="Arial Narrow" panose="020B0606020202030204" pitchFamily="34" charset="0"/>
        <a:buChar char="●"/>
        <a:defRPr sz="2000" kern="1200">
          <a:solidFill>
            <a:schemeClr val="tx1"/>
          </a:solidFill>
          <a:latin typeface="+mn-lt"/>
          <a:ea typeface="+mn-ea"/>
          <a:cs typeface="+mn-cs"/>
        </a:defRPr>
      </a:lvl1pPr>
      <a:lvl2pPr marL="539750" indent="-196850" algn="l" defTabSz="342900" rtl="0" eaLnBrk="1" latinLnBrk="0" hangingPunct="1">
        <a:spcBef>
          <a:spcPct val="20000"/>
        </a:spcBef>
        <a:buClr>
          <a:schemeClr val="accent1">
            <a:lumMod val="50000"/>
          </a:schemeClr>
        </a:buClr>
        <a:buFont typeface="Arial Narrow" panose="020B0606020202030204" pitchFamily="34" charset="0"/>
        <a:buChar char="►"/>
        <a:defRPr sz="1800" kern="1200">
          <a:solidFill>
            <a:schemeClr val="tx1">
              <a:lumMod val="85000"/>
              <a:lumOff val="15000"/>
            </a:schemeClr>
          </a:solidFill>
          <a:latin typeface="+mn-lt"/>
          <a:ea typeface="+mn-ea"/>
          <a:cs typeface="+mn-cs"/>
        </a:defRPr>
      </a:lvl2pPr>
      <a:lvl3pPr marL="717550" indent="-269875" algn="l" defTabSz="342900" rtl="0" eaLnBrk="1" latinLnBrk="0" hangingPunct="1">
        <a:spcBef>
          <a:spcPct val="20000"/>
        </a:spcBef>
        <a:buClr>
          <a:srgbClr val="5E8F3D"/>
        </a:buClr>
        <a:buFont typeface="Arial Narrow" panose="020B0606020202030204" pitchFamily="34" charset="0"/>
        <a:buChar char="◄"/>
        <a:defRPr sz="1600" kern="1200">
          <a:solidFill>
            <a:schemeClr val="tx1">
              <a:lumMod val="75000"/>
              <a:lumOff val="25000"/>
            </a:schemeClr>
          </a:solidFill>
          <a:latin typeface="+mn-lt"/>
          <a:ea typeface="+mn-ea"/>
          <a:cs typeface="+mn-cs"/>
        </a:defRPr>
      </a:lvl3pPr>
      <a:lvl4pPr marL="809625" indent="-177800" algn="l" defTabSz="342900" rtl="0" eaLnBrk="1" latinLnBrk="0" hangingPunct="1">
        <a:spcBef>
          <a:spcPct val="20000"/>
        </a:spcBef>
        <a:buClr>
          <a:schemeClr val="accent6">
            <a:lumMod val="50000"/>
          </a:schemeClr>
        </a:buClr>
        <a:buFont typeface="Arial Narrow" panose="020B0606020202030204" pitchFamily="34" charset="0"/>
        <a:buChar char="▼"/>
        <a:defRPr sz="1400" kern="1200">
          <a:solidFill>
            <a:schemeClr val="tx1">
              <a:lumMod val="50000"/>
              <a:lumOff val="50000"/>
            </a:schemeClr>
          </a:solidFill>
          <a:latin typeface="+mn-lt"/>
          <a:ea typeface="+mn-ea"/>
          <a:cs typeface="+mn-cs"/>
        </a:defRPr>
      </a:lvl4pPr>
      <a:lvl5pPr marL="895350" indent="-92075" algn="l" defTabSz="342900" rtl="0" eaLnBrk="1" latinLnBrk="0" hangingPunct="1">
        <a:spcBef>
          <a:spcPct val="20000"/>
        </a:spcBef>
        <a:buClr>
          <a:srgbClr val="A88000"/>
        </a:buClr>
        <a:buFont typeface="Arial Narrow" panose="020B0606020202030204" pitchFamily="34" charset="0"/>
        <a:buChar char="▲"/>
        <a:defRPr sz="1200" kern="1200">
          <a:solidFill>
            <a:schemeClr val="bg1">
              <a:lumMod val="65000"/>
            </a:schemeClr>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doi.org/10.1177/073112142199004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8823CAA-2B1F-EEE4-AF95-140A33532115}"/>
              </a:ext>
            </a:extLst>
          </p:cNvPr>
          <p:cNvSpPr>
            <a:spLocks noGrp="1"/>
          </p:cNvSpPr>
          <p:nvPr>
            <p:ph type="ctrTitle"/>
          </p:nvPr>
        </p:nvSpPr>
        <p:spPr>
          <a:xfrm>
            <a:off x="3474720" y="1602377"/>
            <a:ext cx="5434149" cy="3030583"/>
          </a:xfrm>
        </p:spPr>
        <p:txBody>
          <a:bodyPr/>
          <a:lstStyle/>
          <a:p>
            <a:r>
              <a:rPr lang="en-GB" dirty="0"/>
              <a:t>Motivating example: teenage sleep survey</a:t>
            </a:r>
          </a:p>
        </p:txBody>
      </p:sp>
      <p:sp>
        <p:nvSpPr>
          <p:cNvPr id="5" name="Slide Number Placeholder 4">
            <a:extLst>
              <a:ext uri="{FF2B5EF4-FFF2-40B4-BE49-F238E27FC236}">
                <a16:creationId xmlns:a16="http://schemas.microsoft.com/office/drawing/2014/main" id="{A687CAD2-95D5-1619-D6DF-E886C9ABB8F9}"/>
              </a:ext>
            </a:extLst>
          </p:cNvPr>
          <p:cNvSpPr>
            <a:spLocks noGrp="1"/>
          </p:cNvSpPr>
          <p:nvPr>
            <p:ph type="sldNum" sz="quarter" idx="4294967295"/>
          </p:nvPr>
        </p:nvSpPr>
        <p:spPr>
          <a:xfrm>
            <a:off x="8474075" y="4933950"/>
            <a:ext cx="669925" cy="163513"/>
          </a:xfrm>
        </p:spPr>
        <p:txBody>
          <a:bodyPr/>
          <a:lstStyle/>
          <a:p>
            <a:r>
              <a:rPr lang="en-US"/>
              <a:t>Slide </a:t>
            </a:r>
            <a:fld id="{C5EF2332-01BF-834F-8236-50238282D533}" type="slidenum">
              <a:rPr lang="en-US" smtClean="0"/>
              <a:pPr/>
              <a:t>1</a:t>
            </a:fld>
            <a:endParaRPr lang="en-US" dirty="0"/>
          </a:p>
        </p:txBody>
      </p:sp>
    </p:spTree>
    <p:extLst>
      <p:ext uri="{BB962C8B-B14F-4D97-AF65-F5344CB8AC3E}">
        <p14:creationId xmlns:p14="http://schemas.microsoft.com/office/powerpoint/2010/main" val="4125899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7532376" cy="371011"/>
          </a:xfrm>
          <a:prstGeom prst="rect">
            <a:avLst/>
          </a:prstGeom>
        </p:spPr>
        <p:txBody>
          <a:bodyPr>
            <a:normAutofit fontScale="90000"/>
          </a:bodyPr>
          <a:lstStyle/>
          <a:p>
            <a:pPr marL="0" lvl="0" indent="0">
              <a:buNone/>
            </a:pPr>
            <a:r>
              <a:t>What is logistic regression?</a:t>
            </a:r>
          </a:p>
        </p:txBody>
      </p:sp>
      <mc:AlternateContent xmlns:mc="http://schemas.openxmlformats.org/markup-compatibility/2006">
        <mc:Choice xmlns:a14="http://schemas.microsoft.com/office/drawing/2010/main" Requires="a14">
          <p:sp>
            <p:nvSpPr>
              <p:cNvPr id="3" name="Content Placeholder 2"/>
              <p:cNvSpPr>
                <a:spLocks noGrp="1"/>
              </p:cNvSpPr>
              <p:nvPr>
                <p:ph idx="1" hasCustomPrompt="1"/>
              </p:nvPr>
            </p:nvSpPr>
            <p:spPr/>
            <p:txBody>
              <a:bodyPr>
                <a:normAutofit lnSpcReduction="10000"/>
              </a:bodyPr>
              <a:lstStyle/>
              <a:p>
                <a:pPr lvl="0"/>
                <a:r>
                  <a:rPr dirty="0"/>
                  <a:t>Logistic regression is a generalized linear model where the outcome is a two-level categorical variable</a:t>
                </a:r>
              </a:p>
              <a:p>
                <a:pPr lvl="0"/>
                <a:r>
                  <a:rPr dirty="0" err="1"/>
                  <a:t>E.g</a:t>
                </a:r>
                <a:r>
                  <a:rPr dirty="0"/>
                  <a:t> “Trusting people” = 1, “Not trusting people” = 0</a:t>
                </a:r>
              </a:p>
              <a:p>
                <a:pPr lvl="0"/>
                <a:r>
                  <a:rPr dirty="0"/>
                  <a:t>The outcome variable for a GLM is denoted by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𝑌</m:t>
                        </m:r>
                      </m:e>
                      <m:sub>
                        <m:r>
                          <a:rPr>
                            <a:latin typeface="Cambria Math" panose="02040503050406030204" pitchFamily="18" charset="0"/>
                          </a:rPr>
                          <m:t>𝑖</m:t>
                        </m:r>
                      </m:sub>
                    </m:sSub>
                  </m:oMath>
                </a14:m>
                <a:r>
                  <a:rPr dirty="0"/>
                  <a:t>, where the index </a:t>
                </a:r>
                <a14:m>
                  <m:oMath xmlns:m="http://schemas.openxmlformats.org/officeDocument/2006/math">
                    <m:r>
                      <a:rPr>
                        <a:latin typeface="Cambria Math" panose="02040503050406030204" pitchFamily="18" charset="0"/>
                      </a:rPr>
                      <m:t>𝑖</m:t>
                    </m:r>
                  </m:oMath>
                </a14:m>
                <a:r>
                  <a:rPr dirty="0"/>
                  <a:t> is used to represent observation </a:t>
                </a:r>
                <a14:m>
                  <m:oMath xmlns:m="http://schemas.openxmlformats.org/officeDocument/2006/math">
                    <m:r>
                      <a:rPr>
                        <a:latin typeface="Cambria Math" panose="02040503050406030204" pitchFamily="18" charset="0"/>
                      </a:rPr>
                      <m:t>𝑖</m:t>
                    </m:r>
                  </m:oMath>
                </a14:m>
                <a:r>
                  <a:rPr dirty="0"/>
                  <a:t>.</a:t>
                </a:r>
                <a:endParaRPr lang="en-GB" dirty="0"/>
              </a:p>
              <a:p>
                <a:pPr lvl="0"/>
                <a:r>
                  <a:rPr lang="en-GB" dirty="0"/>
                  <a:t>E.g. </a:t>
                </a:r>
                <a14:m>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𝑌</m:t>
                        </m:r>
                      </m:e>
                      <m:sub>
                        <m:r>
                          <a:rPr lang="ar-AE">
                            <a:latin typeface="Cambria Math" panose="02040503050406030204" pitchFamily="18" charset="0"/>
                          </a:rPr>
                          <m:t>𝑖</m:t>
                        </m:r>
                      </m:sub>
                    </m:sSub>
                  </m:oMath>
                </a14:m>
                <a:r>
                  <a:rPr lang="ar-AE" dirty="0"/>
                  <a:t> </a:t>
                </a:r>
                <a:r>
                  <a:rPr lang="en-GB" dirty="0"/>
                  <a:t>will be used to represent whether person </a:t>
                </a:r>
                <a14:m>
                  <m:oMath xmlns:m="http://schemas.openxmlformats.org/officeDocument/2006/math">
                    <m:r>
                      <a:rPr lang="en-GB">
                        <a:latin typeface="Cambria Math" panose="02040503050406030204" pitchFamily="18" charset="0"/>
                      </a:rPr>
                      <m:t>𝑖</m:t>
                    </m:r>
                  </m:oMath>
                </a14:m>
                <a:r>
                  <a:rPr lang="en-GB" dirty="0"/>
                  <a:t> is in the </a:t>
                </a:r>
                <a:r>
                  <a:rPr lang="en-GB" i="1" dirty="0"/>
                  <a:t>trusting</a:t>
                </a:r>
                <a:r>
                  <a:rPr lang="en-GB" dirty="0"/>
                  <a:t> category (</a:t>
                </a:r>
                <a14:m>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𝑌</m:t>
                        </m:r>
                      </m:e>
                      <m:sub>
                        <m:r>
                          <a:rPr lang="ar-AE">
                            <a:latin typeface="Cambria Math" panose="02040503050406030204" pitchFamily="18" charset="0"/>
                          </a:rPr>
                          <m:t>𝑖</m:t>
                        </m:r>
                      </m:sub>
                    </m:sSub>
                    <m:r>
                      <a:rPr lang="ar-AE">
                        <a:latin typeface="Cambria Math" panose="02040503050406030204" pitchFamily="18" charset="0"/>
                      </a:rPr>
                      <m:t>=</m:t>
                    </m:r>
                    <m:r>
                      <a:rPr lang="ar-AE">
                        <a:latin typeface="Cambria Math" panose="02040503050406030204" pitchFamily="18" charset="0"/>
                      </a:rPr>
                      <m:t>1</m:t>
                    </m:r>
                    <m:r>
                      <a:rPr lang="ar-AE">
                        <a:latin typeface="Cambria Math" panose="02040503050406030204" pitchFamily="18" charset="0"/>
                      </a:rPr>
                      <m:t>) </m:t>
                    </m:r>
                  </m:oMath>
                </a14:m>
                <a:r>
                  <a:rPr lang="en-GB" dirty="0"/>
                  <a:t>or not (</a:t>
                </a:r>
                <a14:m>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𝑌</m:t>
                        </m:r>
                      </m:e>
                      <m:sub>
                        <m:r>
                          <a:rPr lang="ar-AE">
                            <a:latin typeface="Cambria Math" panose="02040503050406030204" pitchFamily="18" charset="0"/>
                          </a:rPr>
                          <m:t>𝑖</m:t>
                        </m:r>
                      </m:sub>
                    </m:sSub>
                    <m:r>
                      <a:rPr lang="ar-AE">
                        <a:latin typeface="Cambria Math" panose="02040503050406030204" pitchFamily="18" charset="0"/>
                      </a:rPr>
                      <m:t>=</m:t>
                    </m:r>
                    <m:r>
                      <a:rPr lang="ar-AE">
                        <a:latin typeface="Cambria Math" panose="02040503050406030204" pitchFamily="18" charset="0"/>
                      </a:rPr>
                      <m:t>0</m:t>
                    </m:r>
                  </m:oMath>
                </a14:m>
                <a:r>
                  <a:rPr lang="ar-AE" dirty="0"/>
                  <a:t>).</a:t>
                </a:r>
              </a:p>
              <a:p>
                <a:pPr lvl="0"/>
                <a:r>
                  <a:rPr lang="en-GB" dirty="0"/>
                  <a:t>The outcome, </a:t>
                </a:r>
                <a14:m>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𝑌</m:t>
                        </m:r>
                      </m:e>
                      <m:sub>
                        <m:r>
                          <a:rPr lang="ar-AE">
                            <a:latin typeface="Cambria Math" panose="02040503050406030204" pitchFamily="18" charset="0"/>
                          </a:rPr>
                          <m:t>𝑖</m:t>
                        </m:r>
                      </m:sub>
                    </m:sSub>
                  </m:oMath>
                </a14:m>
                <a:r>
                  <a:rPr lang="ar-AE" dirty="0"/>
                  <a:t>, </a:t>
                </a:r>
                <a:r>
                  <a:rPr lang="en-GB" dirty="0"/>
                  <a:t>takes the value 1 with probability </a:t>
                </a:r>
                <a14:m>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𝑝</m:t>
                        </m:r>
                      </m:e>
                      <m:sub>
                        <m:r>
                          <a:rPr lang="ar-AE">
                            <a:latin typeface="Cambria Math" panose="02040503050406030204" pitchFamily="18" charset="0"/>
                          </a:rPr>
                          <m:t>𝑖</m:t>
                        </m:r>
                      </m:sub>
                    </m:sSub>
                  </m:oMath>
                </a14:m>
                <a:r>
                  <a:rPr lang="ar-AE" dirty="0"/>
                  <a:t> </a:t>
                </a:r>
                <a:r>
                  <a:rPr lang="en-GB" dirty="0"/>
                  <a:t>and the value 0 with probability </a:t>
                </a:r>
                <a14:m>
                  <m:oMath xmlns:m="http://schemas.openxmlformats.org/officeDocument/2006/math">
                    <m:r>
                      <a:rPr lang="en-GB">
                        <a:latin typeface="Cambria Math" panose="02040503050406030204" pitchFamily="18" charset="0"/>
                      </a:rPr>
                      <m:t>1</m:t>
                    </m:r>
                    <m:r>
                      <a:rPr lang="en-GB">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𝑝</m:t>
                        </m:r>
                      </m:e>
                      <m:sub>
                        <m:r>
                          <a:rPr lang="ar-AE">
                            <a:latin typeface="Cambria Math" panose="02040503050406030204" pitchFamily="18" charset="0"/>
                          </a:rPr>
                          <m:t>𝑖</m:t>
                        </m:r>
                      </m:sub>
                    </m:sSub>
                  </m:oMath>
                </a14:m>
                <a:r>
                  <a:rPr lang="ar-AE" dirty="0"/>
                  <a:t>.</a:t>
                </a:r>
              </a:p>
              <a:p>
                <a:pPr lvl="0"/>
                <a:r>
                  <a:rPr lang="en-GB" dirty="0"/>
                  <a:t>Because each observation has a slightly different context, (e.g., different education level if we have education as an independent variable), the probability </a:t>
                </a:r>
                <a14:m>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𝑝</m:t>
                        </m:r>
                      </m:e>
                      <m:sub>
                        <m:r>
                          <a:rPr lang="ar-AE">
                            <a:latin typeface="Cambria Math" panose="02040503050406030204" pitchFamily="18" charset="0"/>
                          </a:rPr>
                          <m:t>𝑖</m:t>
                        </m:r>
                      </m:sub>
                    </m:sSub>
                  </m:oMath>
                </a14:m>
                <a:r>
                  <a:rPr lang="ar-AE" dirty="0"/>
                  <a:t> </a:t>
                </a:r>
                <a:r>
                  <a:rPr lang="en-GB" dirty="0"/>
                  <a:t>will differ for each observation.</a:t>
                </a:r>
              </a:p>
              <a:p>
                <a:pPr lvl="0"/>
                <a:r>
                  <a:rPr lang="en-GB" dirty="0"/>
                  <a:t>It is this </a:t>
                </a:r>
                <a:r>
                  <a:rPr lang="en-GB" b="1" dirty="0"/>
                  <a:t>probability</a:t>
                </a:r>
                <a:r>
                  <a:rPr lang="en-GB" dirty="0"/>
                  <a:t> that we model in relation to the predictor variables</a:t>
                </a:r>
              </a:p>
            </p:txBody>
          </p:sp>
        </mc:Choice>
        <mc:Fallback>
          <p:sp>
            <p:nvSpPr>
              <p:cNvPr id="3" name="Content Placeholder 2"/>
              <p:cNvSpPr>
                <a:spLocks noGrp="1" noRot="1" noChangeAspect="1" noMove="1" noResize="1" noEditPoints="1" noAdjustHandles="1" noChangeArrowheads="1" noChangeShapeType="1" noTextEdit="1"/>
              </p:cNvSpPr>
              <p:nvPr>
                <p:ph idx="1" hasCustomPrompt="1"/>
              </p:nvPr>
            </p:nvSpPr>
            <p:spPr>
              <a:blipFill>
                <a:blip r:embed="rId2"/>
                <a:stretch>
                  <a:fillRect l="-1185" t="-3613" r="-1259"/>
                </a:stretch>
              </a:blipFill>
            </p:spPr>
            <p:txBody>
              <a:bodyPr/>
              <a:lstStyle/>
              <a:p>
                <a:r>
                  <a:rPr lang="en-GB">
                    <a:noFill/>
                  </a:rPr>
                  <a:t> </a:t>
                </a:r>
              </a:p>
            </p:txBody>
          </p:sp>
        </mc:Fallback>
      </mc:AlternateContent>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10</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7532376" cy="371011"/>
          </a:xfrm>
          <a:prstGeom prst="rect">
            <a:avLst/>
          </a:prstGeom>
        </p:spPr>
        <p:txBody>
          <a:bodyPr>
            <a:normAutofit fontScale="90000"/>
          </a:bodyPr>
          <a:lstStyle/>
          <a:p>
            <a:pPr marL="0" lvl="0" indent="0">
              <a:buNone/>
            </a:pPr>
            <a:r>
              <a:t>The </a:t>
            </a:r>
            <a:r>
              <a:rPr b="1"/>
              <a:t>logit</a:t>
            </a:r>
            <a:r>
              <a:t> transformation</a:t>
            </a:r>
          </a:p>
        </p:txBody>
      </p:sp>
      <mc:AlternateContent xmlns:mc="http://schemas.openxmlformats.org/markup-compatibility/2006" xmlns:a14="http://schemas.microsoft.com/office/drawing/2010/main">
        <mc:Choice Requires="a14">
          <p:sp>
            <p:nvSpPr>
              <p:cNvPr id="3" name="Content Placeholder 2"/>
              <p:cNvSpPr>
                <a:spLocks noGrp="1"/>
              </p:cNvSpPr>
              <p:nvPr>
                <p:ph idx="1" hasCustomPrompt="1"/>
              </p:nvPr>
            </p:nvSpPr>
            <p:spPr/>
            <p:txBody>
              <a:bodyPr>
                <a:noAutofit/>
              </a:bodyPr>
              <a:lstStyle/>
              <a:p>
                <a:pPr lvl="0"/>
                <a:r>
                  <a:rPr dirty="0"/>
                  <a:t>The predictor variables are represented as follows: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1</m:t>
                        </m:r>
                        <m:r>
                          <a:rPr>
                            <a:latin typeface="Cambria Math" panose="02040503050406030204" pitchFamily="18" charset="0"/>
                          </a:rPr>
                          <m:t>,</m:t>
                        </m:r>
                        <m:r>
                          <a:rPr>
                            <a:latin typeface="Cambria Math" panose="02040503050406030204" pitchFamily="18" charset="0"/>
                          </a:rPr>
                          <m:t>𝑖</m:t>
                        </m:r>
                      </m:sub>
                    </m:sSub>
                  </m:oMath>
                </a14:m>
                <a:r>
                  <a:rPr dirty="0"/>
                  <a:t> is the value of variable 1 for observation </a:t>
                </a:r>
                <a14:m>
                  <m:oMath xmlns:m="http://schemas.openxmlformats.org/officeDocument/2006/math">
                    <m:r>
                      <a:rPr>
                        <a:latin typeface="Cambria Math" panose="02040503050406030204" pitchFamily="18" charset="0"/>
                      </a:rPr>
                      <m:t>𝑖</m:t>
                    </m:r>
                  </m:oMath>
                </a14:m>
                <a:r>
                  <a:rPr dirty="0"/>
                  <a: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𝑖</m:t>
                        </m:r>
                      </m:sub>
                    </m:sSub>
                  </m:oMath>
                </a14:m>
                <a:r>
                  <a:rPr dirty="0"/>
                  <a:t> is the value of variable 2 for observation </a:t>
                </a:r>
                <a14:m>
                  <m:oMath xmlns:m="http://schemas.openxmlformats.org/officeDocument/2006/math">
                    <m:r>
                      <a:rPr>
                        <a:latin typeface="Cambria Math" panose="02040503050406030204" pitchFamily="18" charset="0"/>
                      </a:rPr>
                      <m:t>𝑖</m:t>
                    </m:r>
                  </m:oMath>
                </a14:m>
                <a:r>
                  <a:rPr dirty="0"/>
                  <a:t>, and so on.</a:t>
                </a:r>
              </a:p>
              <a:p>
                <a:pPr lvl="0"/>
                <a:r>
                  <a:rPr dirty="0"/>
                  <a:t>We want to choose a </a:t>
                </a:r>
                <a:r>
                  <a:rPr b="1" dirty="0"/>
                  <a:t>transformation</a:t>
                </a:r>
                <a:r>
                  <a:rPr dirty="0"/>
                  <a:t> in the equation that makes practical and mathematical sense.</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𝑡𝑟𝑎𝑛𝑠𝑓𝑜𝑟𝑚𝑎𝑡𝑖𝑜𝑛</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𝑖</m:t>
                              </m:r>
                            </m:sub>
                          </m:sSub>
                        </m:e>
                      </m:d>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1</m:t>
                          </m:r>
                        </m:sub>
                      </m:sSub>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1</m:t>
                          </m:r>
                          <m:r>
                            <a:rPr>
                              <a:latin typeface="Cambria Math" panose="02040503050406030204" pitchFamily="18" charset="0"/>
                            </a:rPr>
                            <m:t>,</m:t>
                          </m:r>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2</m:t>
                          </m:r>
                        </m:sub>
                      </m:sSub>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𝑘</m:t>
                          </m:r>
                        </m:sub>
                      </m:sSub>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𝑘</m:t>
                          </m:r>
                          <m:r>
                            <a:rPr>
                              <a:latin typeface="Cambria Math" panose="02040503050406030204" pitchFamily="18" charset="0"/>
                            </a:rPr>
                            <m:t>,</m:t>
                          </m:r>
                          <m:r>
                            <a:rPr>
                              <a:latin typeface="Cambria Math" panose="02040503050406030204" pitchFamily="18" charset="0"/>
                            </a:rPr>
                            <m:t>𝑖</m:t>
                          </m:r>
                        </m:sub>
                      </m:sSub>
                    </m:oMath>
                  </m:oMathPara>
                </a14:m>
                <a:endParaRPr lang="en-GB" dirty="0"/>
              </a:p>
              <a:p>
                <a:r>
                  <a:rPr lang="en-GB" dirty="0"/>
                  <a:t>For example, we want a transformation that makes the range of possibilities on the left hand side of the equation equal to the range of possibilities for the right hand side; if there was no transformation for this equation, the left hand side could only take values between 0 and 1, but the right hand side could take values outside of this range.</a:t>
                </a:r>
              </a:p>
            </p:txBody>
          </p:sp>
        </mc:Choice>
        <mc:Fallback xmlns="">
          <p:sp>
            <p:nvSpPr>
              <p:cNvPr id="3" name="Content Placeholder 2"/>
              <p:cNvSpPr>
                <a:spLocks noGrp="1" noRot="1" noChangeAspect="1" noMove="1" noResize="1" noEditPoints="1" noAdjustHandles="1" noChangeArrowheads="1" noChangeShapeType="1" noTextEdit="1"/>
              </p:cNvSpPr>
              <p:nvPr>
                <p:ph idx="1" hasCustomPrompt="1"/>
              </p:nvPr>
            </p:nvSpPr>
            <p:spPr>
              <a:blipFill>
                <a:blip r:embed="rId2"/>
                <a:stretch>
                  <a:fillRect l="-1185" t="-2746" r="-222"/>
                </a:stretch>
              </a:blipFill>
            </p:spPr>
            <p:txBody>
              <a:bodyPr/>
              <a:lstStyle/>
              <a:p>
                <a:r>
                  <a:rPr lang="en-GB">
                    <a:noFill/>
                  </a:rPr>
                  <a:t> </a:t>
                </a:r>
              </a:p>
            </p:txBody>
          </p:sp>
        </mc:Fallback>
      </mc:AlternateContent>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11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7532376" cy="371011"/>
          </a:xfrm>
          <a:prstGeom prst="rect">
            <a:avLst/>
          </a:prstGeom>
        </p:spPr>
        <p:txBody>
          <a:bodyPr>
            <a:normAutofit fontScale="90000"/>
          </a:bodyPr>
          <a:lstStyle/>
          <a:p>
            <a:pPr marL="0" lvl="0" indent="0">
              <a:buNone/>
            </a:pPr>
            <a:r>
              <a:t>The </a:t>
            </a:r>
            <a:r>
              <a:rPr b="1"/>
              <a:t>logit</a:t>
            </a:r>
            <a:r>
              <a:t> transformation</a:t>
            </a:r>
          </a:p>
        </p:txBody>
      </p:sp>
      <mc:AlternateContent xmlns:mc="http://schemas.openxmlformats.org/markup-compatibility/2006">
        <mc:Choice xmlns:a14="http://schemas.microsoft.com/office/drawing/2010/main" Requires="a14">
          <p:sp>
            <p:nvSpPr>
              <p:cNvPr id="3" name="Content Placeholder 2"/>
              <p:cNvSpPr>
                <a:spLocks noGrp="1"/>
              </p:cNvSpPr>
              <p:nvPr>
                <p:ph idx="1" hasCustomPrompt="1"/>
              </p:nvPr>
            </p:nvSpPr>
            <p:spPr/>
            <p:txBody>
              <a:bodyPr/>
              <a:lstStyle/>
              <a:p>
                <a:pPr lvl="0"/>
                <a:r>
                  <a:rPr dirty="0"/>
                  <a:t>A common transformation for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𝑖</m:t>
                        </m:r>
                      </m:sub>
                    </m:sSub>
                  </m:oMath>
                </a14:m>
                <a:r>
                  <a:rPr dirty="0"/>
                  <a:t> is the </a:t>
                </a:r>
                <a:r>
                  <a:rPr b="1" dirty="0"/>
                  <a:t>logit transformation</a:t>
                </a:r>
                <a:r>
                  <a:rPr dirty="0"/>
                  <a:t>, which may be written as:</a:t>
                </a:r>
                <a:endParaRPr lang="en-GB" dirty="0"/>
              </a:p>
              <a:p>
                <a:pPr marL="0" lvl="0" indent="0">
                  <a:buNone/>
                </a:pPr>
                <a:endParaRPr dirty="0"/>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𝑙𝑜𝑔𝑖𝑡</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𝑖</m:t>
                              </m:r>
                            </m:sub>
                          </m:sSub>
                        </m:e>
                      </m:d>
                      <m:r>
                        <a:rPr>
                          <a:latin typeface="Cambria Math" panose="02040503050406030204" pitchFamily="18" charset="0"/>
                        </a:rPr>
                        <m:t>=</m:t>
                      </m:r>
                      <m:sSub>
                        <m:sSubPr>
                          <m:ctrlPr>
                            <a:rPr i="1">
                              <a:latin typeface="Cambria Math" panose="02040503050406030204" pitchFamily="18" charset="0"/>
                            </a:rPr>
                          </m:ctrlPr>
                        </m:sSubPr>
                        <m:e>
                          <m:r>
                            <m:rPr>
                              <m:sty m:val="p"/>
                            </m:rPr>
                            <a:rPr>
                              <a:latin typeface="Cambria Math" panose="02040503050406030204" pitchFamily="18" charset="0"/>
                            </a:rPr>
                            <m:t>log</m:t>
                          </m:r>
                        </m:e>
                        <m:sub>
                          <m:r>
                            <a:rPr>
                              <a:latin typeface="Cambria Math" panose="02040503050406030204" pitchFamily="18" charset="0"/>
                            </a:rPr>
                            <m:t>𝑒</m:t>
                          </m:r>
                        </m:sub>
                      </m:sSub>
                      <m:d>
                        <m:dPr>
                          <m:ctrlPr>
                            <a:rPr i="1">
                              <a:latin typeface="Cambria Math" panose="02040503050406030204" pitchFamily="18" charset="0"/>
                            </a:rPr>
                          </m:ctrlPr>
                        </m:dPr>
                        <m:e>
                          <m:f>
                            <m:fPr>
                              <m:ctrlPr>
                                <a:rPr i="1">
                                  <a:latin typeface="Cambria Math" panose="02040503050406030204" pitchFamily="18" charset="0"/>
                                </a:rPr>
                              </m:ctrlPr>
                            </m:fPr>
                            <m:num>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𝑖</m:t>
                                  </m:r>
                                </m:sub>
                              </m:sSub>
                            </m:num>
                            <m:den>
                              <m:r>
                                <a:rPr>
                                  <a:latin typeface="Cambria Math" panose="02040503050406030204" pitchFamily="18" charset="0"/>
                                </a:rPr>
                                <m:t>1</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𝑖</m:t>
                                  </m:r>
                                </m:sub>
                              </m:sSub>
                            </m:den>
                          </m:f>
                        </m:e>
                      </m:d>
                    </m:oMath>
                  </m:oMathPara>
                </a14:m>
                <a:endParaRPr lang="en-GB" dirty="0"/>
              </a:p>
              <a:p>
                <a:pPr marL="0" lvl="0" indent="0">
                  <a:buNone/>
                </a:pPr>
                <a:endParaRPr lang="en-GB" dirty="0"/>
              </a:p>
              <a:p>
                <a:pPr lvl="0"/>
                <a:r>
                  <a:rPr lang="en-GB" dirty="0"/>
                  <a:t>We can rewrite the equation relating </a:t>
                </a:r>
                <a14:m>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𝑌</m:t>
                        </m:r>
                      </m:e>
                      <m:sub>
                        <m:r>
                          <a:rPr lang="ar-AE">
                            <a:latin typeface="Cambria Math" panose="02040503050406030204" pitchFamily="18" charset="0"/>
                          </a:rPr>
                          <m:t>𝑖</m:t>
                        </m:r>
                      </m:sub>
                    </m:sSub>
                  </m:oMath>
                </a14:m>
                <a:r>
                  <a:rPr lang="ar-AE" dirty="0"/>
                  <a:t> </a:t>
                </a:r>
                <a:r>
                  <a:rPr lang="en-GB" dirty="0"/>
                  <a:t>to its predictors using the logit transformation of </a:t>
                </a:r>
                <a14:m>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𝑝</m:t>
                        </m:r>
                      </m:e>
                      <m:sub>
                        <m:r>
                          <a:rPr lang="ar-AE">
                            <a:latin typeface="Cambria Math" panose="02040503050406030204" pitchFamily="18" charset="0"/>
                          </a:rPr>
                          <m:t>𝑖</m:t>
                        </m:r>
                      </m:sub>
                    </m:sSub>
                  </m:oMath>
                </a14:m>
                <a:r>
                  <a:rPr lang="ar-AE" dirty="0"/>
                  <a:t>:</a:t>
                </a:r>
                <a:endParaRPr lang="en-GB" dirty="0"/>
              </a:p>
              <a:p>
                <a:pPr marL="0" lvl="0" indent="0">
                  <a:buNone/>
                </a:pPr>
                <a:endParaRPr lang="ar-AE" dirty="0"/>
              </a:p>
              <a:p>
                <a:pPr marL="0" lvl="0" indent="0">
                  <a:buNone/>
                </a:pPr>
                <a14:m>
                  <m:oMathPara xmlns:m="http://schemas.openxmlformats.org/officeDocument/2006/math">
                    <m:oMathParaPr>
                      <m:jc m:val="center"/>
                    </m:oMathParaPr>
                    <m:oMath xmlns:m="http://schemas.openxmlformats.org/officeDocument/2006/math">
                      <m:sSub>
                        <m:sSubPr>
                          <m:ctrlPr>
                            <a:rPr lang="ar-AE" i="1">
                              <a:latin typeface="Cambria Math" panose="02040503050406030204" pitchFamily="18" charset="0"/>
                            </a:rPr>
                          </m:ctrlPr>
                        </m:sSubPr>
                        <m:e>
                          <m:r>
                            <m:rPr>
                              <m:sty m:val="p"/>
                            </m:rPr>
                            <a:rPr lang="en-GB">
                              <a:latin typeface="Cambria Math" panose="02040503050406030204" pitchFamily="18" charset="0"/>
                            </a:rPr>
                            <m:t>log</m:t>
                          </m:r>
                        </m:e>
                        <m:sub>
                          <m:r>
                            <a:rPr lang="ar-AE">
                              <a:latin typeface="Cambria Math" panose="02040503050406030204" pitchFamily="18" charset="0"/>
                            </a:rPr>
                            <m:t>𝑒</m:t>
                          </m:r>
                        </m:sub>
                      </m:sSub>
                      <m:d>
                        <m:dPr>
                          <m:ctrlPr>
                            <a:rPr lang="ar-AE" i="1">
                              <a:latin typeface="Cambria Math" panose="02040503050406030204" pitchFamily="18" charset="0"/>
                            </a:rPr>
                          </m:ctrlPr>
                        </m:dPr>
                        <m:e>
                          <m:f>
                            <m:fPr>
                              <m:ctrlPr>
                                <a:rPr lang="ar-AE" i="1">
                                  <a:latin typeface="Cambria Math" panose="02040503050406030204" pitchFamily="18" charset="0"/>
                                </a:rPr>
                              </m:ctrlPr>
                            </m:fPr>
                            <m:num>
                              <m:sSub>
                                <m:sSubPr>
                                  <m:ctrlPr>
                                    <a:rPr lang="ar-AE" i="1">
                                      <a:latin typeface="Cambria Math" panose="02040503050406030204" pitchFamily="18" charset="0"/>
                                    </a:rPr>
                                  </m:ctrlPr>
                                </m:sSubPr>
                                <m:e>
                                  <m:r>
                                    <a:rPr lang="ar-AE">
                                      <a:latin typeface="Cambria Math" panose="02040503050406030204" pitchFamily="18" charset="0"/>
                                    </a:rPr>
                                    <m:t>𝑝</m:t>
                                  </m:r>
                                </m:e>
                                <m:sub>
                                  <m:r>
                                    <a:rPr lang="ar-AE">
                                      <a:latin typeface="Cambria Math" panose="02040503050406030204" pitchFamily="18" charset="0"/>
                                    </a:rPr>
                                    <m:t>𝑖</m:t>
                                  </m:r>
                                </m:sub>
                              </m:sSub>
                            </m:num>
                            <m:den>
                              <m:r>
                                <a:rPr lang="ar-AE">
                                  <a:latin typeface="Cambria Math" panose="02040503050406030204" pitchFamily="18" charset="0"/>
                                </a:rPr>
                                <m:t>1</m:t>
                              </m:r>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𝑝</m:t>
                                  </m:r>
                                </m:e>
                                <m:sub>
                                  <m:r>
                                    <a:rPr lang="ar-AE">
                                      <a:latin typeface="Cambria Math" panose="02040503050406030204" pitchFamily="18" charset="0"/>
                                    </a:rPr>
                                    <m:t>𝑖</m:t>
                                  </m:r>
                                </m:sub>
                              </m:sSub>
                            </m:den>
                          </m:f>
                        </m:e>
                      </m:d>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𝑏</m:t>
                          </m:r>
                        </m:e>
                        <m:sub>
                          <m:r>
                            <a:rPr lang="ar-AE">
                              <a:latin typeface="Cambria Math" panose="02040503050406030204" pitchFamily="18" charset="0"/>
                            </a:rPr>
                            <m:t>0</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𝑏</m:t>
                          </m:r>
                        </m:e>
                        <m:sub>
                          <m:r>
                            <a:rPr lang="ar-AE">
                              <a:latin typeface="Cambria Math" panose="02040503050406030204" pitchFamily="18" charset="0"/>
                            </a:rPr>
                            <m:t>1</m:t>
                          </m:r>
                        </m:sub>
                      </m:sSub>
                      <m:sSub>
                        <m:sSubPr>
                          <m:ctrlPr>
                            <a:rPr lang="ar-AE" i="1">
                              <a:latin typeface="Cambria Math" panose="02040503050406030204" pitchFamily="18" charset="0"/>
                            </a:rPr>
                          </m:ctrlPr>
                        </m:sSubPr>
                        <m:e>
                          <m:r>
                            <a:rPr lang="ar-AE">
                              <a:latin typeface="Cambria Math" panose="02040503050406030204" pitchFamily="18" charset="0"/>
                            </a:rPr>
                            <m:t>𝑥</m:t>
                          </m:r>
                        </m:e>
                        <m:sub>
                          <m:r>
                            <a:rPr lang="ar-AE">
                              <a:latin typeface="Cambria Math" panose="02040503050406030204" pitchFamily="18" charset="0"/>
                            </a:rPr>
                            <m:t>1</m:t>
                          </m:r>
                          <m:r>
                            <a:rPr lang="ar-AE">
                              <a:latin typeface="Cambria Math" panose="02040503050406030204" pitchFamily="18" charset="0"/>
                            </a:rPr>
                            <m:t>,</m:t>
                          </m:r>
                          <m:r>
                            <a:rPr lang="ar-AE">
                              <a:latin typeface="Cambria Math" panose="02040503050406030204" pitchFamily="18" charset="0"/>
                            </a:rPr>
                            <m:t>𝑖</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𝑏</m:t>
                          </m:r>
                        </m:e>
                        <m:sub>
                          <m:r>
                            <a:rPr lang="ar-AE">
                              <a:latin typeface="Cambria Math" panose="02040503050406030204" pitchFamily="18" charset="0"/>
                            </a:rPr>
                            <m:t>2</m:t>
                          </m:r>
                        </m:sub>
                      </m:sSub>
                      <m:sSub>
                        <m:sSubPr>
                          <m:ctrlPr>
                            <a:rPr lang="ar-AE" i="1">
                              <a:latin typeface="Cambria Math" panose="02040503050406030204" pitchFamily="18" charset="0"/>
                            </a:rPr>
                          </m:ctrlPr>
                        </m:sSubPr>
                        <m:e>
                          <m:r>
                            <a:rPr lang="ar-AE">
                              <a:latin typeface="Cambria Math" panose="02040503050406030204" pitchFamily="18" charset="0"/>
                            </a:rPr>
                            <m:t>𝑥</m:t>
                          </m:r>
                        </m:e>
                        <m:sub>
                          <m:r>
                            <a:rPr lang="ar-AE">
                              <a:latin typeface="Cambria Math" panose="02040503050406030204" pitchFamily="18" charset="0"/>
                            </a:rPr>
                            <m:t>2</m:t>
                          </m:r>
                          <m:r>
                            <a:rPr lang="ar-AE">
                              <a:latin typeface="Cambria Math" panose="02040503050406030204" pitchFamily="18" charset="0"/>
                            </a:rPr>
                            <m:t>,</m:t>
                          </m:r>
                          <m:r>
                            <a:rPr lang="ar-AE">
                              <a:latin typeface="Cambria Math" panose="02040503050406030204" pitchFamily="18" charset="0"/>
                            </a:rPr>
                            <m:t>𝑖</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𝑏</m:t>
                          </m:r>
                        </m:e>
                        <m:sub>
                          <m:r>
                            <a:rPr lang="ar-AE">
                              <a:latin typeface="Cambria Math" panose="02040503050406030204" pitchFamily="18" charset="0"/>
                            </a:rPr>
                            <m:t>𝑘</m:t>
                          </m:r>
                        </m:sub>
                      </m:sSub>
                      <m:sSub>
                        <m:sSubPr>
                          <m:ctrlPr>
                            <a:rPr lang="ar-AE" i="1">
                              <a:latin typeface="Cambria Math" panose="02040503050406030204" pitchFamily="18" charset="0"/>
                            </a:rPr>
                          </m:ctrlPr>
                        </m:sSubPr>
                        <m:e>
                          <m:r>
                            <a:rPr lang="ar-AE">
                              <a:latin typeface="Cambria Math" panose="02040503050406030204" pitchFamily="18" charset="0"/>
                            </a:rPr>
                            <m:t>𝑥</m:t>
                          </m:r>
                        </m:e>
                        <m:sub>
                          <m:r>
                            <a:rPr lang="ar-AE">
                              <a:latin typeface="Cambria Math" panose="02040503050406030204" pitchFamily="18" charset="0"/>
                            </a:rPr>
                            <m:t>𝑘</m:t>
                          </m:r>
                          <m:r>
                            <a:rPr lang="ar-AE">
                              <a:latin typeface="Cambria Math" panose="02040503050406030204" pitchFamily="18" charset="0"/>
                            </a:rPr>
                            <m:t>,</m:t>
                          </m:r>
                          <m:r>
                            <a:rPr lang="ar-AE">
                              <a:latin typeface="Cambria Math" panose="02040503050406030204" pitchFamily="18" charset="0"/>
                            </a:rPr>
                            <m:t>𝑖</m:t>
                          </m:r>
                        </m:sub>
                      </m:sSub>
                    </m:oMath>
                  </m:oMathPara>
                </a14:m>
                <a:endParaRPr dirty="0"/>
              </a:p>
            </p:txBody>
          </p:sp>
        </mc:Choice>
        <mc:Fallback>
          <p:sp>
            <p:nvSpPr>
              <p:cNvPr id="3" name="Content Placeholder 2"/>
              <p:cNvSpPr>
                <a:spLocks noGrp="1" noRot="1" noChangeAspect="1" noMove="1" noResize="1" noEditPoints="1" noAdjustHandles="1" noChangeArrowheads="1" noChangeShapeType="1" noTextEdit="1"/>
              </p:cNvSpPr>
              <p:nvPr>
                <p:ph idx="1" hasCustomPrompt="1"/>
              </p:nvPr>
            </p:nvSpPr>
            <p:spPr>
              <a:blipFill>
                <a:blip r:embed="rId2"/>
                <a:stretch>
                  <a:fillRect l="-1185" t="-2890" r="-296"/>
                </a:stretch>
              </a:blipFill>
            </p:spPr>
            <p:txBody>
              <a:bodyPr/>
              <a:lstStyle/>
              <a:p>
                <a:r>
                  <a:rPr lang="en-GB">
                    <a:noFill/>
                  </a:rPr>
                  <a:t> </a:t>
                </a:r>
              </a:p>
            </p:txBody>
          </p:sp>
        </mc:Fallback>
      </mc:AlternateContent>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12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7532376" cy="371011"/>
          </a:xfrm>
          <a:prstGeom prst="rect">
            <a:avLst/>
          </a:prstGeom>
        </p:spPr>
        <p:txBody>
          <a:bodyPr>
            <a:normAutofit fontScale="90000"/>
          </a:bodyPr>
          <a:lstStyle/>
          <a:p>
            <a:pPr marL="0" lvl="0" indent="0">
              <a:buNone/>
            </a:pPr>
            <a:r>
              <a:t>The </a:t>
            </a:r>
            <a:r>
              <a:rPr b="1"/>
              <a:t>logit</a:t>
            </a:r>
            <a:r>
              <a:t> transformation</a:t>
            </a:r>
          </a:p>
        </p:txBody>
      </p:sp>
      <p:pic>
        <p:nvPicPr>
          <p:cNvPr id="3" name="Picture 1" descr="Week_4_R_files/figure-pptx/unnamed-chunk-1-1.png"/>
          <p:cNvPicPr>
            <a:picLocks noGrp="1" noChangeAspect="1"/>
          </p:cNvPicPr>
          <p:nvPr/>
        </p:nvPicPr>
        <p:blipFill>
          <a:blip r:embed="rId2"/>
          <a:stretch>
            <a:fillRect/>
          </a:stretch>
        </p:blipFill>
        <p:spPr bwMode="auto">
          <a:xfrm>
            <a:off x="457200" y="685800"/>
            <a:ext cx="8229600" cy="4114800"/>
          </a:xfrm>
          <a:prstGeom prst="rect">
            <a:avLst/>
          </a:prstGeom>
          <a:noFill/>
          <a:ln w="9525">
            <a:noFill/>
            <a:headEnd/>
            <a:tailEnd/>
          </a:ln>
        </p:spPr>
      </p:pic>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7532376" cy="371011"/>
          </a:xfrm>
          <a:prstGeom prst="rect">
            <a:avLst/>
          </a:prstGeom>
        </p:spPr>
        <p:txBody>
          <a:bodyPr>
            <a:normAutofit fontScale="90000"/>
          </a:bodyPr>
          <a:lstStyle/>
          <a:p>
            <a:pPr marL="0" lvl="0" indent="0">
              <a:buNone/>
            </a:pPr>
            <a:r>
              <a:rPr lang="en-GB" i="1" dirty="0"/>
              <a:t>Odds</a:t>
            </a:r>
            <a:r>
              <a:rPr dirty="0"/>
              <a:t> </a:t>
            </a:r>
            <a:r>
              <a:rPr lang="en-GB" dirty="0"/>
              <a:t>and</a:t>
            </a:r>
            <a:r>
              <a:rPr dirty="0"/>
              <a:t> </a:t>
            </a:r>
            <a:r>
              <a:rPr i="1" dirty="0"/>
              <a:t>probabilities</a:t>
            </a:r>
            <a:endParaRPr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14</a:t>
            </a:fld>
            <a:endParaRPr lang="en-US" dirty="0"/>
          </a:p>
        </p:txBody>
      </p:sp>
      <p:pic>
        <p:nvPicPr>
          <p:cNvPr id="8" name="Picture 7">
            <a:extLst>
              <a:ext uri="{FF2B5EF4-FFF2-40B4-BE49-F238E27FC236}">
                <a16:creationId xmlns:a16="http://schemas.microsoft.com/office/drawing/2014/main" id="{545D6378-1CF6-23DC-063A-5EA931C7EE00}"/>
              </a:ext>
            </a:extLst>
          </p:cNvPr>
          <p:cNvPicPr>
            <a:picLocks noChangeAspect="1"/>
          </p:cNvPicPr>
          <p:nvPr/>
        </p:nvPicPr>
        <p:blipFill>
          <a:blip r:embed="rId3"/>
          <a:stretch>
            <a:fillRect/>
          </a:stretch>
        </p:blipFill>
        <p:spPr>
          <a:xfrm>
            <a:off x="840545" y="1341849"/>
            <a:ext cx="6931856" cy="26656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45D6378-1CF6-23DC-063A-5EA931C7EE00}"/>
              </a:ext>
            </a:extLst>
          </p:cNvPr>
          <p:cNvPicPr>
            <a:picLocks noChangeAspect="1"/>
          </p:cNvPicPr>
          <p:nvPr/>
        </p:nvPicPr>
        <p:blipFill>
          <a:blip r:embed="rId3">
            <a:alphaModFix amt="20000"/>
          </a:blip>
          <a:stretch>
            <a:fillRect/>
          </a:stretch>
        </p:blipFill>
        <p:spPr>
          <a:xfrm>
            <a:off x="840545" y="1341849"/>
            <a:ext cx="6931856" cy="2665655"/>
          </a:xfrm>
          <a:prstGeom prst="rect">
            <a:avLst/>
          </a:prstGeom>
        </p:spPr>
      </p:pic>
      <p:sp>
        <p:nvSpPr>
          <p:cNvPr id="2" name="Title 1"/>
          <p:cNvSpPr>
            <a:spLocks noGrp="1"/>
          </p:cNvSpPr>
          <p:nvPr>
            <p:ph type="title" hasCustomPrompt="1"/>
          </p:nvPr>
        </p:nvSpPr>
        <p:spPr>
          <a:xfrm>
            <a:off x="457200" y="205979"/>
            <a:ext cx="7532376" cy="371011"/>
          </a:xfrm>
          <a:prstGeom prst="rect">
            <a:avLst/>
          </a:prstGeom>
        </p:spPr>
        <p:txBody>
          <a:bodyPr>
            <a:normAutofit fontScale="90000"/>
          </a:bodyPr>
          <a:lstStyle/>
          <a:p>
            <a:pPr marL="0" lvl="0" indent="0">
              <a:buNone/>
            </a:pPr>
            <a:r>
              <a:rPr lang="en-GB" i="1" dirty="0"/>
              <a:t>Odds</a:t>
            </a:r>
            <a:r>
              <a:rPr dirty="0"/>
              <a:t> </a:t>
            </a:r>
            <a:r>
              <a:rPr lang="en-GB" dirty="0"/>
              <a:t>and</a:t>
            </a:r>
            <a:r>
              <a:rPr dirty="0"/>
              <a:t> </a:t>
            </a:r>
            <a:r>
              <a:rPr i="1" dirty="0"/>
              <a:t>probabilities</a:t>
            </a:r>
            <a:endParaRPr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15</a:t>
            </a:fld>
            <a:endParaRPr lang="en-US" dirty="0"/>
          </a:p>
        </p:txBody>
      </p:sp>
      <p:graphicFrame>
        <p:nvGraphicFramePr>
          <p:cNvPr id="3" name="Table 2">
            <a:extLst>
              <a:ext uri="{FF2B5EF4-FFF2-40B4-BE49-F238E27FC236}">
                <a16:creationId xmlns:a16="http://schemas.microsoft.com/office/drawing/2014/main" id="{52DF0E5A-73B1-3A2C-72F4-1C6EE39DE554}"/>
              </a:ext>
            </a:extLst>
          </p:cNvPr>
          <p:cNvGraphicFramePr>
            <a:graphicFrameLocks noGrp="1"/>
          </p:cNvGraphicFramePr>
          <p:nvPr>
            <p:extLst>
              <p:ext uri="{D42A27DB-BD31-4B8C-83A1-F6EECF244321}">
                <p14:modId xmlns:p14="http://schemas.microsoft.com/office/powerpoint/2010/main" val="1926708640"/>
              </p:ext>
            </p:extLst>
          </p:nvPr>
        </p:nvGraphicFramePr>
        <p:xfrm>
          <a:off x="4489267" y="391484"/>
          <a:ext cx="3283134" cy="4380880"/>
        </p:xfrm>
        <a:graphic>
          <a:graphicData uri="http://schemas.openxmlformats.org/drawingml/2006/table">
            <a:tbl>
              <a:tblPr>
                <a:solidFill>
                  <a:srgbClr val="F0F0F0">
                    <a:alpha val="18039"/>
                  </a:srgbClr>
                </a:solidFill>
              </a:tblPr>
              <a:tblGrid>
                <a:gridCol w="1094378">
                  <a:extLst>
                    <a:ext uri="{9D8B030D-6E8A-4147-A177-3AD203B41FA5}">
                      <a16:colId xmlns:a16="http://schemas.microsoft.com/office/drawing/2014/main" val="366692607"/>
                    </a:ext>
                  </a:extLst>
                </a:gridCol>
                <a:gridCol w="1094378">
                  <a:extLst>
                    <a:ext uri="{9D8B030D-6E8A-4147-A177-3AD203B41FA5}">
                      <a16:colId xmlns:a16="http://schemas.microsoft.com/office/drawing/2014/main" val="2730838179"/>
                    </a:ext>
                  </a:extLst>
                </a:gridCol>
                <a:gridCol w="1094378">
                  <a:extLst>
                    <a:ext uri="{9D8B030D-6E8A-4147-A177-3AD203B41FA5}">
                      <a16:colId xmlns:a16="http://schemas.microsoft.com/office/drawing/2014/main" val="2659584337"/>
                    </a:ext>
                  </a:extLst>
                </a:gridCol>
              </a:tblGrid>
              <a:tr h="301171">
                <a:tc>
                  <a:txBody>
                    <a:bodyPr/>
                    <a:lstStyle/>
                    <a:p>
                      <a:pPr algn="r" fontAlgn="b"/>
                      <a:r>
                        <a:rPr lang="en-GB" sz="1400" b="1" dirty="0">
                          <a:effectLst/>
                        </a:rPr>
                        <a:t>probs</a:t>
                      </a:r>
                    </a:p>
                  </a:txBody>
                  <a:tcPr marL="49780" marR="49780" marT="49780" marB="49780" anchor="b">
                    <a:lnL>
                      <a:noFill/>
                    </a:lnL>
                    <a:lnR>
                      <a:noFill/>
                    </a:lnR>
                    <a:lnT>
                      <a:noFill/>
                    </a:lnT>
                    <a:lnB w="6350" cap="flat" cmpd="sng" algn="ctr">
                      <a:solidFill>
                        <a:srgbClr val="DDDDDD"/>
                      </a:solidFill>
                      <a:prstDash val="solid"/>
                      <a:round/>
                      <a:headEnd type="none" w="med" len="med"/>
                      <a:tailEnd type="none" w="med" len="med"/>
                    </a:lnB>
                    <a:solidFill>
                      <a:schemeClr val="bg1"/>
                    </a:solidFill>
                  </a:tcPr>
                </a:tc>
                <a:tc>
                  <a:txBody>
                    <a:bodyPr/>
                    <a:lstStyle/>
                    <a:p>
                      <a:pPr algn="r" fontAlgn="b"/>
                      <a:r>
                        <a:rPr lang="en-GB" sz="1400" b="1">
                          <a:effectLst/>
                        </a:rPr>
                        <a:t>odds</a:t>
                      </a:r>
                    </a:p>
                  </a:txBody>
                  <a:tcPr marL="49780" marR="49780" marT="49780" marB="49780" anchor="b">
                    <a:lnL>
                      <a:noFill/>
                    </a:lnL>
                    <a:lnR>
                      <a:noFill/>
                    </a:lnR>
                    <a:lnT>
                      <a:noFill/>
                    </a:lnT>
                    <a:lnB w="6350" cap="flat" cmpd="sng" algn="ctr">
                      <a:solidFill>
                        <a:srgbClr val="DDDDDD"/>
                      </a:solidFill>
                      <a:prstDash val="solid"/>
                      <a:round/>
                      <a:headEnd type="none" w="med" len="med"/>
                      <a:tailEnd type="none" w="med" len="med"/>
                    </a:lnB>
                    <a:solidFill>
                      <a:schemeClr val="bg1"/>
                    </a:solidFill>
                  </a:tcPr>
                </a:tc>
                <a:tc>
                  <a:txBody>
                    <a:bodyPr/>
                    <a:lstStyle/>
                    <a:p>
                      <a:pPr algn="r" fontAlgn="b"/>
                      <a:r>
                        <a:rPr lang="en-GB" sz="1400" b="1" dirty="0" err="1">
                          <a:effectLst/>
                        </a:rPr>
                        <a:t>log_odds</a:t>
                      </a:r>
                      <a:endParaRPr lang="en-GB" sz="1400" b="1" dirty="0">
                        <a:effectLst/>
                      </a:endParaRPr>
                    </a:p>
                  </a:txBody>
                  <a:tcPr marL="49780" marR="49780" marT="49780" marB="49780" anchor="b">
                    <a:lnL>
                      <a:noFill/>
                    </a:lnL>
                    <a:lnR>
                      <a:noFill/>
                    </a:lnR>
                    <a:lnT>
                      <a:noFill/>
                    </a:lnT>
                    <a:lnB w="6350"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1101997241"/>
                  </a:ext>
                </a:extLst>
              </a:tr>
              <a:tr h="301171">
                <a:tc>
                  <a:txBody>
                    <a:bodyPr/>
                    <a:lstStyle/>
                    <a:p>
                      <a:pPr algn="r" fontAlgn="t"/>
                      <a:r>
                        <a:rPr lang="en-GB" sz="1400" b="1" dirty="0">
                          <a:effectLst/>
                        </a:rPr>
                        <a:t>0.01</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r" fontAlgn="t"/>
                      <a:r>
                        <a:rPr lang="en-GB" sz="1400" b="1" dirty="0">
                          <a:effectLst/>
                        </a:rPr>
                        <a:t>0.01</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r" fontAlgn="t"/>
                      <a:r>
                        <a:rPr lang="en-GB" sz="1400" b="1" dirty="0">
                          <a:effectLst/>
                        </a:rPr>
                        <a:t>-4.60</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2774788709"/>
                  </a:ext>
                </a:extLst>
              </a:tr>
              <a:tr h="301171">
                <a:tc>
                  <a:txBody>
                    <a:bodyPr/>
                    <a:lstStyle/>
                    <a:p>
                      <a:pPr algn="r" fontAlgn="t"/>
                      <a:r>
                        <a:rPr lang="en-GB" sz="1400" b="1" dirty="0">
                          <a:effectLst/>
                        </a:rPr>
                        <a:t>0.05</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r" fontAlgn="t"/>
                      <a:r>
                        <a:rPr lang="en-GB" sz="1400" b="1">
                          <a:effectLst/>
                        </a:rPr>
                        <a:t>0.05</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r" fontAlgn="t"/>
                      <a:r>
                        <a:rPr lang="en-GB" sz="1400" b="1" dirty="0">
                          <a:effectLst/>
                        </a:rPr>
                        <a:t>-2.94</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446646474"/>
                  </a:ext>
                </a:extLst>
              </a:tr>
              <a:tr h="301171">
                <a:tc>
                  <a:txBody>
                    <a:bodyPr/>
                    <a:lstStyle/>
                    <a:p>
                      <a:pPr algn="r" fontAlgn="t"/>
                      <a:r>
                        <a:rPr lang="en-GB" sz="1400" b="1">
                          <a:effectLst/>
                        </a:rPr>
                        <a:t>0.10</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r" fontAlgn="t"/>
                      <a:r>
                        <a:rPr lang="en-GB" sz="1400" b="1">
                          <a:effectLst/>
                        </a:rPr>
                        <a:t>0.11</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r" fontAlgn="t"/>
                      <a:r>
                        <a:rPr lang="en-GB" sz="1400" b="1" dirty="0">
                          <a:effectLst/>
                        </a:rPr>
                        <a:t>-2.20</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1852455043"/>
                  </a:ext>
                </a:extLst>
              </a:tr>
              <a:tr h="301171">
                <a:tc>
                  <a:txBody>
                    <a:bodyPr/>
                    <a:lstStyle/>
                    <a:p>
                      <a:pPr algn="r" fontAlgn="t"/>
                      <a:r>
                        <a:rPr lang="en-GB" sz="1400" b="1" dirty="0">
                          <a:effectLst/>
                        </a:rPr>
                        <a:t>0.20</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r" fontAlgn="t"/>
                      <a:r>
                        <a:rPr lang="en-GB" sz="1400" b="1">
                          <a:effectLst/>
                        </a:rPr>
                        <a:t>0.25</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r" fontAlgn="t"/>
                      <a:r>
                        <a:rPr lang="en-GB" sz="1400" b="1">
                          <a:effectLst/>
                        </a:rPr>
                        <a:t>-1.39</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3847126705"/>
                  </a:ext>
                </a:extLst>
              </a:tr>
              <a:tr h="301171">
                <a:tc>
                  <a:txBody>
                    <a:bodyPr/>
                    <a:lstStyle/>
                    <a:p>
                      <a:pPr algn="r" fontAlgn="t"/>
                      <a:r>
                        <a:rPr lang="en-GB" sz="1400" b="1">
                          <a:effectLst/>
                        </a:rPr>
                        <a:t>0.33</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r" fontAlgn="t"/>
                      <a:r>
                        <a:rPr lang="en-GB" sz="1400" b="1">
                          <a:effectLst/>
                        </a:rPr>
                        <a:t>0.50</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r" fontAlgn="t"/>
                      <a:r>
                        <a:rPr lang="en-GB" sz="1400" b="1" dirty="0">
                          <a:effectLst/>
                        </a:rPr>
                        <a:t>-0.69</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3084078937"/>
                  </a:ext>
                </a:extLst>
              </a:tr>
              <a:tr h="301171">
                <a:tc>
                  <a:txBody>
                    <a:bodyPr/>
                    <a:lstStyle/>
                    <a:p>
                      <a:pPr algn="r" fontAlgn="t"/>
                      <a:r>
                        <a:rPr lang="en-GB" sz="1400" b="1">
                          <a:effectLst/>
                        </a:rPr>
                        <a:t>0.40</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r" fontAlgn="t"/>
                      <a:r>
                        <a:rPr lang="en-GB" sz="1400" b="1">
                          <a:effectLst/>
                        </a:rPr>
                        <a:t>0.67</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r" fontAlgn="t"/>
                      <a:r>
                        <a:rPr lang="en-GB" sz="1400" b="1" dirty="0">
                          <a:effectLst/>
                        </a:rPr>
                        <a:t>-0.41</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637994545"/>
                  </a:ext>
                </a:extLst>
              </a:tr>
              <a:tr h="301171">
                <a:tc>
                  <a:txBody>
                    <a:bodyPr/>
                    <a:lstStyle/>
                    <a:p>
                      <a:pPr algn="r" fontAlgn="t"/>
                      <a:r>
                        <a:rPr lang="en-GB" sz="1400" b="1">
                          <a:effectLst/>
                        </a:rPr>
                        <a:t>0.50</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r" fontAlgn="t"/>
                      <a:r>
                        <a:rPr lang="en-GB" sz="1400" b="1">
                          <a:effectLst/>
                        </a:rPr>
                        <a:t>1.00</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r" fontAlgn="t"/>
                      <a:r>
                        <a:rPr lang="en-GB" sz="1400" b="1">
                          <a:effectLst/>
                        </a:rPr>
                        <a:t>0.00</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4243838675"/>
                  </a:ext>
                </a:extLst>
              </a:tr>
              <a:tr h="301171">
                <a:tc>
                  <a:txBody>
                    <a:bodyPr/>
                    <a:lstStyle/>
                    <a:p>
                      <a:pPr algn="r" fontAlgn="t"/>
                      <a:r>
                        <a:rPr lang="en-GB" sz="1400" b="1">
                          <a:effectLst/>
                        </a:rPr>
                        <a:t>0.60</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r" fontAlgn="t"/>
                      <a:r>
                        <a:rPr lang="en-GB" sz="1400" b="1">
                          <a:effectLst/>
                        </a:rPr>
                        <a:t>1.50</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r" fontAlgn="t"/>
                      <a:r>
                        <a:rPr lang="en-GB" sz="1400" b="1" dirty="0">
                          <a:effectLst/>
                        </a:rPr>
                        <a:t>0.41</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2664870655"/>
                  </a:ext>
                </a:extLst>
              </a:tr>
              <a:tr h="301171">
                <a:tc>
                  <a:txBody>
                    <a:bodyPr/>
                    <a:lstStyle/>
                    <a:p>
                      <a:pPr algn="r" fontAlgn="t"/>
                      <a:r>
                        <a:rPr lang="en-GB" sz="1400" b="1">
                          <a:effectLst/>
                        </a:rPr>
                        <a:t>0.67</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r" fontAlgn="t"/>
                      <a:r>
                        <a:rPr lang="en-GB" sz="1400" b="1">
                          <a:effectLst/>
                        </a:rPr>
                        <a:t>2.00</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r" fontAlgn="t"/>
                      <a:r>
                        <a:rPr lang="en-GB" sz="1400" b="1" dirty="0">
                          <a:effectLst/>
                        </a:rPr>
                        <a:t>0.69</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2673164810"/>
                  </a:ext>
                </a:extLst>
              </a:tr>
              <a:tr h="301171">
                <a:tc>
                  <a:txBody>
                    <a:bodyPr/>
                    <a:lstStyle/>
                    <a:p>
                      <a:pPr algn="r" fontAlgn="t"/>
                      <a:r>
                        <a:rPr lang="en-GB" sz="1400" b="1">
                          <a:effectLst/>
                        </a:rPr>
                        <a:t>0.80</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r" fontAlgn="t"/>
                      <a:r>
                        <a:rPr lang="en-GB" sz="1400" b="1">
                          <a:effectLst/>
                        </a:rPr>
                        <a:t>4.00</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r" fontAlgn="t"/>
                      <a:r>
                        <a:rPr lang="en-GB" sz="1400" b="1" dirty="0">
                          <a:effectLst/>
                        </a:rPr>
                        <a:t>1.39</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4227494743"/>
                  </a:ext>
                </a:extLst>
              </a:tr>
              <a:tr h="301171">
                <a:tc>
                  <a:txBody>
                    <a:bodyPr/>
                    <a:lstStyle/>
                    <a:p>
                      <a:pPr algn="r" fontAlgn="t"/>
                      <a:r>
                        <a:rPr lang="en-GB" sz="1400" b="1">
                          <a:effectLst/>
                        </a:rPr>
                        <a:t>0.90</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r" fontAlgn="t"/>
                      <a:r>
                        <a:rPr lang="en-GB" sz="1400" b="1">
                          <a:effectLst/>
                        </a:rPr>
                        <a:t>9.00</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r" fontAlgn="t"/>
                      <a:r>
                        <a:rPr lang="en-GB" sz="1400" b="1" dirty="0">
                          <a:effectLst/>
                        </a:rPr>
                        <a:t>2.20</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1972529448"/>
                  </a:ext>
                </a:extLst>
              </a:tr>
              <a:tr h="301171">
                <a:tc>
                  <a:txBody>
                    <a:bodyPr/>
                    <a:lstStyle/>
                    <a:p>
                      <a:pPr algn="r" fontAlgn="t"/>
                      <a:r>
                        <a:rPr lang="en-GB" sz="1400" b="1">
                          <a:effectLst/>
                        </a:rPr>
                        <a:t>0.95</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r" fontAlgn="t"/>
                      <a:r>
                        <a:rPr lang="en-GB" sz="1400" b="1">
                          <a:effectLst/>
                        </a:rPr>
                        <a:t>19.00</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r" fontAlgn="t"/>
                      <a:r>
                        <a:rPr lang="en-GB" sz="1400" b="1" dirty="0">
                          <a:effectLst/>
                        </a:rPr>
                        <a:t>2.94</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1841340254"/>
                  </a:ext>
                </a:extLst>
              </a:tr>
              <a:tr h="301171">
                <a:tc>
                  <a:txBody>
                    <a:bodyPr/>
                    <a:lstStyle/>
                    <a:p>
                      <a:pPr algn="r" fontAlgn="t"/>
                      <a:r>
                        <a:rPr lang="en-GB" sz="1400" b="1">
                          <a:effectLst/>
                        </a:rPr>
                        <a:t>0.99</a:t>
                      </a:r>
                    </a:p>
                  </a:txBody>
                  <a:tcPr marL="49780" marR="49780" marT="49780" marB="49780">
                    <a:lnL>
                      <a:noFill/>
                    </a:lnL>
                    <a:lnR>
                      <a:noFill/>
                    </a:lnR>
                    <a:lnT w="6350" cap="flat" cmpd="sng" algn="ctr">
                      <a:solidFill>
                        <a:srgbClr val="DDDDDD"/>
                      </a:solidFill>
                      <a:prstDash val="solid"/>
                      <a:round/>
                      <a:headEnd type="none" w="med" len="med"/>
                      <a:tailEnd type="none" w="med" len="med"/>
                    </a:lnT>
                    <a:lnB>
                      <a:noFill/>
                    </a:lnB>
                    <a:solidFill>
                      <a:schemeClr val="bg1"/>
                    </a:solidFill>
                  </a:tcPr>
                </a:tc>
                <a:tc>
                  <a:txBody>
                    <a:bodyPr/>
                    <a:lstStyle/>
                    <a:p>
                      <a:pPr algn="r" fontAlgn="t"/>
                      <a:r>
                        <a:rPr lang="en-GB" sz="1400" b="1">
                          <a:effectLst/>
                        </a:rPr>
                        <a:t>99.00</a:t>
                      </a:r>
                    </a:p>
                  </a:txBody>
                  <a:tcPr marL="49780" marR="49780" marT="49780" marB="49780">
                    <a:lnL>
                      <a:noFill/>
                    </a:lnL>
                    <a:lnR>
                      <a:noFill/>
                    </a:lnR>
                    <a:lnT w="6350" cap="flat" cmpd="sng" algn="ctr">
                      <a:solidFill>
                        <a:srgbClr val="DDDDDD"/>
                      </a:solidFill>
                      <a:prstDash val="solid"/>
                      <a:round/>
                      <a:headEnd type="none" w="med" len="med"/>
                      <a:tailEnd type="none" w="med" len="med"/>
                    </a:lnT>
                    <a:lnB>
                      <a:noFill/>
                    </a:lnB>
                    <a:solidFill>
                      <a:schemeClr val="bg1"/>
                    </a:solidFill>
                  </a:tcPr>
                </a:tc>
                <a:tc>
                  <a:txBody>
                    <a:bodyPr/>
                    <a:lstStyle/>
                    <a:p>
                      <a:pPr algn="r" fontAlgn="t"/>
                      <a:r>
                        <a:rPr lang="en-GB" sz="1400" b="1" dirty="0">
                          <a:effectLst/>
                        </a:rPr>
                        <a:t>4.60</a:t>
                      </a:r>
                    </a:p>
                  </a:txBody>
                  <a:tcPr marL="49780" marR="49780" marT="49780" marB="49780">
                    <a:lnL>
                      <a:noFill/>
                    </a:lnL>
                    <a:lnR>
                      <a:noFill/>
                    </a:lnR>
                    <a:lnT w="6350" cap="flat" cmpd="sng" algn="ctr">
                      <a:solidFill>
                        <a:srgbClr val="DDDDDD"/>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2922544509"/>
                  </a:ext>
                </a:extLst>
              </a:tr>
            </a:tbl>
          </a:graphicData>
        </a:graphic>
      </p:graphicFrame>
    </p:spTree>
    <p:extLst>
      <p:ext uri="{BB962C8B-B14F-4D97-AF65-F5344CB8AC3E}">
        <p14:creationId xmlns:p14="http://schemas.microsoft.com/office/powerpoint/2010/main" val="483183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368BD-5D6D-7C67-683D-849E17A9883A}"/>
              </a:ext>
            </a:extLst>
          </p:cNvPr>
          <p:cNvSpPr>
            <a:spLocks noGrp="1"/>
          </p:cNvSpPr>
          <p:nvPr>
            <p:ph type="title"/>
          </p:nvPr>
        </p:nvSpPr>
        <p:spPr/>
        <p:txBody>
          <a:bodyPr>
            <a:normAutofit fontScale="90000"/>
          </a:bodyPr>
          <a:lstStyle/>
          <a:p>
            <a:r>
              <a:rPr lang="en-GB" dirty="0"/>
              <a:t>Odds</a:t>
            </a:r>
          </a:p>
        </p:txBody>
      </p:sp>
      <p:sp>
        <p:nvSpPr>
          <p:cNvPr id="3" name="Content Placeholder 2">
            <a:extLst>
              <a:ext uri="{FF2B5EF4-FFF2-40B4-BE49-F238E27FC236}">
                <a16:creationId xmlns:a16="http://schemas.microsoft.com/office/drawing/2014/main" id="{F78FD272-59E9-E5A3-D7B5-69AB3FEF4357}"/>
              </a:ext>
            </a:extLst>
          </p:cNvPr>
          <p:cNvSpPr>
            <a:spLocks noGrp="1"/>
          </p:cNvSpPr>
          <p:nvPr>
            <p:ph idx="1"/>
          </p:nvPr>
        </p:nvSpPr>
        <p:spPr/>
        <p:txBody>
          <a:bodyPr>
            <a:normAutofit/>
          </a:bodyPr>
          <a:lstStyle/>
          <a:p>
            <a:r>
              <a:rPr lang="en-GB" sz="2800" dirty="0"/>
              <a:t>Suppose there is </a:t>
            </a:r>
            <a:r>
              <a:rPr lang="en-GB" sz="2800" b="1" dirty="0"/>
              <a:t>a 70% chance</a:t>
            </a:r>
            <a:r>
              <a:rPr lang="en-GB" sz="2800" dirty="0"/>
              <a:t> it will rain tomorrow</a:t>
            </a:r>
          </a:p>
          <a:p>
            <a:r>
              <a:rPr lang="en-GB" sz="2800" dirty="0"/>
              <a:t>Probability it </a:t>
            </a:r>
            <a:r>
              <a:rPr lang="en-GB" sz="2800" b="1" dirty="0"/>
              <a:t>will</a:t>
            </a:r>
            <a:r>
              <a:rPr lang="en-GB" sz="2800" dirty="0"/>
              <a:t> rain is </a:t>
            </a:r>
            <a:r>
              <a:rPr lang="en-GB" sz="2800" b="1" dirty="0"/>
              <a:t>p = 0.7</a:t>
            </a:r>
          </a:p>
          <a:p>
            <a:r>
              <a:rPr lang="en-GB" sz="2800" dirty="0"/>
              <a:t>Probability it </a:t>
            </a:r>
            <a:r>
              <a:rPr lang="en-GB" sz="2800" b="1" dirty="0"/>
              <a:t>won’t</a:t>
            </a:r>
            <a:r>
              <a:rPr lang="en-GB" sz="2800" dirty="0"/>
              <a:t> rain is </a:t>
            </a:r>
            <a:r>
              <a:rPr lang="en-GB" sz="2800" b="1" dirty="0"/>
              <a:t>1 − p = 0.3</a:t>
            </a:r>
          </a:p>
          <a:p>
            <a:r>
              <a:rPr lang="en-GB" sz="2800" b="1" dirty="0"/>
              <a:t>Odds</a:t>
            </a:r>
            <a:r>
              <a:rPr lang="en-GB" sz="2800" dirty="0"/>
              <a:t> it </a:t>
            </a:r>
            <a:r>
              <a:rPr lang="en-GB" sz="2800" b="1" dirty="0"/>
              <a:t>will</a:t>
            </a:r>
            <a:r>
              <a:rPr lang="en-GB" sz="2800" dirty="0"/>
              <a:t> rain are </a:t>
            </a:r>
            <a:r>
              <a:rPr lang="en-GB" sz="2800" b="1" dirty="0"/>
              <a:t>7 to 3</a:t>
            </a:r>
            <a:r>
              <a:rPr lang="en-GB" sz="2800" dirty="0"/>
              <a:t>, </a:t>
            </a:r>
            <a:r>
              <a:rPr lang="en-GB" sz="2800" b="1" dirty="0"/>
              <a:t>7:3</a:t>
            </a:r>
            <a:r>
              <a:rPr lang="en-GB" sz="2800" dirty="0"/>
              <a:t>, </a:t>
            </a:r>
            <a:r>
              <a:rPr lang="en-GB" sz="2800" b="1" dirty="0"/>
              <a:t>0.7/0.3 ≈ 2.33 </a:t>
            </a:r>
          </a:p>
        </p:txBody>
      </p:sp>
      <p:sp>
        <p:nvSpPr>
          <p:cNvPr id="4" name="Footer Placeholder 3">
            <a:extLst>
              <a:ext uri="{FF2B5EF4-FFF2-40B4-BE49-F238E27FC236}">
                <a16:creationId xmlns:a16="http://schemas.microsoft.com/office/drawing/2014/main" id="{26FD138A-2C42-8DA1-93DE-C9324C77AE4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A2AAFC5-A933-3750-54A9-59A6E26E7F8E}"/>
              </a:ext>
            </a:extLst>
          </p:cNvPr>
          <p:cNvSpPr>
            <a:spLocks noGrp="1"/>
          </p:cNvSpPr>
          <p:nvPr>
            <p:ph type="sldNum" sz="quarter" idx="12"/>
          </p:nvPr>
        </p:nvSpPr>
        <p:spPr/>
        <p:txBody>
          <a:bodyPr/>
          <a:lstStyle/>
          <a:p>
            <a:r>
              <a:rPr lang="en-US"/>
              <a:t>Slide </a:t>
            </a:r>
            <a:fld id="{C5EF2332-01BF-834F-8236-50238282D533}" type="slidenum">
              <a:rPr lang="en-US" smtClean="0"/>
              <a:pPr/>
              <a:t>16</a:t>
            </a:fld>
            <a:endParaRPr lang="en-US" dirty="0"/>
          </a:p>
        </p:txBody>
      </p:sp>
    </p:spTree>
    <p:extLst>
      <p:ext uri="{BB962C8B-B14F-4D97-AF65-F5344CB8AC3E}">
        <p14:creationId xmlns:p14="http://schemas.microsoft.com/office/powerpoint/2010/main" val="872078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C35E3-7A94-3F06-8310-D0F46BEF356D}"/>
              </a:ext>
            </a:extLst>
          </p:cNvPr>
          <p:cNvSpPr>
            <a:spLocks noGrp="1"/>
          </p:cNvSpPr>
          <p:nvPr>
            <p:ph type="title"/>
          </p:nvPr>
        </p:nvSpPr>
        <p:spPr/>
        <p:txBody>
          <a:bodyPr>
            <a:normAutofit fontScale="90000"/>
          </a:bodyPr>
          <a:lstStyle/>
          <a:p>
            <a:r>
              <a:rPr lang="en-GB" dirty="0"/>
              <a:t>Are teenagers getting enough sleep?</a:t>
            </a:r>
          </a:p>
        </p:txBody>
      </p:sp>
      <p:sp>
        <p:nvSpPr>
          <p:cNvPr id="3" name="Content Placeholder 2">
            <a:extLst>
              <a:ext uri="{FF2B5EF4-FFF2-40B4-BE49-F238E27FC236}">
                <a16:creationId xmlns:a16="http://schemas.microsoft.com/office/drawing/2014/main" id="{3BD56D62-5C0B-7A9C-9B55-CCC499478813}"/>
              </a:ext>
            </a:extLst>
          </p:cNvPr>
          <p:cNvSpPr>
            <a:spLocks noGrp="1"/>
          </p:cNvSpPr>
          <p:nvPr>
            <p:ph idx="1"/>
          </p:nvPr>
        </p:nvSpPr>
        <p:spPr>
          <a:xfrm>
            <a:off x="457200" y="637953"/>
            <a:ext cx="8033657" cy="4222937"/>
          </a:xfrm>
        </p:spPr>
        <p:txBody>
          <a:bodyPr>
            <a:normAutofit/>
          </a:bodyPr>
          <a:lstStyle/>
          <a:p>
            <a:endParaRPr lang="en-GB" dirty="0"/>
          </a:p>
          <a:p>
            <a:endParaRPr lang="en-GB" dirty="0"/>
          </a:p>
          <a:p>
            <a:endParaRPr lang="en-GB" dirty="0"/>
          </a:p>
          <a:p>
            <a:endParaRPr lang="en-GB" dirty="0"/>
          </a:p>
          <a:p>
            <a:endParaRPr lang="en-GB" dirty="0"/>
          </a:p>
          <a:p>
            <a:pPr marL="0" indent="0">
              <a:buNone/>
            </a:pPr>
            <a:endParaRPr lang="en-GB" dirty="0"/>
          </a:p>
          <a:p>
            <a:r>
              <a:rPr lang="en-GB" sz="2400" dirty="0"/>
              <a:t>P(7+ hours of sleep) = P(Y=1) = p = 0.664</a:t>
            </a:r>
          </a:p>
          <a:p>
            <a:r>
              <a:rPr lang="en-GB" sz="2400" dirty="0"/>
              <a:t>P(&lt; 7 hours of sleep)=P(Y=0) = 1−p = 0.336</a:t>
            </a:r>
          </a:p>
          <a:p>
            <a:r>
              <a:rPr lang="en-GB" sz="2400" dirty="0"/>
              <a:t>P(odds of 7+ hours of sleep) = 0.664/0.336 = 1.976</a:t>
            </a:r>
          </a:p>
        </p:txBody>
      </p:sp>
      <p:sp>
        <p:nvSpPr>
          <p:cNvPr id="4" name="Footer Placeholder 3">
            <a:extLst>
              <a:ext uri="{FF2B5EF4-FFF2-40B4-BE49-F238E27FC236}">
                <a16:creationId xmlns:a16="http://schemas.microsoft.com/office/drawing/2014/main" id="{4EBF9B4D-BA86-CBB3-B88E-273DE97F670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ED5F048-2D60-A2B9-4E15-7BB6DADEF0EE}"/>
              </a:ext>
            </a:extLst>
          </p:cNvPr>
          <p:cNvSpPr>
            <a:spLocks noGrp="1"/>
          </p:cNvSpPr>
          <p:nvPr>
            <p:ph type="sldNum" sz="quarter" idx="12"/>
          </p:nvPr>
        </p:nvSpPr>
        <p:spPr/>
        <p:txBody>
          <a:bodyPr/>
          <a:lstStyle/>
          <a:p>
            <a:r>
              <a:rPr lang="en-US"/>
              <a:t>Slide </a:t>
            </a:r>
            <a:fld id="{C5EF2332-01BF-834F-8236-50238282D533}" type="slidenum">
              <a:rPr lang="en-US" smtClean="0"/>
              <a:pPr/>
              <a:t>17</a:t>
            </a:fld>
            <a:endParaRPr lang="en-US" dirty="0"/>
          </a:p>
        </p:txBody>
      </p:sp>
      <p:pic>
        <p:nvPicPr>
          <p:cNvPr id="8" name="Picture 7">
            <a:extLst>
              <a:ext uri="{FF2B5EF4-FFF2-40B4-BE49-F238E27FC236}">
                <a16:creationId xmlns:a16="http://schemas.microsoft.com/office/drawing/2014/main" id="{B9E3887F-EF8F-98D2-076B-2550A53824DE}"/>
              </a:ext>
            </a:extLst>
          </p:cNvPr>
          <p:cNvPicPr>
            <a:picLocks noChangeAspect="1"/>
          </p:cNvPicPr>
          <p:nvPr/>
        </p:nvPicPr>
        <p:blipFill>
          <a:blip r:embed="rId3"/>
          <a:stretch>
            <a:fillRect/>
          </a:stretch>
        </p:blipFill>
        <p:spPr>
          <a:xfrm>
            <a:off x="2353019" y="1143405"/>
            <a:ext cx="3507850" cy="1428345"/>
          </a:xfrm>
          <a:prstGeom prst="rect">
            <a:avLst/>
          </a:prstGeom>
        </p:spPr>
      </p:pic>
    </p:spTree>
    <p:extLst>
      <p:ext uri="{BB962C8B-B14F-4D97-AF65-F5344CB8AC3E}">
        <p14:creationId xmlns:p14="http://schemas.microsoft.com/office/powerpoint/2010/main" val="1719150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440877F-5651-ED73-DEDC-8E8D4CA56E68}"/>
              </a:ext>
            </a:extLst>
          </p:cNvPr>
          <p:cNvSpPr>
            <a:spLocks noGrp="1"/>
          </p:cNvSpPr>
          <p:nvPr>
            <p:ph type="ctrTitle"/>
          </p:nvPr>
        </p:nvSpPr>
        <p:spPr>
          <a:xfrm>
            <a:off x="3947050" y="2335338"/>
            <a:ext cx="4624011" cy="2010239"/>
          </a:xfrm>
        </p:spPr>
        <p:txBody>
          <a:bodyPr/>
          <a:lstStyle/>
          <a:p>
            <a:pPr marL="0" indent="0">
              <a:buNone/>
            </a:pPr>
            <a:r>
              <a:rPr lang="en-GB" dirty="0"/>
              <a:t>3. Worksheet example</a:t>
            </a:r>
          </a:p>
        </p:txBody>
      </p:sp>
      <p:sp>
        <p:nvSpPr>
          <p:cNvPr id="5" name="Slide Number Placeholder 4">
            <a:extLst>
              <a:ext uri="{FF2B5EF4-FFF2-40B4-BE49-F238E27FC236}">
                <a16:creationId xmlns:a16="http://schemas.microsoft.com/office/drawing/2014/main" id="{17A70919-566D-0B43-960D-37F795FD9F4F}"/>
              </a:ext>
            </a:extLst>
          </p:cNvPr>
          <p:cNvSpPr>
            <a:spLocks noGrp="1"/>
          </p:cNvSpPr>
          <p:nvPr>
            <p:ph type="sldNum" sz="quarter" idx="4294967295"/>
          </p:nvPr>
        </p:nvSpPr>
        <p:spPr>
          <a:xfrm>
            <a:off x="8474075" y="4933950"/>
            <a:ext cx="669925" cy="163513"/>
          </a:xfrm>
        </p:spPr>
        <p:txBody>
          <a:bodyPr/>
          <a:lstStyle/>
          <a:p>
            <a:r>
              <a:rPr lang="en-US"/>
              <a:t>Slide </a:t>
            </a:r>
            <a:fld id="{C5EF2332-01BF-834F-8236-50238282D533}" type="slidenum">
              <a:rPr lang="en-US" smtClean="0"/>
              <a:pPr/>
              <a:t>18</a:t>
            </a:fld>
            <a:endParaRPr lang="en-US" dirty="0"/>
          </a:p>
        </p:txBody>
      </p:sp>
    </p:spTree>
    <p:extLst>
      <p:ext uri="{BB962C8B-B14F-4D97-AF65-F5344CB8AC3E}">
        <p14:creationId xmlns:p14="http://schemas.microsoft.com/office/powerpoint/2010/main" val="3737057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BE8FA9-0E0B-F9A0-BD57-19AD7C605FDC}"/>
              </a:ext>
            </a:extLst>
          </p:cNvPr>
          <p:cNvSpPr>
            <a:spLocks noGrp="1"/>
          </p:cNvSpPr>
          <p:nvPr>
            <p:ph type="title"/>
          </p:nvPr>
        </p:nvSpPr>
        <p:spPr/>
        <p:txBody>
          <a:bodyPr>
            <a:normAutofit fontScale="90000"/>
          </a:bodyPr>
          <a:lstStyle/>
          <a:p>
            <a:r>
              <a:rPr lang="en-GB" b="1" i="0" dirty="0">
                <a:solidFill>
                  <a:srgbClr val="071A31"/>
                </a:solidFill>
                <a:effectLst/>
                <a:latin typeface="Source Sans Pro" panose="020B0503030403020204" pitchFamily="34" charset="0"/>
              </a:rPr>
              <a:t>How does education relate to social trust?</a:t>
            </a:r>
            <a:endParaRPr lang="en-GB" dirty="0"/>
          </a:p>
        </p:txBody>
      </p:sp>
      <p:sp>
        <p:nvSpPr>
          <p:cNvPr id="5" name="Content Placeholder 4">
            <a:extLst>
              <a:ext uri="{FF2B5EF4-FFF2-40B4-BE49-F238E27FC236}">
                <a16:creationId xmlns:a16="http://schemas.microsoft.com/office/drawing/2014/main" id="{54347048-2C3E-9BB3-961B-695230B4C087}"/>
              </a:ext>
            </a:extLst>
          </p:cNvPr>
          <p:cNvSpPr>
            <a:spLocks noGrp="1"/>
          </p:cNvSpPr>
          <p:nvPr>
            <p:ph idx="1"/>
          </p:nvPr>
        </p:nvSpPr>
        <p:spPr/>
        <p:txBody>
          <a:bodyPr>
            <a:normAutofit fontScale="92500" lnSpcReduction="10000"/>
          </a:bodyPr>
          <a:lstStyle/>
          <a:p>
            <a:r>
              <a:rPr lang="en-GB" dirty="0"/>
              <a:t>Application reading:</a:t>
            </a:r>
          </a:p>
          <a:p>
            <a:pPr marL="0" indent="0">
              <a:buNone/>
            </a:pPr>
            <a:endParaRPr lang="en-GB" dirty="0"/>
          </a:p>
          <a:p>
            <a:pPr marL="896938" indent="-539750">
              <a:buNone/>
            </a:pPr>
            <a:r>
              <a:rPr lang="en-GB" b="0" i="0" dirty="0">
                <a:solidFill>
                  <a:srgbClr val="373A3C"/>
                </a:solidFill>
                <a:effectLst/>
                <a:latin typeface="Source Sans Pro" panose="020B0503030403020204" pitchFamily="34" charset="0"/>
              </a:rPr>
              <a:t>Wu, Cary. 2021. “Education and Social Trust in Global Perspective.” </a:t>
            </a:r>
            <a:r>
              <a:rPr lang="en-GB" b="0" i="1" dirty="0">
                <a:solidFill>
                  <a:srgbClr val="373A3C"/>
                </a:solidFill>
                <a:effectLst/>
                <a:latin typeface="Source Sans Pro" panose="020B0503030403020204" pitchFamily="34" charset="0"/>
              </a:rPr>
              <a:t>Sociological Perspectives</a:t>
            </a:r>
            <a:r>
              <a:rPr lang="en-GB" b="0" i="0" dirty="0">
                <a:solidFill>
                  <a:srgbClr val="373A3C"/>
                </a:solidFill>
                <a:effectLst/>
                <a:latin typeface="Source Sans Pro" panose="020B0503030403020204" pitchFamily="34" charset="0"/>
              </a:rPr>
              <a:t> 64 (6): 1166–86. </a:t>
            </a:r>
            <a:r>
              <a:rPr lang="en-GB" b="0" i="0" u="none" strike="noStrike" dirty="0">
                <a:solidFill>
                  <a:srgbClr val="16686F"/>
                </a:solidFill>
                <a:effectLst/>
                <a:latin typeface="Source Sans Pro" panose="020B0503030403020204" pitchFamily="34" charset="0"/>
                <a:hlinkClick r:id="rId2"/>
              </a:rPr>
              <a:t>https://doi.org/10.1177/0731121421990045</a:t>
            </a:r>
            <a:r>
              <a:rPr lang="en-GB" b="0" i="0" dirty="0">
                <a:solidFill>
                  <a:srgbClr val="373A3C"/>
                </a:solidFill>
                <a:effectLst/>
                <a:latin typeface="Source Sans Pro" panose="020B0503030403020204" pitchFamily="34" charset="0"/>
              </a:rPr>
              <a:t>.</a:t>
            </a:r>
          </a:p>
          <a:p>
            <a:pPr marL="0" indent="0">
              <a:buNone/>
            </a:pPr>
            <a:endParaRPr lang="en-GB" dirty="0">
              <a:solidFill>
                <a:srgbClr val="373A3C"/>
              </a:solidFill>
              <a:latin typeface="Source Sans Pro" panose="020B0503030403020204" pitchFamily="34" charset="0"/>
            </a:endParaRPr>
          </a:p>
          <a:p>
            <a:r>
              <a:rPr lang="en-GB" b="0" i="0" dirty="0">
                <a:solidFill>
                  <a:srgbClr val="373A3C"/>
                </a:solidFill>
                <a:effectLst/>
                <a:latin typeface="Source Sans Pro" panose="020B0503030403020204" pitchFamily="34" charset="0"/>
              </a:rPr>
              <a:t> “there is a strong and positive relation between education level and trust”. </a:t>
            </a:r>
          </a:p>
          <a:p>
            <a:r>
              <a:rPr lang="en-GB" b="0" i="0" dirty="0">
                <a:solidFill>
                  <a:srgbClr val="373A3C"/>
                </a:solidFill>
                <a:effectLst/>
                <a:latin typeface="Source Sans Pro" panose="020B0503030403020204" pitchFamily="34" charset="0"/>
              </a:rPr>
              <a:t>However, “several studies have shown that education might yield differential impacts on trust in different societies. In Sweden, Sven </a:t>
            </a:r>
            <a:r>
              <a:rPr lang="en-GB" b="0" i="0" dirty="0" err="1">
                <a:solidFill>
                  <a:srgbClr val="373A3C"/>
                </a:solidFill>
                <a:effectLst/>
                <a:latin typeface="Source Sans Pro" panose="020B0503030403020204" pitchFamily="34" charset="0"/>
              </a:rPr>
              <a:t>Oskarsson</a:t>
            </a:r>
            <a:r>
              <a:rPr lang="en-GB" b="0" i="0" dirty="0">
                <a:solidFill>
                  <a:srgbClr val="373A3C"/>
                </a:solidFill>
                <a:effectLst/>
                <a:latin typeface="Source Sans Pro" panose="020B0503030403020204" pitchFamily="34" charset="0"/>
              </a:rPr>
              <a:t> et al. (2017) show that education has little impact on trust. In China, Cary Wu and </a:t>
            </a:r>
            <a:r>
              <a:rPr lang="en-GB" b="0" i="0" dirty="0" err="1">
                <a:solidFill>
                  <a:srgbClr val="373A3C"/>
                </a:solidFill>
                <a:effectLst/>
                <a:latin typeface="Source Sans Pro" panose="020B0503030403020204" pitchFamily="34" charset="0"/>
              </a:rPr>
              <a:t>Zhilei</a:t>
            </a:r>
            <a:r>
              <a:rPr lang="en-GB" b="0" i="0" dirty="0">
                <a:solidFill>
                  <a:srgbClr val="373A3C"/>
                </a:solidFill>
                <a:effectLst/>
                <a:latin typeface="Source Sans Pro" panose="020B0503030403020204" pitchFamily="34" charset="0"/>
              </a:rPr>
              <a:t> Shi (2020) suggest that education has a negative impact on people’s trust. Several cross-national studies have also shown that the education and trust association can vary from positive to negative depending on the specific institutional contexts …”</a:t>
            </a:r>
            <a:endParaRPr lang="en-GB" dirty="0"/>
          </a:p>
        </p:txBody>
      </p:sp>
    </p:spTree>
    <p:extLst>
      <p:ext uri="{BB962C8B-B14F-4D97-AF65-F5344CB8AC3E}">
        <p14:creationId xmlns:p14="http://schemas.microsoft.com/office/powerpoint/2010/main" val="1887568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03E04-C9D5-A3F0-E59C-BA9F7072BAEF}"/>
              </a:ext>
            </a:extLst>
          </p:cNvPr>
          <p:cNvSpPr>
            <a:spLocks noGrp="1"/>
          </p:cNvSpPr>
          <p:nvPr>
            <p:ph type="title"/>
          </p:nvPr>
        </p:nvSpPr>
        <p:spPr/>
        <p:txBody>
          <a:bodyPr>
            <a:normAutofit fontScale="90000"/>
          </a:bodyPr>
          <a:lstStyle/>
          <a:p>
            <a:r>
              <a:rPr lang="en-GB" dirty="0"/>
              <a:t>Example</a:t>
            </a:r>
          </a:p>
        </p:txBody>
      </p:sp>
      <p:sp>
        <p:nvSpPr>
          <p:cNvPr id="3" name="Content Placeholder 2">
            <a:extLst>
              <a:ext uri="{FF2B5EF4-FFF2-40B4-BE49-F238E27FC236}">
                <a16:creationId xmlns:a16="http://schemas.microsoft.com/office/drawing/2014/main" id="{4F65CE12-B2C9-E62E-6110-B5A2591E55CF}"/>
              </a:ext>
            </a:extLst>
          </p:cNvPr>
          <p:cNvSpPr>
            <a:spLocks noGrp="1"/>
          </p:cNvSpPr>
          <p:nvPr>
            <p:ph idx="1"/>
          </p:nvPr>
        </p:nvSpPr>
        <p:spPr/>
        <p:txBody>
          <a:bodyPr/>
          <a:lstStyle/>
          <a:p>
            <a:r>
              <a:rPr lang="en-GB" dirty="0"/>
              <a:t>Question: “Do teenagers get 7+ hours of sleep?”</a:t>
            </a:r>
          </a:p>
          <a:p>
            <a:r>
              <a:rPr lang="en-GB" b="0" i="0" dirty="0">
                <a:solidFill>
                  <a:srgbClr val="222222"/>
                </a:solidFill>
                <a:effectLst/>
                <a:latin typeface="Atkinson Hyperlegible"/>
              </a:rPr>
              <a:t>Students in grades 9 - 12 surveyed about health risk behaviours including whether they usually get 7 or more hours of sleep</a:t>
            </a:r>
          </a:p>
          <a:p>
            <a:r>
              <a:rPr lang="en-GB" b="0" i="0" dirty="0">
                <a:solidFill>
                  <a:srgbClr val="222222"/>
                </a:solidFill>
                <a:effectLst/>
                <a:latin typeface="Atkinson Hyperlegible"/>
              </a:rPr>
              <a:t>Sleep: </a:t>
            </a:r>
          </a:p>
          <a:p>
            <a:pPr lvl="1"/>
            <a:r>
              <a:rPr lang="en-GB" dirty="0">
                <a:solidFill>
                  <a:srgbClr val="222222"/>
                </a:solidFill>
                <a:latin typeface="Atkinson Hyperlegible"/>
              </a:rPr>
              <a:t>1 = “Yes”</a:t>
            </a:r>
          </a:p>
          <a:p>
            <a:pPr lvl="1"/>
            <a:r>
              <a:rPr lang="en-GB" b="0" i="0" dirty="0">
                <a:solidFill>
                  <a:srgbClr val="222222"/>
                </a:solidFill>
                <a:effectLst/>
                <a:latin typeface="Atkinson Hyperlegible"/>
              </a:rPr>
              <a:t>0 = “No”</a:t>
            </a:r>
          </a:p>
          <a:p>
            <a:endParaRPr lang="en-GB" dirty="0"/>
          </a:p>
        </p:txBody>
      </p:sp>
      <p:sp>
        <p:nvSpPr>
          <p:cNvPr id="4" name="Footer Placeholder 3">
            <a:extLst>
              <a:ext uri="{FF2B5EF4-FFF2-40B4-BE49-F238E27FC236}">
                <a16:creationId xmlns:a16="http://schemas.microsoft.com/office/drawing/2014/main" id="{6AA26902-C899-1951-8F47-29C3FE8E1E3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745D8F8-5FA0-EAF1-93B9-ABD3DF891088}"/>
              </a:ext>
            </a:extLst>
          </p:cNvPr>
          <p:cNvSpPr>
            <a:spLocks noGrp="1"/>
          </p:cNvSpPr>
          <p:nvPr>
            <p:ph type="sldNum" sz="quarter" idx="12"/>
          </p:nvPr>
        </p:nvSpPr>
        <p:spPr/>
        <p:txBody>
          <a:bodyPr/>
          <a:lstStyle/>
          <a:p>
            <a:r>
              <a:rPr lang="en-US"/>
              <a:t>Slide </a:t>
            </a:r>
            <a:fld id="{C5EF2332-01BF-834F-8236-50238282D533}" type="slidenum">
              <a:rPr lang="en-US" smtClean="0"/>
              <a:pPr/>
              <a:t>2</a:t>
            </a:fld>
            <a:endParaRPr lang="en-US" dirty="0"/>
          </a:p>
        </p:txBody>
      </p:sp>
      <p:pic>
        <p:nvPicPr>
          <p:cNvPr id="8" name="Picture 7">
            <a:extLst>
              <a:ext uri="{FF2B5EF4-FFF2-40B4-BE49-F238E27FC236}">
                <a16:creationId xmlns:a16="http://schemas.microsoft.com/office/drawing/2014/main" id="{E7A4CE3A-5A16-271D-BF97-A905D7721713}"/>
              </a:ext>
            </a:extLst>
          </p:cNvPr>
          <p:cNvPicPr>
            <a:picLocks noChangeAspect="1"/>
          </p:cNvPicPr>
          <p:nvPr/>
        </p:nvPicPr>
        <p:blipFill>
          <a:blip r:embed="rId2"/>
          <a:stretch>
            <a:fillRect/>
          </a:stretch>
        </p:blipFill>
        <p:spPr>
          <a:xfrm>
            <a:off x="2429691" y="1852202"/>
            <a:ext cx="6004560" cy="2741920"/>
          </a:xfrm>
          <a:prstGeom prst="rect">
            <a:avLst/>
          </a:prstGeom>
        </p:spPr>
      </p:pic>
    </p:spTree>
    <p:extLst>
      <p:ext uri="{BB962C8B-B14F-4D97-AF65-F5344CB8AC3E}">
        <p14:creationId xmlns:p14="http://schemas.microsoft.com/office/powerpoint/2010/main" val="3948964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BE8FA9-0E0B-F9A0-BD57-19AD7C605FDC}"/>
              </a:ext>
            </a:extLst>
          </p:cNvPr>
          <p:cNvSpPr>
            <a:spLocks noGrp="1"/>
          </p:cNvSpPr>
          <p:nvPr>
            <p:ph type="title"/>
          </p:nvPr>
        </p:nvSpPr>
        <p:spPr/>
        <p:txBody>
          <a:bodyPr>
            <a:normAutofit fontScale="90000"/>
          </a:bodyPr>
          <a:lstStyle/>
          <a:p>
            <a:r>
              <a:rPr lang="en-GB" b="1" i="0" dirty="0">
                <a:solidFill>
                  <a:srgbClr val="071A31"/>
                </a:solidFill>
                <a:effectLst/>
                <a:latin typeface="Source Sans Pro" panose="020B0503030403020204" pitchFamily="34" charset="0"/>
              </a:rPr>
              <a:t>How does education relate to social trust?</a:t>
            </a:r>
            <a:endParaRPr lang="en-GB" dirty="0"/>
          </a:p>
        </p:txBody>
      </p:sp>
      <p:sp>
        <p:nvSpPr>
          <p:cNvPr id="5" name="Content Placeholder 4">
            <a:extLst>
              <a:ext uri="{FF2B5EF4-FFF2-40B4-BE49-F238E27FC236}">
                <a16:creationId xmlns:a16="http://schemas.microsoft.com/office/drawing/2014/main" id="{54347048-2C3E-9BB3-961B-695230B4C087}"/>
              </a:ext>
            </a:extLst>
          </p:cNvPr>
          <p:cNvSpPr>
            <a:spLocks noGrp="1"/>
          </p:cNvSpPr>
          <p:nvPr>
            <p:ph idx="1"/>
          </p:nvPr>
        </p:nvSpPr>
        <p:spPr/>
        <p:txBody>
          <a:bodyPr>
            <a:normAutofit fontScale="92500" lnSpcReduction="20000"/>
          </a:bodyPr>
          <a:lstStyle/>
          <a:p>
            <a:r>
              <a:rPr lang="en-GB" dirty="0"/>
              <a:t>Methods:</a:t>
            </a:r>
          </a:p>
          <a:p>
            <a:pPr lvl="1"/>
            <a:r>
              <a:rPr lang="en-GB" b="0" i="0" dirty="0">
                <a:solidFill>
                  <a:srgbClr val="747A7F"/>
                </a:solidFill>
                <a:effectLst/>
                <a:latin typeface="Source Sans Pro" panose="020B0503030403020204" pitchFamily="34" charset="0"/>
              </a:rPr>
              <a:t>“For the WVS, I use the standard survey item asking, </a:t>
            </a:r>
            <a:r>
              <a:rPr lang="en-GB" b="1" i="0" dirty="0">
                <a:solidFill>
                  <a:srgbClr val="747A7F"/>
                </a:solidFill>
                <a:effectLst/>
                <a:latin typeface="Source Sans Pro" panose="020B0503030403020204" pitchFamily="34" charset="0"/>
              </a:rPr>
              <a:t>“Generally speaking, would you say that most people can be trusted or that you can’t be too careful in dealing with people?” (Rosenberg 1956). </a:t>
            </a:r>
            <a:r>
              <a:rPr lang="en-GB" b="0" i="0" dirty="0">
                <a:solidFill>
                  <a:srgbClr val="747A7F"/>
                </a:solidFill>
                <a:effectLst/>
                <a:latin typeface="Source Sans Pro" panose="020B0503030403020204" pitchFamily="34" charset="0"/>
              </a:rPr>
              <a:t>The variable is coded on a 0 to 1 scale, with </a:t>
            </a:r>
            <a:r>
              <a:rPr lang="en-GB" b="1" i="0" dirty="0">
                <a:solidFill>
                  <a:srgbClr val="747A7F"/>
                </a:solidFill>
                <a:effectLst/>
                <a:latin typeface="Source Sans Pro" panose="020B0503030403020204" pitchFamily="34" charset="0"/>
              </a:rPr>
              <a:t>1 corresponding to high levels of trust</a:t>
            </a:r>
            <a:r>
              <a:rPr lang="en-GB" b="0" i="0" dirty="0">
                <a:solidFill>
                  <a:srgbClr val="747A7F"/>
                </a:solidFill>
                <a:effectLst/>
                <a:latin typeface="Source Sans Pro" panose="020B0503030403020204" pitchFamily="34" charset="0"/>
              </a:rPr>
              <a:t>.” (p. 1170) </a:t>
            </a:r>
          </a:p>
          <a:p>
            <a:pPr lvl="1"/>
            <a:r>
              <a:rPr lang="en-GB" b="0" i="0" dirty="0">
                <a:solidFill>
                  <a:srgbClr val="747A7F"/>
                </a:solidFill>
                <a:effectLst/>
                <a:latin typeface="Source Sans Pro" panose="020B0503030403020204" pitchFamily="34" charset="0"/>
              </a:rPr>
              <a:t>“For the WVS, I measure </a:t>
            </a:r>
            <a:r>
              <a:rPr lang="en-GB" b="1" i="0" dirty="0">
                <a:solidFill>
                  <a:srgbClr val="747A7F"/>
                </a:solidFill>
                <a:effectLst/>
                <a:latin typeface="Source Sans Pro" panose="020B0503030403020204" pitchFamily="34" charset="0"/>
              </a:rPr>
              <a:t>educational attainment </a:t>
            </a:r>
            <a:r>
              <a:rPr lang="en-GB" b="0" i="0" dirty="0">
                <a:solidFill>
                  <a:srgbClr val="747A7F"/>
                </a:solidFill>
                <a:effectLst/>
                <a:latin typeface="Source Sans Pro" panose="020B0503030403020204" pitchFamily="34" charset="0"/>
              </a:rPr>
              <a:t>using respondents’ highest education level attained with eight categories, namely, 1 = no formal education or inadequately completed elementary education, 2 = completed (compulsory) elementary education, 3 = incomplete secondary school: technical/vocational, 4 = complete secondary school: technical/vocational, 5 = incomplete secondary: university, 6 = complete secondary: university, 7 = some university without degree, and 8 = university with degree/higher education. In some analyses, I treat education as a categorical variable. To reduce the number of categories, I recode respondents’ education into Primary, Secondary, Post-secondary, and Tertiary. This is also consistent with the most recent wave of the WVS coding” (p. 1171) </a:t>
            </a:r>
          </a:p>
          <a:p>
            <a:pPr lvl="1"/>
            <a:r>
              <a:rPr lang="en-GB" b="0" i="0" dirty="0">
                <a:solidFill>
                  <a:srgbClr val="747A7F"/>
                </a:solidFill>
                <a:effectLst/>
                <a:latin typeface="Source Sans Pro" panose="020B0503030403020204" pitchFamily="34" charset="0"/>
              </a:rPr>
              <a:t>“I also </a:t>
            </a:r>
            <a:r>
              <a:rPr lang="en-GB" b="1" i="0" dirty="0">
                <a:solidFill>
                  <a:srgbClr val="747A7F"/>
                </a:solidFill>
                <a:effectLst/>
                <a:latin typeface="Source Sans Pro" panose="020B0503030403020204" pitchFamily="34" charset="0"/>
              </a:rPr>
              <a:t>control for relevant demographic covariates </a:t>
            </a:r>
            <a:r>
              <a:rPr lang="en-GB" b="0" i="0" dirty="0">
                <a:solidFill>
                  <a:srgbClr val="747A7F"/>
                </a:solidFill>
                <a:effectLst/>
                <a:latin typeface="Source Sans Pro" panose="020B0503030403020204" pitchFamily="34" charset="0"/>
              </a:rPr>
              <a:t>such as </a:t>
            </a:r>
            <a:r>
              <a:rPr lang="en-GB" b="1" i="0" dirty="0">
                <a:solidFill>
                  <a:srgbClr val="747A7F"/>
                </a:solidFill>
                <a:effectLst/>
                <a:latin typeface="Source Sans Pro" panose="020B0503030403020204" pitchFamily="34" charset="0"/>
              </a:rPr>
              <a:t>gender</a:t>
            </a:r>
            <a:r>
              <a:rPr lang="en-GB" b="0" i="0" dirty="0">
                <a:solidFill>
                  <a:srgbClr val="747A7F"/>
                </a:solidFill>
                <a:effectLst/>
                <a:latin typeface="Source Sans Pro" panose="020B0503030403020204" pitchFamily="34" charset="0"/>
              </a:rPr>
              <a:t>, </a:t>
            </a:r>
            <a:r>
              <a:rPr lang="en-GB" b="1" i="0" dirty="0">
                <a:solidFill>
                  <a:srgbClr val="747A7F"/>
                </a:solidFill>
                <a:effectLst/>
                <a:latin typeface="Source Sans Pro" panose="020B0503030403020204" pitchFamily="34" charset="0"/>
              </a:rPr>
              <a:t>age</a:t>
            </a:r>
            <a:r>
              <a:rPr lang="en-GB" b="0" i="0" dirty="0">
                <a:solidFill>
                  <a:srgbClr val="747A7F"/>
                </a:solidFill>
                <a:effectLst/>
                <a:latin typeface="Source Sans Pro" panose="020B0503030403020204" pitchFamily="34" charset="0"/>
              </a:rPr>
              <a:t>, </a:t>
            </a:r>
            <a:r>
              <a:rPr lang="en-GB" b="1" i="0" dirty="0">
                <a:solidFill>
                  <a:srgbClr val="747A7F"/>
                </a:solidFill>
                <a:effectLst/>
                <a:latin typeface="Source Sans Pro" panose="020B0503030403020204" pitchFamily="34" charset="0"/>
              </a:rPr>
              <a:t>income</a:t>
            </a:r>
            <a:r>
              <a:rPr lang="en-GB" b="0" i="0" dirty="0">
                <a:solidFill>
                  <a:srgbClr val="747A7F"/>
                </a:solidFill>
                <a:effectLst/>
                <a:latin typeface="Source Sans Pro" panose="020B0503030403020204" pitchFamily="34" charset="0"/>
              </a:rPr>
              <a:t>, </a:t>
            </a:r>
            <a:r>
              <a:rPr lang="en-GB" b="1" i="0" dirty="0">
                <a:solidFill>
                  <a:srgbClr val="747A7F"/>
                </a:solidFill>
                <a:effectLst/>
                <a:latin typeface="Source Sans Pro" panose="020B0503030403020204" pitchFamily="34" charset="0"/>
              </a:rPr>
              <a:t>marital status</a:t>
            </a:r>
            <a:r>
              <a:rPr lang="en-GB" b="0" i="0" dirty="0">
                <a:solidFill>
                  <a:srgbClr val="747A7F"/>
                </a:solidFill>
                <a:effectLst/>
                <a:latin typeface="Source Sans Pro" panose="020B0503030403020204" pitchFamily="34" charset="0"/>
              </a:rPr>
              <a:t>, and </a:t>
            </a:r>
            <a:r>
              <a:rPr lang="en-GB" b="1" i="0" dirty="0">
                <a:solidFill>
                  <a:srgbClr val="747A7F"/>
                </a:solidFill>
                <a:effectLst/>
                <a:latin typeface="Source Sans Pro" panose="020B0503030403020204" pitchFamily="34" charset="0"/>
              </a:rPr>
              <a:t>occupational</a:t>
            </a:r>
            <a:r>
              <a:rPr lang="en-GB" b="0" i="0" dirty="0">
                <a:solidFill>
                  <a:srgbClr val="747A7F"/>
                </a:solidFill>
                <a:effectLst/>
                <a:latin typeface="Source Sans Pro" panose="020B0503030403020204" pitchFamily="34" charset="0"/>
              </a:rPr>
              <a:t> </a:t>
            </a:r>
            <a:r>
              <a:rPr lang="en-GB" b="1" i="0" dirty="0">
                <a:solidFill>
                  <a:srgbClr val="747A7F"/>
                </a:solidFill>
                <a:effectLst/>
                <a:latin typeface="Source Sans Pro" panose="020B0503030403020204" pitchFamily="34" charset="0"/>
              </a:rPr>
              <a:t>status</a:t>
            </a:r>
            <a:r>
              <a:rPr lang="en-GB" b="0" i="0" dirty="0">
                <a:solidFill>
                  <a:srgbClr val="747A7F"/>
                </a:solidFill>
                <a:effectLst/>
                <a:latin typeface="Source Sans Pro" panose="020B0503030403020204" pitchFamily="34" charset="0"/>
              </a:rPr>
              <a:t> at the individual level” (p. 1172)</a:t>
            </a:r>
            <a:endParaRPr lang="en-GB" dirty="0">
              <a:solidFill>
                <a:srgbClr val="373A3C"/>
              </a:solidFill>
              <a:latin typeface="Source Sans Pro" panose="020B0503030403020204" pitchFamily="34" charset="0"/>
            </a:endParaRPr>
          </a:p>
          <a:p>
            <a:pPr marL="0" indent="0">
              <a:buNone/>
            </a:pPr>
            <a:endParaRPr lang="en-GB" dirty="0"/>
          </a:p>
        </p:txBody>
      </p:sp>
    </p:spTree>
    <p:extLst>
      <p:ext uri="{BB962C8B-B14F-4D97-AF65-F5344CB8AC3E}">
        <p14:creationId xmlns:p14="http://schemas.microsoft.com/office/powerpoint/2010/main" val="3893222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BE8FA9-0E0B-F9A0-BD57-19AD7C605FDC}"/>
              </a:ext>
            </a:extLst>
          </p:cNvPr>
          <p:cNvSpPr>
            <a:spLocks noGrp="1"/>
          </p:cNvSpPr>
          <p:nvPr>
            <p:ph type="title"/>
          </p:nvPr>
        </p:nvSpPr>
        <p:spPr/>
        <p:txBody>
          <a:bodyPr>
            <a:normAutofit fontScale="90000"/>
          </a:bodyPr>
          <a:lstStyle/>
          <a:p>
            <a:r>
              <a:rPr lang="en-GB" b="1" i="0" dirty="0">
                <a:solidFill>
                  <a:srgbClr val="071A31"/>
                </a:solidFill>
                <a:effectLst/>
                <a:latin typeface="Source Sans Pro" panose="020B0503030403020204" pitchFamily="34" charset="0"/>
              </a:rPr>
              <a:t>How does education relate to social trust?</a:t>
            </a:r>
            <a:endParaRPr lang="en-GB" dirty="0"/>
          </a:p>
        </p:txBody>
      </p:sp>
      <p:pic>
        <p:nvPicPr>
          <p:cNvPr id="3" name="Picture 2">
            <a:extLst>
              <a:ext uri="{FF2B5EF4-FFF2-40B4-BE49-F238E27FC236}">
                <a16:creationId xmlns:a16="http://schemas.microsoft.com/office/drawing/2014/main" id="{C6CC6DD4-F306-B490-0E2A-6B2F0B149656}"/>
              </a:ext>
            </a:extLst>
          </p:cNvPr>
          <p:cNvPicPr>
            <a:picLocks noChangeAspect="1"/>
          </p:cNvPicPr>
          <p:nvPr/>
        </p:nvPicPr>
        <p:blipFill>
          <a:blip r:embed="rId2"/>
          <a:stretch>
            <a:fillRect/>
          </a:stretch>
        </p:blipFill>
        <p:spPr>
          <a:xfrm>
            <a:off x="528670" y="1087978"/>
            <a:ext cx="8086660" cy="2177736"/>
          </a:xfrm>
          <a:prstGeom prst="rect">
            <a:avLst/>
          </a:prstGeom>
        </p:spPr>
      </p:pic>
    </p:spTree>
    <p:extLst>
      <p:ext uri="{BB962C8B-B14F-4D97-AF65-F5344CB8AC3E}">
        <p14:creationId xmlns:p14="http://schemas.microsoft.com/office/powerpoint/2010/main" val="2474938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BE8FA9-0E0B-F9A0-BD57-19AD7C605FDC}"/>
              </a:ext>
            </a:extLst>
          </p:cNvPr>
          <p:cNvSpPr>
            <a:spLocks noGrp="1"/>
          </p:cNvSpPr>
          <p:nvPr>
            <p:ph type="title"/>
          </p:nvPr>
        </p:nvSpPr>
        <p:spPr/>
        <p:txBody>
          <a:bodyPr>
            <a:normAutofit fontScale="90000"/>
          </a:bodyPr>
          <a:lstStyle/>
          <a:p>
            <a:r>
              <a:rPr lang="en-GB" b="1" i="0" dirty="0">
                <a:solidFill>
                  <a:srgbClr val="071A31"/>
                </a:solidFill>
                <a:effectLst/>
                <a:latin typeface="Source Sans Pro" panose="020B0503030403020204" pitchFamily="34" charset="0"/>
              </a:rPr>
              <a:t>How does education relate to social trust?</a:t>
            </a:r>
            <a:endParaRPr lang="en-GB" dirty="0"/>
          </a:p>
        </p:txBody>
      </p:sp>
      <p:pic>
        <p:nvPicPr>
          <p:cNvPr id="3" name="Picture 2">
            <a:extLst>
              <a:ext uri="{FF2B5EF4-FFF2-40B4-BE49-F238E27FC236}">
                <a16:creationId xmlns:a16="http://schemas.microsoft.com/office/drawing/2014/main" id="{F1A9688E-35DA-503A-3830-74DCDA7BF8CC}"/>
              </a:ext>
            </a:extLst>
          </p:cNvPr>
          <p:cNvPicPr>
            <a:picLocks noChangeAspect="1"/>
          </p:cNvPicPr>
          <p:nvPr/>
        </p:nvPicPr>
        <p:blipFill>
          <a:blip r:embed="rId2"/>
          <a:stretch>
            <a:fillRect/>
          </a:stretch>
        </p:blipFill>
        <p:spPr>
          <a:xfrm>
            <a:off x="457200" y="710565"/>
            <a:ext cx="8119454" cy="4096566"/>
          </a:xfrm>
          <a:prstGeom prst="rect">
            <a:avLst/>
          </a:prstGeom>
        </p:spPr>
      </p:pic>
    </p:spTree>
    <p:extLst>
      <p:ext uri="{BB962C8B-B14F-4D97-AF65-F5344CB8AC3E}">
        <p14:creationId xmlns:p14="http://schemas.microsoft.com/office/powerpoint/2010/main" val="4155516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BE8FA9-0E0B-F9A0-BD57-19AD7C605FDC}"/>
              </a:ext>
            </a:extLst>
          </p:cNvPr>
          <p:cNvSpPr>
            <a:spLocks noGrp="1"/>
          </p:cNvSpPr>
          <p:nvPr>
            <p:ph type="title"/>
          </p:nvPr>
        </p:nvSpPr>
        <p:spPr/>
        <p:txBody>
          <a:bodyPr>
            <a:normAutofit fontScale="90000"/>
          </a:bodyPr>
          <a:lstStyle/>
          <a:p>
            <a:r>
              <a:rPr lang="en-GB" b="1" i="0" dirty="0">
                <a:solidFill>
                  <a:srgbClr val="071A31"/>
                </a:solidFill>
                <a:effectLst/>
                <a:latin typeface="Source Sans Pro" panose="020B0503030403020204" pitchFamily="34" charset="0"/>
              </a:rPr>
              <a:t>How does education relate to social trust?</a:t>
            </a:r>
            <a:endParaRPr lang="en-GB" dirty="0"/>
          </a:p>
        </p:txBody>
      </p:sp>
      <p:pic>
        <p:nvPicPr>
          <p:cNvPr id="7170" name="Picture 2">
            <a:extLst>
              <a:ext uri="{FF2B5EF4-FFF2-40B4-BE49-F238E27FC236}">
                <a16:creationId xmlns:a16="http://schemas.microsoft.com/office/drawing/2014/main" id="{8E5364AB-1EC9-C2BF-B309-6D9EEC300B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4456" y="702434"/>
            <a:ext cx="4235087" cy="4235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4905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BE8FA9-0E0B-F9A0-BD57-19AD7C605FDC}"/>
              </a:ext>
            </a:extLst>
          </p:cNvPr>
          <p:cNvSpPr>
            <a:spLocks noGrp="1"/>
          </p:cNvSpPr>
          <p:nvPr>
            <p:ph type="title"/>
          </p:nvPr>
        </p:nvSpPr>
        <p:spPr/>
        <p:txBody>
          <a:bodyPr>
            <a:normAutofit fontScale="90000"/>
          </a:bodyPr>
          <a:lstStyle/>
          <a:p>
            <a:r>
              <a:rPr lang="en-GB" b="1" i="0" dirty="0">
                <a:solidFill>
                  <a:srgbClr val="071A31"/>
                </a:solidFill>
                <a:effectLst/>
                <a:latin typeface="Source Sans Pro" panose="020B0503030403020204" pitchFamily="34" charset="0"/>
              </a:rPr>
              <a:t>How does education relate to social trust?</a:t>
            </a:r>
            <a:endParaRPr lang="en-GB" dirty="0"/>
          </a:p>
        </p:txBody>
      </p:sp>
      <p:pic>
        <p:nvPicPr>
          <p:cNvPr id="9218" name="Picture 2">
            <a:extLst>
              <a:ext uri="{FF2B5EF4-FFF2-40B4-BE49-F238E27FC236}">
                <a16:creationId xmlns:a16="http://schemas.microsoft.com/office/drawing/2014/main" id="{B98ED646-8649-ED0D-EA96-37A6A3D87D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713" y="949234"/>
            <a:ext cx="3988287" cy="3988287"/>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8D4D2241-EF41-425E-99DD-6E8C91A0AE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7839" y="949234"/>
            <a:ext cx="3988287" cy="3988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079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BE8FA9-0E0B-F9A0-BD57-19AD7C605FDC}"/>
              </a:ext>
            </a:extLst>
          </p:cNvPr>
          <p:cNvSpPr>
            <a:spLocks noGrp="1"/>
          </p:cNvSpPr>
          <p:nvPr>
            <p:ph type="title"/>
          </p:nvPr>
        </p:nvSpPr>
        <p:spPr/>
        <p:txBody>
          <a:bodyPr>
            <a:normAutofit fontScale="90000"/>
          </a:bodyPr>
          <a:lstStyle/>
          <a:p>
            <a:r>
              <a:rPr lang="en-GB" b="1" i="0" dirty="0">
                <a:solidFill>
                  <a:srgbClr val="071A31"/>
                </a:solidFill>
                <a:effectLst/>
                <a:latin typeface="Source Sans Pro" panose="020B0503030403020204" pitchFamily="34" charset="0"/>
              </a:rPr>
              <a:t>How does education relate to social trust?</a:t>
            </a:r>
            <a:endParaRPr lang="en-GB" dirty="0"/>
          </a:p>
        </p:txBody>
      </p:sp>
      <p:pic>
        <p:nvPicPr>
          <p:cNvPr id="10242" name="Picture 2">
            <a:extLst>
              <a:ext uri="{FF2B5EF4-FFF2-40B4-BE49-F238E27FC236}">
                <a16:creationId xmlns:a16="http://schemas.microsoft.com/office/drawing/2014/main" id="{93C9FFD6-6636-4C12-731C-FF3FE017D1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9586" y="630044"/>
            <a:ext cx="4307477" cy="4307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057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D7B68B6-7446-BF57-6913-34C081810ACA}"/>
              </a:ext>
            </a:extLst>
          </p:cNvPr>
          <p:cNvSpPr>
            <a:spLocks noGrp="1"/>
          </p:cNvSpPr>
          <p:nvPr>
            <p:ph type="ctrTitle"/>
          </p:nvPr>
        </p:nvSpPr>
        <p:spPr/>
        <p:txBody>
          <a:bodyPr/>
          <a:lstStyle/>
          <a:p>
            <a:pPr marL="0" indent="0">
              <a:buNone/>
            </a:pPr>
            <a:r>
              <a:rPr lang="en-GB" dirty="0"/>
              <a:t>Good luck in the labs!</a:t>
            </a:r>
          </a:p>
        </p:txBody>
      </p:sp>
      <p:sp>
        <p:nvSpPr>
          <p:cNvPr id="7" name="Text Placeholder 6">
            <a:extLst>
              <a:ext uri="{FF2B5EF4-FFF2-40B4-BE49-F238E27FC236}">
                <a16:creationId xmlns:a16="http://schemas.microsoft.com/office/drawing/2014/main" id="{EC554695-166F-DEF4-3B27-706A899DFD65}"/>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1192550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8AB17-CB0A-429F-78B9-F85E47DD1750}"/>
              </a:ext>
            </a:extLst>
          </p:cNvPr>
          <p:cNvSpPr>
            <a:spLocks noGrp="1"/>
          </p:cNvSpPr>
          <p:nvPr>
            <p:ph type="title"/>
          </p:nvPr>
        </p:nvSpPr>
        <p:spPr/>
        <p:txBody>
          <a:bodyPr>
            <a:normAutofit fontScale="90000"/>
          </a:bodyPr>
          <a:lstStyle/>
          <a:p>
            <a:r>
              <a:rPr lang="en-GB" dirty="0"/>
              <a:t>Example</a:t>
            </a:r>
          </a:p>
        </p:txBody>
      </p:sp>
      <p:sp>
        <p:nvSpPr>
          <p:cNvPr id="4" name="Footer Placeholder 3">
            <a:extLst>
              <a:ext uri="{FF2B5EF4-FFF2-40B4-BE49-F238E27FC236}">
                <a16:creationId xmlns:a16="http://schemas.microsoft.com/office/drawing/2014/main" id="{6F64BAE6-27BE-4CAF-41D9-B506E730AAE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3961BF8-52EB-C825-903B-381A966EB933}"/>
              </a:ext>
            </a:extLst>
          </p:cNvPr>
          <p:cNvSpPr>
            <a:spLocks noGrp="1"/>
          </p:cNvSpPr>
          <p:nvPr>
            <p:ph type="sldNum" sz="quarter" idx="12"/>
          </p:nvPr>
        </p:nvSpPr>
        <p:spPr/>
        <p:txBody>
          <a:bodyPr/>
          <a:lstStyle/>
          <a:p>
            <a:r>
              <a:rPr lang="en-US"/>
              <a:t>Slide </a:t>
            </a:r>
            <a:fld id="{C5EF2332-01BF-834F-8236-50238282D533}" type="slidenum">
              <a:rPr lang="en-US" smtClean="0"/>
              <a:pPr/>
              <a:t>3</a:t>
            </a:fld>
            <a:endParaRPr lang="en-US" dirty="0"/>
          </a:p>
        </p:txBody>
      </p:sp>
      <p:pic>
        <p:nvPicPr>
          <p:cNvPr id="7" name="Picture 6">
            <a:extLst>
              <a:ext uri="{FF2B5EF4-FFF2-40B4-BE49-F238E27FC236}">
                <a16:creationId xmlns:a16="http://schemas.microsoft.com/office/drawing/2014/main" id="{62DB8D79-57EE-DED0-165E-AA432170F4EC}"/>
              </a:ext>
            </a:extLst>
          </p:cNvPr>
          <p:cNvPicPr>
            <a:picLocks noChangeAspect="1"/>
          </p:cNvPicPr>
          <p:nvPr/>
        </p:nvPicPr>
        <p:blipFill>
          <a:blip r:embed="rId3"/>
          <a:stretch>
            <a:fillRect/>
          </a:stretch>
        </p:blipFill>
        <p:spPr>
          <a:xfrm>
            <a:off x="1342859" y="657126"/>
            <a:ext cx="6458282" cy="3829247"/>
          </a:xfrm>
          <a:prstGeom prst="rect">
            <a:avLst/>
          </a:prstGeom>
        </p:spPr>
      </p:pic>
    </p:spTree>
    <p:extLst>
      <p:ext uri="{BB962C8B-B14F-4D97-AF65-F5344CB8AC3E}">
        <p14:creationId xmlns:p14="http://schemas.microsoft.com/office/powerpoint/2010/main" val="3393528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8AB17-CB0A-429F-78B9-F85E47DD1750}"/>
              </a:ext>
            </a:extLst>
          </p:cNvPr>
          <p:cNvSpPr>
            <a:spLocks noGrp="1"/>
          </p:cNvSpPr>
          <p:nvPr>
            <p:ph type="title"/>
          </p:nvPr>
        </p:nvSpPr>
        <p:spPr/>
        <p:txBody>
          <a:bodyPr>
            <a:normAutofit fontScale="90000"/>
          </a:bodyPr>
          <a:lstStyle/>
          <a:p>
            <a:r>
              <a:rPr lang="en-GB" dirty="0"/>
              <a:t>Example</a:t>
            </a:r>
          </a:p>
        </p:txBody>
      </p:sp>
      <p:sp>
        <p:nvSpPr>
          <p:cNvPr id="8" name="Content Placeholder 7">
            <a:extLst>
              <a:ext uri="{FF2B5EF4-FFF2-40B4-BE49-F238E27FC236}">
                <a16:creationId xmlns:a16="http://schemas.microsoft.com/office/drawing/2014/main" id="{368CC1AD-7BBD-4EAD-C827-062A4C2C1BE8}"/>
              </a:ext>
            </a:extLst>
          </p:cNvPr>
          <p:cNvSpPr>
            <a:spLocks noGrp="1"/>
          </p:cNvSpPr>
          <p:nvPr>
            <p:ph idx="1"/>
          </p:nvPr>
        </p:nvSpPr>
        <p:spPr/>
        <p:txBody>
          <a:bodyPr/>
          <a:lstStyle/>
          <a:p>
            <a:r>
              <a:rPr lang="es-ES" dirty="0" err="1"/>
              <a:t>Outcome</a:t>
            </a:r>
            <a:r>
              <a:rPr lang="es-ES" dirty="0"/>
              <a:t>: 1 = yes, 0 = no</a:t>
            </a:r>
            <a:endParaRPr lang="en-GB" dirty="0"/>
          </a:p>
        </p:txBody>
      </p:sp>
      <p:sp>
        <p:nvSpPr>
          <p:cNvPr id="4" name="Footer Placeholder 3">
            <a:extLst>
              <a:ext uri="{FF2B5EF4-FFF2-40B4-BE49-F238E27FC236}">
                <a16:creationId xmlns:a16="http://schemas.microsoft.com/office/drawing/2014/main" id="{6F64BAE6-27BE-4CAF-41D9-B506E730AAE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3961BF8-52EB-C825-903B-381A966EB933}"/>
              </a:ext>
            </a:extLst>
          </p:cNvPr>
          <p:cNvSpPr>
            <a:spLocks noGrp="1"/>
          </p:cNvSpPr>
          <p:nvPr>
            <p:ph type="sldNum" sz="quarter" idx="12"/>
          </p:nvPr>
        </p:nvSpPr>
        <p:spPr/>
        <p:txBody>
          <a:bodyPr/>
          <a:lstStyle/>
          <a:p>
            <a:r>
              <a:rPr lang="en-US"/>
              <a:t>Slide </a:t>
            </a:r>
            <a:fld id="{C5EF2332-01BF-834F-8236-50238282D533}" type="slidenum">
              <a:rPr lang="en-US" smtClean="0"/>
              <a:pPr/>
              <a:t>4</a:t>
            </a:fld>
            <a:endParaRPr lang="en-US" dirty="0"/>
          </a:p>
        </p:txBody>
      </p:sp>
      <p:pic>
        <p:nvPicPr>
          <p:cNvPr id="6" name="Picture 5">
            <a:extLst>
              <a:ext uri="{FF2B5EF4-FFF2-40B4-BE49-F238E27FC236}">
                <a16:creationId xmlns:a16="http://schemas.microsoft.com/office/drawing/2014/main" id="{0D8C4645-422E-66D6-2734-437BEF56C75D}"/>
              </a:ext>
            </a:extLst>
          </p:cNvPr>
          <p:cNvPicPr>
            <a:picLocks noChangeAspect="1"/>
          </p:cNvPicPr>
          <p:nvPr/>
        </p:nvPicPr>
        <p:blipFill>
          <a:blip r:embed="rId2"/>
          <a:stretch>
            <a:fillRect/>
          </a:stretch>
        </p:blipFill>
        <p:spPr>
          <a:xfrm>
            <a:off x="1088571" y="1076209"/>
            <a:ext cx="6313715" cy="3787067"/>
          </a:xfrm>
          <a:prstGeom prst="rect">
            <a:avLst/>
          </a:prstGeom>
        </p:spPr>
      </p:pic>
    </p:spTree>
    <p:extLst>
      <p:ext uri="{BB962C8B-B14F-4D97-AF65-F5344CB8AC3E}">
        <p14:creationId xmlns:p14="http://schemas.microsoft.com/office/powerpoint/2010/main" val="2037983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8AB17-CB0A-429F-78B9-F85E47DD1750}"/>
              </a:ext>
            </a:extLst>
          </p:cNvPr>
          <p:cNvSpPr>
            <a:spLocks noGrp="1"/>
          </p:cNvSpPr>
          <p:nvPr>
            <p:ph type="title"/>
          </p:nvPr>
        </p:nvSpPr>
        <p:spPr/>
        <p:txBody>
          <a:bodyPr>
            <a:normAutofit fontScale="90000"/>
          </a:bodyPr>
          <a:lstStyle/>
          <a:p>
            <a:r>
              <a:rPr lang="en-GB" dirty="0"/>
              <a:t>Example</a:t>
            </a:r>
          </a:p>
        </p:txBody>
      </p:sp>
      <p:sp>
        <p:nvSpPr>
          <p:cNvPr id="8" name="Content Placeholder 7">
            <a:extLst>
              <a:ext uri="{FF2B5EF4-FFF2-40B4-BE49-F238E27FC236}">
                <a16:creationId xmlns:a16="http://schemas.microsoft.com/office/drawing/2014/main" id="{368CC1AD-7BBD-4EAD-C827-062A4C2C1BE8}"/>
              </a:ext>
            </a:extLst>
          </p:cNvPr>
          <p:cNvSpPr>
            <a:spLocks noGrp="1"/>
          </p:cNvSpPr>
          <p:nvPr>
            <p:ph idx="1"/>
          </p:nvPr>
        </p:nvSpPr>
        <p:spPr/>
        <p:txBody>
          <a:bodyPr/>
          <a:lstStyle/>
          <a:p>
            <a:r>
              <a:rPr lang="en-GB" dirty="0"/>
              <a:t>Outcome: Probability of getting 7+ hours of sleep</a:t>
            </a:r>
          </a:p>
        </p:txBody>
      </p:sp>
      <p:sp>
        <p:nvSpPr>
          <p:cNvPr id="4" name="Footer Placeholder 3">
            <a:extLst>
              <a:ext uri="{FF2B5EF4-FFF2-40B4-BE49-F238E27FC236}">
                <a16:creationId xmlns:a16="http://schemas.microsoft.com/office/drawing/2014/main" id="{6F64BAE6-27BE-4CAF-41D9-B506E730AAE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3961BF8-52EB-C825-903B-381A966EB933}"/>
              </a:ext>
            </a:extLst>
          </p:cNvPr>
          <p:cNvSpPr>
            <a:spLocks noGrp="1"/>
          </p:cNvSpPr>
          <p:nvPr>
            <p:ph type="sldNum" sz="quarter" idx="12"/>
          </p:nvPr>
        </p:nvSpPr>
        <p:spPr/>
        <p:txBody>
          <a:bodyPr/>
          <a:lstStyle/>
          <a:p>
            <a:r>
              <a:rPr lang="en-US"/>
              <a:t>Slide </a:t>
            </a:r>
            <a:fld id="{C5EF2332-01BF-834F-8236-50238282D533}" type="slidenum">
              <a:rPr lang="en-US" smtClean="0"/>
              <a:pPr/>
              <a:t>5</a:t>
            </a:fld>
            <a:endParaRPr lang="en-US" dirty="0"/>
          </a:p>
        </p:txBody>
      </p:sp>
      <p:pic>
        <p:nvPicPr>
          <p:cNvPr id="3074" name="Picture 2">
            <a:extLst>
              <a:ext uri="{FF2B5EF4-FFF2-40B4-BE49-F238E27FC236}">
                <a16:creationId xmlns:a16="http://schemas.microsoft.com/office/drawing/2014/main" id="{59914363-6F8B-31D2-AD62-CF83AC6ECC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319" y="997426"/>
            <a:ext cx="6261464" cy="3869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456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8AB17-CB0A-429F-78B9-F85E47DD1750}"/>
              </a:ext>
            </a:extLst>
          </p:cNvPr>
          <p:cNvSpPr>
            <a:spLocks noGrp="1"/>
          </p:cNvSpPr>
          <p:nvPr>
            <p:ph type="title"/>
          </p:nvPr>
        </p:nvSpPr>
        <p:spPr/>
        <p:txBody>
          <a:bodyPr>
            <a:normAutofit fontScale="90000"/>
          </a:bodyPr>
          <a:lstStyle/>
          <a:p>
            <a:r>
              <a:rPr lang="en-GB" dirty="0"/>
              <a:t>Example</a:t>
            </a:r>
          </a:p>
        </p:txBody>
      </p:sp>
      <p:sp>
        <p:nvSpPr>
          <p:cNvPr id="8" name="Content Placeholder 7">
            <a:extLst>
              <a:ext uri="{FF2B5EF4-FFF2-40B4-BE49-F238E27FC236}">
                <a16:creationId xmlns:a16="http://schemas.microsoft.com/office/drawing/2014/main" id="{368CC1AD-7BBD-4EAD-C827-062A4C2C1BE8}"/>
              </a:ext>
            </a:extLst>
          </p:cNvPr>
          <p:cNvSpPr>
            <a:spLocks noGrp="1"/>
          </p:cNvSpPr>
          <p:nvPr>
            <p:ph idx="1"/>
          </p:nvPr>
        </p:nvSpPr>
        <p:spPr/>
        <p:txBody>
          <a:bodyPr/>
          <a:lstStyle/>
          <a:p>
            <a:r>
              <a:rPr lang="en-GB" dirty="0"/>
              <a:t>Outcome: Probability of getting 7+ hours of sleep (</a:t>
            </a:r>
            <a:r>
              <a:rPr lang="en-GB" dirty="0">
                <a:solidFill>
                  <a:srgbClr val="C00000"/>
                </a:solidFill>
              </a:rPr>
              <a:t>Linear model)</a:t>
            </a:r>
          </a:p>
        </p:txBody>
      </p:sp>
      <p:sp>
        <p:nvSpPr>
          <p:cNvPr id="4" name="Footer Placeholder 3">
            <a:extLst>
              <a:ext uri="{FF2B5EF4-FFF2-40B4-BE49-F238E27FC236}">
                <a16:creationId xmlns:a16="http://schemas.microsoft.com/office/drawing/2014/main" id="{6F64BAE6-27BE-4CAF-41D9-B506E730AAE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3961BF8-52EB-C825-903B-381A966EB933}"/>
              </a:ext>
            </a:extLst>
          </p:cNvPr>
          <p:cNvSpPr>
            <a:spLocks noGrp="1"/>
          </p:cNvSpPr>
          <p:nvPr>
            <p:ph type="sldNum" sz="quarter" idx="12"/>
          </p:nvPr>
        </p:nvSpPr>
        <p:spPr/>
        <p:txBody>
          <a:bodyPr/>
          <a:lstStyle/>
          <a:p>
            <a:r>
              <a:rPr lang="en-US"/>
              <a:t>Slide </a:t>
            </a:r>
            <a:fld id="{C5EF2332-01BF-834F-8236-50238282D533}" type="slidenum">
              <a:rPr lang="en-US" smtClean="0"/>
              <a:pPr/>
              <a:t>6</a:t>
            </a:fld>
            <a:endParaRPr lang="en-US" dirty="0"/>
          </a:p>
        </p:txBody>
      </p:sp>
      <p:pic>
        <p:nvPicPr>
          <p:cNvPr id="3074" name="Picture 2">
            <a:extLst>
              <a:ext uri="{FF2B5EF4-FFF2-40B4-BE49-F238E27FC236}">
                <a16:creationId xmlns:a16="http://schemas.microsoft.com/office/drawing/2014/main" id="{59914363-6F8B-31D2-AD62-CF83AC6ECC68}"/>
              </a:ext>
            </a:extLst>
          </p:cNvPr>
          <p:cNvPicPr>
            <a:picLocks noChangeAspect="1" noChangeArrowheads="1"/>
          </p:cNvPicPr>
          <p:nvPr/>
        </p:nvPicPr>
        <p:blipFill>
          <a:blip r:embed="rId2"/>
          <a:srcRect/>
          <a:stretch/>
        </p:blipFill>
        <p:spPr bwMode="auto">
          <a:xfrm>
            <a:off x="1036488" y="997426"/>
            <a:ext cx="6261126" cy="3869376"/>
          </a:xfrm>
          <a:prstGeom prst="rect">
            <a:avLst/>
          </a:prstGeom>
          <a:noFill/>
          <a:extLst>
            <a:ext uri="{909E8E84-426E-40DD-AFC4-6F175D3DCCD1}">
              <a14:hiddenFill xmlns:a14="http://schemas.microsoft.com/office/drawing/2010/main">
                <a:solidFill>
                  <a:srgbClr val="FFFFFF"/>
                </a:solidFill>
              </a14:hiddenFill>
            </a:ext>
          </a:extLst>
        </p:spPr>
      </p:pic>
      <p:sp>
        <p:nvSpPr>
          <p:cNvPr id="3" name="Flowchart: Connector 2">
            <a:extLst>
              <a:ext uri="{FF2B5EF4-FFF2-40B4-BE49-F238E27FC236}">
                <a16:creationId xmlns:a16="http://schemas.microsoft.com/office/drawing/2014/main" id="{5133DE63-011D-312C-37EB-44B7C00E9F73}"/>
              </a:ext>
            </a:extLst>
          </p:cNvPr>
          <p:cNvSpPr/>
          <p:nvPr/>
        </p:nvSpPr>
        <p:spPr>
          <a:xfrm>
            <a:off x="1584960" y="1872343"/>
            <a:ext cx="1088571" cy="618308"/>
          </a:xfrm>
          <a:prstGeom prst="flowChartConnector">
            <a:avLst/>
          </a:prstGeom>
          <a:noFill/>
          <a:ln w="635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Flowchart: Connector 5">
            <a:extLst>
              <a:ext uri="{FF2B5EF4-FFF2-40B4-BE49-F238E27FC236}">
                <a16:creationId xmlns:a16="http://schemas.microsoft.com/office/drawing/2014/main" id="{15C8F51A-7356-A527-F990-898C7344A596}"/>
              </a:ext>
            </a:extLst>
          </p:cNvPr>
          <p:cNvSpPr/>
          <p:nvPr/>
        </p:nvSpPr>
        <p:spPr>
          <a:xfrm>
            <a:off x="6065520" y="3017520"/>
            <a:ext cx="1088571" cy="618308"/>
          </a:xfrm>
          <a:prstGeom prst="flowChartConnector">
            <a:avLst/>
          </a:prstGeom>
          <a:noFill/>
          <a:ln w="635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05663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8AB17-CB0A-429F-78B9-F85E47DD1750}"/>
              </a:ext>
            </a:extLst>
          </p:cNvPr>
          <p:cNvSpPr>
            <a:spLocks noGrp="1"/>
          </p:cNvSpPr>
          <p:nvPr>
            <p:ph type="title"/>
          </p:nvPr>
        </p:nvSpPr>
        <p:spPr/>
        <p:txBody>
          <a:bodyPr>
            <a:normAutofit fontScale="90000"/>
          </a:bodyPr>
          <a:lstStyle/>
          <a:p>
            <a:r>
              <a:rPr lang="en-GB" dirty="0"/>
              <a:t>Example</a:t>
            </a:r>
          </a:p>
        </p:txBody>
      </p:sp>
      <p:sp>
        <p:nvSpPr>
          <p:cNvPr id="8" name="Content Placeholder 7">
            <a:extLst>
              <a:ext uri="{FF2B5EF4-FFF2-40B4-BE49-F238E27FC236}">
                <a16:creationId xmlns:a16="http://schemas.microsoft.com/office/drawing/2014/main" id="{368CC1AD-7BBD-4EAD-C827-062A4C2C1BE8}"/>
              </a:ext>
            </a:extLst>
          </p:cNvPr>
          <p:cNvSpPr>
            <a:spLocks noGrp="1"/>
          </p:cNvSpPr>
          <p:nvPr>
            <p:ph idx="1"/>
          </p:nvPr>
        </p:nvSpPr>
        <p:spPr/>
        <p:txBody>
          <a:bodyPr/>
          <a:lstStyle/>
          <a:p>
            <a:r>
              <a:rPr lang="en-GB" dirty="0"/>
              <a:t>Outcome: Probability of getting 7+ hours of sleep (</a:t>
            </a:r>
            <a:r>
              <a:rPr lang="en-GB" dirty="0">
                <a:solidFill>
                  <a:srgbClr val="C00000"/>
                </a:solidFill>
              </a:rPr>
              <a:t>Logistic model)</a:t>
            </a:r>
          </a:p>
        </p:txBody>
      </p:sp>
      <p:sp>
        <p:nvSpPr>
          <p:cNvPr id="4" name="Footer Placeholder 3">
            <a:extLst>
              <a:ext uri="{FF2B5EF4-FFF2-40B4-BE49-F238E27FC236}">
                <a16:creationId xmlns:a16="http://schemas.microsoft.com/office/drawing/2014/main" id="{6F64BAE6-27BE-4CAF-41D9-B506E730AAE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3961BF8-52EB-C825-903B-381A966EB933}"/>
              </a:ext>
            </a:extLst>
          </p:cNvPr>
          <p:cNvSpPr>
            <a:spLocks noGrp="1"/>
          </p:cNvSpPr>
          <p:nvPr>
            <p:ph type="sldNum" sz="quarter" idx="12"/>
          </p:nvPr>
        </p:nvSpPr>
        <p:spPr/>
        <p:txBody>
          <a:bodyPr/>
          <a:lstStyle/>
          <a:p>
            <a:r>
              <a:rPr lang="en-US"/>
              <a:t>Slide </a:t>
            </a:r>
            <a:fld id="{C5EF2332-01BF-834F-8236-50238282D533}" type="slidenum">
              <a:rPr lang="en-US" smtClean="0"/>
              <a:pPr/>
              <a:t>7</a:t>
            </a:fld>
            <a:endParaRPr lang="en-US" dirty="0"/>
          </a:p>
        </p:txBody>
      </p:sp>
      <p:pic>
        <p:nvPicPr>
          <p:cNvPr id="3074" name="Picture 2">
            <a:extLst>
              <a:ext uri="{FF2B5EF4-FFF2-40B4-BE49-F238E27FC236}">
                <a16:creationId xmlns:a16="http://schemas.microsoft.com/office/drawing/2014/main" id="{59914363-6F8B-31D2-AD62-CF83AC6ECC68}"/>
              </a:ext>
            </a:extLst>
          </p:cNvPr>
          <p:cNvPicPr>
            <a:picLocks noChangeAspect="1" noChangeArrowheads="1"/>
          </p:cNvPicPr>
          <p:nvPr/>
        </p:nvPicPr>
        <p:blipFill>
          <a:blip r:embed="rId2"/>
          <a:srcRect/>
          <a:stretch/>
        </p:blipFill>
        <p:spPr bwMode="auto">
          <a:xfrm>
            <a:off x="1036488" y="997426"/>
            <a:ext cx="6261126" cy="386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6893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8AB17-CB0A-429F-78B9-F85E47DD1750}"/>
              </a:ext>
            </a:extLst>
          </p:cNvPr>
          <p:cNvSpPr>
            <a:spLocks noGrp="1"/>
          </p:cNvSpPr>
          <p:nvPr>
            <p:ph type="title"/>
          </p:nvPr>
        </p:nvSpPr>
        <p:spPr/>
        <p:txBody>
          <a:bodyPr>
            <a:normAutofit fontScale="90000"/>
          </a:bodyPr>
          <a:lstStyle/>
          <a:p>
            <a:r>
              <a:rPr lang="en-GB" dirty="0"/>
              <a:t>Different types of models</a:t>
            </a:r>
          </a:p>
        </p:txBody>
      </p:sp>
      <p:sp>
        <p:nvSpPr>
          <p:cNvPr id="4" name="Footer Placeholder 3">
            <a:extLst>
              <a:ext uri="{FF2B5EF4-FFF2-40B4-BE49-F238E27FC236}">
                <a16:creationId xmlns:a16="http://schemas.microsoft.com/office/drawing/2014/main" id="{6F64BAE6-27BE-4CAF-41D9-B506E730AAE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3961BF8-52EB-C825-903B-381A966EB933}"/>
              </a:ext>
            </a:extLst>
          </p:cNvPr>
          <p:cNvSpPr>
            <a:spLocks noGrp="1"/>
          </p:cNvSpPr>
          <p:nvPr>
            <p:ph type="sldNum" sz="quarter" idx="12"/>
          </p:nvPr>
        </p:nvSpPr>
        <p:spPr/>
        <p:txBody>
          <a:bodyPr/>
          <a:lstStyle/>
          <a:p>
            <a:r>
              <a:rPr lang="en-US"/>
              <a:t>Slide </a:t>
            </a:r>
            <a:fld id="{C5EF2332-01BF-834F-8236-50238282D533}" type="slidenum">
              <a:rPr lang="en-US" smtClean="0"/>
              <a:pPr/>
              <a:t>8</a:t>
            </a:fld>
            <a:endParaRPr lang="en-US" dirty="0"/>
          </a:p>
        </p:txBody>
      </p:sp>
      <p:pic>
        <p:nvPicPr>
          <p:cNvPr id="6" name="Picture 5">
            <a:extLst>
              <a:ext uri="{FF2B5EF4-FFF2-40B4-BE49-F238E27FC236}">
                <a16:creationId xmlns:a16="http://schemas.microsoft.com/office/drawing/2014/main" id="{C2D15601-CD04-BE13-28C3-356486A7A5F7}"/>
              </a:ext>
            </a:extLst>
          </p:cNvPr>
          <p:cNvPicPr>
            <a:picLocks noChangeAspect="1"/>
          </p:cNvPicPr>
          <p:nvPr/>
        </p:nvPicPr>
        <p:blipFill>
          <a:blip r:embed="rId2"/>
          <a:stretch>
            <a:fillRect/>
          </a:stretch>
        </p:blipFill>
        <p:spPr>
          <a:xfrm>
            <a:off x="457200" y="755371"/>
            <a:ext cx="8039513" cy="3772094"/>
          </a:xfrm>
          <a:prstGeom prst="rect">
            <a:avLst/>
          </a:prstGeom>
        </p:spPr>
      </p:pic>
    </p:spTree>
    <p:extLst>
      <p:ext uri="{BB962C8B-B14F-4D97-AF65-F5344CB8AC3E}">
        <p14:creationId xmlns:p14="http://schemas.microsoft.com/office/powerpoint/2010/main" val="950172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2CD23AC-0A85-D9D0-4F22-DC32EC044CC9}"/>
              </a:ext>
            </a:extLst>
          </p:cNvPr>
          <p:cNvSpPr>
            <a:spLocks noGrp="1"/>
          </p:cNvSpPr>
          <p:nvPr>
            <p:ph type="ctrTitle"/>
          </p:nvPr>
        </p:nvSpPr>
        <p:spPr>
          <a:xfrm>
            <a:off x="3474720" y="1785257"/>
            <a:ext cx="5486400" cy="2742537"/>
          </a:xfrm>
        </p:spPr>
        <p:txBody>
          <a:bodyPr/>
          <a:lstStyle/>
          <a:p>
            <a:pPr marL="0" indent="0">
              <a:buNone/>
            </a:pPr>
            <a:r>
              <a:rPr lang="en-GB" dirty="0"/>
              <a:t>2. Logistic regression: the theory</a:t>
            </a:r>
          </a:p>
        </p:txBody>
      </p:sp>
      <p:sp>
        <p:nvSpPr>
          <p:cNvPr id="5" name="Slide Number Placeholder 4">
            <a:extLst>
              <a:ext uri="{FF2B5EF4-FFF2-40B4-BE49-F238E27FC236}">
                <a16:creationId xmlns:a16="http://schemas.microsoft.com/office/drawing/2014/main" id="{AE0D6E3E-A79C-6D08-92A0-45BEB560584D}"/>
              </a:ext>
            </a:extLst>
          </p:cNvPr>
          <p:cNvSpPr>
            <a:spLocks noGrp="1"/>
          </p:cNvSpPr>
          <p:nvPr>
            <p:ph type="sldNum" sz="quarter" idx="4294967295"/>
          </p:nvPr>
        </p:nvSpPr>
        <p:spPr>
          <a:xfrm>
            <a:off x="8474075" y="4933950"/>
            <a:ext cx="669925" cy="163513"/>
          </a:xfrm>
        </p:spPr>
        <p:txBody>
          <a:bodyPr/>
          <a:lstStyle/>
          <a:p>
            <a:r>
              <a:rPr lang="en-US"/>
              <a:t>Slide </a:t>
            </a:r>
            <a:fld id="{C5EF2332-01BF-834F-8236-50238282D533}" type="slidenum">
              <a:rPr lang="en-US" smtClean="0"/>
              <a:pPr/>
              <a:t>9</a:t>
            </a:fld>
            <a:endParaRPr lang="en-US" dirty="0"/>
          </a:p>
        </p:txBody>
      </p:sp>
    </p:spTree>
    <p:extLst>
      <p:ext uri="{BB962C8B-B14F-4D97-AF65-F5344CB8AC3E}">
        <p14:creationId xmlns:p14="http://schemas.microsoft.com/office/powerpoint/2010/main" val="502470957"/>
      </p:ext>
    </p:extLst>
  </p:cSld>
  <p:clrMapOvr>
    <a:masterClrMapping/>
  </p:clrMapOvr>
</p:sld>
</file>

<file path=ppt/theme/theme1.xml><?xml version="1.0" encoding="utf-8"?>
<a:theme xmlns:a="http://schemas.openxmlformats.org/drawingml/2006/main" name="SOC2069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1117</Words>
  <Application>Microsoft Office PowerPoint</Application>
  <PresentationFormat>On-screen Show (16:9)</PresentationFormat>
  <Paragraphs>141</Paragraphs>
  <Slides>26</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Arial Narrow</vt:lpstr>
      <vt:lpstr>Atkinson Hyperlegible</vt:lpstr>
      <vt:lpstr>Calibri</vt:lpstr>
      <vt:lpstr>Cambria Math</vt:lpstr>
      <vt:lpstr>Courier New</vt:lpstr>
      <vt:lpstr>Source Sans Pro</vt:lpstr>
      <vt:lpstr>SOC2069 Theme</vt:lpstr>
      <vt:lpstr>Motivating example: teenage sleep survey</vt:lpstr>
      <vt:lpstr>Example</vt:lpstr>
      <vt:lpstr>Example</vt:lpstr>
      <vt:lpstr>Example</vt:lpstr>
      <vt:lpstr>Example</vt:lpstr>
      <vt:lpstr>Example</vt:lpstr>
      <vt:lpstr>Example</vt:lpstr>
      <vt:lpstr>Different types of models</vt:lpstr>
      <vt:lpstr>2. Logistic regression: the theory</vt:lpstr>
      <vt:lpstr>What is logistic regression?</vt:lpstr>
      <vt:lpstr>The logit transformation</vt:lpstr>
      <vt:lpstr>The logit transformation</vt:lpstr>
      <vt:lpstr>The logit transformation</vt:lpstr>
      <vt:lpstr>Odds and probabilities</vt:lpstr>
      <vt:lpstr>Odds and probabilities</vt:lpstr>
      <vt:lpstr>Odds</vt:lpstr>
      <vt:lpstr>Are teenagers getting enough sleep?</vt:lpstr>
      <vt:lpstr>3. Worksheet example</vt:lpstr>
      <vt:lpstr>How does education relate to social trust?</vt:lpstr>
      <vt:lpstr>How does education relate to social trust?</vt:lpstr>
      <vt:lpstr>How does education relate to social trust?</vt:lpstr>
      <vt:lpstr>How does education relate to social trust?</vt:lpstr>
      <vt:lpstr>How does education relate to social trust?</vt:lpstr>
      <vt:lpstr>How does education relate to social trust?</vt:lpstr>
      <vt:lpstr>How does education relate to social trust?</vt:lpstr>
      <vt:lpstr>Good luck in the labs!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0</TotalTime>
  <Words>15</Words>
  <Application>Microsoft Office PowerPoint</Application>
  <PresentationFormat>On-screen Show (16:9)</PresentationFormat>
  <Paragraphs>8</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Narrow</vt:lpstr>
      <vt:lpstr>Calibri</vt:lpstr>
      <vt:lpstr>Courier New</vt:lpstr>
      <vt:lpstr>SOC2069 Theme</vt:lpstr>
      <vt:lpstr>Presentation Title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
  <cp:keywords/>
  <cp:lastModifiedBy/>
  <cp:revision>1</cp:revision>
  <dcterms:created xsi:type="dcterms:W3CDTF">2023-10-17T10:08:23Z</dcterms:created>
  <dcterms:modified xsi:type="dcterms:W3CDTF">2024-02-13T09:40:58Z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subtitle">
    <vt:lpwstr>Week 4</vt:lpwstr>
  </property>
  <property fmtid="{D5CDD505-2E9C-101B-9397-08002B2CF9AE}" pid="8" name="toc-title">
    <vt:lpwstr>Table of contents</vt:lpwstr>
  </property>
</Properties>
</file>