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7"/>
  </p:notesMasterIdLst>
  <p:sldIdLst>
    <p:sldId id="256" r:id="rId2"/>
    <p:sldId id="261" r:id="rId3"/>
    <p:sldId id="323" r:id="rId4"/>
    <p:sldId id="257" r:id="rId5"/>
    <p:sldId id="258" r:id="rId6"/>
    <p:sldId id="311" r:id="rId7"/>
    <p:sldId id="289" r:id="rId8"/>
    <p:sldId id="290" r:id="rId9"/>
    <p:sldId id="287" r:id="rId10"/>
    <p:sldId id="263" r:id="rId11"/>
    <p:sldId id="264" r:id="rId12"/>
    <p:sldId id="265" r:id="rId13"/>
    <p:sldId id="266" r:id="rId14"/>
    <p:sldId id="267" r:id="rId15"/>
    <p:sldId id="268" r:id="rId16"/>
    <p:sldId id="269" r:id="rId17"/>
    <p:sldId id="270" r:id="rId18"/>
    <p:sldId id="272" r:id="rId19"/>
    <p:sldId id="273" r:id="rId20"/>
    <p:sldId id="259" r:id="rId21"/>
    <p:sldId id="260" r:id="rId22"/>
    <p:sldId id="364" r:id="rId23"/>
    <p:sldId id="262" r:id="rId24"/>
    <p:sldId id="365" r:id="rId25"/>
    <p:sldId id="366" r:id="rId26"/>
    <p:sldId id="367" r:id="rId27"/>
    <p:sldId id="372" r:id="rId28"/>
    <p:sldId id="373" r:id="rId29"/>
    <p:sldId id="294" r:id="rId30"/>
    <p:sldId id="357" r:id="rId31"/>
    <p:sldId id="358" r:id="rId32"/>
    <p:sldId id="359" r:id="rId33"/>
    <p:sldId id="360" r:id="rId34"/>
    <p:sldId id="299" r:id="rId35"/>
    <p:sldId id="300" r:id="rId36"/>
    <p:sldId id="301" r:id="rId37"/>
    <p:sldId id="302" r:id="rId38"/>
    <p:sldId id="303" r:id="rId39"/>
    <p:sldId id="304" r:id="rId40"/>
    <p:sldId id="305" r:id="rId41"/>
    <p:sldId id="306" r:id="rId42"/>
    <p:sldId id="307" r:id="rId43"/>
    <p:sldId id="308" r:id="rId44"/>
    <p:sldId id="309" r:id="rId45"/>
    <p:sldId id="37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4660"/>
  </p:normalViewPr>
  <p:slideViewPr>
    <p:cSldViewPr snapToGrid="0">
      <p:cViewPr varScale="1">
        <p:scale>
          <a:sx n="103" d="100"/>
          <a:sy n="103" d="100"/>
        </p:scale>
        <p:origin x="7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3129FD-C1AB-46E0-829E-FDBC61AA1D36}" type="datetimeFigureOut">
              <a:rPr lang="en-GB" smtClean="0"/>
              <a:t>06/02/2024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B8756-F5FD-4375-8C18-63621F85F8B0}" type="slidenum">
              <a:rPr lang="en-GB" smtClean="0"/>
              <a:t>‹#›</a:t>
            </a:fld>
            <a:endParaRPr lang="en-GB"/>
          </a:p>
        </p:txBody>
      </p:sp>
    </p:spTree>
    <p:extLst>
      <p:ext uri="{BB962C8B-B14F-4D97-AF65-F5344CB8AC3E}">
        <p14:creationId xmlns:p14="http://schemas.microsoft.com/office/powerpoint/2010/main" val="3015981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CB8756-F5FD-4375-8C18-63621F85F8B0}" type="slidenum">
              <a:rPr lang="en-GB" smtClean="0"/>
              <a:t>1</a:t>
            </a:fld>
            <a:endParaRPr lang="en-GB"/>
          </a:p>
        </p:txBody>
      </p:sp>
    </p:spTree>
    <p:extLst>
      <p:ext uri="{BB962C8B-B14F-4D97-AF65-F5344CB8AC3E}">
        <p14:creationId xmlns:p14="http://schemas.microsoft.com/office/powerpoint/2010/main" val="3120853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BDFEC3-8487-43E8-A154-7C12CBC1FFF2}" type="slidenum">
              <a:rPr lang="en-US" smtClean="0"/>
              <a:t>7</a:t>
            </a:fld>
            <a:endParaRPr lang="en-US"/>
          </a:p>
        </p:txBody>
      </p:sp>
    </p:spTree>
    <p:extLst>
      <p:ext uri="{BB962C8B-B14F-4D97-AF65-F5344CB8AC3E}">
        <p14:creationId xmlns:p14="http://schemas.microsoft.com/office/powerpoint/2010/main" val="3011735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BDFEC3-8487-43E8-A154-7C12CBC1FFF2}" type="slidenum">
              <a:rPr lang="en-US" smtClean="0"/>
              <a:t>8</a:t>
            </a:fld>
            <a:endParaRPr lang="en-US"/>
          </a:p>
        </p:txBody>
      </p:sp>
    </p:spTree>
    <p:extLst>
      <p:ext uri="{BB962C8B-B14F-4D97-AF65-F5344CB8AC3E}">
        <p14:creationId xmlns:p14="http://schemas.microsoft.com/office/powerpoint/2010/main" val="900853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BDFEC3-8487-43E8-A154-7C12CBC1FFF2}" type="slidenum">
              <a:rPr lang="en-US" smtClean="0"/>
              <a:t>38</a:t>
            </a:fld>
            <a:endParaRPr lang="en-US"/>
          </a:p>
        </p:txBody>
      </p:sp>
    </p:spTree>
    <p:extLst>
      <p:ext uri="{BB962C8B-B14F-4D97-AF65-F5344CB8AC3E}">
        <p14:creationId xmlns:p14="http://schemas.microsoft.com/office/powerpoint/2010/main" val="2880385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BDFEC3-8487-43E8-A154-7C12CBC1FFF2}" type="slidenum">
              <a:rPr lang="en-US" smtClean="0"/>
              <a:t>40</a:t>
            </a:fld>
            <a:endParaRPr lang="en-US"/>
          </a:p>
        </p:txBody>
      </p:sp>
    </p:spTree>
    <p:extLst>
      <p:ext uri="{BB962C8B-B14F-4D97-AF65-F5344CB8AC3E}">
        <p14:creationId xmlns:p14="http://schemas.microsoft.com/office/powerpoint/2010/main" val="1587771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BDFEC3-8487-43E8-A154-7C12CBC1FFF2}" type="slidenum">
              <a:rPr lang="en-US" smtClean="0"/>
              <a:t>41</a:t>
            </a:fld>
            <a:endParaRPr lang="en-US"/>
          </a:p>
        </p:txBody>
      </p:sp>
    </p:spTree>
    <p:extLst>
      <p:ext uri="{BB962C8B-B14F-4D97-AF65-F5344CB8AC3E}">
        <p14:creationId xmlns:p14="http://schemas.microsoft.com/office/powerpoint/2010/main" val="2629547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BDFEC3-8487-43E8-A154-7C12CBC1FFF2}" type="slidenum">
              <a:rPr lang="en-US" smtClean="0"/>
              <a:t>42</a:t>
            </a:fld>
            <a:endParaRPr lang="en-US"/>
          </a:p>
        </p:txBody>
      </p:sp>
    </p:spTree>
    <p:extLst>
      <p:ext uri="{BB962C8B-B14F-4D97-AF65-F5344CB8AC3E}">
        <p14:creationId xmlns:p14="http://schemas.microsoft.com/office/powerpoint/2010/main" val="1965508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BDFEC3-8487-43E8-A154-7C12CBC1FFF2}" type="slidenum">
              <a:rPr lang="en-US" smtClean="0"/>
              <a:t>45</a:t>
            </a:fld>
            <a:endParaRPr lang="en-US"/>
          </a:p>
        </p:txBody>
      </p:sp>
    </p:spTree>
    <p:extLst>
      <p:ext uri="{BB962C8B-B14F-4D97-AF65-F5344CB8AC3E}">
        <p14:creationId xmlns:p14="http://schemas.microsoft.com/office/powerpoint/2010/main" val="336220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46D1-BA0F-FBEB-4681-309CB388AB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A6F6001-3EA4-5759-BAEF-0CD417EB4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11A54EF-D5CA-099F-5E84-9FA3660BCE35}"/>
              </a:ext>
            </a:extLst>
          </p:cNvPr>
          <p:cNvSpPr>
            <a:spLocks noGrp="1"/>
          </p:cNvSpPr>
          <p:nvPr>
            <p:ph type="dt" sz="half" idx="10"/>
          </p:nvPr>
        </p:nvSpPr>
        <p:spPr/>
        <p:txBody>
          <a:bodyPr/>
          <a:lstStyle/>
          <a:p>
            <a:fld id="{2071BBE0-7879-4F3F-B91E-177E3EB06846}" type="datetimeFigureOut">
              <a:rPr lang="en-GB" smtClean="0"/>
              <a:t>06/02/2024</a:t>
            </a:fld>
            <a:endParaRPr lang="en-GB"/>
          </a:p>
        </p:txBody>
      </p:sp>
      <p:sp>
        <p:nvSpPr>
          <p:cNvPr id="5" name="Footer Placeholder 4">
            <a:extLst>
              <a:ext uri="{FF2B5EF4-FFF2-40B4-BE49-F238E27FC236}">
                <a16:creationId xmlns:a16="http://schemas.microsoft.com/office/drawing/2014/main" id="{53BC5AFD-AA47-5F6E-761C-B18EEA3BA0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EEE8D6-BFC2-8282-572D-D61861A9A965}"/>
              </a:ext>
            </a:extLst>
          </p:cNvPr>
          <p:cNvSpPr>
            <a:spLocks noGrp="1"/>
          </p:cNvSpPr>
          <p:nvPr>
            <p:ph type="sldNum" sz="quarter" idx="12"/>
          </p:nvPr>
        </p:nvSpPr>
        <p:spPr/>
        <p:txBody>
          <a:bodyPr/>
          <a:lstStyle/>
          <a:p>
            <a:fld id="{EE8B54C9-F274-477C-AB95-5EB1EE6D8746}" type="slidenum">
              <a:rPr lang="en-GB" smtClean="0"/>
              <a:t>‹#›</a:t>
            </a:fld>
            <a:endParaRPr lang="en-GB"/>
          </a:p>
        </p:txBody>
      </p:sp>
    </p:spTree>
    <p:extLst>
      <p:ext uri="{BB962C8B-B14F-4D97-AF65-F5344CB8AC3E}">
        <p14:creationId xmlns:p14="http://schemas.microsoft.com/office/powerpoint/2010/main" val="48906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0CBA-EAD1-1D6C-66AB-E27C5E60129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02C5CD9-5979-1CF6-7843-44C53B293F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A2A3E0-B091-7AD7-9DB1-EAD386688193}"/>
              </a:ext>
            </a:extLst>
          </p:cNvPr>
          <p:cNvSpPr>
            <a:spLocks noGrp="1"/>
          </p:cNvSpPr>
          <p:nvPr>
            <p:ph type="dt" sz="half" idx="10"/>
          </p:nvPr>
        </p:nvSpPr>
        <p:spPr/>
        <p:txBody>
          <a:bodyPr/>
          <a:lstStyle/>
          <a:p>
            <a:fld id="{2071BBE0-7879-4F3F-B91E-177E3EB06846}" type="datetimeFigureOut">
              <a:rPr lang="en-GB" smtClean="0"/>
              <a:t>06/02/2024</a:t>
            </a:fld>
            <a:endParaRPr lang="en-GB"/>
          </a:p>
        </p:txBody>
      </p:sp>
      <p:sp>
        <p:nvSpPr>
          <p:cNvPr id="5" name="Footer Placeholder 4">
            <a:extLst>
              <a:ext uri="{FF2B5EF4-FFF2-40B4-BE49-F238E27FC236}">
                <a16:creationId xmlns:a16="http://schemas.microsoft.com/office/drawing/2014/main" id="{05E1F3C6-58E5-7F0A-2472-E7027E255F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068DC5-A459-535D-D170-230F1F10EDEF}"/>
              </a:ext>
            </a:extLst>
          </p:cNvPr>
          <p:cNvSpPr>
            <a:spLocks noGrp="1"/>
          </p:cNvSpPr>
          <p:nvPr>
            <p:ph type="sldNum" sz="quarter" idx="12"/>
          </p:nvPr>
        </p:nvSpPr>
        <p:spPr/>
        <p:txBody>
          <a:bodyPr/>
          <a:lstStyle/>
          <a:p>
            <a:fld id="{EE8B54C9-F274-477C-AB95-5EB1EE6D8746}" type="slidenum">
              <a:rPr lang="en-GB" smtClean="0"/>
              <a:t>‹#›</a:t>
            </a:fld>
            <a:endParaRPr lang="en-GB"/>
          </a:p>
        </p:txBody>
      </p:sp>
    </p:spTree>
    <p:extLst>
      <p:ext uri="{BB962C8B-B14F-4D97-AF65-F5344CB8AC3E}">
        <p14:creationId xmlns:p14="http://schemas.microsoft.com/office/powerpoint/2010/main" val="349989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727DCD-5958-2764-3BBB-44FA1E7ECE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9AFE1A-BCA9-0AC4-7E2F-B27D0A9460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A3BAA0-628C-52F8-EB1E-9291AD6B8EC6}"/>
              </a:ext>
            </a:extLst>
          </p:cNvPr>
          <p:cNvSpPr>
            <a:spLocks noGrp="1"/>
          </p:cNvSpPr>
          <p:nvPr>
            <p:ph type="dt" sz="half" idx="10"/>
          </p:nvPr>
        </p:nvSpPr>
        <p:spPr/>
        <p:txBody>
          <a:bodyPr/>
          <a:lstStyle/>
          <a:p>
            <a:fld id="{2071BBE0-7879-4F3F-B91E-177E3EB06846}" type="datetimeFigureOut">
              <a:rPr lang="en-GB" smtClean="0"/>
              <a:t>06/02/2024</a:t>
            </a:fld>
            <a:endParaRPr lang="en-GB"/>
          </a:p>
        </p:txBody>
      </p:sp>
      <p:sp>
        <p:nvSpPr>
          <p:cNvPr id="5" name="Footer Placeholder 4">
            <a:extLst>
              <a:ext uri="{FF2B5EF4-FFF2-40B4-BE49-F238E27FC236}">
                <a16:creationId xmlns:a16="http://schemas.microsoft.com/office/drawing/2014/main" id="{2554DA51-E3D7-B9E2-5230-2A05CAB1D4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E86C69-61B8-030C-22C3-074FB13DF7DE}"/>
              </a:ext>
            </a:extLst>
          </p:cNvPr>
          <p:cNvSpPr>
            <a:spLocks noGrp="1"/>
          </p:cNvSpPr>
          <p:nvPr>
            <p:ph type="sldNum" sz="quarter" idx="12"/>
          </p:nvPr>
        </p:nvSpPr>
        <p:spPr/>
        <p:txBody>
          <a:bodyPr/>
          <a:lstStyle/>
          <a:p>
            <a:fld id="{EE8B54C9-F274-477C-AB95-5EB1EE6D8746}" type="slidenum">
              <a:rPr lang="en-GB" smtClean="0"/>
              <a:t>‹#›</a:t>
            </a:fld>
            <a:endParaRPr lang="en-GB"/>
          </a:p>
        </p:txBody>
      </p:sp>
    </p:spTree>
    <p:extLst>
      <p:ext uri="{BB962C8B-B14F-4D97-AF65-F5344CB8AC3E}">
        <p14:creationId xmlns:p14="http://schemas.microsoft.com/office/powerpoint/2010/main" val="394275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22B6-CA5F-3B6E-C6E4-BC51FDA01F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A5DDD1-A808-63B1-BB54-FCD1AC8149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E52E1F-C8D0-224E-8A8E-705978B83549}"/>
              </a:ext>
            </a:extLst>
          </p:cNvPr>
          <p:cNvSpPr>
            <a:spLocks noGrp="1"/>
          </p:cNvSpPr>
          <p:nvPr>
            <p:ph type="dt" sz="half" idx="10"/>
          </p:nvPr>
        </p:nvSpPr>
        <p:spPr/>
        <p:txBody>
          <a:bodyPr/>
          <a:lstStyle/>
          <a:p>
            <a:fld id="{2071BBE0-7879-4F3F-B91E-177E3EB06846}" type="datetimeFigureOut">
              <a:rPr lang="en-GB" smtClean="0"/>
              <a:t>06/02/2024</a:t>
            </a:fld>
            <a:endParaRPr lang="en-GB"/>
          </a:p>
        </p:txBody>
      </p:sp>
      <p:sp>
        <p:nvSpPr>
          <p:cNvPr id="5" name="Footer Placeholder 4">
            <a:extLst>
              <a:ext uri="{FF2B5EF4-FFF2-40B4-BE49-F238E27FC236}">
                <a16:creationId xmlns:a16="http://schemas.microsoft.com/office/drawing/2014/main" id="{AD332071-8361-E23B-92F2-1198D2E110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B8B7B4-96E3-5E9D-036C-35D6098091E0}"/>
              </a:ext>
            </a:extLst>
          </p:cNvPr>
          <p:cNvSpPr>
            <a:spLocks noGrp="1"/>
          </p:cNvSpPr>
          <p:nvPr>
            <p:ph type="sldNum" sz="quarter" idx="12"/>
          </p:nvPr>
        </p:nvSpPr>
        <p:spPr/>
        <p:txBody>
          <a:bodyPr/>
          <a:lstStyle/>
          <a:p>
            <a:fld id="{EE8B54C9-F274-477C-AB95-5EB1EE6D8746}" type="slidenum">
              <a:rPr lang="en-GB" smtClean="0"/>
              <a:t>‹#›</a:t>
            </a:fld>
            <a:endParaRPr lang="en-GB"/>
          </a:p>
        </p:txBody>
      </p:sp>
    </p:spTree>
    <p:extLst>
      <p:ext uri="{BB962C8B-B14F-4D97-AF65-F5344CB8AC3E}">
        <p14:creationId xmlns:p14="http://schemas.microsoft.com/office/powerpoint/2010/main" val="703197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4B61-8BBA-5E66-FBD9-6AC04EA053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204DF62-1386-62C6-9D61-EBEE384350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416B17-496B-D5A1-41C9-06D0BEB6086A}"/>
              </a:ext>
            </a:extLst>
          </p:cNvPr>
          <p:cNvSpPr>
            <a:spLocks noGrp="1"/>
          </p:cNvSpPr>
          <p:nvPr>
            <p:ph type="dt" sz="half" idx="10"/>
          </p:nvPr>
        </p:nvSpPr>
        <p:spPr/>
        <p:txBody>
          <a:bodyPr/>
          <a:lstStyle/>
          <a:p>
            <a:fld id="{2071BBE0-7879-4F3F-B91E-177E3EB06846}" type="datetimeFigureOut">
              <a:rPr lang="en-GB" smtClean="0"/>
              <a:t>06/02/2024</a:t>
            </a:fld>
            <a:endParaRPr lang="en-GB"/>
          </a:p>
        </p:txBody>
      </p:sp>
      <p:sp>
        <p:nvSpPr>
          <p:cNvPr id="5" name="Footer Placeholder 4">
            <a:extLst>
              <a:ext uri="{FF2B5EF4-FFF2-40B4-BE49-F238E27FC236}">
                <a16:creationId xmlns:a16="http://schemas.microsoft.com/office/drawing/2014/main" id="{9EF658EE-6226-8CC7-C848-0D869155FB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17E429-ECE0-1C34-E0FE-837FA83512B7}"/>
              </a:ext>
            </a:extLst>
          </p:cNvPr>
          <p:cNvSpPr>
            <a:spLocks noGrp="1"/>
          </p:cNvSpPr>
          <p:nvPr>
            <p:ph type="sldNum" sz="quarter" idx="12"/>
          </p:nvPr>
        </p:nvSpPr>
        <p:spPr/>
        <p:txBody>
          <a:bodyPr/>
          <a:lstStyle/>
          <a:p>
            <a:fld id="{EE8B54C9-F274-477C-AB95-5EB1EE6D8746}" type="slidenum">
              <a:rPr lang="en-GB" smtClean="0"/>
              <a:t>‹#›</a:t>
            </a:fld>
            <a:endParaRPr lang="en-GB"/>
          </a:p>
        </p:txBody>
      </p:sp>
    </p:spTree>
    <p:extLst>
      <p:ext uri="{BB962C8B-B14F-4D97-AF65-F5344CB8AC3E}">
        <p14:creationId xmlns:p14="http://schemas.microsoft.com/office/powerpoint/2010/main" val="2193576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8FAE-AA71-AB2D-063F-5A030A012F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6B06B62-396B-0FE4-187B-885395A0B5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78D7C2A-4CDA-6BEA-2463-19C96C4B5C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2C650E0-6475-D0A6-3F0B-1487ADC15BA8}"/>
              </a:ext>
            </a:extLst>
          </p:cNvPr>
          <p:cNvSpPr>
            <a:spLocks noGrp="1"/>
          </p:cNvSpPr>
          <p:nvPr>
            <p:ph type="dt" sz="half" idx="10"/>
          </p:nvPr>
        </p:nvSpPr>
        <p:spPr/>
        <p:txBody>
          <a:bodyPr/>
          <a:lstStyle/>
          <a:p>
            <a:fld id="{2071BBE0-7879-4F3F-B91E-177E3EB06846}" type="datetimeFigureOut">
              <a:rPr lang="en-GB" smtClean="0"/>
              <a:t>06/02/2024</a:t>
            </a:fld>
            <a:endParaRPr lang="en-GB"/>
          </a:p>
        </p:txBody>
      </p:sp>
      <p:sp>
        <p:nvSpPr>
          <p:cNvPr id="6" name="Footer Placeholder 5">
            <a:extLst>
              <a:ext uri="{FF2B5EF4-FFF2-40B4-BE49-F238E27FC236}">
                <a16:creationId xmlns:a16="http://schemas.microsoft.com/office/drawing/2014/main" id="{5978D671-6B91-19C7-4D49-C12F727254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D5BCBA-0F5B-64CC-3A78-1621281989C7}"/>
              </a:ext>
            </a:extLst>
          </p:cNvPr>
          <p:cNvSpPr>
            <a:spLocks noGrp="1"/>
          </p:cNvSpPr>
          <p:nvPr>
            <p:ph type="sldNum" sz="quarter" idx="12"/>
          </p:nvPr>
        </p:nvSpPr>
        <p:spPr/>
        <p:txBody>
          <a:bodyPr/>
          <a:lstStyle/>
          <a:p>
            <a:fld id="{EE8B54C9-F274-477C-AB95-5EB1EE6D8746}" type="slidenum">
              <a:rPr lang="en-GB" smtClean="0"/>
              <a:t>‹#›</a:t>
            </a:fld>
            <a:endParaRPr lang="en-GB"/>
          </a:p>
        </p:txBody>
      </p:sp>
    </p:spTree>
    <p:extLst>
      <p:ext uri="{BB962C8B-B14F-4D97-AF65-F5344CB8AC3E}">
        <p14:creationId xmlns:p14="http://schemas.microsoft.com/office/powerpoint/2010/main" val="3149880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57A28-15E7-74E8-3A8A-737A0A2A917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FEBF1CB-9B4D-61FF-9E2A-57A153ABF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03A7B7-3E9D-D045-C9E9-1FD5AEC4D8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0993669-A74E-5612-2BC0-EB5FB3C3C9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2E4E1B-F639-5345-A377-7AEE066CBD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2A73EB-47D5-D34B-C408-88F7EC8C700C}"/>
              </a:ext>
            </a:extLst>
          </p:cNvPr>
          <p:cNvSpPr>
            <a:spLocks noGrp="1"/>
          </p:cNvSpPr>
          <p:nvPr>
            <p:ph type="dt" sz="half" idx="10"/>
          </p:nvPr>
        </p:nvSpPr>
        <p:spPr/>
        <p:txBody>
          <a:bodyPr/>
          <a:lstStyle/>
          <a:p>
            <a:fld id="{2071BBE0-7879-4F3F-B91E-177E3EB06846}" type="datetimeFigureOut">
              <a:rPr lang="en-GB" smtClean="0"/>
              <a:t>06/02/2024</a:t>
            </a:fld>
            <a:endParaRPr lang="en-GB"/>
          </a:p>
        </p:txBody>
      </p:sp>
      <p:sp>
        <p:nvSpPr>
          <p:cNvPr id="8" name="Footer Placeholder 7">
            <a:extLst>
              <a:ext uri="{FF2B5EF4-FFF2-40B4-BE49-F238E27FC236}">
                <a16:creationId xmlns:a16="http://schemas.microsoft.com/office/drawing/2014/main" id="{EC65A4F2-04A2-3851-30C8-232A5DA8C7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471F6B9-F5AA-C79E-EB3C-FA72D8E84250}"/>
              </a:ext>
            </a:extLst>
          </p:cNvPr>
          <p:cNvSpPr>
            <a:spLocks noGrp="1"/>
          </p:cNvSpPr>
          <p:nvPr>
            <p:ph type="sldNum" sz="quarter" idx="12"/>
          </p:nvPr>
        </p:nvSpPr>
        <p:spPr/>
        <p:txBody>
          <a:bodyPr/>
          <a:lstStyle/>
          <a:p>
            <a:fld id="{EE8B54C9-F274-477C-AB95-5EB1EE6D8746}" type="slidenum">
              <a:rPr lang="en-GB" smtClean="0"/>
              <a:t>‹#›</a:t>
            </a:fld>
            <a:endParaRPr lang="en-GB"/>
          </a:p>
        </p:txBody>
      </p:sp>
    </p:spTree>
    <p:extLst>
      <p:ext uri="{BB962C8B-B14F-4D97-AF65-F5344CB8AC3E}">
        <p14:creationId xmlns:p14="http://schemas.microsoft.com/office/powerpoint/2010/main" val="3266717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BA2-1132-A97B-C0B0-0B4BD0CF733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C091930-C942-C510-F0DB-B0EC68852267}"/>
              </a:ext>
            </a:extLst>
          </p:cNvPr>
          <p:cNvSpPr>
            <a:spLocks noGrp="1"/>
          </p:cNvSpPr>
          <p:nvPr>
            <p:ph type="dt" sz="half" idx="10"/>
          </p:nvPr>
        </p:nvSpPr>
        <p:spPr/>
        <p:txBody>
          <a:bodyPr/>
          <a:lstStyle/>
          <a:p>
            <a:fld id="{2071BBE0-7879-4F3F-B91E-177E3EB06846}" type="datetimeFigureOut">
              <a:rPr lang="en-GB" smtClean="0"/>
              <a:t>06/02/2024</a:t>
            </a:fld>
            <a:endParaRPr lang="en-GB"/>
          </a:p>
        </p:txBody>
      </p:sp>
      <p:sp>
        <p:nvSpPr>
          <p:cNvPr id="4" name="Footer Placeholder 3">
            <a:extLst>
              <a:ext uri="{FF2B5EF4-FFF2-40B4-BE49-F238E27FC236}">
                <a16:creationId xmlns:a16="http://schemas.microsoft.com/office/drawing/2014/main" id="{B016D6E1-F97E-8999-7CE4-1D0A5852F83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BBD89D2-B45E-C7D6-14B7-8C665E8512B9}"/>
              </a:ext>
            </a:extLst>
          </p:cNvPr>
          <p:cNvSpPr>
            <a:spLocks noGrp="1"/>
          </p:cNvSpPr>
          <p:nvPr>
            <p:ph type="sldNum" sz="quarter" idx="12"/>
          </p:nvPr>
        </p:nvSpPr>
        <p:spPr/>
        <p:txBody>
          <a:bodyPr/>
          <a:lstStyle/>
          <a:p>
            <a:fld id="{EE8B54C9-F274-477C-AB95-5EB1EE6D8746}" type="slidenum">
              <a:rPr lang="en-GB" smtClean="0"/>
              <a:t>‹#›</a:t>
            </a:fld>
            <a:endParaRPr lang="en-GB"/>
          </a:p>
        </p:txBody>
      </p:sp>
    </p:spTree>
    <p:extLst>
      <p:ext uri="{BB962C8B-B14F-4D97-AF65-F5344CB8AC3E}">
        <p14:creationId xmlns:p14="http://schemas.microsoft.com/office/powerpoint/2010/main" val="404283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2992BF-F7E3-D12B-19B6-67F48D2F8498}"/>
              </a:ext>
            </a:extLst>
          </p:cNvPr>
          <p:cNvSpPr>
            <a:spLocks noGrp="1"/>
          </p:cNvSpPr>
          <p:nvPr>
            <p:ph type="dt" sz="half" idx="10"/>
          </p:nvPr>
        </p:nvSpPr>
        <p:spPr/>
        <p:txBody>
          <a:bodyPr/>
          <a:lstStyle/>
          <a:p>
            <a:fld id="{2071BBE0-7879-4F3F-B91E-177E3EB06846}" type="datetimeFigureOut">
              <a:rPr lang="en-GB" smtClean="0"/>
              <a:t>06/02/2024</a:t>
            </a:fld>
            <a:endParaRPr lang="en-GB"/>
          </a:p>
        </p:txBody>
      </p:sp>
      <p:sp>
        <p:nvSpPr>
          <p:cNvPr id="3" name="Footer Placeholder 2">
            <a:extLst>
              <a:ext uri="{FF2B5EF4-FFF2-40B4-BE49-F238E27FC236}">
                <a16:creationId xmlns:a16="http://schemas.microsoft.com/office/drawing/2014/main" id="{0C106E5C-255F-83D9-BCB8-95BDEB624A3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E10DFE-FCC4-9A1E-EF06-2ADA87E661B6}"/>
              </a:ext>
            </a:extLst>
          </p:cNvPr>
          <p:cNvSpPr>
            <a:spLocks noGrp="1"/>
          </p:cNvSpPr>
          <p:nvPr>
            <p:ph type="sldNum" sz="quarter" idx="12"/>
          </p:nvPr>
        </p:nvSpPr>
        <p:spPr/>
        <p:txBody>
          <a:bodyPr/>
          <a:lstStyle/>
          <a:p>
            <a:fld id="{EE8B54C9-F274-477C-AB95-5EB1EE6D8746}" type="slidenum">
              <a:rPr lang="en-GB" smtClean="0"/>
              <a:t>‹#›</a:t>
            </a:fld>
            <a:endParaRPr lang="en-GB"/>
          </a:p>
        </p:txBody>
      </p:sp>
    </p:spTree>
    <p:extLst>
      <p:ext uri="{BB962C8B-B14F-4D97-AF65-F5344CB8AC3E}">
        <p14:creationId xmlns:p14="http://schemas.microsoft.com/office/powerpoint/2010/main" val="3649607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FCD6-1DA6-2133-D214-0046359C8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1BE04CC-B694-AF05-03C7-20D2E296AE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A6F1E39-0A8C-56E2-7414-6BDB17333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04064-7256-4726-CA05-6D9F3E1883B9}"/>
              </a:ext>
            </a:extLst>
          </p:cNvPr>
          <p:cNvSpPr>
            <a:spLocks noGrp="1"/>
          </p:cNvSpPr>
          <p:nvPr>
            <p:ph type="dt" sz="half" idx="10"/>
          </p:nvPr>
        </p:nvSpPr>
        <p:spPr/>
        <p:txBody>
          <a:bodyPr/>
          <a:lstStyle/>
          <a:p>
            <a:fld id="{2071BBE0-7879-4F3F-B91E-177E3EB06846}" type="datetimeFigureOut">
              <a:rPr lang="en-GB" smtClean="0"/>
              <a:t>06/02/2024</a:t>
            </a:fld>
            <a:endParaRPr lang="en-GB"/>
          </a:p>
        </p:txBody>
      </p:sp>
      <p:sp>
        <p:nvSpPr>
          <p:cNvPr id="6" name="Footer Placeholder 5">
            <a:extLst>
              <a:ext uri="{FF2B5EF4-FFF2-40B4-BE49-F238E27FC236}">
                <a16:creationId xmlns:a16="http://schemas.microsoft.com/office/drawing/2014/main" id="{BC9F1A6D-010D-5B98-367C-BA274D8250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4CDDD5-FD88-29E2-3684-626E38944B83}"/>
              </a:ext>
            </a:extLst>
          </p:cNvPr>
          <p:cNvSpPr>
            <a:spLocks noGrp="1"/>
          </p:cNvSpPr>
          <p:nvPr>
            <p:ph type="sldNum" sz="quarter" idx="12"/>
          </p:nvPr>
        </p:nvSpPr>
        <p:spPr/>
        <p:txBody>
          <a:bodyPr/>
          <a:lstStyle/>
          <a:p>
            <a:fld id="{EE8B54C9-F274-477C-AB95-5EB1EE6D8746}" type="slidenum">
              <a:rPr lang="en-GB" smtClean="0"/>
              <a:t>‹#›</a:t>
            </a:fld>
            <a:endParaRPr lang="en-GB"/>
          </a:p>
        </p:txBody>
      </p:sp>
    </p:spTree>
    <p:extLst>
      <p:ext uri="{BB962C8B-B14F-4D97-AF65-F5344CB8AC3E}">
        <p14:creationId xmlns:p14="http://schemas.microsoft.com/office/powerpoint/2010/main" val="145245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D4FA8-A000-4DEA-6B7E-C2BF573B5B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33FD5B5-357B-B1A5-D0B3-E90EAB9AED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CBDFD43-16E4-823E-D4D9-B3B1E31190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6D36B6-DC42-A06C-73AC-E6F5E28B439D}"/>
              </a:ext>
            </a:extLst>
          </p:cNvPr>
          <p:cNvSpPr>
            <a:spLocks noGrp="1"/>
          </p:cNvSpPr>
          <p:nvPr>
            <p:ph type="dt" sz="half" idx="10"/>
          </p:nvPr>
        </p:nvSpPr>
        <p:spPr/>
        <p:txBody>
          <a:bodyPr/>
          <a:lstStyle/>
          <a:p>
            <a:fld id="{2071BBE0-7879-4F3F-B91E-177E3EB06846}" type="datetimeFigureOut">
              <a:rPr lang="en-GB" smtClean="0"/>
              <a:t>06/02/2024</a:t>
            </a:fld>
            <a:endParaRPr lang="en-GB"/>
          </a:p>
        </p:txBody>
      </p:sp>
      <p:sp>
        <p:nvSpPr>
          <p:cNvPr id="6" name="Footer Placeholder 5">
            <a:extLst>
              <a:ext uri="{FF2B5EF4-FFF2-40B4-BE49-F238E27FC236}">
                <a16:creationId xmlns:a16="http://schemas.microsoft.com/office/drawing/2014/main" id="{3F87C1B0-208E-F3F1-B691-B7D459E8F6B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A3E649-BDD2-1E47-2CBA-47F38FC17C15}"/>
              </a:ext>
            </a:extLst>
          </p:cNvPr>
          <p:cNvSpPr>
            <a:spLocks noGrp="1"/>
          </p:cNvSpPr>
          <p:nvPr>
            <p:ph type="sldNum" sz="quarter" idx="12"/>
          </p:nvPr>
        </p:nvSpPr>
        <p:spPr/>
        <p:txBody>
          <a:bodyPr/>
          <a:lstStyle/>
          <a:p>
            <a:fld id="{EE8B54C9-F274-477C-AB95-5EB1EE6D8746}" type="slidenum">
              <a:rPr lang="en-GB" smtClean="0"/>
              <a:t>‹#›</a:t>
            </a:fld>
            <a:endParaRPr lang="en-GB"/>
          </a:p>
        </p:txBody>
      </p:sp>
    </p:spTree>
    <p:extLst>
      <p:ext uri="{BB962C8B-B14F-4D97-AF65-F5344CB8AC3E}">
        <p14:creationId xmlns:p14="http://schemas.microsoft.com/office/powerpoint/2010/main" val="51477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CBD21E-4EA5-E7E2-42E3-7B3BA4A92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E68763-DC5B-4E88-3D5F-9A6E01FF57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5F7D59-B756-9EBF-BAAF-EC3E9A8D6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1BBE0-7879-4F3F-B91E-177E3EB06846}" type="datetimeFigureOut">
              <a:rPr lang="en-GB" smtClean="0"/>
              <a:t>06/02/2024</a:t>
            </a:fld>
            <a:endParaRPr lang="en-GB"/>
          </a:p>
        </p:txBody>
      </p:sp>
      <p:sp>
        <p:nvSpPr>
          <p:cNvPr id="5" name="Footer Placeholder 4">
            <a:extLst>
              <a:ext uri="{FF2B5EF4-FFF2-40B4-BE49-F238E27FC236}">
                <a16:creationId xmlns:a16="http://schemas.microsoft.com/office/drawing/2014/main" id="{39C20ABC-332D-8EE5-C582-3D7B099420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F642698-31D4-36A6-8ED2-10239159B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B54C9-F274-477C-AB95-5EB1EE6D8746}" type="slidenum">
              <a:rPr lang="en-GB" smtClean="0"/>
              <a:t>‹#›</a:t>
            </a:fld>
            <a:endParaRPr lang="en-GB"/>
          </a:p>
        </p:txBody>
      </p:sp>
    </p:spTree>
    <p:extLst>
      <p:ext uri="{BB962C8B-B14F-4D97-AF65-F5344CB8AC3E}">
        <p14:creationId xmlns:p14="http://schemas.microsoft.com/office/powerpoint/2010/main" val="132299476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jstor.org/stable/2682899" TargetMode="External"/><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4A13A3-3AA3-A07E-C88F-CF284DA6A78B}"/>
              </a:ext>
            </a:extLst>
          </p:cNvPr>
          <p:cNvPicPr>
            <a:picLocks noChangeAspect="1"/>
          </p:cNvPicPr>
          <p:nvPr/>
        </p:nvPicPr>
        <p:blipFill>
          <a:blip r:embed="rId3"/>
          <a:stretch>
            <a:fillRect/>
          </a:stretch>
        </p:blipFill>
        <p:spPr>
          <a:xfrm>
            <a:off x="0" y="0"/>
            <a:ext cx="12192000" cy="6008914"/>
          </a:xfrm>
          <a:prstGeom prst="rect">
            <a:avLst/>
          </a:prstGeom>
        </p:spPr>
      </p:pic>
      <p:sp>
        <p:nvSpPr>
          <p:cNvPr id="4" name="TextBox 3">
            <a:extLst>
              <a:ext uri="{FF2B5EF4-FFF2-40B4-BE49-F238E27FC236}">
                <a16:creationId xmlns:a16="http://schemas.microsoft.com/office/drawing/2014/main" id="{2EAB0209-0F31-764C-3D95-1E8DDE89712A}"/>
              </a:ext>
            </a:extLst>
          </p:cNvPr>
          <p:cNvSpPr txBox="1"/>
          <p:nvPr/>
        </p:nvSpPr>
        <p:spPr>
          <a:xfrm>
            <a:off x="1782147" y="5355771"/>
            <a:ext cx="8798768" cy="1077218"/>
          </a:xfrm>
          <a:prstGeom prst="rect">
            <a:avLst/>
          </a:prstGeom>
          <a:noFill/>
        </p:spPr>
        <p:txBody>
          <a:bodyPr wrap="square">
            <a:spAutoFit/>
          </a:bodyPr>
          <a:lstStyle/>
          <a:p>
            <a:pPr algn="ctr"/>
            <a:r>
              <a:rPr lang="en-GB" sz="3200" b="1" i="0" dirty="0">
                <a:solidFill>
                  <a:srgbClr val="343A40"/>
                </a:solidFill>
                <a:effectLst/>
                <a:latin typeface="Fira Sans Condensed" panose="020B0503050000020004" pitchFamily="34" charset="0"/>
              </a:rPr>
              <a:t>Week 2  Escaping Flatland</a:t>
            </a:r>
          </a:p>
          <a:p>
            <a:pPr algn="ctr"/>
            <a:r>
              <a:rPr lang="en-GB" sz="3200" b="0" i="0" dirty="0">
                <a:solidFill>
                  <a:srgbClr val="6C757D"/>
                </a:solidFill>
                <a:effectLst/>
                <a:latin typeface="Fira Sans Condensed" panose="020B0503050000020004" pitchFamily="34" charset="0"/>
              </a:rPr>
              <a:t>Linear models and their limitations</a:t>
            </a:r>
          </a:p>
        </p:txBody>
      </p:sp>
    </p:spTree>
    <p:extLst>
      <p:ext uri="{BB962C8B-B14F-4D97-AF65-F5344CB8AC3E}">
        <p14:creationId xmlns:p14="http://schemas.microsoft.com/office/powerpoint/2010/main" val="1086475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p:txBody>
          <a:bodyPr/>
          <a:lstStyle/>
          <a:p>
            <a:r>
              <a:rPr>
                <a:solidFill>
                  <a:srgbClr val="4758AB"/>
                </a:solidFill>
                <a:latin typeface="Courier"/>
              </a:rPr>
              <a:t>gf_histogram</a:t>
            </a:r>
            <a:r>
              <a:rPr>
                <a:solidFill>
                  <a:srgbClr val="003B4F"/>
                </a:solidFill>
                <a:latin typeface="Courier"/>
              </a:rPr>
              <a:t>( </a:t>
            </a:r>
            <a:r>
              <a:rPr>
                <a:solidFill>
                  <a:srgbClr val="5E5E5E"/>
                </a:solidFill>
                <a:latin typeface="Courier"/>
              </a:rPr>
              <a:t>~</a:t>
            </a:r>
            <a:r>
              <a:rPr>
                <a:solidFill>
                  <a:srgbClr val="003B4F"/>
                </a:solidFill>
                <a:latin typeface="Courier"/>
              </a:rPr>
              <a:t> trust_pct, </a:t>
            </a:r>
            <a:r>
              <a:rPr>
                <a:solidFill>
                  <a:srgbClr val="657422"/>
                </a:solidFill>
                <a:latin typeface="Courier"/>
              </a:rPr>
              <a:t>data =</a:t>
            </a:r>
            <a:r>
              <a:rPr>
                <a:solidFill>
                  <a:srgbClr val="003B4F"/>
                </a:solidFill>
                <a:latin typeface="Courier"/>
              </a:rPr>
              <a:t> inequality)</a:t>
            </a:r>
          </a:p>
        </p:txBody>
      </p:sp>
      <p:pic>
        <p:nvPicPr>
          <p:cNvPr id="2" name="Picture 1" descr="Week_3_R_files/figure-pptx/unnamed-chunk-5-1.png"/>
          <p:cNvPicPr>
            <a:picLocks noGrp="1" noChangeAspect="1"/>
          </p:cNvPicPr>
          <p:nvPr/>
        </p:nvPicPr>
        <p:blipFill>
          <a:blip r:embed="rId2"/>
          <a:stretch>
            <a:fillRect/>
          </a:stretch>
        </p:blipFill>
        <p:spPr bwMode="auto">
          <a:xfrm>
            <a:off x="5198534" y="2184400"/>
            <a:ext cx="6366933" cy="3183467"/>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10689855" y="6573957"/>
            <a:ext cx="892543" cy="240287"/>
          </a:xfrm>
        </p:spPr>
        <p:txBody>
          <a:bodyPr/>
          <a:lstStyle/>
          <a:p>
            <a:r>
              <a:rPr lang="en-US" dirty="0"/>
              <a:t>Slide </a:t>
            </a:r>
            <a:fld id="{C5EF2332-01BF-834F-8236-50238282D533}"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p:txBody>
          <a:bodyPr/>
          <a:lstStyle/>
          <a:p>
            <a:r>
              <a:rPr>
                <a:solidFill>
                  <a:srgbClr val="4758AB"/>
                </a:solidFill>
                <a:latin typeface="Courier"/>
              </a:rPr>
              <a:t>gf_density</a:t>
            </a:r>
            <a:r>
              <a:rPr>
                <a:solidFill>
                  <a:srgbClr val="003B4F"/>
                </a:solidFill>
                <a:latin typeface="Courier"/>
              </a:rPr>
              <a:t>( </a:t>
            </a:r>
            <a:r>
              <a:rPr>
                <a:solidFill>
                  <a:srgbClr val="5E5E5E"/>
                </a:solidFill>
                <a:latin typeface="Courier"/>
              </a:rPr>
              <a:t>~</a:t>
            </a:r>
            <a:r>
              <a:rPr>
                <a:solidFill>
                  <a:srgbClr val="003B4F"/>
                </a:solidFill>
                <a:latin typeface="Courier"/>
              </a:rPr>
              <a:t> trust_pct, </a:t>
            </a:r>
            <a:r>
              <a:rPr>
                <a:solidFill>
                  <a:srgbClr val="657422"/>
                </a:solidFill>
                <a:latin typeface="Courier"/>
              </a:rPr>
              <a:t>data =</a:t>
            </a:r>
            <a:r>
              <a:rPr>
                <a:solidFill>
                  <a:srgbClr val="003B4F"/>
                </a:solidFill>
                <a:latin typeface="Courier"/>
              </a:rPr>
              <a:t> inequality)</a:t>
            </a:r>
          </a:p>
        </p:txBody>
      </p:sp>
      <p:pic>
        <p:nvPicPr>
          <p:cNvPr id="2" name="Picture 1" descr="Week_3_R_files/figure-pptx/unnamed-chunk-5-2.png"/>
          <p:cNvPicPr>
            <a:picLocks noGrp="1" noChangeAspect="1"/>
          </p:cNvPicPr>
          <p:nvPr/>
        </p:nvPicPr>
        <p:blipFill>
          <a:blip r:embed="rId2"/>
          <a:stretch>
            <a:fillRect/>
          </a:stretch>
        </p:blipFill>
        <p:spPr bwMode="auto">
          <a:xfrm>
            <a:off x="5198534" y="2184400"/>
            <a:ext cx="6366933" cy="3183467"/>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10689855" y="6573957"/>
            <a:ext cx="892543" cy="240287"/>
          </a:xfrm>
        </p:spPr>
        <p:txBody>
          <a:bodyPr/>
          <a:lstStyle/>
          <a:p>
            <a:r>
              <a:rPr lang="en-US" dirty="0"/>
              <a:t>Slide </a:t>
            </a:r>
            <a:fld id="{C5EF2332-01BF-834F-8236-50238282D533}"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p:txBody>
          <a:bodyPr/>
          <a:lstStyle/>
          <a:p>
            <a:r>
              <a:rPr>
                <a:solidFill>
                  <a:srgbClr val="4758AB"/>
                </a:solidFill>
                <a:latin typeface="Courier"/>
              </a:rPr>
              <a:t>gf_histogram</a:t>
            </a:r>
            <a:r>
              <a:rPr>
                <a:solidFill>
                  <a:srgbClr val="003B4F"/>
                </a:solidFill>
                <a:latin typeface="Courier"/>
              </a:rPr>
              <a:t>( </a:t>
            </a:r>
            <a:r>
              <a:rPr>
                <a:solidFill>
                  <a:srgbClr val="5E5E5E"/>
                </a:solidFill>
                <a:latin typeface="Courier"/>
              </a:rPr>
              <a:t>~</a:t>
            </a:r>
            <a:r>
              <a:rPr>
                <a:solidFill>
                  <a:srgbClr val="003B4F"/>
                </a:solidFill>
                <a:latin typeface="Courier"/>
              </a:rPr>
              <a:t> s80s20, </a:t>
            </a:r>
            <a:r>
              <a:rPr>
                <a:solidFill>
                  <a:srgbClr val="657422"/>
                </a:solidFill>
                <a:latin typeface="Courier"/>
              </a:rPr>
              <a:t>data =</a:t>
            </a:r>
            <a:r>
              <a:rPr>
                <a:solidFill>
                  <a:srgbClr val="003B4F"/>
                </a:solidFill>
                <a:latin typeface="Courier"/>
              </a:rPr>
              <a:t> inequality)</a:t>
            </a:r>
          </a:p>
        </p:txBody>
      </p:sp>
      <p:pic>
        <p:nvPicPr>
          <p:cNvPr id="2" name="Picture 1" descr="Week_3_R_files/figure-pptx/unnamed-chunk-5-3.png"/>
          <p:cNvPicPr>
            <a:picLocks noGrp="1" noChangeAspect="1"/>
          </p:cNvPicPr>
          <p:nvPr/>
        </p:nvPicPr>
        <p:blipFill>
          <a:blip r:embed="rId2"/>
          <a:stretch>
            <a:fillRect/>
          </a:stretch>
        </p:blipFill>
        <p:spPr bwMode="auto">
          <a:xfrm>
            <a:off x="5198534" y="2184400"/>
            <a:ext cx="6366933" cy="3183467"/>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10689855" y="6573957"/>
            <a:ext cx="892543" cy="240287"/>
          </a:xfrm>
        </p:spPr>
        <p:txBody>
          <a:bodyPr/>
          <a:lstStyle/>
          <a:p>
            <a:r>
              <a:rPr lang="en-US" dirty="0"/>
              <a:t>Slide </a:t>
            </a:r>
            <a:fld id="{C5EF2332-01BF-834F-8236-50238282D533}"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p:txBody>
          <a:bodyPr/>
          <a:lstStyle/>
          <a:p>
            <a:r>
              <a:rPr>
                <a:solidFill>
                  <a:srgbClr val="4758AB"/>
                </a:solidFill>
                <a:latin typeface="Courier"/>
              </a:rPr>
              <a:t>gf_density</a:t>
            </a:r>
            <a:r>
              <a:rPr>
                <a:solidFill>
                  <a:srgbClr val="003B4F"/>
                </a:solidFill>
                <a:latin typeface="Courier"/>
              </a:rPr>
              <a:t>( </a:t>
            </a:r>
            <a:r>
              <a:rPr>
                <a:solidFill>
                  <a:srgbClr val="5E5E5E"/>
                </a:solidFill>
                <a:latin typeface="Courier"/>
              </a:rPr>
              <a:t>~</a:t>
            </a:r>
            <a:r>
              <a:rPr>
                <a:solidFill>
                  <a:srgbClr val="003B4F"/>
                </a:solidFill>
                <a:latin typeface="Courier"/>
              </a:rPr>
              <a:t> s80s20, </a:t>
            </a:r>
            <a:r>
              <a:rPr>
                <a:solidFill>
                  <a:srgbClr val="657422"/>
                </a:solidFill>
                <a:latin typeface="Courier"/>
              </a:rPr>
              <a:t>data =</a:t>
            </a:r>
            <a:r>
              <a:rPr>
                <a:solidFill>
                  <a:srgbClr val="003B4F"/>
                </a:solidFill>
                <a:latin typeface="Courier"/>
              </a:rPr>
              <a:t> inequality)</a:t>
            </a:r>
          </a:p>
        </p:txBody>
      </p:sp>
      <p:pic>
        <p:nvPicPr>
          <p:cNvPr id="2" name="Picture 1" descr="Week_3_R_files/figure-pptx/unnamed-chunk-5-4.png"/>
          <p:cNvPicPr>
            <a:picLocks noGrp="1" noChangeAspect="1"/>
          </p:cNvPicPr>
          <p:nvPr/>
        </p:nvPicPr>
        <p:blipFill>
          <a:blip r:embed="rId2"/>
          <a:stretch>
            <a:fillRect/>
          </a:stretch>
        </p:blipFill>
        <p:spPr bwMode="auto">
          <a:xfrm>
            <a:off x="5198534" y="2184400"/>
            <a:ext cx="6366933" cy="3183467"/>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10689855" y="6573957"/>
            <a:ext cx="892543" cy="240287"/>
          </a:xfrm>
        </p:spPr>
        <p:txBody>
          <a:bodyPr/>
          <a:lstStyle/>
          <a:p>
            <a:r>
              <a:rPr lang="en-US" dirty="0"/>
              <a:t>Slide </a:t>
            </a:r>
            <a:fld id="{C5EF2332-01BF-834F-8236-50238282D533}"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ek_3_R_files/figure-pptx/unnamed-chunk-6-1.png"/>
          <p:cNvPicPr>
            <a:picLocks noGrp="1" noChangeAspect="1"/>
          </p:cNvPicPr>
          <p:nvPr/>
        </p:nvPicPr>
        <p:blipFill>
          <a:blip r:embed="rId2"/>
          <a:stretch>
            <a:fillRect/>
          </a:stretch>
        </p:blipFill>
        <p:spPr bwMode="auto">
          <a:xfrm>
            <a:off x="609600" y="914400"/>
            <a:ext cx="10972800" cy="5486400"/>
          </a:xfrm>
          <a:prstGeom prst="rect">
            <a:avLst/>
          </a:prstGeom>
          <a:noFill/>
          <a:ln w="9525">
            <a:noFill/>
            <a:headEnd/>
            <a:tailEnd/>
          </a:ln>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ek_3_R_files/figure-pptx/unnamed-chunk-7-1.png"/>
          <p:cNvPicPr>
            <a:picLocks noGrp="1" noChangeAspect="1"/>
          </p:cNvPicPr>
          <p:nvPr/>
        </p:nvPicPr>
        <p:blipFill>
          <a:blip r:embed="rId2"/>
          <a:stretch>
            <a:fillRect/>
          </a:stretch>
        </p:blipFill>
        <p:spPr bwMode="auto">
          <a:xfrm>
            <a:off x="609600" y="914400"/>
            <a:ext cx="10972800" cy="5486400"/>
          </a:xfrm>
          <a:prstGeom prst="rect">
            <a:avLst/>
          </a:prstGeom>
          <a:noFill/>
          <a:ln w="9525">
            <a:noFill/>
            <a:headEnd/>
            <a:tailEnd/>
          </a:ln>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ek_3_R_files/figure-pptx/unnamed-chunk-8-1.png"/>
          <p:cNvPicPr>
            <a:picLocks noGrp="1" noChangeAspect="1"/>
          </p:cNvPicPr>
          <p:nvPr/>
        </p:nvPicPr>
        <p:blipFill>
          <a:blip r:embed="rId2"/>
          <a:stretch>
            <a:fillRect/>
          </a:stretch>
        </p:blipFill>
        <p:spPr bwMode="auto">
          <a:xfrm>
            <a:off x="609600" y="914400"/>
            <a:ext cx="10972800" cy="5486400"/>
          </a:xfrm>
          <a:prstGeom prst="rect">
            <a:avLst/>
          </a:prstGeom>
          <a:noFill/>
          <a:ln w="9525">
            <a:noFill/>
            <a:headEnd/>
            <a:tailEnd/>
          </a:ln>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ek_3_R_files/figure-pptx/unnamed-chunk-9-1.png"/>
          <p:cNvPicPr>
            <a:picLocks noGrp="1" noChangeAspect="1"/>
          </p:cNvPicPr>
          <p:nvPr/>
        </p:nvPicPr>
        <p:blipFill>
          <a:blip r:embed="rId2"/>
          <a:stretch>
            <a:fillRect/>
          </a:stretch>
        </p:blipFill>
        <p:spPr bwMode="auto">
          <a:xfrm>
            <a:off x="609600" y="914400"/>
            <a:ext cx="10972800" cy="5486400"/>
          </a:xfrm>
          <a:prstGeom prst="rect">
            <a:avLst/>
          </a:prstGeom>
          <a:noFill/>
          <a:ln w="9525">
            <a:noFill/>
            <a:headEnd/>
            <a:tailEnd/>
          </a:ln>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ek_3_R_files/figure-pptx/unnamed-chunk-10-1.png"/>
          <p:cNvPicPr>
            <a:picLocks noGrp="1" noChangeAspect="1"/>
          </p:cNvPicPr>
          <p:nvPr/>
        </p:nvPicPr>
        <p:blipFill>
          <a:blip r:embed="rId2"/>
          <a:stretch>
            <a:fillRect/>
          </a:stretch>
        </p:blipFill>
        <p:spPr bwMode="auto">
          <a:xfrm>
            <a:off x="609600" y="914400"/>
            <a:ext cx="10972800" cy="5486400"/>
          </a:xfrm>
          <a:prstGeom prst="rect">
            <a:avLst/>
          </a:prstGeom>
          <a:noFill/>
          <a:ln w="9525">
            <a:noFill/>
            <a:headEnd/>
            <a:tailEnd/>
          </a:ln>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ek_3_R_files/figure-pptx/unnamed-chunk-11-1.png"/>
          <p:cNvPicPr>
            <a:picLocks noGrp="1" noChangeAspect="1"/>
          </p:cNvPicPr>
          <p:nvPr/>
        </p:nvPicPr>
        <p:blipFill>
          <a:blip r:embed="rId2"/>
          <a:stretch>
            <a:fillRect/>
          </a:stretch>
        </p:blipFill>
        <p:spPr bwMode="auto">
          <a:xfrm>
            <a:off x="609600" y="914400"/>
            <a:ext cx="10972800" cy="5486400"/>
          </a:xfrm>
          <a:prstGeom prst="rect">
            <a:avLst/>
          </a:prstGeom>
          <a:noFill/>
          <a:ln w="9525">
            <a:noFill/>
            <a:headEnd/>
            <a:tailEnd/>
          </a:ln>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77897D6-0493-5451-521D-B02B6721C4C4}"/>
              </a:ext>
            </a:extLst>
          </p:cNvPr>
          <p:cNvSpPr>
            <a:spLocks noGrp="1"/>
          </p:cNvSpPr>
          <p:nvPr>
            <p:ph type="title"/>
          </p:nvPr>
        </p:nvSpPr>
        <p:spPr/>
        <p:txBody>
          <a:bodyPr/>
          <a:lstStyle/>
          <a:p>
            <a:r>
              <a:rPr lang="en-GB" b="1" dirty="0">
                <a:solidFill>
                  <a:schemeClr val="bg1"/>
                </a:solidFill>
              </a:rPr>
              <a:t>Models</a:t>
            </a:r>
          </a:p>
        </p:txBody>
      </p:sp>
      <p:sp>
        <p:nvSpPr>
          <p:cNvPr id="6" name="Title 1">
            <a:extLst>
              <a:ext uri="{FF2B5EF4-FFF2-40B4-BE49-F238E27FC236}">
                <a16:creationId xmlns:a16="http://schemas.microsoft.com/office/drawing/2014/main" id="{9A9F8AD6-F9C1-0646-6AA7-AE52CEFCDC3D}"/>
              </a:ext>
            </a:extLst>
          </p:cNvPr>
          <p:cNvSpPr txBox="1">
            <a:spLocks/>
          </p:cNvSpPr>
          <p:nvPr/>
        </p:nvSpPr>
        <p:spPr>
          <a:xfrm>
            <a:off x="838200" y="1733049"/>
            <a:ext cx="7532376" cy="371011"/>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p:txBody>
      </p:sp>
      <p:sp>
        <p:nvSpPr>
          <p:cNvPr id="7" name="Content Placeholder 2">
            <a:extLst>
              <a:ext uri="{FF2B5EF4-FFF2-40B4-BE49-F238E27FC236}">
                <a16:creationId xmlns:a16="http://schemas.microsoft.com/office/drawing/2014/main" id="{1D9B5E12-1AC0-76C4-0F7F-D0A50E7DD076}"/>
              </a:ext>
            </a:extLst>
          </p:cNvPr>
          <p:cNvSpPr txBox="1">
            <a:spLocks/>
          </p:cNvSpPr>
          <p:nvPr/>
        </p:nvSpPr>
        <p:spPr>
          <a:xfrm>
            <a:off x="838200" y="2165023"/>
            <a:ext cx="8229600" cy="422293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4400" dirty="0"/>
              <a:t>Descriptive</a:t>
            </a:r>
          </a:p>
          <a:p>
            <a:r>
              <a:rPr lang="en-GB" sz="4400" dirty="0"/>
              <a:t>Predictive</a:t>
            </a:r>
          </a:p>
          <a:p>
            <a:r>
              <a:rPr lang="en-GB" sz="4400" dirty="0"/>
              <a:t>Inferential</a:t>
            </a:r>
          </a:p>
          <a:p>
            <a:r>
              <a:rPr lang="en-GB" sz="4400" dirty="0"/>
              <a:t>Causal</a:t>
            </a:r>
          </a:p>
        </p:txBody>
      </p:sp>
      <p:sp>
        <p:nvSpPr>
          <p:cNvPr id="9" name="Footer Placeholder 4">
            <a:extLst>
              <a:ext uri="{FF2B5EF4-FFF2-40B4-BE49-F238E27FC236}">
                <a16:creationId xmlns:a16="http://schemas.microsoft.com/office/drawing/2014/main" id="{BB447739-3C41-5CB9-61D5-286DCC361DA6}"/>
              </a:ext>
            </a:extLst>
          </p:cNvPr>
          <p:cNvSpPr>
            <a:spLocks noGrp="1"/>
          </p:cNvSpPr>
          <p:nvPr>
            <p:ph type="ftr" sz="quarter" idx="11"/>
          </p:nvPr>
        </p:nvSpPr>
        <p:spPr>
          <a:xfrm>
            <a:off x="838200" y="6466163"/>
            <a:ext cx="7430322" cy="162964"/>
          </a:xfrm>
        </p:spPr>
        <p:txBody>
          <a:bodyPr/>
          <a:lstStyle/>
          <a:p>
            <a:endParaRPr lang="en-US" dirty="0"/>
          </a:p>
        </p:txBody>
      </p:sp>
      <p:sp>
        <p:nvSpPr>
          <p:cNvPr id="11" name="Slide Number Placeholder 5">
            <a:extLst>
              <a:ext uri="{FF2B5EF4-FFF2-40B4-BE49-F238E27FC236}">
                <a16:creationId xmlns:a16="http://schemas.microsoft.com/office/drawing/2014/main" id="{5BEC2AFC-A461-C5F7-184D-4BED0540D399}"/>
              </a:ext>
            </a:extLst>
          </p:cNvPr>
          <p:cNvSpPr>
            <a:spLocks noGrp="1"/>
          </p:cNvSpPr>
          <p:nvPr>
            <p:ph type="sldNum" sz="quarter" idx="12"/>
          </p:nvPr>
        </p:nvSpPr>
        <p:spPr>
          <a:xfrm>
            <a:off x="8398393" y="6461721"/>
            <a:ext cx="669407" cy="162964"/>
          </a:xfrm>
        </p:spPr>
        <p:txBody>
          <a:bodyPr/>
          <a:lstStyle/>
          <a:p>
            <a:r>
              <a:rPr lang="en-US" dirty="0"/>
              <a:t>Slide </a:t>
            </a:r>
            <a:fld id="{C5EF2332-01BF-834F-8236-50238282D533}" type="slidenum">
              <a:rPr lang="en-US" smtClean="0"/>
              <a:pPr/>
              <a:t>2</a:t>
            </a:fld>
            <a:endParaRPr lang="en-US" dirty="0"/>
          </a:p>
        </p:txBody>
      </p:sp>
      <p:sp>
        <p:nvSpPr>
          <p:cNvPr id="13" name="Rectangle: Rounded Corners 12">
            <a:extLst>
              <a:ext uri="{FF2B5EF4-FFF2-40B4-BE49-F238E27FC236}">
                <a16:creationId xmlns:a16="http://schemas.microsoft.com/office/drawing/2014/main" id="{01635221-DB5B-D42A-8849-7BE1C2FFF3F4}"/>
              </a:ext>
            </a:extLst>
          </p:cNvPr>
          <p:cNvSpPr/>
          <p:nvPr/>
        </p:nvSpPr>
        <p:spPr>
          <a:xfrm>
            <a:off x="3917691" y="3440449"/>
            <a:ext cx="1711662" cy="12152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Outcome</a:t>
            </a:r>
          </a:p>
        </p:txBody>
      </p:sp>
      <p:sp>
        <p:nvSpPr>
          <p:cNvPr id="15" name="Rectangle: Rounded Corners 14">
            <a:extLst>
              <a:ext uri="{FF2B5EF4-FFF2-40B4-BE49-F238E27FC236}">
                <a16:creationId xmlns:a16="http://schemas.microsoft.com/office/drawing/2014/main" id="{5A9EE68A-6E69-ED92-A723-49C8CD1C2ADE}"/>
              </a:ext>
            </a:extLst>
          </p:cNvPr>
          <p:cNvSpPr/>
          <p:nvPr/>
        </p:nvSpPr>
        <p:spPr>
          <a:xfrm>
            <a:off x="6658914" y="3442883"/>
            <a:ext cx="1711662" cy="12152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Predictor</a:t>
            </a:r>
          </a:p>
        </p:txBody>
      </p:sp>
      <p:cxnSp>
        <p:nvCxnSpPr>
          <p:cNvPr id="17" name="Straight Arrow Connector 16">
            <a:extLst>
              <a:ext uri="{FF2B5EF4-FFF2-40B4-BE49-F238E27FC236}">
                <a16:creationId xmlns:a16="http://schemas.microsoft.com/office/drawing/2014/main" id="{F384597B-78E0-8BBF-2BF9-C915151E646F}"/>
              </a:ext>
            </a:extLst>
          </p:cNvPr>
          <p:cNvCxnSpPr>
            <a:cxnSpLocks/>
            <a:stCxn id="15" idx="1"/>
            <a:endCxn id="13" idx="3"/>
          </p:cNvCxnSpPr>
          <p:nvPr/>
        </p:nvCxnSpPr>
        <p:spPr>
          <a:xfrm flipH="1" flipV="1">
            <a:off x="5629353" y="4048093"/>
            <a:ext cx="1029561" cy="24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5808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prstGeom prst="rect">
            <a:avLst/>
          </a:prstGeom>
        </p:spPr>
        <p:txBody>
          <a:bodyPr>
            <a:normAutofit/>
          </a:bodyPr>
          <a:lstStyle/>
          <a:p>
            <a:r>
              <a:t>Estimation</a:t>
            </a:r>
          </a:p>
        </p:txBody>
      </p:sp>
      <p:sp>
        <p:nvSpPr>
          <p:cNvPr id="4" name="Text Placeholder 3">
            <a:extLst>
              <a:ext uri="{FF2B5EF4-FFF2-40B4-BE49-F238E27FC236}">
                <a16:creationId xmlns:a16="http://schemas.microsoft.com/office/drawing/2014/main" id="{824213AC-B520-1C10-5083-9B4C825E476E}"/>
              </a:ext>
            </a:extLst>
          </p:cNvPr>
          <p:cNvSpPr>
            <a:spLocks noGrp="1"/>
          </p:cNvSpPr>
          <p:nvPr>
            <p:ph idx="1"/>
          </p:nvPr>
        </p:nvSpPr>
        <p:spPr/>
        <p:txBody>
          <a:bodyPr/>
          <a:lstStyle/>
          <a:p>
            <a:pPr lvl="0"/>
            <a:r>
              <a:t>Association between </a:t>
            </a:r>
            <a:r>
              <a:rPr i="1"/>
              <a:t>inequality</a:t>
            </a:r>
            <a:r>
              <a:t> and </a:t>
            </a:r>
            <a:r>
              <a:rPr i="1"/>
              <a:t>social trust</a:t>
            </a:r>
            <a:r>
              <a:t> at cross-national comparative level (W3Ex1) (Wilkinson and Pickett 2010)</a:t>
            </a:r>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p:txBody>
          <a:bodyPr/>
          <a:lstStyle/>
          <a:p>
            <a:r>
              <a:rPr lang="en-US" dirty="0"/>
              <a:t>Slide </a:t>
            </a:r>
            <a:fld id="{C5EF2332-01BF-834F-8236-50238282D533}" type="slidenum">
              <a:rPr lang="en-US" smtClean="0"/>
              <a:pPr/>
              <a:t>20</a:t>
            </a:fld>
            <a:endParaRPr lang="en-US" dirty="0"/>
          </a:p>
        </p:txBody>
      </p:sp>
      <p:pic>
        <p:nvPicPr>
          <p:cNvPr id="3" name="Picture 1" descr="Week_6_R_files/figure-pptx/unnamed-chunk-2-1.png"/>
          <p:cNvPicPr>
            <a:picLocks noGrp="1" noChangeAspect="1"/>
          </p:cNvPicPr>
          <p:nvPr/>
        </p:nvPicPr>
        <p:blipFill>
          <a:blip r:embed="rId2"/>
          <a:stretch>
            <a:fillRect/>
          </a:stretch>
        </p:blipFill>
        <p:spPr bwMode="auto">
          <a:xfrm>
            <a:off x="919028" y="2640562"/>
            <a:ext cx="7691572" cy="3845785"/>
          </a:xfrm>
          <a:prstGeom prst="rect">
            <a:avLst/>
          </a:prstGeom>
          <a:noFill/>
          <a:ln w="9525">
            <a:noFill/>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prstGeom prst="rect">
            <a:avLst/>
          </a:prstGeom>
        </p:spPr>
        <p:txBody>
          <a:bodyPr>
            <a:normAutofit/>
          </a:bodyPr>
          <a:lstStyle/>
          <a:p>
            <a:r>
              <a:t>Estimation</a:t>
            </a:r>
          </a:p>
        </p:txBody>
      </p:sp>
      <p:sp>
        <p:nvSpPr>
          <p:cNvPr id="4" name="Text Placeholder 3">
            <a:extLst>
              <a:ext uri="{FF2B5EF4-FFF2-40B4-BE49-F238E27FC236}">
                <a16:creationId xmlns:a16="http://schemas.microsoft.com/office/drawing/2014/main" id="{824213AC-B520-1C10-5083-9B4C825E476E}"/>
              </a:ext>
            </a:extLst>
          </p:cNvPr>
          <p:cNvSpPr>
            <a:spLocks noGrp="1"/>
          </p:cNvSpPr>
          <p:nvPr>
            <p:ph idx="1"/>
          </p:nvPr>
        </p:nvSpPr>
        <p:spPr>
          <a:xfrm>
            <a:off x="609601" y="1690688"/>
            <a:ext cx="3775740" cy="4790500"/>
          </a:xfrm>
        </p:spPr>
        <p:txBody>
          <a:bodyPr>
            <a:normAutofit/>
          </a:bodyPr>
          <a:lstStyle/>
          <a:p>
            <a:pPr lvl="0"/>
            <a:r>
              <a:rPr sz="2000" b="1" dirty="0"/>
              <a:t>Intercept:</a:t>
            </a:r>
            <a:r>
              <a:rPr sz="2000" dirty="0"/>
              <a:t> Social trust in countries with 0 inequality is expected to be 45.4 on average.</a:t>
            </a:r>
          </a:p>
          <a:p>
            <a:pPr lvl="0"/>
            <a:r>
              <a:rPr sz="2000" b="1" dirty="0"/>
              <a:t>Slope:</a:t>
            </a:r>
            <a:r>
              <a:rPr sz="2000" dirty="0"/>
              <a:t> For each additional point increase in Inequality, the model predicts the level of social trust to be lower, on average, by 3.1 points.</a:t>
            </a:r>
          </a:p>
        </p:txBody>
      </p:sp>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p:txBody>
          <a:bodyPr/>
          <a:lstStyle/>
          <a:p>
            <a:r>
              <a:rPr lang="en-US" dirty="0"/>
              <a:t>Slide </a:t>
            </a:r>
            <a:fld id="{C5EF2332-01BF-834F-8236-50238282D533}" type="slidenum">
              <a:rPr lang="en-US" smtClean="0"/>
              <a:pPr/>
              <a:t>21</a:t>
            </a:fld>
            <a:endParaRPr lang="en-US" dirty="0"/>
          </a:p>
        </p:txBody>
      </p:sp>
      <p:pic>
        <p:nvPicPr>
          <p:cNvPr id="3" name="Picture 1" descr="Week_6_R_files/figure-pptx/unnamed-chunk-3-1.png"/>
          <p:cNvPicPr>
            <a:picLocks noGrp="1" noChangeAspect="1"/>
          </p:cNvPicPr>
          <p:nvPr/>
        </p:nvPicPr>
        <p:blipFill>
          <a:blip r:embed="rId2"/>
          <a:stretch>
            <a:fillRect/>
          </a:stretch>
        </p:blipFill>
        <p:spPr bwMode="auto">
          <a:xfrm>
            <a:off x="4385340" y="1667760"/>
            <a:ext cx="7533317" cy="3766659"/>
          </a:xfrm>
          <a:prstGeom prst="rect">
            <a:avLst/>
          </a:prstGeom>
          <a:noFill/>
          <a:ln w="9525">
            <a:noFill/>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7592" y="681037"/>
            <a:ext cx="10043168" cy="494681"/>
          </a:xfrm>
          <a:prstGeom prst="rect">
            <a:avLst/>
          </a:prstGeom>
        </p:spPr>
        <p:txBody>
          <a:bodyPr>
            <a:normAutofit fontScale="90000"/>
          </a:bodyPr>
          <a:lstStyle/>
          <a:p>
            <a:r>
              <a:rPr dirty="0"/>
              <a:t>From (sample) estimation to (population) inference</a:t>
            </a:r>
          </a:p>
        </p:txBody>
      </p:sp>
      <p:sp>
        <p:nvSpPr>
          <p:cNvPr id="3" name="Content Placeholder 2"/>
          <p:cNvSpPr>
            <a:spLocks noGrp="1"/>
          </p:cNvSpPr>
          <p:nvPr>
            <p:ph idx="1" hasCustomPrompt="1"/>
          </p:nvPr>
        </p:nvSpPr>
        <p:spPr/>
        <p:txBody>
          <a:bodyPr/>
          <a:lstStyle/>
          <a:p>
            <a:pPr marL="0" indent="0">
              <a:buNone/>
            </a:pPr>
            <a:r>
              <a:rPr sz="2667" i="1" dirty="0"/>
              <a:t>For each additional point increase in Inequality, the model predicts the level of social trust to be lower, on average, by 3.1 points</a:t>
            </a:r>
            <a:endParaRPr lang="en-GB" sz="2667" i="1" dirty="0"/>
          </a:p>
          <a:p>
            <a:pPr marL="0" indent="0">
              <a:buNone/>
            </a:pPr>
            <a:endParaRPr sz="2667" i="1" dirty="0"/>
          </a:p>
          <a:p>
            <a:pPr lvl="0"/>
            <a:r>
              <a:rPr dirty="0"/>
              <a:t>This estimate is valid for the single sample of the countries in the model</a:t>
            </a:r>
          </a:p>
          <a:p>
            <a:pPr lvl="0"/>
            <a:r>
              <a:rPr dirty="0"/>
              <a:t>But what if we’re not interested in quantifying the relationship between Inequality and Trust in only this sample?</a:t>
            </a:r>
          </a:p>
          <a:p>
            <a:pPr lvl="0"/>
            <a:r>
              <a:rPr dirty="0"/>
              <a:t>What if we want to say something about the relationship between these variables for all the countries in the world?</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22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40"/>
            <a:ext cx="10043168" cy="494681"/>
          </a:xfrm>
          <a:prstGeom prst="rect">
            <a:avLst/>
          </a:prstGeom>
        </p:spPr>
        <p:txBody>
          <a:bodyPr>
            <a:normAutofit fontScale="90000"/>
          </a:bodyPr>
          <a:lstStyle/>
          <a:p>
            <a:r>
              <a:t>Statistical inference</a:t>
            </a:r>
          </a:p>
        </p:txBody>
      </p:sp>
      <p:sp>
        <p:nvSpPr>
          <p:cNvPr id="3" name="Content Placeholder 2"/>
          <p:cNvSpPr>
            <a:spLocks noGrp="1"/>
          </p:cNvSpPr>
          <p:nvPr>
            <p:ph idx="1" hasCustomPrompt="1"/>
          </p:nvPr>
        </p:nvSpPr>
        <p:spPr/>
        <p:txBody>
          <a:bodyPr/>
          <a:lstStyle/>
          <a:p>
            <a:pPr lvl="0"/>
            <a:r>
              <a:t>Statistical inference allows provide methods and tools for us to use the single sample we have observed to make valid statements (inferences) about the population it comes from</a:t>
            </a:r>
          </a:p>
          <a:p>
            <a:pPr lvl="0"/>
            <a:r>
              <a:t>For our inferences to be valid, the sample should be random and representative of the population we’re interested in</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40"/>
            <a:ext cx="10043168" cy="494681"/>
          </a:xfrm>
          <a:prstGeom prst="rect">
            <a:avLst/>
          </a:prstGeom>
        </p:spPr>
        <p:txBody>
          <a:bodyPr>
            <a:normAutofit fontScale="90000"/>
          </a:bodyPr>
          <a:lstStyle/>
          <a:p>
            <a:r>
              <a:t>Inference for simple linear regression</a:t>
            </a:r>
          </a:p>
        </p:txBody>
      </p:sp>
      <mc:AlternateContent xmlns:mc="http://schemas.openxmlformats.org/markup-compatibility/2006">
        <mc:Choice xmlns:a14="http://schemas.microsoft.com/office/drawing/2010/main" Requires="a14">
          <p:sp>
            <p:nvSpPr>
              <p:cNvPr id="3" name="Content Placeholder 2"/>
              <p:cNvSpPr>
                <a:spLocks noGrp="1"/>
              </p:cNvSpPr>
              <p:nvPr>
                <p:ph idx="1" hasCustomPrompt="1"/>
              </p:nvPr>
            </p:nvSpPr>
            <p:spPr/>
            <p:txBody>
              <a:bodyPr/>
              <a:lstStyle/>
              <a:p>
                <a:pPr lvl="0"/>
                <a:r>
                  <a:t>Calculate a confidence interval for the slope,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oMath>
                </a14:m>
                <a:endParaRPr/>
              </a:p>
              <a:p>
                <a:pPr lvl="0"/>
                <a:r>
                  <a:t>Conduct a hypothesis test for the interval,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oMath>
                </a14:m>
                <a:endParaRPr/>
              </a:p>
            </p:txBody>
          </p:sp>
        </mc:Choice>
        <mc:Fallback>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l="-1043" t="-2241"/>
                </a:stretch>
              </a:blipFill>
            </p:spPr>
            <p:txBody>
              <a:bodyPr/>
              <a:lstStyle/>
              <a:p>
                <a:r>
                  <a:rPr lang="en-GB">
                    <a:noFill/>
                  </a:rPr>
                  <a:t> </a:t>
                </a:r>
              </a:p>
            </p:txBody>
          </p:sp>
        </mc:Fallback>
      </mc:AlternateContent>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24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40"/>
            <a:ext cx="10043168" cy="494681"/>
          </a:xfrm>
          <a:prstGeom prst="rect">
            <a:avLst/>
          </a:prstGeom>
        </p:spPr>
        <p:txBody>
          <a:bodyPr>
            <a:normAutofit fontScale="90000"/>
          </a:bodyPr>
          <a:lstStyle/>
          <a:p>
            <a:r>
              <a:t>Confidence interval for the slope</a:t>
            </a:r>
          </a:p>
        </p:txBody>
      </p:sp>
      <mc:AlternateContent xmlns:mc="http://schemas.openxmlformats.org/markup-compatibility/2006">
        <mc:Choice xmlns:a14="http://schemas.microsoft.com/office/drawing/2010/main" Requires="a14">
          <p:sp>
            <p:nvSpPr>
              <p:cNvPr id="3" name="Content Placeholder 2"/>
              <p:cNvSpPr>
                <a:spLocks noGrp="1"/>
              </p:cNvSpPr>
              <p:nvPr>
                <p:ph idx="1" hasCustomPrompt="1"/>
              </p:nvPr>
            </p:nvSpPr>
            <p:spPr/>
            <p:txBody>
              <a:bodyPr/>
              <a:lstStyle/>
              <a:p>
                <a:pPr lvl="0"/>
                <a:r>
                  <a:rPr b="1"/>
                  <a:t>Confidence interval:</a:t>
                </a:r>
                <a:r>
                  <a:t> Provide a plausible range of values for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oMath>
                </a14:m>
                <a:r>
                  <a:t> at a given confidence level.</a:t>
                </a:r>
              </a:p>
              <a:p>
                <a:pPr lvl="0"/>
                <a:r>
                  <a:t>Using only a single point estimate is like fishing in a murky lake with a spear, and using a confidence interval is like fishing with a net</a:t>
                </a:r>
              </a:p>
              <a:p>
                <a:pPr lvl="1"/>
                <a:r>
                  <a:t>We can throw a spear where we saw a fish but we will probably miss, if we toss a net in that area, we have a good chance of catching the fish</a:t>
                </a:r>
              </a:p>
              <a:p>
                <a:pPr lvl="1"/>
                <a:r>
                  <a:t>Similarly, if we report a point estimate, we probably will not hit the exact population parameter, but if we report a range of plausible values we have a good shot at capturing the parameter</a:t>
                </a:r>
              </a:p>
            </p:txBody>
          </p:sp>
        </mc:Choice>
        <mc:Fallback>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l="-1043" t="-2241" r="-696"/>
                </a:stretch>
              </a:blipFill>
            </p:spPr>
            <p:txBody>
              <a:bodyPr/>
              <a:lstStyle/>
              <a:p>
                <a:r>
                  <a:rPr lang="en-GB">
                    <a:noFill/>
                  </a:rPr>
                  <a:t> </a:t>
                </a:r>
              </a:p>
            </p:txBody>
          </p:sp>
        </mc:Fallback>
      </mc:AlternateContent>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25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40"/>
            <a:ext cx="10043168" cy="494681"/>
          </a:xfrm>
          <a:prstGeom prst="rect">
            <a:avLst/>
          </a:prstGeom>
        </p:spPr>
        <p:txBody>
          <a:bodyPr>
            <a:normAutofit fontScale="90000"/>
          </a:bodyPr>
          <a:lstStyle/>
          <a:p>
            <a:r>
              <a:t>Quantify the variability of the slope</a:t>
            </a:r>
          </a:p>
        </p:txBody>
      </p:sp>
      <p:sp>
        <p:nvSpPr>
          <p:cNvPr id="3" name="Content Placeholder 2"/>
          <p:cNvSpPr>
            <a:spLocks noGrp="1"/>
          </p:cNvSpPr>
          <p:nvPr>
            <p:ph idx="1" hasCustomPrompt="1"/>
          </p:nvPr>
        </p:nvSpPr>
        <p:spPr/>
        <p:txBody>
          <a:bodyPr/>
          <a:lstStyle/>
          <a:p>
            <a:pPr lvl="0"/>
            <a:r>
              <a:t>Two approaches:</a:t>
            </a:r>
          </a:p>
          <a:p>
            <a:pPr marL="914377" lvl="1" indent="-457189">
              <a:buAutoNum type="arabicPeriod"/>
            </a:pPr>
            <a:r>
              <a:t>Via simulation</a:t>
            </a:r>
          </a:p>
          <a:p>
            <a:pPr marL="914377" lvl="1" indent="-457189">
              <a:buAutoNum type="arabicPeriod"/>
            </a:pPr>
            <a:r>
              <a:t>Via mathematical models</a:t>
            </a:r>
          </a:p>
          <a:p>
            <a:pPr lvl="0"/>
            <a:r>
              <a:t>Bootstrapping to quantify the variability of the slope for the purpose of estimation:</a:t>
            </a:r>
          </a:p>
          <a:p>
            <a:pPr lvl="1"/>
            <a:r>
              <a:t>Bootstrap new samples from the original sample</a:t>
            </a:r>
          </a:p>
          <a:p>
            <a:pPr lvl="1"/>
            <a:r>
              <a:t>Fit models to each of the samples and estimate the slope</a:t>
            </a:r>
          </a:p>
          <a:p>
            <a:pPr lvl="1"/>
            <a:r>
              <a:t>Use features of the distribution of the bootstrapped slopes to construct a confidence interval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26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40"/>
            <a:ext cx="10043168" cy="494681"/>
          </a:xfrm>
          <a:prstGeom prst="rect">
            <a:avLst/>
          </a:prstGeom>
        </p:spPr>
        <p:txBody>
          <a:bodyPr>
            <a:normAutofit fontScale="90000"/>
          </a:bodyPr>
          <a:lstStyle/>
          <a:p>
            <a:r>
              <a:t>Hypothesis test for the slope</a:t>
            </a:r>
          </a:p>
        </p:txBody>
      </p:sp>
      <mc:AlternateContent xmlns:mc="http://schemas.openxmlformats.org/markup-compatibility/2006">
        <mc:Choice xmlns:a14="http://schemas.microsoft.com/office/drawing/2010/main" Requires="a14">
          <p:sp>
            <p:nvSpPr>
              <p:cNvPr id="3" name="Content Placeholder 2"/>
              <p:cNvSpPr>
                <a:spLocks noGrp="1"/>
              </p:cNvSpPr>
              <p:nvPr>
                <p:ph idx="1" hasCustomPrompt="1"/>
              </p:nvPr>
            </p:nvSpPr>
            <p:spPr/>
            <p:txBody>
              <a:bodyPr/>
              <a:lstStyle/>
              <a:p>
                <a:pPr lvl="0"/>
                <a:r>
                  <a:t>“Do the data provide sufficient evidence that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oMath>
                </a14:m>
                <a:r>
                  <a:t> (the true slope for the population) is different from 0?”</a:t>
                </a:r>
              </a:p>
              <a:p>
                <a:pPr lvl="0"/>
                <a:r>
                  <a:rPr b="1"/>
                  <a:t>Null hypothesis</a:t>
                </a:r>
                <a:r>
                  <a:t> -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0</m:t>
                    </m:r>
                  </m:oMath>
                </a14:m>
                <a:r>
                  <a:t>, there is no linear relationship between </a:t>
                </a:r>
                <a:r>
                  <a:rPr>
                    <a:latin typeface="Courier"/>
                  </a:rPr>
                  <a:t>inequality</a:t>
                </a:r>
                <a:r>
                  <a:t> and </a:t>
                </a:r>
                <a:r>
                  <a:rPr>
                    <a:latin typeface="Courier"/>
                  </a:rPr>
                  <a:t>trust</a:t>
                </a:r>
              </a:p>
              <a:p>
                <a:pPr lvl="0"/>
                <a:r>
                  <a:rPr b="1"/>
                  <a:t>Alternative hypothesis</a:t>
                </a:r>
                <a:r>
                  <a:t> -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𝐴</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0</m:t>
                    </m:r>
                  </m:oMath>
                </a14:m>
                <a:r>
                  <a:t>, there is a linear relationship between </a:t>
                </a:r>
                <a:r>
                  <a:rPr>
                    <a:latin typeface="Courier"/>
                  </a:rPr>
                  <a:t>inequality</a:t>
                </a:r>
                <a:r>
                  <a:t> and </a:t>
                </a:r>
                <a:r>
                  <a:rPr>
                    <a:latin typeface="Courier"/>
                  </a:rPr>
                  <a:t>trust</a:t>
                </a:r>
              </a:p>
            </p:txBody>
          </p:sp>
        </mc:Choice>
        <mc:Fallback>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l="-1043" t="-2241"/>
                </a:stretch>
              </a:blipFill>
            </p:spPr>
            <p:txBody>
              <a:bodyPr/>
              <a:lstStyle/>
              <a:p>
                <a:r>
                  <a:rPr lang="en-GB">
                    <a:noFill/>
                  </a:rPr>
                  <a:t> </a:t>
                </a:r>
              </a:p>
            </p:txBody>
          </p:sp>
        </mc:Fallback>
      </mc:AlternateContent>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27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40"/>
            <a:ext cx="10043168" cy="494681"/>
          </a:xfrm>
          <a:prstGeom prst="rect">
            <a:avLst/>
          </a:prstGeom>
        </p:spPr>
        <p:txBody>
          <a:bodyPr>
            <a:normAutofit fontScale="90000"/>
          </a:bodyPr>
          <a:lstStyle/>
          <a:p>
            <a:r>
              <a:t>Hypothesis testing framework</a:t>
            </a:r>
          </a:p>
        </p:txBody>
      </p:sp>
      <mc:AlternateContent xmlns:mc="http://schemas.openxmlformats.org/markup-compatibility/2006">
        <mc:Choice xmlns:a14="http://schemas.microsoft.com/office/drawing/2010/main" Requires="a14">
          <p:sp>
            <p:nvSpPr>
              <p:cNvPr id="3" name="Content Placeholder 2"/>
              <p:cNvSpPr>
                <a:spLocks noGrp="1"/>
              </p:cNvSpPr>
              <p:nvPr>
                <p:ph idx="1" hasCustomPrompt="1"/>
              </p:nvPr>
            </p:nvSpPr>
            <p:spPr/>
            <p:txBody>
              <a:bodyPr/>
              <a:lstStyle/>
              <a:p>
                <a:pPr lvl="0"/>
                <a:r>
                  <a:t>Start with a null hypothesis,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t> that represents the status quo</a:t>
                </a:r>
              </a:p>
              <a:p>
                <a:pPr lvl="0"/>
                <a:r>
                  <a:t>Set an alternative hypothesis,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𝐴</m:t>
                        </m:r>
                      </m:sub>
                    </m:sSub>
                  </m:oMath>
                </a14:m>
                <a:r>
                  <a:t> that represents the research question, i.e. what we’re testing for</a:t>
                </a:r>
              </a:p>
              <a:p>
                <a:pPr lvl="0"/>
                <a:r>
                  <a:t>Conduct a hypothesis test under the assumption that the null hypothesis is true and calculate a </a:t>
                </a:r>
                <a:r>
                  <a:rPr b="1"/>
                  <a:t>p-value</a:t>
                </a:r>
                <a:r>
                  <a:t> (probability of observed or more extreme outcome given that the null hypothesis is true)</a:t>
                </a:r>
              </a:p>
              <a:p>
                <a:pPr lvl="1"/>
                <a:r>
                  <a:t>if the test results suggest that the data do not provide convincing evidence for the alternative hypothesis, stick with the null hypothesis</a:t>
                </a:r>
              </a:p>
              <a:p>
                <a:pPr lvl="1"/>
                <a:r>
                  <a:t>if they do, then reject the null hypothesis in favour of the alternative</a:t>
                </a:r>
              </a:p>
            </p:txBody>
          </p:sp>
        </mc:Choice>
        <mc:Fallback>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l="-1043" t="-2241" r="-1333"/>
                </a:stretch>
              </a:blipFill>
            </p:spPr>
            <p:txBody>
              <a:bodyPr/>
              <a:lstStyle/>
              <a:p>
                <a:r>
                  <a:rPr lang="en-GB">
                    <a:noFill/>
                  </a:rPr>
                  <a:t> </a:t>
                </a:r>
              </a:p>
            </p:txBody>
          </p:sp>
        </mc:Fallback>
      </mc:AlternateContent>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28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F9F34F-1A90-4DA3-B285-4EE21E5DF0AB}"/>
              </a:ext>
            </a:extLst>
          </p:cNvPr>
          <p:cNvPicPr>
            <a:picLocks noChangeAspect="1"/>
          </p:cNvPicPr>
          <p:nvPr/>
        </p:nvPicPr>
        <p:blipFill>
          <a:blip r:embed="rId2"/>
          <a:stretch>
            <a:fillRect/>
          </a:stretch>
        </p:blipFill>
        <p:spPr>
          <a:xfrm>
            <a:off x="1249712" y="630990"/>
            <a:ext cx="9182301" cy="5437981"/>
          </a:xfrm>
          <a:prstGeom prst="rect">
            <a:avLst/>
          </a:prstGeom>
        </p:spPr>
      </p:pic>
    </p:spTree>
    <p:extLst>
      <p:ext uri="{BB962C8B-B14F-4D97-AF65-F5344CB8AC3E}">
        <p14:creationId xmlns:p14="http://schemas.microsoft.com/office/powerpoint/2010/main" val="813728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94F875-B8B5-E607-C8E9-74611B45DC5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829A20-4897-46D4-A57B-F3EDF7D19E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D86EFE0-D469-99C8-E168-0355C82F5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D4A268-C6D5-F366-8E0A-67A4A0BC3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25C2890-7F0A-F334-F0F7-A0FEB5C8E7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588283-2EA6-1B9D-DF4B-46BC5671C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DF511DF-295C-BEB0-523A-8FC675159C1A}"/>
              </a:ext>
            </a:extLst>
          </p:cNvPr>
          <p:cNvSpPr>
            <a:spLocks noGrp="1"/>
          </p:cNvSpPr>
          <p:nvPr>
            <p:ph type="title"/>
          </p:nvPr>
        </p:nvSpPr>
        <p:spPr/>
        <p:txBody>
          <a:bodyPr/>
          <a:lstStyle/>
          <a:p>
            <a:r>
              <a:rPr lang="en-GB" b="1" dirty="0">
                <a:solidFill>
                  <a:schemeClr val="bg1"/>
                </a:solidFill>
              </a:rPr>
              <a:t>Models</a:t>
            </a:r>
          </a:p>
        </p:txBody>
      </p:sp>
      <p:sp>
        <p:nvSpPr>
          <p:cNvPr id="6" name="Title 1">
            <a:extLst>
              <a:ext uri="{FF2B5EF4-FFF2-40B4-BE49-F238E27FC236}">
                <a16:creationId xmlns:a16="http://schemas.microsoft.com/office/drawing/2014/main" id="{58C49319-403E-6A0D-04DC-554E752B981A}"/>
              </a:ext>
            </a:extLst>
          </p:cNvPr>
          <p:cNvSpPr txBox="1">
            <a:spLocks/>
          </p:cNvSpPr>
          <p:nvPr/>
        </p:nvSpPr>
        <p:spPr>
          <a:xfrm>
            <a:off x="838200" y="1733049"/>
            <a:ext cx="7532376" cy="371011"/>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p:txBody>
      </p:sp>
      <p:sp>
        <p:nvSpPr>
          <p:cNvPr id="7" name="Content Placeholder 2">
            <a:extLst>
              <a:ext uri="{FF2B5EF4-FFF2-40B4-BE49-F238E27FC236}">
                <a16:creationId xmlns:a16="http://schemas.microsoft.com/office/drawing/2014/main" id="{17D7E354-CDAB-BACF-8DEB-C74537626D76}"/>
              </a:ext>
            </a:extLst>
          </p:cNvPr>
          <p:cNvSpPr txBox="1">
            <a:spLocks/>
          </p:cNvSpPr>
          <p:nvPr/>
        </p:nvSpPr>
        <p:spPr>
          <a:xfrm>
            <a:off x="838200" y="2165023"/>
            <a:ext cx="8229600" cy="422293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4400" dirty="0"/>
              <a:t>Descriptive</a:t>
            </a:r>
          </a:p>
          <a:p>
            <a:r>
              <a:rPr lang="en-GB" sz="4400" dirty="0"/>
              <a:t>Predictive</a:t>
            </a:r>
          </a:p>
          <a:p>
            <a:r>
              <a:rPr lang="en-GB" sz="4400" dirty="0"/>
              <a:t>Inferential</a:t>
            </a:r>
          </a:p>
          <a:p>
            <a:r>
              <a:rPr lang="en-GB" sz="4400" dirty="0"/>
              <a:t>Causal</a:t>
            </a:r>
          </a:p>
        </p:txBody>
      </p:sp>
      <p:sp>
        <p:nvSpPr>
          <p:cNvPr id="9" name="Footer Placeholder 4">
            <a:extLst>
              <a:ext uri="{FF2B5EF4-FFF2-40B4-BE49-F238E27FC236}">
                <a16:creationId xmlns:a16="http://schemas.microsoft.com/office/drawing/2014/main" id="{447EC396-2D6B-B852-5014-A838953A26B9}"/>
              </a:ext>
            </a:extLst>
          </p:cNvPr>
          <p:cNvSpPr>
            <a:spLocks noGrp="1"/>
          </p:cNvSpPr>
          <p:nvPr>
            <p:ph type="ftr" sz="quarter" idx="11"/>
          </p:nvPr>
        </p:nvSpPr>
        <p:spPr>
          <a:xfrm>
            <a:off x="838200" y="6466163"/>
            <a:ext cx="7430322" cy="162964"/>
          </a:xfrm>
        </p:spPr>
        <p:txBody>
          <a:bodyPr/>
          <a:lstStyle/>
          <a:p>
            <a:endParaRPr lang="en-US" dirty="0"/>
          </a:p>
        </p:txBody>
      </p:sp>
      <p:sp>
        <p:nvSpPr>
          <p:cNvPr id="11" name="Slide Number Placeholder 5">
            <a:extLst>
              <a:ext uri="{FF2B5EF4-FFF2-40B4-BE49-F238E27FC236}">
                <a16:creationId xmlns:a16="http://schemas.microsoft.com/office/drawing/2014/main" id="{C26F7B9A-347D-DCF3-A58E-D4166C802020}"/>
              </a:ext>
            </a:extLst>
          </p:cNvPr>
          <p:cNvSpPr>
            <a:spLocks noGrp="1"/>
          </p:cNvSpPr>
          <p:nvPr>
            <p:ph type="sldNum" sz="quarter" idx="12"/>
          </p:nvPr>
        </p:nvSpPr>
        <p:spPr>
          <a:xfrm>
            <a:off x="8398393" y="6461721"/>
            <a:ext cx="669407" cy="162964"/>
          </a:xfrm>
        </p:spPr>
        <p:txBody>
          <a:bodyPr/>
          <a:lstStyle/>
          <a:p>
            <a:r>
              <a:rPr lang="en-US" dirty="0"/>
              <a:t>Slide </a:t>
            </a:r>
            <a:fld id="{C5EF2332-01BF-834F-8236-50238282D533}" type="slidenum">
              <a:rPr lang="en-US" smtClean="0"/>
              <a:pPr/>
              <a:t>3</a:t>
            </a:fld>
            <a:endParaRPr lang="en-US" dirty="0"/>
          </a:p>
        </p:txBody>
      </p:sp>
      <p:sp>
        <p:nvSpPr>
          <p:cNvPr id="13" name="Rectangle: Rounded Corners 12">
            <a:extLst>
              <a:ext uri="{FF2B5EF4-FFF2-40B4-BE49-F238E27FC236}">
                <a16:creationId xmlns:a16="http://schemas.microsoft.com/office/drawing/2014/main" id="{5B227A56-39CE-0E57-ECAC-1771571BD611}"/>
              </a:ext>
            </a:extLst>
          </p:cNvPr>
          <p:cNvSpPr/>
          <p:nvPr/>
        </p:nvSpPr>
        <p:spPr>
          <a:xfrm>
            <a:off x="4031106" y="3104785"/>
            <a:ext cx="1401580" cy="5921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Social trust</a:t>
            </a:r>
          </a:p>
        </p:txBody>
      </p:sp>
      <p:sp>
        <p:nvSpPr>
          <p:cNvPr id="15" name="Rectangle: Rounded Corners 14">
            <a:extLst>
              <a:ext uri="{FF2B5EF4-FFF2-40B4-BE49-F238E27FC236}">
                <a16:creationId xmlns:a16="http://schemas.microsoft.com/office/drawing/2014/main" id="{6B5C30BD-7A04-AC13-8724-3F952BE63FC9}"/>
              </a:ext>
            </a:extLst>
          </p:cNvPr>
          <p:cNvSpPr/>
          <p:nvPr/>
        </p:nvSpPr>
        <p:spPr>
          <a:xfrm>
            <a:off x="6432030" y="3104785"/>
            <a:ext cx="1401580" cy="5921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Inequality</a:t>
            </a:r>
          </a:p>
        </p:txBody>
      </p:sp>
      <p:cxnSp>
        <p:nvCxnSpPr>
          <p:cNvPr id="17" name="Straight Arrow Connector 16">
            <a:extLst>
              <a:ext uri="{FF2B5EF4-FFF2-40B4-BE49-F238E27FC236}">
                <a16:creationId xmlns:a16="http://schemas.microsoft.com/office/drawing/2014/main" id="{A95C1D56-DAF9-5076-1EAB-DB570AE6A2B0}"/>
              </a:ext>
            </a:extLst>
          </p:cNvPr>
          <p:cNvCxnSpPr>
            <a:stCxn id="15" idx="1"/>
            <a:endCxn id="13" idx="3"/>
          </p:cNvCxnSpPr>
          <p:nvPr/>
        </p:nvCxnSpPr>
        <p:spPr>
          <a:xfrm flipH="1">
            <a:off x="5432686" y="3400841"/>
            <a:ext cx="99934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22385492-2E02-B5FC-168A-93B058531039}"/>
              </a:ext>
            </a:extLst>
          </p:cNvPr>
          <p:cNvSpPr txBox="1"/>
          <p:nvPr/>
        </p:nvSpPr>
        <p:spPr>
          <a:xfrm>
            <a:off x="4098561" y="3858040"/>
            <a:ext cx="3904937" cy="2062103"/>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aim of modelling is to explain</a:t>
            </a:r>
          </a:p>
          <a:p>
            <a:pPr marL="285750" indent="-285750">
              <a:buFont typeface="Arial" panose="020B0604020202020204" pitchFamily="34" charset="0"/>
              <a:buChar char="•"/>
            </a:pPr>
            <a:r>
              <a:rPr lang="en-GB" sz="1600" dirty="0"/>
              <a:t>Are we assuming a “linear” relationship?</a:t>
            </a:r>
          </a:p>
          <a:p>
            <a:pPr marL="285750" indent="-285750">
              <a:buFont typeface="Arial" panose="020B0604020202020204" pitchFamily="34" charset="0"/>
              <a:buChar char="•"/>
            </a:pPr>
            <a:r>
              <a:rPr lang="en-GB" sz="1600" dirty="0"/>
              <a:t>Are we assuming that no other factors affect trust?</a:t>
            </a:r>
          </a:p>
          <a:p>
            <a:pPr marL="285750" indent="-285750">
              <a:buFont typeface="Arial" panose="020B0604020202020204" pitchFamily="34" charset="0"/>
              <a:buChar char="•"/>
            </a:pPr>
            <a:r>
              <a:rPr lang="en-GB" sz="1600" dirty="0"/>
              <a:t>Are we assuming that the relationship between “inequality” and trust is not affected by other factors? (hidden “third” variables?)</a:t>
            </a:r>
          </a:p>
        </p:txBody>
      </p:sp>
    </p:spTree>
    <p:extLst>
      <p:ext uri="{BB962C8B-B14F-4D97-AF65-F5344CB8AC3E}">
        <p14:creationId xmlns:p14="http://schemas.microsoft.com/office/powerpoint/2010/main" val="425324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E31FDA-E474-477F-89E4-2BE343EEA2AD}"/>
              </a:ext>
            </a:extLst>
          </p:cNvPr>
          <p:cNvSpPr>
            <a:spLocks noGrp="1"/>
          </p:cNvSpPr>
          <p:nvPr>
            <p:ph type="sldNum" idx="12"/>
          </p:nvPr>
        </p:nvSpPr>
        <p:spPr/>
        <p:txBody>
          <a:bodyPr/>
          <a:lstStyle/>
          <a:p>
            <a:pPr algn="ctr"/>
            <a:fld id="{00000000-1234-1234-1234-123412341234}" type="slidenum">
              <a:rPr lang="en" smtClean="0">
                <a:solidFill>
                  <a:schemeClr val="tx2">
                    <a:lumMod val="75000"/>
                  </a:schemeClr>
                </a:solidFill>
              </a:rPr>
              <a:pPr algn="ctr"/>
              <a:t>30</a:t>
            </a:fld>
            <a:endParaRPr lang="en">
              <a:solidFill>
                <a:schemeClr val="tx2">
                  <a:lumMod val="75000"/>
                </a:schemeClr>
              </a:solidFill>
            </a:endParaRPr>
          </a:p>
        </p:txBody>
      </p:sp>
      <p:sp>
        <p:nvSpPr>
          <p:cNvPr id="7" name="Title 5">
            <a:extLst>
              <a:ext uri="{FF2B5EF4-FFF2-40B4-BE49-F238E27FC236}">
                <a16:creationId xmlns:a16="http://schemas.microsoft.com/office/drawing/2014/main" id="{898441BA-3F2F-4EB0-BF85-2BEE6D4EDBD8}"/>
              </a:ext>
            </a:extLst>
          </p:cNvPr>
          <p:cNvSpPr>
            <a:spLocks noGrp="1"/>
          </p:cNvSpPr>
          <p:nvPr>
            <p:ph type="title" idx="4294967295"/>
          </p:nvPr>
        </p:nvSpPr>
        <p:spPr>
          <a:xfrm>
            <a:off x="971872" y="432949"/>
            <a:ext cx="5687483" cy="1143000"/>
          </a:xfrm>
        </p:spPr>
        <p:txBody>
          <a:bodyPr/>
          <a:lstStyle/>
          <a:p>
            <a:r>
              <a:rPr lang="en-GB" dirty="0">
                <a:solidFill>
                  <a:schemeClr val="tx2">
                    <a:lumMod val="75000"/>
                  </a:schemeClr>
                </a:solidFill>
              </a:rPr>
              <a:t>What is a ‘best’ line?</a:t>
            </a:r>
          </a:p>
        </p:txBody>
      </p:sp>
      <p:pic>
        <p:nvPicPr>
          <p:cNvPr id="5" name="Picture 4">
            <a:extLst>
              <a:ext uri="{FF2B5EF4-FFF2-40B4-BE49-F238E27FC236}">
                <a16:creationId xmlns:a16="http://schemas.microsoft.com/office/drawing/2014/main" id="{63E68F5D-993E-4553-80D2-F5656CF17BB1}"/>
              </a:ext>
            </a:extLst>
          </p:cNvPr>
          <p:cNvPicPr>
            <a:picLocks noChangeAspect="1"/>
          </p:cNvPicPr>
          <p:nvPr/>
        </p:nvPicPr>
        <p:blipFill>
          <a:blip r:embed="rId2"/>
          <a:stretch>
            <a:fillRect/>
          </a:stretch>
        </p:blipFill>
        <p:spPr>
          <a:xfrm>
            <a:off x="633927" y="1390955"/>
            <a:ext cx="6306356" cy="4148919"/>
          </a:xfrm>
          <a:prstGeom prst="rect">
            <a:avLst/>
          </a:prstGeom>
        </p:spPr>
      </p:pic>
      <p:sp>
        <p:nvSpPr>
          <p:cNvPr id="6" name="TextBox 5">
            <a:extLst>
              <a:ext uri="{FF2B5EF4-FFF2-40B4-BE49-F238E27FC236}">
                <a16:creationId xmlns:a16="http://schemas.microsoft.com/office/drawing/2014/main" id="{389631AD-853D-482E-8CC1-BB559ACD1740}"/>
              </a:ext>
            </a:extLst>
          </p:cNvPr>
          <p:cNvSpPr txBox="1"/>
          <p:nvPr/>
        </p:nvSpPr>
        <p:spPr>
          <a:xfrm>
            <a:off x="702656" y="5616905"/>
            <a:ext cx="5388608" cy="584968"/>
          </a:xfrm>
          <a:prstGeom prst="rect">
            <a:avLst/>
          </a:prstGeom>
          <a:noFill/>
        </p:spPr>
        <p:txBody>
          <a:bodyPr wrap="square" rtlCol="0">
            <a:spAutoFit/>
          </a:bodyPr>
          <a:lstStyle/>
          <a:p>
            <a:r>
              <a:rPr lang="en-GB" sz="1067" dirty="0">
                <a:solidFill>
                  <a:schemeClr val="tx2">
                    <a:lumMod val="75000"/>
                  </a:schemeClr>
                </a:solidFill>
              </a:rPr>
              <a:t>Source: F. J. Anscombe (1973). Graphs in Statistical Analysis. </a:t>
            </a:r>
            <a:r>
              <a:rPr lang="en-GB" sz="1067" i="1" dirty="0">
                <a:solidFill>
                  <a:schemeClr val="tx2">
                    <a:lumMod val="75000"/>
                  </a:schemeClr>
                </a:solidFill>
              </a:rPr>
              <a:t>The American Statistician</a:t>
            </a:r>
            <a:r>
              <a:rPr lang="en-GB" sz="1067" dirty="0">
                <a:solidFill>
                  <a:schemeClr val="tx2">
                    <a:lumMod val="75000"/>
                  </a:schemeClr>
                </a:solidFill>
              </a:rPr>
              <a:t>, 27(1):17-21. If you have access to JSTOR you can get the article at the following link: </a:t>
            </a:r>
            <a:r>
              <a:rPr lang="en-GB" sz="1067" dirty="0">
                <a:solidFill>
                  <a:schemeClr val="tx2">
                    <a:lumMod val="75000"/>
                  </a:schemeClr>
                </a:solidFill>
                <a:hlinkClick r:id="rId3">
                  <a:extLst>
                    <a:ext uri="{A12FA001-AC4F-418D-AE19-62706E023703}">
                      <ahyp:hlinkClr xmlns:ahyp="http://schemas.microsoft.com/office/drawing/2018/hyperlinkcolor" val="tx"/>
                    </a:ext>
                  </a:extLst>
                </a:hlinkClick>
              </a:rPr>
              <a:t>http://www.jstor.org/stable/2682899</a:t>
            </a:r>
            <a:r>
              <a:rPr lang="en-GB" sz="1067" dirty="0">
                <a:solidFill>
                  <a:schemeClr val="tx2">
                    <a:lumMod val="75000"/>
                  </a:schemeClr>
                </a:solidFill>
              </a:rPr>
              <a:t> </a:t>
            </a:r>
          </a:p>
        </p:txBody>
      </p:sp>
      <p:sp>
        <p:nvSpPr>
          <p:cNvPr id="9" name="TextBox 8">
            <a:extLst>
              <a:ext uri="{FF2B5EF4-FFF2-40B4-BE49-F238E27FC236}">
                <a16:creationId xmlns:a16="http://schemas.microsoft.com/office/drawing/2014/main" id="{275B775F-EBFA-4604-A384-C3EC4252B96A}"/>
              </a:ext>
            </a:extLst>
          </p:cNvPr>
          <p:cNvSpPr txBox="1"/>
          <p:nvPr/>
        </p:nvSpPr>
        <p:spPr>
          <a:xfrm>
            <a:off x="7229643" y="2854485"/>
            <a:ext cx="4553020" cy="1118319"/>
          </a:xfrm>
          <a:prstGeom prst="rect">
            <a:avLst/>
          </a:prstGeom>
          <a:noFill/>
        </p:spPr>
        <p:txBody>
          <a:bodyPr wrap="square">
            <a:spAutoFit/>
          </a:bodyPr>
          <a:lstStyle/>
          <a:p>
            <a:pPr algn="l">
              <a:buClr>
                <a:schemeClr val="bg1"/>
              </a:buClr>
            </a:pPr>
            <a:r>
              <a:rPr lang="en-GB" sz="2400" dirty="0">
                <a:solidFill>
                  <a:schemeClr val="tx2">
                    <a:lumMod val="75000"/>
                  </a:schemeClr>
                </a:solidFill>
                <a:latin typeface="ArialMT"/>
              </a:rPr>
              <a:t>T</a:t>
            </a:r>
            <a:r>
              <a:rPr lang="en-GB" sz="1867" dirty="0">
                <a:solidFill>
                  <a:schemeClr val="tx2">
                    <a:lumMod val="75000"/>
                  </a:schemeClr>
                </a:solidFill>
                <a:latin typeface="ArialMT"/>
              </a:rPr>
              <a:t>he same regression line could represent very different relationships</a:t>
            </a:r>
          </a:p>
          <a:p>
            <a:pPr marL="380990" indent="-380990">
              <a:buClr>
                <a:schemeClr val="bg1"/>
              </a:buClr>
              <a:buFont typeface="Arial" panose="020B0604020202020204" pitchFamily="34" charset="0"/>
              <a:buChar char="•"/>
            </a:pPr>
            <a:endParaRPr lang="en-GB" sz="2400" dirty="0">
              <a:solidFill>
                <a:schemeClr val="tx2">
                  <a:lumMod val="75000"/>
                </a:schemeClr>
              </a:solidFill>
            </a:endParaRPr>
          </a:p>
        </p:txBody>
      </p:sp>
    </p:spTree>
    <p:extLst>
      <p:ext uri="{BB962C8B-B14F-4D97-AF65-F5344CB8AC3E}">
        <p14:creationId xmlns:p14="http://schemas.microsoft.com/office/powerpoint/2010/main" val="404413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DE9004-46D7-4459-92C5-C04BA0CB41C7}"/>
              </a:ext>
            </a:extLst>
          </p:cNvPr>
          <p:cNvPicPr>
            <a:picLocks noChangeAspect="1"/>
          </p:cNvPicPr>
          <p:nvPr/>
        </p:nvPicPr>
        <p:blipFill>
          <a:blip r:embed="rId2"/>
          <a:stretch>
            <a:fillRect/>
          </a:stretch>
        </p:blipFill>
        <p:spPr>
          <a:xfrm>
            <a:off x="1197812" y="708931"/>
            <a:ext cx="9144825" cy="5501832"/>
          </a:xfrm>
          <a:prstGeom prst="rect">
            <a:avLst/>
          </a:prstGeom>
        </p:spPr>
      </p:pic>
    </p:spTree>
    <p:extLst>
      <p:ext uri="{BB962C8B-B14F-4D97-AF65-F5344CB8AC3E}">
        <p14:creationId xmlns:p14="http://schemas.microsoft.com/office/powerpoint/2010/main" val="2550670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DB22B1-E9CC-41F6-ADF8-58947530F1AD}"/>
              </a:ext>
            </a:extLst>
          </p:cNvPr>
          <p:cNvPicPr>
            <a:picLocks noChangeAspect="1"/>
          </p:cNvPicPr>
          <p:nvPr/>
        </p:nvPicPr>
        <p:blipFill>
          <a:blip r:embed="rId2"/>
          <a:stretch>
            <a:fillRect/>
          </a:stretch>
        </p:blipFill>
        <p:spPr>
          <a:xfrm>
            <a:off x="1799412" y="373391"/>
            <a:ext cx="8593176" cy="5752392"/>
          </a:xfrm>
          <a:prstGeom prst="rect">
            <a:avLst/>
          </a:prstGeom>
        </p:spPr>
      </p:pic>
    </p:spTree>
    <p:extLst>
      <p:ext uri="{BB962C8B-B14F-4D97-AF65-F5344CB8AC3E}">
        <p14:creationId xmlns:p14="http://schemas.microsoft.com/office/powerpoint/2010/main" val="2397369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1A31D3-72D3-4C2F-9E46-F962CBDEF629}"/>
              </a:ext>
            </a:extLst>
          </p:cNvPr>
          <p:cNvPicPr>
            <a:picLocks noChangeAspect="1"/>
          </p:cNvPicPr>
          <p:nvPr/>
        </p:nvPicPr>
        <p:blipFill>
          <a:blip r:embed="rId2"/>
          <a:stretch>
            <a:fillRect/>
          </a:stretch>
        </p:blipFill>
        <p:spPr>
          <a:xfrm>
            <a:off x="1610418" y="348589"/>
            <a:ext cx="8971167" cy="5909643"/>
          </a:xfrm>
          <a:prstGeom prst="rect">
            <a:avLst/>
          </a:prstGeom>
        </p:spPr>
      </p:pic>
    </p:spTree>
    <p:extLst>
      <p:ext uri="{BB962C8B-B14F-4D97-AF65-F5344CB8AC3E}">
        <p14:creationId xmlns:p14="http://schemas.microsoft.com/office/powerpoint/2010/main" val="782263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36E0A5-A667-4777-AD4E-CB013CD2D656}"/>
              </a:ext>
            </a:extLst>
          </p:cNvPr>
          <p:cNvPicPr>
            <a:picLocks noChangeAspect="1"/>
          </p:cNvPicPr>
          <p:nvPr/>
        </p:nvPicPr>
        <p:blipFill>
          <a:blip r:embed="rId2"/>
          <a:stretch>
            <a:fillRect/>
          </a:stretch>
        </p:blipFill>
        <p:spPr>
          <a:xfrm>
            <a:off x="1386512" y="667627"/>
            <a:ext cx="9418976" cy="5231836"/>
          </a:xfrm>
          <a:prstGeom prst="rect">
            <a:avLst/>
          </a:prstGeom>
        </p:spPr>
      </p:pic>
    </p:spTree>
    <p:extLst>
      <p:ext uri="{BB962C8B-B14F-4D97-AF65-F5344CB8AC3E}">
        <p14:creationId xmlns:p14="http://schemas.microsoft.com/office/powerpoint/2010/main" val="3378867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6AC57F-84B8-4EBA-BF2E-8B6FA5DB2493}"/>
              </a:ext>
            </a:extLst>
          </p:cNvPr>
          <p:cNvPicPr>
            <a:picLocks noChangeAspect="1"/>
          </p:cNvPicPr>
          <p:nvPr/>
        </p:nvPicPr>
        <p:blipFill>
          <a:blip r:embed="rId2"/>
          <a:stretch>
            <a:fillRect/>
          </a:stretch>
        </p:blipFill>
        <p:spPr>
          <a:xfrm>
            <a:off x="1275910" y="759326"/>
            <a:ext cx="9187916" cy="5244244"/>
          </a:xfrm>
          <a:prstGeom prst="rect">
            <a:avLst/>
          </a:prstGeom>
        </p:spPr>
      </p:pic>
    </p:spTree>
    <p:extLst>
      <p:ext uri="{BB962C8B-B14F-4D97-AF65-F5344CB8AC3E}">
        <p14:creationId xmlns:p14="http://schemas.microsoft.com/office/powerpoint/2010/main" val="1532765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BEB49A-5429-48A8-95C1-B24396D0E3A2}"/>
              </a:ext>
            </a:extLst>
          </p:cNvPr>
          <p:cNvPicPr>
            <a:picLocks noChangeAspect="1"/>
          </p:cNvPicPr>
          <p:nvPr/>
        </p:nvPicPr>
        <p:blipFill>
          <a:blip r:embed="rId2"/>
          <a:stretch>
            <a:fillRect/>
          </a:stretch>
        </p:blipFill>
        <p:spPr>
          <a:xfrm>
            <a:off x="3010798" y="469786"/>
            <a:ext cx="6170405" cy="5615311"/>
          </a:xfrm>
          <a:prstGeom prst="rect">
            <a:avLst/>
          </a:prstGeom>
        </p:spPr>
      </p:pic>
      <p:sp>
        <p:nvSpPr>
          <p:cNvPr id="2" name="Rectangle 1">
            <a:extLst>
              <a:ext uri="{FF2B5EF4-FFF2-40B4-BE49-F238E27FC236}">
                <a16:creationId xmlns:a16="http://schemas.microsoft.com/office/drawing/2014/main" id="{4F50B46B-8322-447F-0DCD-D1879CC7CF44}"/>
              </a:ext>
            </a:extLst>
          </p:cNvPr>
          <p:cNvSpPr/>
          <p:nvPr/>
        </p:nvSpPr>
        <p:spPr>
          <a:xfrm>
            <a:off x="3490545" y="3727939"/>
            <a:ext cx="5073163" cy="184639"/>
          </a:xfrm>
          <a:prstGeom prst="rect">
            <a:avLst/>
          </a:prstGeom>
          <a:solidFill>
            <a:schemeClr val="accent1">
              <a:lumMod val="40000"/>
              <a:lumOff val="6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1D5E31A3-8F4C-F7D2-C1E1-D42EBB3385E4}"/>
              </a:ext>
            </a:extLst>
          </p:cNvPr>
          <p:cNvSpPr/>
          <p:nvPr/>
        </p:nvSpPr>
        <p:spPr>
          <a:xfrm>
            <a:off x="3490545" y="2412023"/>
            <a:ext cx="5073163" cy="577363"/>
          </a:xfrm>
          <a:prstGeom prst="rect">
            <a:avLst/>
          </a:prstGeom>
          <a:solidFill>
            <a:schemeClr val="accent1">
              <a:lumMod val="40000"/>
              <a:lumOff val="6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3970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FD4CC3-91C0-4E6B-9630-2C764838DE25}"/>
              </a:ext>
            </a:extLst>
          </p:cNvPr>
          <p:cNvPicPr>
            <a:picLocks noChangeAspect="1"/>
          </p:cNvPicPr>
          <p:nvPr/>
        </p:nvPicPr>
        <p:blipFill>
          <a:blip r:embed="rId2"/>
          <a:stretch>
            <a:fillRect/>
          </a:stretch>
        </p:blipFill>
        <p:spPr>
          <a:xfrm>
            <a:off x="1936955" y="517120"/>
            <a:ext cx="8684268" cy="5601145"/>
          </a:xfrm>
          <a:prstGeom prst="rect">
            <a:avLst/>
          </a:prstGeom>
        </p:spPr>
      </p:pic>
      <p:sp>
        <p:nvSpPr>
          <p:cNvPr id="2" name="Rectangle 1">
            <a:extLst>
              <a:ext uri="{FF2B5EF4-FFF2-40B4-BE49-F238E27FC236}">
                <a16:creationId xmlns:a16="http://schemas.microsoft.com/office/drawing/2014/main" id="{751B29C2-35BA-2F91-1299-557830491E40}"/>
              </a:ext>
            </a:extLst>
          </p:cNvPr>
          <p:cNvSpPr/>
          <p:nvPr/>
        </p:nvSpPr>
        <p:spPr>
          <a:xfrm>
            <a:off x="2312380" y="5795738"/>
            <a:ext cx="8071337" cy="200617"/>
          </a:xfrm>
          <a:prstGeom prst="rect">
            <a:avLst/>
          </a:prstGeom>
          <a:solidFill>
            <a:schemeClr val="accent1">
              <a:lumMod val="40000"/>
              <a:lumOff val="6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CD52EFA8-9F1D-5BA9-2ACF-FA25870E2F12}"/>
              </a:ext>
            </a:extLst>
          </p:cNvPr>
          <p:cNvSpPr/>
          <p:nvPr/>
        </p:nvSpPr>
        <p:spPr>
          <a:xfrm rot="16200000">
            <a:off x="-358343" y="3325634"/>
            <a:ext cx="5103937" cy="237508"/>
          </a:xfrm>
          <a:prstGeom prst="rect">
            <a:avLst/>
          </a:prstGeom>
          <a:solidFill>
            <a:schemeClr val="accent1">
              <a:lumMod val="40000"/>
              <a:lumOff val="6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51471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AEA481-93EB-4F40-997B-E9DC84F52F5D}"/>
              </a:ext>
            </a:extLst>
          </p:cNvPr>
          <p:cNvPicPr>
            <a:picLocks noChangeAspect="1"/>
          </p:cNvPicPr>
          <p:nvPr/>
        </p:nvPicPr>
        <p:blipFill>
          <a:blip r:embed="rId3"/>
          <a:stretch>
            <a:fillRect/>
          </a:stretch>
        </p:blipFill>
        <p:spPr>
          <a:xfrm>
            <a:off x="1234711" y="304016"/>
            <a:ext cx="9423128" cy="5976861"/>
          </a:xfrm>
          <a:prstGeom prst="rect">
            <a:avLst/>
          </a:prstGeom>
        </p:spPr>
      </p:pic>
      <p:sp>
        <p:nvSpPr>
          <p:cNvPr id="2" name="Rectangle 1">
            <a:extLst>
              <a:ext uri="{FF2B5EF4-FFF2-40B4-BE49-F238E27FC236}">
                <a16:creationId xmlns:a16="http://schemas.microsoft.com/office/drawing/2014/main" id="{19286C77-E247-3FB1-C870-135F1A5E6318}"/>
              </a:ext>
            </a:extLst>
          </p:cNvPr>
          <p:cNvSpPr/>
          <p:nvPr/>
        </p:nvSpPr>
        <p:spPr>
          <a:xfrm>
            <a:off x="1740620" y="4501662"/>
            <a:ext cx="2329963" cy="193431"/>
          </a:xfrm>
          <a:prstGeom prst="rect">
            <a:avLst/>
          </a:prstGeom>
          <a:solidFill>
            <a:schemeClr val="accent1">
              <a:lumMod val="40000"/>
              <a:lumOff val="6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BC961829-E211-F2A5-D9FF-10AE62374EE4}"/>
              </a:ext>
            </a:extLst>
          </p:cNvPr>
          <p:cNvSpPr/>
          <p:nvPr/>
        </p:nvSpPr>
        <p:spPr>
          <a:xfrm>
            <a:off x="5946277" y="4440117"/>
            <a:ext cx="1359876" cy="25497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BD83009A-E6DA-7FFE-F3FB-EE48054A0024}"/>
              </a:ext>
            </a:extLst>
          </p:cNvPr>
          <p:cNvSpPr/>
          <p:nvPr/>
        </p:nvSpPr>
        <p:spPr>
          <a:xfrm>
            <a:off x="3548907" y="4873870"/>
            <a:ext cx="1359876" cy="25497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F82BCE24-CA10-2833-B151-4A14AA8C7BA3}"/>
              </a:ext>
            </a:extLst>
          </p:cNvPr>
          <p:cNvCxnSpPr>
            <a:stCxn id="4" idx="3"/>
            <a:endCxn id="5" idx="7"/>
          </p:cNvCxnSpPr>
          <p:nvPr/>
        </p:nvCxnSpPr>
        <p:spPr>
          <a:xfrm flipH="1">
            <a:off x="4709635" y="4657752"/>
            <a:ext cx="1435791" cy="253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llout: Line 7">
            <a:extLst>
              <a:ext uri="{FF2B5EF4-FFF2-40B4-BE49-F238E27FC236}">
                <a16:creationId xmlns:a16="http://schemas.microsoft.com/office/drawing/2014/main" id="{960163E1-580D-46D3-0FED-B5F13A8A6D29}"/>
              </a:ext>
            </a:extLst>
          </p:cNvPr>
          <p:cNvSpPr/>
          <p:nvPr/>
        </p:nvSpPr>
        <p:spPr>
          <a:xfrm>
            <a:off x="8413985" y="3613639"/>
            <a:ext cx="2243855" cy="712176"/>
          </a:xfrm>
          <a:prstGeom prst="borderCallout1">
            <a:avLst>
              <a:gd name="adj1" fmla="val 47918"/>
              <a:gd name="adj2" fmla="val -502"/>
              <a:gd name="adj3" fmla="val 127314"/>
              <a:gd name="adj4" fmla="val -518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p-value; very small; smaller than 0.001, and definitely smaller than 0.05 (for what it’s worth)</a:t>
            </a:r>
          </a:p>
        </p:txBody>
      </p:sp>
      <p:sp>
        <p:nvSpPr>
          <p:cNvPr id="9" name="Callout: Line 8">
            <a:extLst>
              <a:ext uri="{FF2B5EF4-FFF2-40B4-BE49-F238E27FC236}">
                <a16:creationId xmlns:a16="http://schemas.microsoft.com/office/drawing/2014/main" id="{D8ED418D-AE1F-BE5F-AF6A-961083E4672C}"/>
              </a:ext>
            </a:extLst>
          </p:cNvPr>
          <p:cNvSpPr/>
          <p:nvPr/>
        </p:nvSpPr>
        <p:spPr>
          <a:xfrm>
            <a:off x="5707419" y="2901463"/>
            <a:ext cx="2353405" cy="712176"/>
          </a:xfrm>
          <a:prstGeom prst="borderCallout1">
            <a:avLst>
              <a:gd name="adj1" fmla="val 47918"/>
              <a:gd name="adj2" fmla="val -502"/>
              <a:gd name="adj3" fmla="val 226233"/>
              <a:gd name="adj4" fmla="val -7120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The “slope” coefficient; rather weak, but more years of education completed is associated with higher levels of social trust</a:t>
            </a:r>
          </a:p>
        </p:txBody>
      </p:sp>
      <p:cxnSp>
        <p:nvCxnSpPr>
          <p:cNvPr id="10" name="Straight Arrow Connector 9">
            <a:extLst>
              <a:ext uri="{FF2B5EF4-FFF2-40B4-BE49-F238E27FC236}">
                <a16:creationId xmlns:a16="http://schemas.microsoft.com/office/drawing/2014/main" id="{CCF38884-5CD1-B4E8-3381-AF93A2DFC30B}"/>
              </a:ext>
            </a:extLst>
          </p:cNvPr>
          <p:cNvCxnSpPr>
            <a:cxnSpLocks/>
          </p:cNvCxnSpPr>
          <p:nvPr/>
        </p:nvCxnSpPr>
        <p:spPr>
          <a:xfrm>
            <a:off x="6585183" y="4695093"/>
            <a:ext cx="536331" cy="1230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90E23E5-E829-3C2E-7AE0-610D675C44ED}"/>
              </a:ext>
            </a:extLst>
          </p:cNvPr>
          <p:cNvSpPr/>
          <p:nvPr/>
        </p:nvSpPr>
        <p:spPr>
          <a:xfrm>
            <a:off x="6884120" y="5912776"/>
            <a:ext cx="1060939" cy="25497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D769E8BD-D0E5-D4CF-03FE-8DA55956DCF8}"/>
              </a:ext>
            </a:extLst>
          </p:cNvPr>
          <p:cNvSpPr/>
          <p:nvPr/>
        </p:nvSpPr>
        <p:spPr>
          <a:xfrm>
            <a:off x="8743904" y="4440117"/>
            <a:ext cx="3050931" cy="1840761"/>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a:solidFill>
                  <a:schemeClr val="tx1"/>
                </a:solidFill>
              </a:rPr>
              <a:t>Conclusion</a:t>
            </a:r>
            <a:r>
              <a:rPr lang="en-GB" sz="1100" dirty="0">
                <a:solidFill>
                  <a:schemeClr val="tx1"/>
                </a:solidFill>
              </a:rPr>
              <a:t>:</a:t>
            </a:r>
          </a:p>
          <a:p>
            <a:r>
              <a:rPr lang="en-GB" sz="1100" dirty="0">
                <a:solidFill>
                  <a:schemeClr val="tx1"/>
                </a:solidFill>
              </a:rPr>
              <a:t>One’s education appears to have an impact on their level of social trust. Each additional year of completed formal education is associated with a 0.105-point increase on the measured “social trust” scale. Based on the p-value (&lt;0.001), we reject the null-hypothesis that this relationship would appear in our data by chance only, and provisionally accept that education affects social trust in the wider EU population.</a:t>
            </a:r>
          </a:p>
        </p:txBody>
      </p:sp>
      <p:sp>
        <p:nvSpPr>
          <p:cNvPr id="6" name="Rectangle: Rounded Corners 5">
            <a:extLst>
              <a:ext uri="{FF2B5EF4-FFF2-40B4-BE49-F238E27FC236}">
                <a16:creationId xmlns:a16="http://schemas.microsoft.com/office/drawing/2014/main" id="{BB118EF6-4D24-D9E2-AD70-107C33D39A41}"/>
              </a:ext>
            </a:extLst>
          </p:cNvPr>
          <p:cNvSpPr/>
          <p:nvPr/>
        </p:nvSpPr>
        <p:spPr>
          <a:xfrm>
            <a:off x="1344002" y="1261979"/>
            <a:ext cx="8115669" cy="781835"/>
          </a:xfrm>
          <a:prstGeom prst="roundRect">
            <a:avLst/>
          </a:prstGeom>
          <a:solidFill>
            <a:srgbClr val="000000">
              <a:alpha val="18824"/>
            </a:srgb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361901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8" grpId="0" animBg="1"/>
      <p:bldP spid="9" grpId="0" animBg="1"/>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6FD05-397D-4836-A2B2-3FEF43015E9F}"/>
              </a:ext>
            </a:extLst>
          </p:cNvPr>
          <p:cNvPicPr>
            <a:picLocks noChangeAspect="1"/>
          </p:cNvPicPr>
          <p:nvPr/>
        </p:nvPicPr>
        <p:blipFill>
          <a:blip r:embed="rId2"/>
          <a:stretch>
            <a:fillRect/>
          </a:stretch>
        </p:blipFill>
        <p:spPr>
          <a:xfrm>
            <a:off x="1856950" y="314633"/>
            <a:ext cx="8478103" cy="5945891"/>
          </a:xfrm>
          <a:prstGeom prst="rect">
            <a:avLst/>
          </a:prstGeom>
        </p:spPr>
      </p:pic>
    </p:spTree>
    <p:extLst>
      <p:ext uri="{BB962C8B-B14F-4D97-AF65-F5344CB8AC3E}">
        <p14:creationId xmlns:p14="http://schemas.microsoft.com/office/powerpoint/2010/main" val="3945904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40"/>
            <a:ext cx="10043168" cy="494681"/>
          </a:xfrm>
          <a:prstGeom prst="rect">
            <a:avLst/>
          </a:prstGeom>
        </p:spPr>
        <p:txBody>
          <a:bodyPr>
            <a:normAutofit fontScale="90000"/>
          </a:bodyPr>
          <a:lstStyle/>
          <a:p>
            <a:r>
              <a:t>Inference</a:t>
            </a:r>
          </a:p>
        </p:txBody>
      </p:sp>
      <p:sp>
        <p:nvSpPr>
          <p:cNvPr id="3" name="Content Placeholder 2"/>
          <p:cNvSpPr>
            <a:spLocks noGrp="1"/>
          </p:cNvSpPr>
          <p:nvPr>
            <p:ph idx="1" hasCustomPrompt="1"/>
          </p:nvPr>
        </p:nvSpPr>
        <p:spPr/>
        <p:txBody>
          <a:bodyPr>
            <a:normAutofit fontScale="92500" lnSpcReduction="20000"/>
          </a:bodyPr>
          <a:lstStyle/>
          <a:p>
            <a:pPr lvl="0"/>
            <a:r>
              <a:t>From “data” to “population”</a:t>
            </a:r>
          </a:p>
          <a:p>
            <a:pPr lvl="0"/>
            <a:r>
              <a:t>From “association” to “causality”</a:t>
            </a:r>
          </a:p>
          <a:p>
            <a:pPr lvl="0"/>
            <a:r>
              <a:rPr b="1" i="1"/>
              <a:t>Statistical inference</a:t>
            </a:r>
            <a:r>
              <a:t> can be formulated as a set of operations on data that yield </a:t>
            </a:r>
            <a:r>
              <a:rPr b="1" i="1"/>
              <a:t>estimates</a:t>
            </a:r>
            <a:r>
              <a:t> and </a:t>
            </a:r>
            <a:r>
              <a:rPr b="1" i="1"/>
              <a:t>uncertainty statements</a:t>
            </a:r>
            <a:r>
              <a:t> about </a:t>
            </a:r>
            <a:r>
              <a:rPr b="1" i="1"/>
              <a:t>predictions</a:t>
            </a:r>
            <a:r>
              <a:t> and </a:t>
            </a:r>
            <a:r>
              <a:rPr b="1" i="1"/>
              <a:t>parameters</a:t>
            </a:r>
            <a:r>
              <a:t> of some underlying </a:t>
            </a:r>
            <a:r>
              <a:rPr b="1" i="1"/>
              <a:t>process</a:t>
            </a:r>
            <a:r>
              <a:t> or </a:t>
            </a:r>
            <a:r>
              <a:rPr b="1" i="1"/>
              <a:t>population</a:t>
            </a:r>
            <a:r>
              <a:t> (Gelman, Hill, and Vehtari 2020)</a:t>
            </a:r>
          </a:p>
          <a:p>
            <a:pPr lvl="0"/>
            <a:r>
              <a:t>From a mathematical standpoint, these </a:t>
            </a:r>
            <a:r>
              <a:rPr i="1"/>
              <a:t>probabilistic uncertainty statements</a:t>
            </a:r>
            <a:r>
              <a:t> are derived based on some </a:t>
            </a:r>
            <a:r>
              <a:rPr b="1" i="1"/>
              <a:t>assumed probability model</a:t>
            </a:r>
            <a:r>
              <a:t> for observed data.</a:t>
            </a:r>
          </a:p>
          <a:p>
            <a:pPr lvl="0"/>
            <a:r>
              <a:t>The </a:t>
            </a:r>
            <a:r>
              <a:rPr b="1" i="1"/>
              <a:t>normal (Gaussian) distribution</a:t>
            </a:r>
            <a:r>
              <a:t> — </a:t>
            </a:r>
            <a:r>
              <a:rPr i="1"/>
              <a:t>linear regression</a:t>
            </a:r>
          </a:p>
          <a:p>
            <a:pPr lvl="0"/>
            <a:r>
              <a:t>The </a:t>
            </a:r>
            <a:r>
              <a:rPr b="1" i="1"/>
              <a:t>binomial distribution</a:t>
            </a:r>
            <a:r>
              <a:t> — </a:t>
            </a:r>
            <a:r>
              <a:rPr i="1"/>
              <a:t>logistic regression</a:t>
            </a:r>
          </a:p>
          <a:p>
            <a:pPr lvl="0"/>
            <a:r>
              <a:t>So far we have focused on the “point” </a:t>
            </a:r>
            <a:r>
              <a:rPr b="1"/>
              <a:t>estimates</a:t>
            </a:r>
            <a:r>
              <a:t> from regression models</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2DEF88-6622-4478-BE2B-02756A40A35D}"/>
              </a:ext>
            </a:extLst>
          </p:cNvPr>
          <p:cNvPicPr>
            <a:picLocks noChangeAspect="1"/>
          </p:cNvPicPr>
          <p:nvPr/>
        </p:nvPicPr>
        <p:blipFill>
          <a:blip r:embed="rId3"/>
          <a:stretch>
            <a:fillRect/>
          </a:stretch>
        </p:blipFill>
        <p:spPr>
          <a:xfrm>
            <a:off x="756494" y="623496"/>
            <a:ext cx="10190855" cy="5354517"/>
          </a:xfrm>
          <a:prstGeom prst="rect">
            <a:avLst/>
          </a:prstGeom>
        </p:spPr>
      </p:pic>
      <p:sp>
        <p:nvSpPr>
          <p:cNvPr id="12" name="Rectangle 11">
            <a:extLst>
              <a:ext uri="{FF2B5EF4-FFF2-40B4-BE49-F238E27FC236}">
                <a16:creationId xmlns:a16="http://schemas.microsoft.com/office/drawing/2014/main" id="{88F7AEA6-D851-11F7-BCBF-51BA06CFEC5C}"/>
              </a:ext>
            </a:extLst>
          </p:cNvPr>
          <p:cNvSpPr/>
          <p:nvPr/>
        </p:nvSpPr>
        <p:spPr>
          <a:xfrm>
            <a:off x="1244653" y="4137254"/>
            <a:ext cx="2329963" cy="193431"/>
          </a:xfrm>
          <a:prstGeom prst="rect">
            <a:avLst/>
          </a:prstGeom>
          <a:solidFill>
            <a:schemeClr val="accent1">
              <a:lumMod val="40000"/>
              <a:lumOff val="6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A408BA76-99E8-3A2C-3AC9-5E016FEFD6A6}"/>
              </a:ext>
            </a:extLst>
          </p:cNvPr>
          <p:cNvSpPr/>
          <p:nvPr/>
        </p:nvSpPr>
        <p:spPr>
          <a:xfrm>
            <a:off x="5926017" y="4137253"/>
            <a:ext cx="1415561" cy="25497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3D85A6BF-5F80-38DB-26AA-F1DCBCEB5307}"/>
              </a:ext>
            </a:extLst>
          </p:cNvPr>
          <p:cNvSpPr/>
          <p:nvPr/>
        </p:nvSpPr>
        <p:spPr>
          <a:xfrm>
            <a:off x="3325502" y="4571008"/>
            <a:ext cx="1359876" cy="25497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a:extLst>
              <a:ext uri="{FF2B5EF4-FFF2-40B4-BE49-F238E27FC236}">
                <a16:creationId xmlns:a16="http://schemas.microsoft.com/office/drawing/2014/main" id="{158F47A9-6839-FFCC-CC74-056C5198BD89}"/>
              </a:ext>
            </a:extLst>
          </p:cNvPr>
          <p:cNvCxnSpPr>
            <a:cxnSpLocks/>
            <a:stCxn id="13" idx="3"/>
            <a:endCxn id="14" idx="7"/>
          </p:cNvCxnSpPr>
          <p:nvPr/>
        </p:nvCxnSpPr>
        <p:spPr>
          <a:xfrm flipH="1">
            <a:off x="4486229" y="4354889"/>
            <a:ext cx="1647091" cy="253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allout: Line 15">
            <a:extLst>
              <a:ext uri="{FF2B5EF4-FFF2-40B4-BE49-F238E27FC236}">
                <a16:creationId xmlns:a16="http://schemas.microsoft.com/office/drawing/2014/main" id="{B43C8FE4-16F1-C3E3-EF5A-2BEA8827EC41}"/>
              </a:ext>
            </a:extLst>
          </p:cNvPr>
          <p:cNvSpPr/>
          <p:nvPr/>
        </p:nvSpPr>
        <p:spPr>
          <a:xfrm>
            <a:off x="8190579" y="3310776"/>
            <a:ext cx="2243855" cy="712176"/>
          </a:xfrm>
          <a:prstGeom prst="borderCallout1">
            <a:avLst>
              <a:gd name="adj1" fmla="val 47918"/>
              <a:gd name="adj2" fmla="val -502"/>
              <a:gd name="adj3" fmla="val 127314"/>
              <a:gd name="adj4" fmla="val -518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p-value; very small; smaller than 0.001, and definitely smaller than 0.05 (for what it’s worth)</a:t>
            </a:r>
          </a:p>
        </p:txBody>
      </p:sp>
      <p:sp>
        <p:nvSpPr>
          <p:cNvPr id="17" name="Callout: Line 16">
            <a:extLst>
              <a:ext uri="{FF2B5EF4-FFF2-40B4-BE49-F238E27FC236}">
                <a16:creationId xmlns:a16="http://schemas.microsoft.com/office/drawing/2014/main" id="{5C0674A4-CC70-EB12-42F5-488A3ADA9AA8}"/>
              </a:ext>
            </a:extLst>
          </p:cNvPr>
          <p:cNvSpPr/>
          <p:nvPr/>
        </p:nvSpPr>
        <p:spPr>
          <a:xfrm>
            <a:off x="5663712" y="2713655"/>
            <a:ext cx="2353405" cy="712176"/>
          </a:xfrm>
          <a:prstGeom prst="borderCallout1">
            <a:avLst>
              <a:gd name="adj1" fmla="val 47918"/>
              <a:gd name="adj2" fmla="val -502"/>
              <a:gd name="adj3" fmla="val 205245"/>
              <a:gd name="adj4" fmla="val -8876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The “slope” coefficient; rather weak, but being older is associated with higher levels of social trust</a:t>
            </a:r>
          </a:p>
        </p:txBody>
      </p:sp>
      <p:cxnSp>
        <p:nvCxnSpPr>
          <p:cNvPr id="18" name="Straight Arrow Connector 17">
            <a:extLst>
              <a:ext uri="{FF2B5EF4-FFF2-40B4-BE49-F238E27FC236}">
                <a16:creationId xmlns:a16="http://schemas.microsoft.com/office/drawing/2014/main" id="{11A6731D-2742-6802-08B4-CD5709E2442B}"/>
              </a:ext>
            </a:extLst>
          </p:cNvPr>
          <p:cNvCxnSpPr>
            <a:cxnSpLocks/>
          </p:cNvCxnSpPr>
          <p:nvPr/>
        </p:nvCxnSpPr>
        <p:spPr>
          <a:xfrm>
            <a:off x="6361778" y="4392229"/>
            <a:ext cx="478639" cy="1103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96E8645-0D8A-8B39-417E-DB9F887E3881}"/>
              </a:ext>
            </a:extLst>
          </p:cNvPr>
          <p:cNvSpPr/>
          <p:nvPr/>
        </p:nvSpPr>
        <p:spPr>
          <a:xfrm>
            <a:off x="6561467" y="5495665"/>
            <a:ext cx="1060939" cy="25497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27FB3E5B-3497-552B-FE67-D6755C6CF9EE}"/>
              </a:ext>
            </a:extLst>
          </p:cNvPr>
          <p:cNvSpPr/>
          <p:nvPr/>
        </p:nvSpPr>
        <p:spPr>
          <a:xfrm>
            <a:off x="8520499" y="4137253"/>
            <a:ext cx="3050931" cy="1840761"/>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a:solidFill>
                  <a:schemeClr val="tx1"/>
                </a:solidFill>
              </a:rPr>
              <a:t>Conclusion</a:t>
            </a:r>
            <a:r>
              <a:rPr lang="en-GB" sz="1100" dirty="0">
                <a:solidFill>
                  <a:schemeClr val="tx1"/>
                </a:solidFill>
              </a:rPr>
              <a:t>:</a:t>
            </a:r>
          </a:p>
          <a:p>
            <a:r>
              <a:rPr lang="en-GB" sz="1100" dirty="0">
                <a:solidFill>
                  <a:schemeClr val="tx1"/>
                </a:solidFill>
              </a:rPr>
              <a:t>One’s age appears to have an impact on their level of social trust. This association is weak in substantive terms. Each additional year of age is associated with a 0.006-point increase on the measured “social trust” scale. Based on the p-value (&lt;0.001), we reject the null-hypothesis that this relationship would appear in our data by chance only, and provisionally accept that age affects social trust in the wider EU population.</a:t>
            </a:r>
          </a:p>
        </p:txBody>
      </p:sp>
      <p:sp>
        <p:nvSpPr>
          <p:cNvPr id="2" name="Rectangle: Rounded Corners 1">
            <a:extLst>
              <a:ext uri="{FF2B5EF4-FFF2-40B4-BE49-F238E27FC236}">
                <a16:creationId xmlns:a16="http://schemas.microsoft.com/office/drawing/2014/main" id="{481AD989-DA68-1AAD-FB53-24706AF1386B}"/>
              </a:ext>
            </a:extLst>
          </p:cNvPr>
          <p:cNvSpPr/>
          <p:nvPr/>
        </p:nvSpPr>
        <p:spPr>
          <a:xfrm>
            <a:off x="905518" y="643821"/>
            <a:ext cx="8115669" cy="781835"/>
          </a:xfrm>
          <a:prstGeom prst="roundRect">
            <a:avLst/>
          </a:prstGeom>
          <a:solidFill>
            <a:srgbClr val="000000">
              <a:alpha val="18824"/>
            </a:srgb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283406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7" grpId="0" animBg="1"/>
      <p:bldP spid="19" grpId="0" animBg="1"/>
      <p:bldP spid="2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08CF33-F01C-453A-86A1-8D58D6A14D59}"/>
              </a:ext>
            </a:extLst>
          </p:cNvPr>
          <p:cNvPicPr>
            <a:picLocks noChangeAspect="1"/>
          </p:cNvPicPr>
          <p:nvPr/>
        </p:nvPicPr>
        <p:blipFill>
          <a:blip r:embed="rId3"/>
          <a:stretch>
            <a:fillRect/>
          </a:stretch>
        </p:blipFill>
        <p:spPr>
          <a:xfrm>
            <a:off x="1178809" y="334813"/>
            <a:ext cx="8874243" cy="6310388"/>
          </a:xfrm>
          <a:prstGeom prst="rect">
            <a:avLst/>
          </a:prstGeom>
        </p:spPr>
      </p:pic>
    </p:spTree>
    <p:extLst>
      <p:ext uri="{BB962C8B-B14F-4D97-AF65-F5344CB8AC3E}">
        <p14:creationId xmlns:p14="http://schemas.microsoft.com/office/powerpoint/2010/main" val="1404295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28FD23-0913-49C0-8A42-6F773F8DBD78}"/>
              </a:ext>
            </a:extLst>
          </p:cNvPr>
          <p:cNvPicPr>
            <a:picLocks noChangeAspect="1"/>
          </p:cNvPicPr>
          <p:nvPr/>
        </p:nvPicPr>
        <p:blipFill>
          <a:blip r:embed="rId3"/>
          <a:stretch>
            <a:fillRect/>
          </a:stretch>
        </p:blipFill>
        <p:spPr>
          <a:xfrm>
            <a:off x="954829" y="354880"/>
            <a:ext cx="9640663" cy="5978240"/>
          </a:xfrm>
          <a:prstGeom prst="rect">
            <a:avLst/>
          </a:prstGeom>
        </p:spPr>
      </p:pic>
      <p:sp>
        <p:nvSpPr>
          <p:cNvPr id="2" name="Rectangle 1">
            <a:extLst>
              <a:ext uri="{FF2B5EF4-FFF2-40B4-BE49-F238E27FC236}">
                <a16:creationId xmlns:a16="http://schemas.microsoft.com/office/drawing/2014/main" id="{1B75010D-F8CD-6B78-71DD-EFBBD6A29E2C}"/>
              </a:ext>
            </a:extLst>
          </p:cNvPr>
          <p:cNvSpPr/>
          <p:nvPr/>
        </p:nvSpPr>
        <p:spPr>
          <a:xfrm>
            <a:off x="1358488" y="4651131"/>
            <a:ext cx="2329963" cy="193431"/>
          </a:xfrm>
          <a:prstGeom prst="rect">
            <a:avLst/>
          </a:prstGeom>
          <a:solidFill>
            <a:schemeClr val="accent1">
              <a:lumMod val="40000"/>
              <a:lumOff val="6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047A316E-F459-0AEA-3C23-FAFD19597D91}"/>
              </a:ext>
            </a:extLst>
          </p:cNvPr>
          <p:cNvSpPr/>
          <p:nvPr/>
        </p:nvSpPr>
        <p:spPr>
          <a:xfrm>
            <a:off x="5775159" y="4619849"/>
            <a:ext cx="1359876" cy="25497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allout: Line 6">
            <a:extLst>
              <a:ext uri="{FF2B5EF4-FFF2-40B4-BE49-F238E27FC236}">
                <a16:creationId xmlns:a16="http://schemas.microsoft.com/office/drawing/2014/main" id="{E67F3F7A-DA24-1710-929E-DB37B5B8B3AA}"/>
              </a:ext>
            </a:extLst>
          </p:cNvPr>
          <p:cNvSpPr/>
          <p:nvPr/>
        </p:nvSpPr>
        <p:spPr>
          <a:xfrm>
            <a:off x="7864801" y="3335208"/>
            <a:ext cx="2243855" cy="712176"/>
          </a:xfrm>
          <a:prstGeom prst="borderCallout1">
            <a:avLst>
              <a:gd name="adj1" fmla="val 47918"/>
              <a:gd name="adj2" fmla="val -502"/>
              <a:gd name="adj3" fmla="val 186573"/>
              <a:gd name="adj4" fmla="val -373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p-value; it runs on a 0-1 scale, so 0.58 (i.e. 58%) is very high, and much </a:t>
            </a:r>
            <a:r>
              <a:rPr lang="en-GB" sz="1100" dirty="0" err="1">
                <a:solidFill>
                  <a:schemeClr val="tx1"/>
                </a:solidFill>
              </a:rPr>
              <a:t>much</a:t>
            </a:r>
            <a:r>
              <a:rPr lang="en-GB" sz="1100" dirty="0">
                <a:solidFill>
                  <a:schemeClr val="tx1"/>
                </a:solidFill>
              </a:rPr>
              <a:t> higher than 0.05 (for what it’s worth)</a:t>
            </a:r>
          </a:p>
        </p:txBody>
      </p:sp>
      <p:sp>
        <p:nvSpPr>
          <p:cNvPr id="8" name="Callout: Line 7">
            <a:extLst>
              <a:ext uri="{FF2B5EF4-FFF2-40B4-BE49-F238E27FC236}">
                <a16:creationId xmlns:a16="http://schemas.microsoft.com/office/drawing/2014/main" id="{164E1EBD-E926-E400-725E-D11851C239BC}"/>
              </a:ext>
            </a:extLst>
          </p:cNvPr>
          <p:cNvSpPr/>
          <p:nvPr/>
        </p:nvSpPr>
        <p:spPr>
          <a:xfrm>
            <a:off x="5325287" y="3050932"/>
            <a:ext cx="2353405" cy="712176"/>
          </a:xfrm>
          <a:prstGeom prst="borderCallout1">
            <a:avLst>
              <a:gd name="adj1" fmla="val 47918"/>
              <a:gd name="adj2" fmla="val -502"/>
              <a:gd name="adj3" fmla="val 226233"/>
              <a:gd name="adj4" fmla="val -7120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The “slope” coefficient; very weak, but being a woman is associated with higher levels of social trust compared to being a man</a:t>
            </a:r>
          </a:p>
        </p:txBody>
      </p:sp>
      <p:cxnSp>
        <p:nvCxnSpPr>
          <p:cNvPr id="9" name="Straight Arrow Connector 8">
            <a:extLst>
              <a:ext uri="{FF2B5EF4-FFF2-40B4-BE49-F238E27FC236}">
                <a16:creationId xmlns:a16="http://schemas.microsoft.com/office/drawing/2014/main" id="{CED6426E-A158-2FC7-0B75-FAE7975D1111}"/>
              </a:ext>
            </a:extLst>
          </p:cNvPr>
          <p:cNvCxnSpPr>
            <a:cxnSpLocks/>
          </p:cNvCxnSpPr>
          <p:nvPr/>
        </p:nvCxnSpPr>
        <p:spPr>
          <a:xfrm>
            <a:off x="6203052" y="4844561"/>
            <a:ext cx="535547" cy="1103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963BFEB3-8549-3169-E568-DBCFABDE0E16}"/>
              </a:ext>
            </a:extLst>
          </p:cNvPr>
          <p:cNvSpPr/>
          <p:nvPr/>
        </p:nvSpPr>
        <p:spPr>
          <a:xfrm>
            <a:off x="6375337" y="5947997"/>
            <a:ext cx="1060939" cy="25497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EEF827BD-14AF-B53E-A2DB-F96142B4DD7F}"/>
              </a:ext>
            </a:extLst>
          </p:cNvPr>
          <p:cNvSpPr/>
          <p:nvPr/>
        </p:nvSpPr>
        <p:spPr>
          <a:xfrm>
            <a:off x="8174676" y="4170779"/>
            <a:ext cx="3464169" cy="203894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a:solidFill>
                  <a:schemeClr val="tx1"/>
                </a:solidFill>
              </a:rPr>
              <a:t>Conclusion</a:t>
            </a:r>
            <a:r>
              <a:rPr lang="en-GB" sz="1100" dirty="0">
                <a:solidFill>
                  <a:schemeClr val="tx1"/>
                </a:solidFill>
              </a:rPr>
              <a:t>:</a:t>
            </a:r>
          </a:p>
          <a:p>
            <a:r>
              <a:rPr lang="en-GB" sz="1100" dirty="0">
                <a:solidFill>
                  <a:schemeClr val="tx1"/>
                </a:solidFill>
              </a:rPr>
              <a:t>One’s sex doesn’t appear to have an impact on their level of social trust. The average score of women on the social trust scale is merely 0.008 points higher than that of men. Based on the p-value (0.58), we </a:t>
            </a:r>
            <a:r>
              <a:rPr lang="en-GB" sz="1100" u="sng" dirty="0">
                <a:solidFill>
                  <a:schemeClr val="tx1"/>
                </a:solidFill>
              </a:rPr>
              <a:t>cannot</a:t>
            </a:r>
            <a:r>
              <a:rPr lang="en-GB" sz="1100" dirty="0">
                <a:solidFill>
                  <a:schemeClr val="tx1"/>
                </a:solidFill>
              </a:rPr>
              <a:t> reject the null-hypothesis that the difference between men and women in the wider EU population is in fact equal to 0 (as opposed to 0.008). There is in fact a probability of 0.58 (or 58%) that we would be wrong in rejecting the null-hypothesis. In conclusion, we don’t have evidence to suggest that sex is associated with differences in levels of social trust.</a:t>
            </a:r>
          </a:p>
        </p:txBody>
      </p:sp>
      <p:sp>
        <p:nvSpPr>
          <p:cNvPr id="5" name="Rectangle: Rounded Corners 4">
            <a:extLst>
              <a:ext uri="{FF2B5EF4-FFF2-40B4-BE49-F238E27FC236}">
                <a16:creationId xmlns:a16="http://schemas.microsoft.com/office/drawing/2014/main" id="{75FF7C9E-9107-6C21-3363-20EB5ABB6C00}"/>
              </a:ext>
            </a:extLst>
          </p:cNvPr>
          <p:cNvSpPr/>
          <p:nvPr/>
        </p:nvSpPr>
        <p:spPr>
          <a:xfrm>
            <a:off x="1119412" y="1381392"/>
            <a:ext cx="8115669" cy="781835"/>
          </a:xfrm>
          <a:prstGeom prst="roundRect">
            <a:avLst/>
          </a:prstGeom>
          <a:solidFill>
            <a:srgbClr val="000000">
              <a:alpha val="18824"/>
            </a:srgb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165078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animBg="1"/>
      <p:bldP spid="8" grpId="0" animBg="1"/>
      <p:bldP spid="10"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63665B-4A8A-4E7E-9EB9-FBCE5589F9C7}"/>
              </a:ext>
            </a:extLst>
          </p:cNvPr>
          <p:cNvPicPr>
            <a:picLocks noChangeAspect="1"/>
          </p:cNvPicPr>
          <p:nvPr/>
        </p:nvPicPr>
        <p:blipFill>
          <a:blip r:embed="rId2"/>
          <a:stretch>
            <a:fillRect/>
          </a:stretch>
        </p:blipFill>
        <p:spPr>
          <a:xfrm>
            <a:off x="1199536" y="827778"/>
            <a:ext cx="9495203" cy="5370855"/>
          </a:xfrm>
          <a:prstGeom prst="rect">
            <a:avLst/>
          </a:prstGeom>
        </p:spPr>
      </p:pic>
    </p:spTree>
    <p:extLst>
      <p:ext uri="{BB962C8B-B14F-4D97-AF65-F5344CB8AC3E}">
        <p14:creationId xmlns:p14="http://schemas.microsoft.com/office/powerpoint/2010/main" val="1180492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2FE4D6-8766-49A0-B677-626E90F8ED83}"/>
              </a:ext>
            </a:extLst>
          </p:cNvPr>
          <p:cNvPicPr>
            <a:picLocks noChangeAspect="1"/>
          </p:cNvPicPr>
          <p:nvPr/>
        </p:nvPicPr>
        <p:blipFill>
          <a:blip r:embed="rId2"/>
          <a:stretch>
            <a:fillRect/>
          </a:stretch>
        </p:blipFill>
        <p:spPr>
          <a:xfrm>
            <a:off x="550630" y="468154"/>
            <a:ext cx="7198999" cy="5264225"/>
          </a:xfrm>
          <a:prstGeom prst="rect">
            <a:avLst/>
          </a:prstGeom>
        </p:spPr>
      </p:pic>
      <mc:AlternateContent xmlns:mc="http://schemas.openxmlformats.org/markup-compatibility/2006">
        <mc:Choice xmlns:a14="http://schemas.microsoft.com/office/drawing/2010/main" Requires="a14">
          <p:sp>
            <p:nvSpPr>
              <p:cNvPr id="2" name="Text Placeholder 3">
                <a:extLst>
                  <a:ext uri="{FF2B5EF4-FFF2-40B4-BE49-F238E27FC236}">
                    <a16:creationId xmlns:a16="http://schemas.microsoft.com/office/drawing/2014/main" id="{92E34DB3-B618-46C4-F0E8-66B5AAF48975}"/>
                  </a:ext>
                </a:extLst>
              </p:cNvPr>
              <p:cNvSpPr txBox="1">
                <a:spLocks/>
              </p:cNvSpPr>
              <p:nvPr/>
            </p:nvSpPr>
            <p:spPr>
              <a:xfrm>
                <a:off x="7079916" y="1125622"/>
                <a:ext cx="4886803" cy="1304412"/>
              </a:xfrm>
              <a:prstGeom prst="rect">
                <a:avLst/>
              </a:prstGeom>
            </p:spPr>
            <p:txBody>
              <a:bodyPr/>
              <a:lstStyle>
                <a:lvl1pPr marL="269875" indent="-269875" algn="l" defTabSz="342900" rtl="0" eaLnBrk="1" latinLnBrk="0" hangingPunct="1">
                  <a:spcBef>
                    <a:spcPct val="20000"/>
                  </a:spcBef>
                  <a:buClr>
                    <a:schemeClr val="accent1">
                      <a:lumMod val="50000"/>
                    </a:schemeClr>
                  </a:buClr>
                  <a:buSzPct val="130000"/>
                  <a:buFont typeface="Arial Narrow" panose="020B0606020202030204" pitchFamily="34" charset="0"/>
                  <a:buChar char="●"/>
                  <a:defRPr sz="2000" kern="1200">
                    <a:solidFill>
                      <a:schemeClr val="tx1"/>
                    </a:solidFill>
                    <a:latin typeface="+mn-lt"/>
                    <a:ea typeface="+mn-ea"/>
                    <a:cs typeface="+mn-cs"/>
                  </a:defRPr>
                </a:lvl1pPr>
                <a:lvl2pPr marL="539750" indent="-196850" algn="l" defTabSz="342900" rtl="0" eaLnBrk="1" latinLnBrk="0" hangingPunct="1">
                  <a:spcBef>
                    <a:spcPct val="20000"/>
                  </a:spcBef>
                  <a:buClr>
                    <a:schemeClr val="accent1">
                      <a:lumMod val="50000"/>
                    </a:schemeClr>
                  </a:buClr>
                  <a:buFont typeface="Arial Narrow" panose="020B0606020202030204" pitchFamily="34" charset="0"/>
                  <a:buChar char="►"/>
                  <a:defRPr sz="1800" kern="1200">
                    <a:solidFill>
                      <a:schemeClr val="tx1">
                        <a:lumMod val="85000"/>
                        <a:lumOff val="15000"/>
                      </a:schemeClr>
                    </a:solidFill>
                    <a:latin typeface="+mn-lt"/>
                    <a:ea typeface="+mn-ea"/>
                    <a:cs typeface="+mn-cs"/>
                  </a:defRPr>
                </a:lvl2pPr>
                <a:lvl3pPr marL="717550" indent="-269875" algn="l" defTabSz="342900" rtl="0" eaLnBrk="1" latinLnBrk="0" hangingPunct="1">
                  <a:spcBef>
                    <a:spcPct val="20000"/>
                  </a:spcBef>
                  <a:buClr>
                    <a:srgbClr val="5E8F3D"/>
                  </a:buClr>
                  <a:buFont typeface="Arial Narrow" panose="020B0606020202030204" pitchFamily="34" charset="0"/>
                  <a:buChar char="◄"/>
                  <a:defRPr sz="1600" kern="1200">
                    <a:solidFill>
                      <a:schemeClr val="tx1">
                        <a:lumMod val="75000"/>
                        <a:lumOff val="25000"/>
                      </a:schemeClr>
                    </a:solidFill>
                    <a:latin typeface="+mn-lt"/>
                    <a:ea typeface="+mn-ea"/>
                    <a:cs typeface="+mn-cs"/>
                  </a:defRPr>
                </a:lvl3pPr>
                <a:lvl4pPr marL="809625" indent="-177800" algn="l" defTabSz="342900" rtl="0" eaLnBrk="1" latinLnBrk="0" hangingPunct="1">
                  <a:spcBef>
                    <a:spcPct val="20000"/>
                  </a:spcBef>
                  <a:buClr>
                    <a:schemeClr val="accent6">
                      <a:lumMod val="50000"/>
                    </a:schemeClr>
                  </a:buClr>
                  <a:buFont typeface="Arial Narrow" panose="020B0606020202030204" pitchFamily="34" charset="0"/>
                  <a:buChar char="▼"/>
                  <a:defRPr sz="1400" kern="1200">
                    <a:solidFill>
                      <a:schemeClr val="tx1">
                        <a:lumMod val="50000"/>
                        <a:lumOff val="50000"/>
                      </a:schemeClr>
                    </a:solidFill>
                    <a:latin typeface="+mn-lt"/>
                    <a:ea typeface="+mn-ea"/>
                    <a:cs typeface="+mn-cs"/>
                  </a:defRPr>
                </a:lvl4pPr>
                <a:lvl5pPr marL="895350" indent="-92075" algn="l" defTabSz="342900" rtl="0" eaLnBrk="1" latinLnBrk="0" hangingPunct="1">
                  <a:spcBef>
                    <a:spcPct val="20000"/>
                  </a:spcBef>
                  <a:buClr>
                    <a:srgbClr val="A88000"/>
                  </a:buClr>
                  <a:buFont typeface="Arial Narrow" panose="020B0606020202030204" pitchFamily="34" charset="0"/>
                  <a:buChar char="▲"/>
                  <a:defRPr sz="1200" kern="1200">
                    <a:solidFill>
                      <a:schemeClr val="bg1">
                        <a:lumMod val="65000"/>
                      </a:schemeClr>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01597" indent="0">
                  <a:buNone/>
                </a:pPr>
                <a14:m>
                  <m:oMathPara xmlns:m="http://schemas.openxmlformats.org/officeDocument/2006/math">
                    <m:oMathParaPr>
                      <m:jc m:val="centerGroup"/>
                    </m:oMathParaPr>
                    <m:oMath xmlns:m="http://schemas.openxmlformats.org/officeDocument/2006/math">
                      <m:acc>
                        <m:accPr>
                          <m:chr m:val="̂"/>
                          <m:ctrlPr>
                            <a:rPr lang="en-GB" sz="2667" i="1">
                              <a:latin typeface="Cambria Math" panose="02040503050406030204" pitchFamily="18" charset="0"/>
                            </a:rPr>
                          </m:ctrlPr>
                        </m:accPr>
                        <m:e>
                          <m:r>
                            <a:rPr lang="en-GB" sz="2667" i="1">
                              <a:latin typeface="Cambria Math" panose="02040503050406030204" pitchFamily="18" charset="0"/>
                            </a:rPr>
                            <m:t>𝑌</m:t>
                          </m:r>
                        </m:e>
                      </m:acc>
                      <m:r>
                        <a:rPr lang="en-GB" sz="2667" i="1">
                          <a:latin typeface="Cambria Math" panose="02040503050406030204" pitchFamily="18" charset="0"/>
                        </a:rPr>
                        <m:t>=</m:t>
                      </m:r>
                      <m:sSub>
                        <m:sSubPr>
                          <m:ctrlPr>
                            <a:rPr lang="en-GB" sz="2667" i="1">
                              <a:latin typeface="Cambria Math" panose="02040503050406030204" pitchFamily="18" charset="0"/>
                            </a:rPr>
                          </m:ctrlPr>
                        </m:sSubPr>
                        <m:e>
                          <m:r>
                            <a:rPr lang="en-GB" sz="2667" i="1">
                              <a:latin typeface="Cambria Math" panose="02040503050406030204" pitchFamily="18" charset="0"/>
                            </a:rPr>
                            <m:t>𝛽</m:t>
                          </m:r>
                        </m:e>
                        <m:sub>
                          <m:r>
                            <a:rPr lang="en-GB" sz="2667" i="1">
                              <a:latin typeface="Cambria Math" panose="02040503050406030204" pitchFamily="18" charset="0"/>
                            </a:rPr>
                            <m:t>0</m:t>
                          </m:r>
                        </m:sub>
                      </m:sSub>
                      <m:r>
                        <a:rPr lang="en-GB" sz="2667" i="1">
                          <a:latin typeface="Cambria Math" panose="02040503050406030204" pitchFamily="18" charset="0"/>
                        </a:rPr>
                        <m:t>+</m:t>
                      </m:r>
                      <m:sSub>
                        <m:sSubPr>
                          <m:ctrlPr>
                            <a:rPr lang="en-GB" sz="2667" i="1">
                              <a:latin typeface="Cambria Math" panose="02040503050406030204" pitchFamily="18" charset="0"/>
                            </a:rPr>
                          </m:ctrlPr>
                        </m:sSubPr>
                        <m:e>
                          <m:r>
                            <a:rPr lang="en-GB" sz="2667" i="1">
                              <a:latin typeface="Cambria Math" panose="02040503050406030204" pitchFamily="18" charset="0"/>
                            </a:rPr>
                            <m:t>𝛽</m:t>
                          </m:r>
                        </m:e>
                        <m:sub>
                          <m:r>
                            <a:rPr lang="en-GB" sz="2667" i="1">
                              <a:latin typeface="Cambria Math" panose="02040503050406030204" pitchFamily="18" charset="0"/>
                            </a:rPr>
                            <m:t>1</m:t>
                          </m:r>
                        </m:sub>
                      </m:sSub>
                      <m:sSub>
                        <m:sSubPr>
                          <m:ctrlPr>
                            <a:rPr lang="en-GB" sz="2667" i="1">
                              <a:solidFill>
                                <a:srgbClr val="00B050"/>
                              </a:solidFill>
                              <a:latin typeface="Cambria Math" panose="02040503050406030204" pitchFamily="18" charset="0"/>
                            </a:rPr>
                          </m:ctrlPr>
                        </m:sSubPr>
                        <m:e>
                          <m:r>
                            <a:rPr lang="en-GB" sz="2667" i="1">
                              <a:solidFill>
                                <a:srgbClr val="00B050"/>
                              </a:solidFill>
                              <a:latin typeface="Cambria Math" panose="02040503050406030204" pitchFamily="18" charset="0"/>
                            </a:rPr>
                            <m:t>𝑋</m:t>
                          </m:r>
                        </m:e>
                        <m:sub>
                          <m:r>
                            <a:rPr lang="en-GB" sz="2667" i="1">
                              <a:solidFill>
                                <a:srgbClr val="00B050"/>
                              </a:solidFill>
                              <a:latin typeface="Cambria Math" panose="02040503050406030204" pitchFamily="18" charset="0"/>
                            </a:rPr>
                            <m:t>1</m:t>
                          </m:r>
                        </m:sub>
                      </m:sSub>
                      <m:r>
                        <a:rPr lang="en-GB" sz="2667" i="1">
                          <a:latin typeface="Cambria Math" panose="02040503050406030204" pitchFamily="18" charset="0"/>
                        </a:rPr>
                        <m:t>+</m:t>
                      </m:r>
                      <m:sSub>
                        <m:sSubPr>
                          <m:ctrlPr>
                            <a:rPr lang="en-GB" sz="2667" i="1">
                              <a:latin typeface="Cambria Math" panose="02040503050406030204" pitchFamily="18" charset="0"/>
                            </a:rPr>
                          </m:ctrlPr>
                        </m:sSubPr>
                        <m:e>
                          <m:r>
                            <a:rPr lang="en-GB" sz="2667" i="1">
                              <a:latin typeface="Cambria Math" panose="02040503050406030204" pitchFamily="18" charset="0"/>
                            </a:rPr>
                            <m:t>𝛽</m:t>
                          </m:r>
                        </m:e>
                        <m:sub>
                          <m:r>
                            <a:rPr lang="en-GB" sz="2667" i="1">
                              <a:latin typeface="Cambria Math" panose="02040503050406030204" pitchFamily="18" charset="0"/>
                            </a:rPr>
                            <m:t>2</m:t>
                          </m:r>
                        </m:sub>
                      </m:sSub>
                      <m:sSub>
                        <m:sSubPr>
                          <m:ctrlPr>
                            <a:rPr lang="en-GB" sz="2667" i="1">
                              <a:solidFill>
                                <a:srgbClr val="FFFF00"/>
                              </a:solidFill>
                              <a:latin typeface="Cambria Math" panose="02040503050406030204" pitchFamily="18" charset="0"/>
                            </a:rPr>
                          </m:ctrlPr>
                        </m:sSubPr>
                        <m:e>
                          <m:r>
                            <a:rPr lang="en-GB" sz="2667" i="1">
                              <a:solidFill>
                                <a:srgbClr val="FFFF00"/>
                              </a:solidFill>
                              <a:latin typeface="Cambria Math" panose="02040503050406030204" pitchFamily="18" charset="0"/>
                            </a:rPr>
                            <m:t>𝑋</m:t>
                          </m:r>
                        </m:e>
                        <m:sub>
                          <m:r>
                            <a:rPr lang="en-GB" sz="2667" i="1">
                              <a:solidFill>
                                <a:srgbClr val="FFFF00"/>
                              </a:solidFill>
                              <a:latin typeface="Cambria Math" panose="02040503050406030204" pitchFamily="18" charset="0"/>
                            </a:rPr>
                            <m:t>2</m:t>
                          </m:r>
                        </m:sub>
                      </m:sSub>
                      <m:r>
                        <a:rPr lang="en-GB" sz="2667" i="1">
                          <a:latin typeface="Cambria Math" panose="02040503050406030204" pitchFamily="18" charset="0"/>
                        </a:rPr>
                        <m:t>+…</m:t>
                      </m:r>
                    </m:oMath>
                  </m:oMathPara>
                </a14:m>
                <a:endParaRPr lang="en-GB" sz="2667" i="1" dirty="0">
                  <a:latin typeface="Cambria Math" panose="02040503050406030204" pitchFamily="18" charset="0"/>
                </a:endParaRPr>
              </a:p>
              <a:p>
                <a:pPr marL="101597" indent="0">
                  <a:buNone/>
                </a:pPr>
                <a14:m>
                  <m:oMathPara xmlns:m="http://schemas.openxmlformats.org/officeDocument/2006/math">
                    <m:oMathParaPr>
                      <m:jc m:val="centerGroup"/>
                    </m:oMathParaPr>
                    <m:oMath xmlns:m="http://schemas.openxmlformats.org/officeDocument/2006/math">
                      <m:r>
                        <a:rPr lang="en-GB" sz="2667" i="1">
                          <a:latin typeface="Cambria Math" panose="02040503050406030204" pitchFamily="18" charset="0"/>
                        </a:rPr>
                        <m:t>+</m:t>
                      </m:r>
                      <m:sSub>
                        <m:sSubPr>
                          <m:ctrlPr>
                            <a:rPr lang="en-GB" sz="2667" i="1">
                              <a:latin typeface="Cambria Math" panose="02040503050406030204" pitchFamily="18" charset="0"/>
                            </a:rPr>
                          </m:ctrlPr>
                        </m:sSubPr>
                        <m:e>
                          <m:r>
                            <a:rPr lang="en-GB" sz="2667" i="1">
                              <a:latin typeface="Cambria Math" panose="02040503050406030204" pitchFamily="18" charset="0"/>
                            </a:rPr>
                            <m:t>𝛽</m:t>
                          </m:r>
                        </m:e>
                        <m:sub>
                          <m:r>
                            <a:rPr lang="en-GB" sz="2667" i="1">
                              <a:latin typeface="Cambria Math" panose="02040503050406030204" pitchFamily="18" charset="0"/>
                            </a:rPr>
                            <m:t>𝑝</m:t>
                          </m:r>
                        </m:sub>
                      </m:sSub>
                      <m:sSub>
                        <m:sSubPr>
                          <m:ctrlPr>
                            <a:rPr lang="en-GB" sz="2667" i="1">
                              <a:solidFill>
                                <a:srgbClr val="FFC000"/>
                              </a:solidFill>
                              <a:latin typeface="Cambria Math" panose="02040503050406030204" pitchFamily="18" charset="0"/>
                            </a:rPr>
                          </m:ctrlPr>
                        </m:sSubPr>
                        <m:e>
                          <m:r>
                            <a:rPr lang="en-GB" sz="2667" i="1">
                              <a:solidFill>
                                <a:srgbClr val="FFC000"/>
                              </a:solidFill>
                              <a:latin typeface="Cambria Math" panose="02040503050406030204" pitchFamily="18" charset="0"/>
                            </a:rPr>
                            <m:t>𝑋</m:t>
                          </m:r>
                        </m:e>
                        <m:sub>
                          <m:r>
                            <a:rPr lang="en-GB" sz="2667" i="1">
                              <a:solidFill>
                                <a:srgbClr val="FFC000"/>
                              </a:solidFill>
                              <a:latin typeface="Cambria Math" panose="02040503050406030204" pitchFamily="18" charset="0"/>
                            </a:rPr>
                            <m:t>𝑝</m:t>
                          </m:r>
                        </m:sub>
                      </m:sSub>
                    </m:oMath>
                  </m:oMathPara>
                </a14:m>
                <a:endParaRPr lang="en-GB" sz="2667" dirty="0"/>
              </a:p>
            </p:txBody>
          </p:sp>
        </mc:Choice>
        <mc:Fallback>
          <p:sp>
            <p:nvSpPr>
              <p:cNvPr id="2" name="Text Placeholder 3">
                <a:extLst>
                  <a:ext uri="{FF2B5EF4-FFF2-40B4-BE49-F238E27FC236}">
                    <a16:creationId xmlns:a16="http://schemas.microsoft.com/office/drawing/2014/main" id="{92E34DB3-B618-46C4-F0E8-66B5AAF48975}"/>
                  </a:ext>
                </a:extLst>
              </p:cNvPr>
              <p:cNvSpPr txBox="1">
                <a:spLocks noRot="1" noChangeAspect="1" noMove="1" noResize="1" noEditPoints="1" noAdjustHandles="1" noChangeArrowheads="1" noChangeShapeType="1" noTextEdit="1"/>
              </p:cNvSpPr>
              <p:nvPr/>
            </p:nvSpPr>
            <p:spPr>
              <a:xfrm>
                <a:off x="7079916" y="1125622"/>
                <a:ext cx="4886803" cy="1304412"/>
              </a:xfrm>
              <a:prstGeom prst="rect">
                <a:avLst/>
              </a:prstGeom>
              <a:blipFill>
                <a:blip r:embed="rId3"/>
                <a:stretch>
                  <a:fillRect/>
                </a:stretch>
              </a:blipFill>
            </p:spPr>
            <p:txBody>
              <a:bodyPr/>
              <a:lstStyle/>
              <a:p>
                <a:r>
                  <a:rPr lang="en-GB">
                    <a:noFill/>
                  </a:rPr>
                  <a:t> </a:t>
                </a:r>
              </a:p>
            </p:txBody>
          </p:sp>
        </mc:Fallback>
      </mc:AlternateContent>
      <p:sp>
        <p:nvSpPr>
          <p:cNvPr id="4" name="Rectangle 3">
            <a:extLst>
              <a:ext uri="{FF2B5EF4-FFF2-40B4-BE49-F238E27FC236}">
                <a16:creationId xmlns:a16="http://schemas.microsoft.com/office/drawing/2014/main" id="{DF1E549E-C8DB-DE07-B1ED-FF5722BABEF5}"/>
              </a:ext>
            </a:extLst>
          </p:cNvPr>
          <p:cNvSpPr/>
          <p:nvPr/>
        </p:nvSpPr>
        <p:spPr>
          <a:xfrm>
            <a:off x="7003625" y="2176498"/>
            <a:ext cx="4144361" cy="383708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2">
                  <a:lumMod val="75000"/>
                </a:schemeClr>
              </a:solidFill>
            </a:endParaRPr>
          </a:p>
        </p:txBody>
      </p:sp>
      <p:sp>
        <p:nvSpPr>
          <p:cNvPr id="5" name="Rectangle 4">
            <a:extLst>
              <a:ext uri="{FF2B5EF4-FFF2-40B4-BE49-F238E27FC236}">
                <a16:creationId xmlns:a16="http://schemas.microsoft.com/office/drawing/2014/main" id="{8E70701F-D9D6-6991-C683-FACE1F142BDA}"/>
              </a:ext>
            </a:extLst>
          </p:cNvPr>
          <p:cNvSpPr/>
          <p:nvPr/>
        </p:nvSpPr>
        <p:spPr>
          <a:xfrm>
            <a:off x="8135847" y="2711234"/>
            <a:ext cx="3491981" cy="31601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6" name="Oval 5">
            <a:extLst>
              <a:ext uri="{FF2B5EF4-FFF2-40B4-BE49-F238E27FC236}">
                <a16:creationId xmlns:a16="http://schemas.microsoft.com/office/drawing/2014/main" id="{099A6748-F37D-94A4-AEAC-3FE2A0B2AD44}"/>
              </a:ext>
            </a:extLst>
          </p:cNvPr>
          <p:cNvSpPr/>
          <p:nvPr/>
        </p:nvSpPr>
        <p:spPr>
          <a:xfrm>
            <a:off x="8285851" y="2739899"/>
            <a:ext cx="1693795" cy="1620315"/>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lumMod val="75000"/>
                  </a:schemeClr>
                </a:solidFill>
              </a:rPr>
              <a:t>X1</a:t>
            </a:r>
          </a:p>
        </p:txBody>
      </p:sp>
      <p:sp>
        <p:nvSpPr>
          <p:cNvPr id="7" name="Oval 6">
            <a:extLst>
              <a:ext uri="{FF2B5EF4-FFF2-40B4-BE49-F238E27FC236}">
                <a16:creationId xmlns:a16="http://schemas.microsoft.com/office/drawing/2014/main" id="{7D0ACD01-36E4-D4A4-1E7C-CE56D0CF83A1}"/>
              </a:ext>
            </a:extLst>
          </p:cNvPr>
          <p:cNvSpPr/>
          <p:nvPr/>
        </p:nvSpPr>
        <p:spPr>
          <a:xfrm>
            <a:off x="9373779" y="3284115"/>
            <a:ext cx="1760221" cy="1620315"/>
          </a:xfrm>
          <a:prstGeom prst="ellipse">
            <a:avLst/>
          </a:prstGeom>
          <a:solidFill>
            <a:schemeClr val="accent6">
              <a:lumMod val="75000"/>
              <a:alpha val="38824"/>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lumMod val="75000"/>
                  </a:schemeClr>
                </a:solidFill>
              </a:rPr>
              <a:t>X2</a:t>
            </a:r>
          </a:p>
        </p:txBody>
      </p:sp>
      <p:sp>
        <p:nvSpPr>
          <p:cNvPr id="8" name="Oval 7">
            <a:extLst>
              <a:ext uri="{FF2B5EF4-FFF2-40B4-BE49-F238E27FC236}">
                <a16:creationId xmlns:a16="http://schemas.microsoft.com/office/drawing/2014/main" id="{500FEB95-4329-643B-5B34-FF5EBD23FCCD}"/>
              </a:ext>
            </a:extLst>
          </p:cNvPr>
          <p:cNvSpPr/>
          <p:nvPr/>
        </p:nvSpPr>
        <p:spPr>
          <a:xfrm>
            <a:off x="8333772" y="3916657"/>
            <a:ext cx="1693795" cy="1510497"/>
          </a:xfrm>
          <a:prstGeom prst="ellipse">
            <a:avLst/>
          </a:prstGeom>
          <a:solidFill>
            <a:schemeClr val="accent4">
              <a:lumMod val="20000"/>
              <a:lumOff val="8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lumMod val="75000"/>
                  </a:schemeClr>
                </a:solidFill>
              </a:rPr>
              <a:t>X3</a:t>
            </a:r>
          </a:p>
        </p:txBody>
      </p:sp>
      <p:sp>
        <p:nvSpPr>
          <p:cNvPr id="9" name="TextBox 8">
            <a:extLst>
              <a:ext uri="{FF2B5EF4-FFF2-40B4-BE49-F238E27FC236}">
                <a16:creationId xmlns:a16="http://schemas.microsoft.com/office/drawing/2014/main" id="{6F742181-377B-DB51-81AF-6B14CB707D0E}"/>
              </a:ext>
            </a:extLst>
          </p:cNvPr>
          <p:cNvSpPr txBox="1"/>
          <p:nvPr/>
        </p:nvSpPr>
        <p:spPr>
          <a:xfrm>
            <a:off x="10316562" y="5086416"/>
            <a:ext cx="1252559" cy="502573"/>
          </a:xfrm>
          <a:prstGeom prst="rect">
            <a:avLst/>
          </a:prstGeom>
          <a:noFill/>
        </p:spPr>
        <p:txBody>
          <a:bodyPr wrap="square" rtlCol="0">
            <a:spAutoFit/>
          </a:bodyPr>
          <a:lstStyle/>
          <a:p>
            <a:r>
              <a:rPr lang="en-GB" sz="1333" dirty="0">
                <a:solidFill>
                  <a:schemeClr val="tx2">
                    <a:lumMod val="75000"/>
                  </a:schemeClr>
                </a:solidFill>
              </a:rPr>
              <a:t>60%</a:t>
            </a:r>
          </a:p>
          <a:p>
            <a:r>
              <a:rPr lang="en-GB" sz="1333" dirty="0">
                <a:solidFill>
                  <a:schemeClr val="tx2">
                    <a:lumMod val="75000"/>
                  </a:schemeClr>
                </a:solidFill>
              </a:rPr>
              <a:t>unexplained</a:t>
            </a:r>
          </a:p>
        </p:txBody>
      </p:sp>
      <p:sp>
        <p:nvSpPr>
          <p:cNvPr id="10" name="Rectangle 9">
            <a:extLst>
              <a:ext uri="{FF2B5EF4-FFF2-40B4-BE49-F238E27FC236}">
                <a16:creationId xmlns:a16="http://schemas.microsoft.com/office/drawing/2014/main" id="{5EDA9B2C-703C-A088-6BFF-48AF5458E31B}"/>
              </a:ext>
            </a:extLst>
          </p:cNvPr>
          <p:cNvSpPr/>
          <p:nvPr/>
        </p:nvSpPr>
        <p:spPr>
          <a:xfrm>
            <a:off x="7497012" y="2711233"/>
            <a:ext cx="4144361" cy="35558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583205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0E8551-D76B-4BF8-A785-A6D148801121}"/>
              </a:ext>
            </a:extLst>
          </p:cNvPr>
          <p:cNvPicPr>
            <a:picLocks noChangeAspect="1"/>
          </p:cNvPicPr>
          <p:nvPr/>
        </p:nvPicPr>
        <p:blipFill>
          <a:blip r:embed="rId3"/>
          <a:stretch>
            <a:fillRect/>
          </a:stretch>
        </p:blipFill>
        <p:spPr>
          <a:xfrm>
            <a:off x="865241" y="1183794"/>
            <a:ext cx="8594431" cy="4769684"/>
          </a:xfrm>
          <a:prstGeom prst="rect">
            <a:avLst/>
          </a:prstGeom>
        </p:spPr>
      </p:pic>
      <p:sp>
        <p:nvSpPr>
          <p:cNvPr id="2" name="Rectangle 1">
            <a:extLst>
              <a:ext uri="{FF2B5EF4-FFF2-40B4-BE49-F238E27FC236}">
                <a16:creationId xmlns:a16="http://schemas.microsoft.com/office/drawing/2014/main" id="{352A3A59-CCB1-7790-F204-3052CB603BAC}"/>
              </a:ext>
            </a:extLst>
          </p:cNvPr>
          <p:cNvSpPr/>
          <p:nvPr/>
        </p:nvSpPr>
        <p:spPr>
          <a:xfrm>
            <a:off x="1344001" y="3655519"/>
            <a:ext cx="2329963" cy="712175"/>
          </a:xfrm>
          <a:prstGeom prst="rect">
            <a:avLst/>
          </a:prstGeom>
          <a:solidFill>
            <a:schemeClr val="accent1">
              <a:lumMod val="40000"/>
              <a:lumOff val="6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5C602359-2B22-08EA-1358-A655E3E3CBEE}"/>
              </a:ext>
            </a:extLst>
          </p:cNvPr>
          <p:cNvSpPr/>
          <p:nvPr/>
        </p:nvSpPr>
        <p:spPr>
          <a:xfrm>
            <a:off x="6015371" y="4130761"/>
            <a:ext cx="1359876" cy="2549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 name="Oval 4">
            <a:extLst>
              <a:ext uri="{FF2B5EF4-FFF2-40B4-BE49-F238E27FC236}">
                <a16:creationId xmlns:a16="http://schemas.microsoft.com/office/drawing/2014/main" id="{9119E445-5ADC-532B-2FE4-BC1B137826D2}"/>
              </a:ext>
            </a:extLst>
          </p:cNvPr>
          <p:cNvSpPr/>
          <p:nvPr/>
        </p:nvSpPr>
        <p:spPr>
          <a:xfrm>
            <a:off x="4703886" y="4536832"/>
            <a:ext cx="1186961" cy="3019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a:extLst>
              <a:ext uri="{FF2B5EF4-FFF2-40B4-BE49-F238E27FC236}">
                <a16:creationId xmlns:a16="http://schemas.microsoft.com/office/drawing/2014/main" id="{0BA53F6E-86CC-DEFE-EE2C-11BC162F245C}"/>
              </a:ext>
            </a:extLst>
          </p:cNvPr>
          <p:cNvCxnSpPr>
            <a:cxnSpLocks/>
            <a:stCxn id="4" idx="3"/>
            <a:endCxn id="5" idx="7"/>
          </p:cNvCxnSpPr>
          <p:nvPr/>
        </p:nvCxnSpPr>
        <p:spPr>
          <a:xfrm flipH="1">
            <a:off x="5717021" y="4348396"/>
            <a:ext cx="497499" cy="2326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allout: Line 6">
            <a:extLst>
              <a:ext uri="{FF2B5EF4-FFF2-40B4-BE49-F238E27FC236}">
                <a16:creationId xmlns:a16="http://schemas.microsoft.com/office/drawing/2014/main" id="{92B018A4-D08D-B4BF-BC83-F90F15BD0C78}"/>
              </a:ext>
            </a:extLst>
          </p:cNvPr>
          <p:cNvSpPr/>
          <p:nvPr/>
        </p:nvSpPr>
        <p:spPr>
          <a:xfrm>
            <a:off x="8106510" y="2954216"/>
            <a:ext cx="3629039" cy="1048683"/>
          </a:xfrm>
          <a:prstGeom prst="borderCallout1">
            <a:avLst>
              <a:gd name="adj1" fmla="val 47918"/>
              <a:gd name="adj2" fmla="val -774"/>
              <a:gd name="adj3" fmla="val 117096"/>
              <a:gd name="adj4" fmla="val -2316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p-value; small!; smaller than 0.01; note that this has changed compared to the previous model; now, once we also account for education and age (i.e. keeping the effect of those variables constant, one’s sex seems to have an impact on their level of social trust</a:t>
            </a:r>
          </a:p>
        </p:txBody>
      </p:sp>
      <p:sp>
        <p:nvSpPr>
          <p:cNvPr id="8" name="Callout: Line 7">
            <a:extLst>
              <a:ext uri="{FF2B5EF4-FFF2-40B4-BE49-F238E27FC236}">
                <a16:creationId xmlns:a16="http://schemas.microsoft.com/office/drawing/2014/main" id="{3DCC0A52-3E14-A48B-91AE-364FB747E252}"/>
              </a:ext>
            </a:extLst>
          </p:cNvPr>
          <p:cNvSpPr/>
          <p:nvPr/>
        </p:nvSpPr>
        <p:spPr>
          <a:xfrm>
            <a:off x="5613805" y="2142927"/>
            <a:ext cx="3152251" cy="712176"/>
          </a:xfrm>
          <a:prstGeom prst="borderCallout1">
            <a:avLst>
              <a:gd name="adj1" fmla="val 47918"/>
              <a:gd name="adj2" fmla="val -502"/>
              <a:gd name="adj3" fmla="val 212653"/>
              <a:gd name="adj4" fmla="val -8278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We are now interpreting each “slope” coefficient, keeping in mind that they represent the effect of that variable </a:t>
            </a:r>
            <a:r>
              <a:rPr lang="en-GB" sz="1100" i="1" u="sng" dirty="0">
                <a:solidFill>
                  <a:schemeClr val="tx1"/>
                </a:solidFill>
              </a:rPr>
              <a:t>while keeping constant (eliminating) the effect of the other variables in the model</a:t>
            </a:r>
          </a:p>
        </p:txBody>
      </p:sp>
      <p:cxnSp>
        <p:nvCxnSpPr>
          <p:cNvPr id="9" name="Straight Arrow Connector 8">
            <a:extLst>
              <a:ext uri="{FF2B5EF4-FFF2-40B4-BE49-F238E27FC236}">
                <a16:creationId xmlns:a16="http://schemas.microsoft.com/office/drawing/2014/main" id="{EE52E5E5-33E3-C1A4-DC48-4ED99CC3328F}"/>
              </a:ext>
            </a:extLst>
          </p:cNvPr>
          <p:cNvCxnSpPr>
            <a:cxnSpLocks/>
            <a:endCxn id="10" idx="1"/>
          </p:cNvCxnSpPr>
          <p:nvPr/>
        </p:nvCxnSpPr>
        <p:spPr>
          <a:xfrm flipH="1">
            <a:off x="7150679" y="4581053"/>
            <a:ext cx="32440" cy="1180615"/>
          </a:xfrm>
          <a:prstGeom prst="straightConnector1">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63743FC-D308-FEC8-F654-FE1C3EA07ED2}"/>
              </a:ext>
            </a:extLst>
          </p:cNvPr>
          <p:cNvSpPr/>
          <p:nvPr/>
        </p:nvSpPr>
        <p:spPr>
          <a:xfrm>
            <a:off x="6995308" y="5724326"/>
            <a:ext cx="1060939" cy="254977"/>
          </a:xfrm>
          <a:prstGeom prst="ellipse">
            <a:avLst/>
          </a:prstGeom>
          <a:solidFill>
            <a:schemeClr val="tx2">
              <a:lumMod val="40000"/>
              <a:lumOff val="60000"/>
              <a:alpha val="5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34D5A48B-3AF6-77E6-E72C-CE6484C6E7A9}"/>
              </a:ext>
            </a:extLst>
          </p:cNvPr>
          <p:cNvSpPr/>
          <p:nvPr/>
        </p:nvSpPr>
        <p:spPr>
          <a:xfrm>
            <a:off x="8766057" y="4625526"/>
            <a:ext cx="3050931" cy="1478831"/>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a:solidFill>
                  <a:schemeClr val="tx1"/>
                </a:solidFill>
              </a:rPr>
              <a:t>Conclusion</a:t>
            </a:r>
            <a:r>
              <a:rPr lang="en-GB" sz="1100" dirty="0">
                <a:solidFill>
                  <a:schemeClr val="tx1"/>
                </a:solidFill>
              </a:rPr>
              <a:t>:</a:t>
            </a:r>
          </a:p>
          <a:p>
            <a:endParaRPr lang="en-GB" sz="1100" dirty="0">
              <a:solidFill>
                <a:schemeClr val="tx1"/>
              </a:solidFill>
            </a:endParaRPr>
          </a:p>
          <a:p>
            <a:r>
              <a:rPr lang="en-GB" sz="1100" dirty="0">
                <a:solidFill>
                  <a:schemeClr val="tx1"/>
                </a:solidFill>
              </a:rPr>
              <a:t>In a statistical model that predicts levels of social trust from education, age and gender, we find that all three predictors are associated with social trust. Having more education, being older and being a woman is associated with higher levels of social trust.</a:t>
            </a:r>
          </a:p>
        </p:txBody>
      </p:sp>
      <p:sp>
        <p:nvSpPr>
          <p:cNvPr id="12" name="Oval 11">
            <a:extLst>
              <a:ext uri="{FF2B5EF4-FFF2-40B4-BE49-F238E27FC236}">
                <a16:creationId xmlns:a16="http://schemas.microsoft.com/office/drawing/2014/main" id="{84A37073-4082-9244-41C7-CB2A61F76325}"/>
              </a:ext>
            </a:extLst>
          </p:cNvPr>
          <p:cNvSpPr/>
          <p:nvPr/>
        </p:nvSpPr>
        <p:spPr>
          <a:xfrm>
            <a:off x="5986559" y="3884117"/>
            <a:ext cx="1359876" cy="25497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A41B6C6-FC70-B923-FC01-506C970D4C82}"/>
              </a:ext>
            </a:extLst>
          </p:cNvPr>
          <p:cNvSpPr/>
          <p:nvPr/>
        </p:nvSpPr>
        <p:spPr>
          <a:xfrm>
            <a:off x="6008455" y="3667329"/>
            <a:ext cx="1359876" cy="25497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B1719B1F-8800-F33B-3557-A8CBB414DB00}"/>
              </a:ext>
            </a:extLst>
          </p:cNvPr>
          <p:cNvSpPr/>
          <p:nvPr/>
        </p:nvSpPr>
        <p:spPr>
          <a:xfrm>
            <a:off x="6015371" y="3426714"/>
            <a:ext cx="1359876" cy="25497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7A653D51-6060-9DC8-D139-73A8EE54FCEC}"/>
              </a:ext>
            </a:extLst>
          </p:cNvPr>
          <p:cNvSpPr/>
          <p:nvPr/>
        </p:nvSpPr>
        <p:spPr>
          <a:xfrm>
            <a:off x="5890846" y="3112478"/>
            <a:ext cx="1743295" cy="1468575"/>
          </a:xfrm>
          <a:prstGeom prst="rect">
            <a:avLst/>
          </a:prstGeom>
          <a:solidFill>
            <a:schemeClr val="tx2">
              <a:lumMod val="40000"/>
              <a:lumOff val="6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4B898BB9-86E7-ED8D-5405-6401C2563A62}"/>
              </a:ext>
            </a:extLst>
          </p:cNvPr>
          <p:cNvSpPr/>
          <p:nvPr/>
        </p:nvSpPr>
        <p:spPr>
          <a:xfrm>
            <a:off x="4844109" y="6104357"/>
            <a:ext cx="3313033" cy="158425"/>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This is now the p-value for the entire model</a:t>
            </a:r>
          </a:p>
        </p:txBody>
      </p:sp>
      <p:cxnSp>
        <p:nvCxnSpPr>
          <p:cNvPr id="26" name="Straight Arrow Connector 25">
            <a:extLst>
              <a:ext uri="{FF2B5EF4-FFF2-40B4-BE49-F238E27FC236}">
                <a16:creationId xmlns:a16="http://schemas.microsoft.com/office/drawing/2014/main" id="{56B41D8C-DA0E-7B36-D332-EAA8D5F7DCC2}"/>
              </a:ext>
            </a:extLst>
          </p:cNvPr>
          <p:cNvCxnSpPr>
            <a:cxnSpLocks/>
            <a:stCxn id="25" idx="0"/>
            <a:endCxn id="10" idx="3"/>
          </p:cNvCxnSpPr>
          <p:nvPr/>
        </p:nvCxnSpPr>
        <p:spPr>
          <a:xfrm flipV="1">
            <a:off x="6500626" y="5941961"/>
            <a:ext cx="650055" cy="162395"/>
          </a:xfrm>
          <a:prstGeom prst="straightConnector1">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4CAB497E-80F9-D14C-9347-07453AB047D5}"/>
              </a:ext>
            </a:extLst>
          </p:cNvPr>
          <p:cNvSpPr/>
          <p:nvPr/>
        </p:nvSpPr>
        <p:spPr>
          <a:xfrm>
            <a:off x="1344002" y="1261979"/>
            <a:ext cx="8115669" cy="781835"/>
          </a:xfrm>
          <a:prstGeom prst="roundRect">
            <a:avLst/>
          </a:prstGeom>
          <a:solidFill>
            <a:srgbClr val="000000">
              <a:alpha val="18824"/>
            </a:srgb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354288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7" grpId="0" animBg="1"/>
      <p:bldP spid="8" grpId="0" animBg="1"/>
      <p:bldP spid="10" grpId="0" animBg="1"/>
      <p:bldP spid="11" grpId="0" animBg="1"/>
      <p:bldP spid="12" grpId="0" animBg="1"/>
      <p:bldP spid="13" grpId="0" animBg="1"/>
      <p:bldP spid="14" grpId="0" animBg="1"/>
      <p:bldP spid="23"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40"/>
            <a:ext cx="10043168" cy="494681"/>
          </a:xfrm>
          <a:prstGeom prst="rect">
            <a:avLst/>
          </a:prstGeom>
        </p:spPr>
        <p:txBody>
          <a:bodyPr>
            <a:normAutofit fontScale="90000"/>
          </a:bodyPr>
          <a:lstStyle/>
          <a:p>
            <a:r>
              <a:t>Estimation</a:t>
            </a:r>
          </a:p>
        </p:txBody>
      </p:sp>
      <mc:AlternateContent xmlns:mc="http://schemas.openxmlformats.org/markup-compatibility/2006">
        <mc:Choice xmlns:a14="http://schemas.microsoft.com/office/drawing/2010/main" Requires="a14">
          <p:sp>
            <p:nvSpPr>
              <p:cNvPr id="3" name="Content Placeholder 2"/>
              <p:cNvSpPr>
                <a:spLocks noGrp="1"/>
              </p:cNvSpPr>
              <p:nvPr>
                <p:ph idx="1" hasCustomPrompt="1"/>
              </p:nvPr>
            </p:nvSpPr>
            <p:spPr/>
            <p:txBody>
              <a:bodyPr>
                <a:normAutofit fontScale="85000" lnSpcReduction="20000"/>
              </a:bodyPr>
              <a:lstStyle/>
              <a:p>
                <a:pPr marL="0" indent="0">
                  <a:buNone/>
                </a:pPr>
                <a:r>
                  <a:rPr b="1" i="1"/>
                  <a:t>Terminology</a:t>
                </a:r>
              </a:p>
              <a:p>
                <a:pPr lvl="0"/>
                <a:r>
                  <a:t>Outcome: y</a:t>
                </a:r>
              </a:p>
              <a:p>
                <a:pPr lvl="0"/>
                <a:r>
                  <a:t>Predictor: x</a:t>
                </a:r>
              </a:p>
              <a:p>
                <a:pPr lvl="0"/>
                <a:r>
                  <a:t>Observed y, </a:t>
                </a:r>
                <a14:m>
                  <m:oMath xmlns:m="http://schemas.openxmlformats.org/officeDocument/2006/math">
                    <m:r>
                      <a:rPr>
                        <a:latin typeface="Cambria Math" panose="02040503050406030204" pitchFamily="18" charset="0"/>
                      </a:rPr>
                      <m:t>𝑦</m:t>
                    </m:r>
                  </m:oMath>
                </a14:m>
                <a:r>
                  <a:t>: truth</a:t>
                </a:r>
              </a:p>
              <a:p>
                <a:pPr lvl="0"/>
                <a:r>
                  <a:t>Predicted y, </a:t>
                </a:r>
                <a14:m>
                  <m:oMath xmlns:m="http://schemas.openxmlformats.org/officeDocument/2006/math">
                    <m:acc>
                      <m:accPr>
                        <m:chr m:val="̂"/>
                        <m:ctrlPr>
                          <a:rPr i="1">
                            <a:latin typeface="Cambria Math" panose="02040503050406030204" pitchFamily="18" charset="0"/>
                          </a:rPr>
                        </m:ctrlPr>
                      </m:accPr>
                      <m:e>
                        <m:r>
                          <a:rPr>
                            <a:latin typeface="Cambria Math" panose="02040503050406030204" pitchFamily="18" charset="0"/>
                          </a:rPr>
                          <m:t>𝑦</m:t>
                        </m:r>
                      </m:e>
                    </m:acc>
                  </m:oMath>
                </a14:m>
                <a:r>
                  <a:t>: fitted, estimated</a:t>
                </a:r>
              </a:p>
              <a:p>
                <a:pPr lvl="0"/>
                <a:r>
                  <a:t>Residual: difference between observed and predicted outcome for a given value of predictor</a:t>
                </a:r>
              </a:p>
              <a:p>
                <a:pPr marL="0" indent="0">
                  <a:buNone/>
                </a:pPr>
                <a:r>
                  <a:rPr b="1" i="1"/>
                  <a:t>Model evaluation</a:t>
                </a:r>
              </a:p>
              <a:p>
                <a:pPr lvl="0"/>
                <a:r>
                  <a:t>One concern in evaluating models is how well they do for prediction</a:t>
                </a:r>
              </a:p>
              <a:p>
                <a:pPr lvl="0"/>
                <a:r>
                  <a:t>We’re generally interested in how well a model might do for predicting the outcome for a new observation, not for predicting the outcome for an observation we used to fit the model (and already know its observed value)</a:t>
                </a:r>
              </a:p>
            </p:txBody>
          </p:sp>
        </mc:Choice>
        <mc:Fallback>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l="-928" t="-3221"/>
                </a:stretch>
              </a:blipFill>
            </p:spPr>
            <p:txBody>
              <a:bodyPr/>
              <a:lstStyle/>
              <a:p>
                <a:r>
                  <a:rPr lang="en-GB">
                    <a:noFill/>
                  </a:rPr>
                  <a:t> </a:t>
                </a:r>
              </a:p>
            </p:txBody>
          </p:sp>
        </mc:Fallback>
      </mc:AlternateContent>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E04AF8-55C8-CAEB-EC93-5FF986482D4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BFD8CE-8B6E-2EC1-F333-E239C5264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71D0471-5E08-58A7-B222-12AF9607B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8FBF972-DE42-69AB-1EFD-B2DF3A46D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C425E387-E7C3-2766-9E5A-D2DE0B918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A30A261-46C8-5672-BB0A-F7834E271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54C04E72-FEB7-3411-0DBB-1C8BEBBFEA11}"/>
              </a:ext>
            </a:extLst>
          </p:cNvPr>
          <p:cNvSpPr>
            <a:spLocks noGrp="1"/>
          </p:cNvSpPr>
          <p:nvPr>
            <p:ph type="title"/>
          </p:nvPr>
        </p:nvSpPr>
        <p:spPr/>
        <p:txBody>
          <a:bodyPr/>
          <a:lstStyle/>
          <a:p>
            <a:r>
              <a:rPr lang="en-GB" b="1" dirty="0">
                <a:solidFill>
                  <a:schemeClr val="bg1"/>
                </a:solidFill>
              </a:rPr>
              <a:t>“The spirit level” (2010)</a:t>
            </a:r>
          </a:p>
        </p:txBody>
      </p:sp>
      <p:sp>
        <p:nvSpPr>
          <p:cNvPr id="2" name="Slide Number Placeholder 5">
            <a:extLst>
              <a:ext uri="{FF2B5EF4-FFF2-40B4-BE49-F238E27FC236}">
                <a16:creationId xmlns:a16="http://schemas.microsoft.com/office/drawing/2014/main" id="{280615FD-7164-BE20-11E2-FA26B3BAE834}"/>
              </a:ext>
            </a:extLst>
          </p:cNvPr>
          <p:cNvSpPr>
            <a:spLocks noGrp="1"/>
          </p:cNvSpPr>
          <p:nvPr>
            <p:ph type="sldNum" sz="quarter" idx="12"/>
          </p:nvPr>
        </p:nvSpPr>
        <p:spPr>
          <a:xfrm>
            <a:off x="9270286" y="6406759"/>
            <a:ext cx="2083514" cy="314716"/>
          </a:xfrm>
        </p:spPr>
        <p:txBody>
          <a:bodyPr/>
          <a:lstStyle/>
          <a:p>
            <a:r>
              <a:rPr lang="en-US" dirty="0"/>
              <a:t>Slide </a:t>
            </a:r>
            <a:fld id="{C5EF2332-01BF-834F-8236-50238282D533}" type="slidenum">
              <a:rPr lang="en-US" smtClean="0"/>
              <a:pPr/>
              <a:t>6</a:t>
            </a:fld>
            <a:endParaRPr lang="en-US" dirty="0"/>
          </a:p>
        </p:txBody>
      </p:sp>
      <p:pic>
        <p:nvPicPr>
          <p:cNvPr id="4" name="Picture 2" descr="The Spirit Level: Why Equality is Better for Everyone: Amazon.co.uk:  Pickett, Kate, Wilkinson, Richard: 9780241954294: Books">
            <a:extLst>
              <a:ext uri="{FF2B5EF4-FFF2-40B4-BE49-F238E27FC236}">
                <a16:creationId xmlns:a16="http://schemas.microsoft.com/office/drawing/2014/main" id="{E25C2E7F-53D0-A753-9696-E31D9B7CB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859" y="1690688"/>
            <a:ext cx="3075213" cy="47087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22A1C76-A578-D8B0-2227-23B26FEA3013}"/>
              </a:ext>
            </a:extLst>
          </p:cNvPr>
          <p:cNvPicPr>
            <a:picLocks noChangeAspect="1"/>
          </p:cNvPicPr>
          <p:nvPr/>
        </p:nvPicPr>
        <p:blipFill>
          <a:blip r:embed="rId3"/>
          <a:stretch>
            <a:fillRect/>
          </a:stretch>
        </p:blipFill>
        <p:spPr>
          <a:xfrm>
            <a:off x="5367272" y="1698020"/>
            <a:ext cx="4961638" cy="4708739"/>
          </a:xfrm>
          <a:prstGeom prst="rect">
            <a:avLst/>
          </a:prstGeom>
        </p:spPr>
      </p:pic>
    </p:spTree>
    <p:extLst>
      <p:ext uri="{BB962C8B-B14F-4D97-AF65-F5344CB8AC3E}">
        <p14:creationId xmlns:p14="http://schemas.microsoft.com/office/powerpoint/2010/main" val="73466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40"/>
            <a:ext cx="10043168" cy="494681"/>
          </a:xfrm>
          <a:prstGeom prst="rect">
            <a:avLst/>
          </a:prstGeom>
        </p:spPr>
        <p:txBody>
          <a:bodyPr>
            <a:normAutofit fontScale="90000"/>
          </a:bodyPr>
          <a:lstStyle/>
          <a:p>
            <a:r>
              <a:t>“The spirit level” (2010)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7</a:t>
            </a:fld>
            <a:endParaRPr lang="en-US" dirty="0"/>
          </a:p>
        </p:txBody>
      </p:sp>
      <p:pic>
        <p:nvPicPr>
          <p:cNvPr id="3" name="Picture 2">
            <a:extLst>
              <a:ext uri="{FF2B5EF4-FFF2-40B4-BE49-F238E27FC236}">
                <a16:creationId xmlns:a16="http://schemas.microsoft.com/office/drawing/2014/main" id="{5790DE78-5D91-9447-BF0B-96D4A9DBCF72}"/>
              </a:ext>
            </a:extLst>
          </p:cNvPr>
          <p:cNvPicPr>
            <a:picLocks noChangeAspect="1"/>
          </p:cNvPicPr>
          <p:nvPr/>
        </p:nvPicPr>
        <p:blipFill>
          <a:blip r:embed="rId3"/>
          <a:stretch>
            <a:fillRect/>
          </a:stretch>
        </p:blipFill>
        <p:spPr>
          <a:xfrm>
            <a:off x="2573216" y="908711"/>
            <a:ext cx="7045569" cy="5670824"/>
          </a:xfrm>
          <a:prstGeom prst="rect">
            <a:avLst/>
          </a:prstGeom>
        </p:spPr>
      </p:pic>
    </p:spTree>
    <p:extLst>
      <p:ext uri="{BB962C8B-B14F-4D97-AF65-F5344CB8AC3E}">
        <p14:creationId xmlns:p14="http://schemas.microsoft.com/office/powerpoint/2010/main" val="1836731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40"/>
            <a:ext cx="10043168" cy="494681"/>
          </a:xfrm>
          <a:prstGeom prst="rect">
            <a:avLst/>
          </a:prstGeom>
        </p:spPr>
        <p:txBody>
          <a:bodyPr>
            <a:normAutofit fontScale="90000"/>
          </a:bodyPr>
          <a:lstStyle/>
          <a:p>
            <a:r>
              <a:t>“The spirit level” (2010)</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8</a:t>
            </a:fld>
            <a:endParaRPr lang="en-US" dirty="0"/>
          </a:p>
        </p:txBody>
      </p:sp>
      <p:pic>
        <p:nvPicPr>
          <p:cNvPr id="4" name="Picture 3">
            <a:extLst>
              <a:ext uri="{FF2B5EF4-FFF2-40B4-BE49-F238E27FC236}">
                <a16:creationId xmlns:a16="http://schemas.microsoft.com/office/drawing/2014/main" id="{BBC67004-7023-2934-B9CC-E419109BD817}"/>
              </a:ext>
            </a:extLst>
          </p:cNvPr>
          <p:cNvPicPr>
            <a:picLocks noChangeAspect="1"/>
          </p:cNvPicPr>
          <p:nvPr/>
        </p:nvPicPr>
        <p:blipFill>
          <a:blip r:embed="rId3"/>
          <a:stretch>
            <a:fillRect/>
          </a:stretch>
        </p:blipFill>
        <p:spPr>
          <a:xfrm>
            <a:off x="2509393" y="769320"/>
            <a:ext cx="7173215" cy="5804413"/>
          </a:xfrm>
          <a:prstGeom prst="rect">
            <a:avLst/>
          </a:prstGeom>
        </p:spPr>
      </p:pic>
    </p:spTree>
    <p:extLst>
      <p:ext uri="{BB962C8B-B14F-4D97-AF65-F5344CB8AC3E}">
        <p14:creationId xmlns:p14="http://schemas.microsoft.com/office/powerpoint/2010/main" val="251064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EF938FB-130F-68B2-8AC7-8A7278E3E02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1B425EB-64BA-401C-E4BB-6DD7A92ED835}"/>
              </a:ext>
            </a:extLst>
          </p:cNvPr>
          <p:cNvSpPr>
            <a:spLocks noGrp="1"/>
          </p:cNvSpPr>
          <p:nvPr>
            <p:ph type="sldNum" sz="quarter" idx="12"/>
          </p:nvPr>
        </p:nvSpPr>
        <p:spPr/>
        <p:txBody>
          <a:bodyPr/>
          <a:lstStyle/>
          <a:p>
            <a:r>
              <a:rPr lang="en-US"/>
              <a:t>Slide </a:t>
            </a:r>
            <a:fld id="{C5EF2332-01BF-834F-8236-50238282D533}" type="slidenum">
              <a:rPr lang="en-US" smtClean="0"/>
              <a:pPr/>
              <a:t>9</a:t>
            </a:fld>
            <a:endParaRPr lang="en-US" dirty="0"/>
          </a:p>
        </p:txBody>
      </p:sp>
      <p:sp>
        <p:nvSpPr>
          <p:cNvPr id="7" name="TextBox 6">
            <a:extLst>
              <a:ext uri="{FF2B5EF4-FFF2-40B4-BE49-F238E27FC236}">
                <a16:creationId xmlns:a16="http://schemas.microsoft.com/office/drawing/2014/main" id="{B1DBF2EA-8994-0D68-D672-4C6311178E6E}"/>
              </a:ext>
            </a:extLst>
          </p:cNvPr>
          <p:cNvSpPr txBox="1"/>
          <p:nvPr/>
        </p:nvSpPr>
        <p:spPr>
          <a:xfrm>
            <a:off x="407377" y="2136339"/>
            <a:ext cx="11377247" cy="2553776"/>
          </a:xfrm>
          <a:prstGeom prst="rect">
            <a:avLst/>
          </a:prstGeom>
          <a:noFill/>
        </p:spPr>
        <p:txBody>
          <a:bodyPr wrap="square">
            <a:spAutoFit/>
          </a:bodyPr>
          <a:lstStyle/>
          <a:p>
            <a:r>
              <a:rPr lang="en-GB" sz="1333" dirty="0" err="1">
                <a:solidFill>
                  <a:srgbClr val="4758AB"/>
                </a:solidFill>
                <a:latin typeface="Courier"/>
              </a:rPr>
              <a:t>describe_distribution</a:t>
            </a:r>
            <a:r>
              <a:rPr lang="en-GB" sz="1333" dirty="0">
                <a:solidFill>
                  <a:srgbClr val="003B4F"/>
                </a:solidFill>
                <a:latin typeface="Courier"/>
              </a:rPr>
              <a:t>(inequality)</a:t>
            </a:r>
          </a:p>
          <a:p>
            <a:endParaRPr lang="en-GB" sz="1333" dirty="0">
              <a:solidFill>
                <a:srgbClr val="003B4F"/>
              </a:solidFill>
              <a:latin typeface="Courier"/>
            </a:endParaRPr>
          </a:p>
          <a:p>
            <a:endParaRPr lang="en-GB" sz="1333" dirty="0">
              <a:solidFill>
                <a:srgbClr val="003B4F"/>
              </a:solidFill>
              <a:latin typeface="Courier"/>
            </a:endParaRPr>
          </a:p>
          <a:p>
            <a:r>
              <a:rPr lang="en-GB" sz="1333" dirty="0">
                <a:latin typeface="Courier"/>
              </a:rPr>
              <a:t>Variable      |     Mean |       SD |      IQR |                Range | Skewness | Kurtosis |  n | </a:t>
            </a:r>
            <a:r>
              <a:rPr lang="en-GB" sz="1333" dirty="0" err="1">
                <a:latin typeface="Courier"/>
              </a:rPr>
              <a:t>n_Missing</a:t>
            </a:r>
            <a:r>
              <a:rPr lang="en-GB" sz="1333" dirty="0">
                <a:latin typeface="Courier"/>
              </a:rPr>
              <a:t>
------------------------------------------------------------------------------------------------------------
</a:t>
            </a:r>
            <a:r>
              <a:rPr lang="en-GB" sz="1333" dirty="0" err="1">
                <a:latin typeface="Courier"/>
              </a:rPr>
              <a:t>trust_pct</a:t>
            </a:r>
            <a:r>
              <a:rPr lang="en-GB" sz="1333" dirty="0">
                <a:latin typeface="Courier"/>
              </a:rPr>
              <a:t>     |    25.73 |    18.41 |    21.14 |        [2.14, 77.42] |     1.13 |     0.62 | 89 |         0
GDPpercap2    | 27447.01 | 21342.56 | 28284.55 |  [1987.97, 1.23e+05] |     1.62 |     4.20 | 86 |         3
pop           | 5.78e+07 | 1.58e+08 | 4.68e+07 | [73837.00, 1.40e+09] |     7.32 |    61.13 | 87 |         2
</a:t>
            </a:r>
            <a:r>
              <a:rPr lang="en-GB" sz="1333" dirty="0" err="1">
                <a:latin typeface="Courier"/>
              </a:rPr>
              <a:t>urban_pop_pct</a:t>
            </a:r>
            <a:r>
              <a:rPr lang="en-GB" sz="1333" dirty="0">
                <a:latin typeface="Courier"/>
              </a:rPr>
              <a:t> |    67.92 |    18.93 |    25.93 |      [20.31, 100.00] |    -0.49 |    -0.38 | 87 |         2
inc_top20     |    42.69 |     5.09 |     6.80 |       [34.56, 57.35] |     0.86 |     0.42 | 79 |        10
inc_bottom20  |     7.15 |     1.62 |     2.32 |        [3.45, 10.08] |    -0.19 |    -0.69 | 79 |        10
s80s20        |     6.50 |     2.60 |     2.79 |        [3.52, 16.64] |     1.67 |     3.50 | 79 |        10</a:t>
            </a:r>
          </a:p>
        </p:txBody>
      </p:sp>
    </p:spTree>
    <p:extLst>
      <p:ext uri="{BB962C8B-B14F-4D97-AF65-F5344CB8AC3E}">
        <p14:creationId xmlns:p14="http://schemas.microsoft.com/office/powerpoint/2010/main" val="654699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156</TotalTime>
  <Words>1843</Words>
  <Application>Microsoft Office PowerPoint</Application>
  <PresentationFormat>Widescreen</PresentationFormat>
  <Paragraphs>153</Paragraphs>
  <Slides>45</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ArialMT</vt:lpstr>
      <vt:lpstr>Calibri</vt:lpstr>
      <vt:lpstr>Calibri Light</vt:lpstr>
      <vt:lpstr>Cambria Math</vt:lpstr>
      <vt:lpstr>Courier</vt:lpstr>
      <vt:lpstr>Fira Sans Condensed</vt:lpstr>
      <vt:lpstr>Office Theme</vt:lpstr>
      <vt:lpstr>PowerPoint Presentation</vt:lpstr>
      <vt:lpstr>Models</vt:lpstr>
      <vt:lpstr>Models</vt:lpstr>
      <vt:lpstr>Inference</vt:lpstr>
      <vt:lpstr>Estimation</vt:lpstr>
      <vt:lpstr>“The spirit level” (2010)</vt:lpstr>
      <vt:lpstr>“The spirit level” (2010)</vt:lpstr>
      <vt:lpstr>“The spirit level” (2010)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Estimation</vt:lpstr>
      <vt:lpstr>Estimation</vt:lpstr>
      <vt:lpstr>From (sample) estimation to (population) inference</vt:lpstr>
      <vt:lpstr>Statistical inference</vt:lpstr>
      <vt:lpstr>Inference for simple linear regression</vt:lpstr>
      <vt:lpstr>Confidence interval for the slope</vt:lpstr>
      <vt:lpstr>Quantify the variability of the slope</vt:lpstr>
      <vt:lpstr>Hypothesis test for the slope</vt:lpstr>
      <vt:lpstr>Hypothesis testing framework</vt:lpstr>
      <vt:lpstr>PowerPoint Presentation</vt:lpstr>
      <vt:lpstr>What is a ‘best’ 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Newcastle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Moreh</dc:creator>
  <cp:lastModifiedBy>Chris Moreh</cp:lastModifiedBy>
  <cp:revision>14</cp:revision>
  <dcterms:created xsi:type="dcterms:W3CDTF">2023-03-23T07:52:07Z</dcterms:created>
  <dcterms:modified xsi:type="dcterms:W3CDTF">2024-02-06T09:59:52Z</dcterms:modified>
</cp:coreProperties>
</file>