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26"/>
  </p:notesMasterIdLst>
  <p:sldIdLst>
    <p:sldId id="256" r:id="rId2"/>
    <p:sldId id="261" r:id="rId3"/>
    <p:sldId id="283" r:id="rId4"/>
    <p:sldId id="285" r:id="rId5"/>
    <p:sldId id="284" r:id="rId6"/>
    <p:sldId id="257" r:id="rId7"/>
    <p:sldId id="259" r:id="rId8"/>
    <p:sldId id="260" r:id="rId9"/>
    <p:sldId id="278" r:id="rId10"/>
    <p:sldId id="279" r:id="rId11"/>
    <p:sldId id="280" r:id="rId12"/>
    <p:sldId id="281" r:id="rId13"/>
    <p:sldId id="282" r:id="rId14"/>
    <p:sldId id="262" r:id="rId15"/>
    <p:sldId id="263" r:id="rId16"/>
    <p:sldId id="264" r:id="rId17"/>
    <p:sldId id="265" r:id="rId18"/>
    <p:sldId id="266" r:id="rId19"/>
    <p:sldId id="267" r:id="rId20"/>
    <p:sldId id="268" r:id="rId21"/>
    <p:sldId id="269" r:id="rId22"/>
    <p:sldId id="286" r:id="rId23"/>
    <p:sldId id="258" r:id="rId24"/>
    <p:sldId id="287"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8F3D"/>
    <a:srgbClr val="A27B00"/>
    <a:srgbClr val="496F2F"/>
    <a:srgbClr val="C6D9F1"/>
    <a:srgbClr val="E2EFD9"/>
    <a:srgbClr val="CBE2BC"/>
    <a:srgbClr val="FFF4D1"/>
    <a:srgbClr val="FAE3D6"/>
    <a:srgbClr val="FFEBAB"/>
    <a:srgbClr val="F2B7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88443" autoAdjust="0"/>
  </p:normalViewPr>
  <p:slideViewPr>
    <p:cSldViewPr snapToGrid="0" snapToObjects="1">
      <p:cViewPr varScale="1">
        <p:scale>
          <a:sx n="85" d="100"/>
          <a:sy n="85" d="100"/>
        </p:scale>
        <p:origin x="668" y="60"/>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4E2CDA-71E7-42CE-A9AB-766246C88C84}"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GB"/>
        </a:p>
      </dgm:t>
    </dgm:pt>
    <dgm:pt modelId="{993727BD-0B50-4CCC-81C9-B2E1BA42299F}">
      <dgm:prSet phldrT="[Text]" custT="1"/>
      <dgm:spPr/>
      <dgm:t>
        <a:bodyPr/>
        <a:lstStyle/>
        <a:p>
          <a:r>
            <a:rPr lang="en-GB" sz="4000" b="1" dirty="0"/>
            <a:t>Year 1</a:t>
          </a:r>
        </a:p>
      </dgm:t>
    </dgm:pt>
    <dgm:pt modelId="{4C351A09-FB43-4C89-B462-F85359983BE1}" type="parTrans" cxnId="{22FB22AC-C572-487F-A263-59A44E006B2F}">
      <dgm:prSet/>
      <dgm:spPr/>
      <dgm:t>
        <a:bodyPr/>
        <a:lstStyle/>
        <a:p>
          <a:endParaRPr lang="en-GB" sz="2000"/>
        </a:p>
      </dgm:t>
    </dgm:pt>
    <dgm:pt modelId="{3188A2A7-8EB8-4F98-A63F-EC2C511F2EE1}" type="sibTrans" cxnId="{22FB22AC-C572-487F-A263-59A44E006B2F}">
      <dgm:prSet/>
      <dgm:spPr/>
      <dgm:t>
        <a:bodyPr/>
        <a:lstStyle/>
        <a:p>
          <a:endParaRPr lang="en-GB" sz="2000"/>
        </a:p>
      </dgm:t>
    </dgm:pt>
    <dgm:pt modelId="{96AA1387-8129-4D93-BD3B-89F7064CC4F7}">
      <dgm:prSet phldrT="[Text]" custT="1"/>
      <dgm:spPr/>
      <dgm:t>
        <a:bodyPr/>
        <a:lstStyle/>
        <a:p>
          <a:r>
            <a:rPr lang="en-GB" sz="4000" b="1" dirty="0"/>
            <a:t>Year 2</a:t>
          </a:r>
        </a:p>
      </dgm:t>
    </dgm:pt>
    <dgm:pt modelId="{B854FF70-4A01-40DF-83F9-E383664B2D58}" type="parTrans" cxnId="{DF2ADDBF-5D18-462D-9B11-78B90E123224}">
      <dgm:prSet/>
      <dgm:spPr/>
      <dgm:t>
        <a:bodyPr/>
        <a:lstStyle/>
        <a:p>
          <a:endParaRPr lang="en-GB" sz="2000"/>
        </a:p>
      </dgm:t>
    </dgm:pt>
    <dgm:pt modelId="{E3556F8E-FDEF-4251-931E-44032F8E1615}" type="sibTrans" cxnId="{DF2ADDBF-5D18-462D-9B11-78B90E123224}">
      <dgm:prSet/>
      <dgm:spPr/>
      <dgm:t>
        <a:bodyPr/>
        <a:lstStyle/>
        <a:p>
          <a:endParaRPr lang="en-GB" sz="2000"/>
        </a:p>
      </dgm:t>
    </dgm:pt>
    <dgm:pt modelId="{895456C2-D82C-47A1-8EEE-8C930AD09AE8}">
      <dgm:prSet phldrT="[Text]" custT="1"/>
      <dgm:spPr/>
      <dgm:t>
        <a:bodyPr/>
        <a:lstStyle/>
        <a:p>
          <a:pPr>
            <a:buNone/>
          </a:pPr>
          <a:r>
            <a:rPr lang="en-GB" sz="4000" b="1" dirty="0"/>
            <a:t>Year 3</a:t>
          </a:r>
        </a:p>
      </dgm:t>
    </dgm:pt>
    <dgm:pt modelId="{686B73FC-2748-4E37-A6A5-EBD26245FC08}" type="parTrans" cxnId="{2C324BD5-BD38-44BE-9ABD-D791477D1532}">
      <dgm:prSet/>
      <dgm:spPr/>
      <dgm:t>
        <a:bodyPr/>
        <a:lstStyle/>
        <a:p>
          <a:endParaRPr lang="en-GB" sz="2000"/>
        </a:p>
      </dgm:t>
    </dgm:pt>
    <dgm:pt modelId="{CF4EFAE4-192B-43C8-8D16-1C1648515860}" type="sibTrans" cxnId="{2C324BD5-BD38-44BE-9ABD-D791477D1532}">
      <dgm:prSet/>
      <dgm:spPr/>
      <dgm:t>
        <a:bodyPr/>
        <a:lstStyle/>
        <a:p>
          <a:endParaRPr lang="en-GB" sz="2000"/>
        </a:p>
      </dgm:t>
    </dgm:pt>
    <dgm:pt modelId="{B897B3E0-7EDB-4C19-B345-F7CB407C5B62}">
      <dgm:prSet phldrT="[Text]" custT="1"/>
      <dgm:spPr/>
      <dgm:t>
        <a:bodyPr/>
        <a:lstStyle/>
        <a:p>
          <a:r>
            <a:rPr lang="en-GB" sz="2400" b="1" dirty="0">
              <a:solidFill>
                <a:schemeClr val="accent1"/>
              </a:solidFill>
            </a:rPr>
            <a:t>SOC1031</a:t>
          </a:r>
        </a:p>
      </dgm:t>
    </dgm:pt>
    <dgm:pt modelId="{0D797C7F-DA39-4964-A29A-FC5E3DEB5847}" type="parTrans" cxnId="{7FFB9276-9F9F-4CF8-99E5-BAD4AE030AC6}">
      <dgm:prSet/>
      <dgm:spPr/>
      <dgm:t>
        <a:bodyPr/>
        <a:lstStyle/>
        <a:p>
          <a:endParaRPr lang="en-GB" sz="2000"/>
        </a:p>
      </dgm:t>
    </dgm:pt>
    <dgm:pt modelId="{DC717351-0DD2-4605-BE05-C43CEE7CA7A0}" type="sibTrans" cxnId="{7FFB9276-9F9F-4CF8-99E5-BAD4AE030AC6}">
      <dgm:prSet/>
      <dgm:spPr/>
      <dgm:t>
        <a:bodyPr/>
        <a:lstStyle/>
        <a:p>
          <a:endParaRPr lang="en-GB" sz="2000"/>
        </a:p>
      </dgm:t>
    </dgm:pt>
    <dgm:pt modelId="{5F8327A2-90EB-4E99-8796-EBDFD7EEA9CC}">
      <dgm:prSet phldrT="[Text]" custT="1"/>
      <dgm:spPr/>
      <dgm:t>
        <a:bodyPr/>
        <a:lstStyle/>
        <a:p>
          <a:r>
            <a:rPr lang="en-GB" sz="1600" b="0" dirty="0"/>
            <a:t>What can we know?</a:t>
          </a:r>
        </a:p>
      </dgm:t>
    </dgm:pt>
    <dgm:pt modelId="{8AA28562-D46D-4773-8665-2576F227C27D}" type="parTrans" cxnId="{1BA55AEA-C85C-4126-B47A-D1B8B1AC0528}">
      <dgm:prSet/>
      <dgm:spPr/>
      <dgm:t>
        <a:bodyPr/>
        <a:lstStyle/>
        <a:p>
          <a:endParaRPr lang="en-GB" sz="2000"/>
        </a:p>
      </dgm:t>
    </dgm:pt>
    <dgm:pt modelId="{30528536-1420-43B7-A671-5919FF6F0D31}" type="sibTrans" cxnId="{1BA55AEA-C85C-4126-B47A-D1B8B1AC0528}">
      <dgm:prSet/>
      <dgm:spPr/>
      <dgm:t>
        <a:bodyPr/>
        <a:lstStyle/>
        <a:p>
          <a:endParaRPr lang="en-GB" sz="2000"/>
        </a:p>
      </dgm:t>
    </dgm:pt>
    <dgm:pt modelId="{A8955859-2D5A-490A-99AC-C95A0F51B3ED}">
      <dgm:prSet phldrT="[Text]" custT="1"/>
      <dgm:spPr/>
      <dgm:t>
        <a:bodyPr/>
        <a:lstStyle/>
        <a:p>
          <a:r>
            <a:rPr lang="en-GB" sz="1600" b="0" dirty="0"/>
            <a:t>How can we know it?</a:t>
          </a:r>
        </a:p>
      </dgm:t>
    </dgm:pt>
    <dgm:pt modelId="{720BB8A4-D457-49C5-8F68-3408EEA330BF}" type="parTrans" cxnId="{F04D92D7-1B25-4F6E-81CC-4C9AC846B044}">
      <dgm:prSet/>
      <dgm:spPr/>
      <dgm:t>
        <a:bodyPr/>
        <a:lstStyle/>
        <a:p>
          <a:endParaRPr lang="en-GB" sz="2000"/>
        </a:p>
      </dgm:t>
    </dgm:pt>
    <dgm:pt modelId="{D48D6347-1987-43F1-AA24-A1700D8B27E3}" type="sibTrans" cxnId="{F04D92D7-1B25-4F6E-81CC-4C9AC846B044}">
      <dgm:prSet/>
      <dgm:spPr/>
      <dgm:t>
        <a:bodyPr/>
        <a:lstStyle/>
        <a:p>
          <a:endParaRPr lang="en-GB" sz="2000"/>
        </a:p>
      </dgm:t>
    </dgm:pt>
    <dgm:pt modelId="{00A2A6BD-BA23-449A-AE20-50E00C0578AE}">
      <dgm:prSet phldrT="[Text]" custT="1"/>
      <dgm:spPr/>
      <dgm:t>
        <a:bodyPr/>
        <a:lstStyle/>
        <a:p>
          <a:r>
            <a:rPr lang="en-GB" sz="2400" b="1" dirty="0">
              <a:solidFill>
                <a:srgbClr val="C00000"/>
              </a:solidFill>
            </a:rPr>
            <a:t>SOC2069</a:t>
          </a:r>
          <a:r>
            <a:rPr lang="en-GB" sz="2400" b="1" dirty="0"/>
            <a:t> &amp; </a:t>
          </a:r>
          <a:r>
            <a:rPr lang="en-GB" sz="2400" b="1" dirty="0">
              <a:solidFill>
                <a:schemeClr val="accent1"/>
              </a:solidFill>
            </a:rPr>
            <a:t>SOC2070</a:t>
          </a:r>
        </a:p>
      </dgm:t>
    </dgm:pt>
    <dgm:pt modelId="{A208CB84-1432-48E9-99D6-5949467C702E}" type="parTrans" cxnId="{1CFBCE2D-2E3D-4E87-A881-35D4C3684E34}">
      <dgm:prSet/>
      <dgm:spPr/>
      <dgm:t>
        <a:bodyPr/>
        <a:lstStyle/>
        <a:p>
          <a:endParaRPr lang="en-GB" sz="2000"/>
        </a:p>
      </dgm:t>
    </dgm:pt>
    <dgm:pt modelId="{768AA2CB-C004-496D-A972-CB3B9D2A4A9E}" type="sibTrans" cxnId="{1CFBCE2D-2E3D-4E87-A881-35D4C3684E34}">
      <dgm:prSet/>
      <dgm:spPr/>
      <dgm:t>
        <a:bodyPr/>
        <a:lstStyle/>
        <a:p>
          <a:endParaRPr lang="en-GB" sz="2000"/>
        </a:p>
      </dgm:t>
    </dgm:pt>
    <dgm:pt modelId="{467BE622-2A68-425F-8AEF-F0AF327A95F0}">
      <dgm:prSet phldrT="[Text]" custT="1"/>
      <dgm:spPr/>
      <dgm:t>
        <a:bodyPr/>
        <a:lstStyle/>
        <a:p>
          <a:r>
            <a:rPr lang="en-GB" sz="1600" b="0" dirty="0"/>
            <a:t>How do we apply sociological methodology?</a:t>
          </a:r>
        </a:p>
      </dgm:t>
    </dgm:pt>
    <dgm:pt modelId="{85FA1DE0-CBAB-4990-ACA1-261778337F0E}" type="parTrans" cxnId="{F245817D-483B-4686-9033-16A12B77BA89}">
      <dgm:prSet/>
      <dgm:spPr/>
      <dgm:t>
        <a:bodyPr/>
        <a:lstStyle/>
        <a:p>
          <a:endParaRPr lang="en-GB" sz="2000"/>
        </a:p>
      </dgm:t>
    </dgm:pt>
    <dgm:pt modelId="{A76EC6B5-79C9-41C1-984F-64653CFDBB42}" type="sibTrans" cxnId="{F245817D-483B-4686-9033-16A12B77BA89}">
      <dgm:prSet/>
      <dgm:spPr/>
      <dgm:t>
        <a:bodyPr/>
        <a:lstStyle/>
        <a:p>
          <a:endParaRPr lang="en-GB" sz="2000"/>
        </a:p>
      </dgm:t>
    </dgm:pt>
    <dgm:pt modelId="{3DDA2BE8-5ABB-4E55-9C75-C3060B67B79F}">
      <dgm:prSet phldrT="[Text]" custT="1"/>
      <dgm:spPr/>
      <dgm:t>
        <a:bodyPr/>
        <a:lstStyle/>
        <a:p>
          <a:r>
            <a:rPr lang="en-GB" sz="1600" b="0" dirty="0"/>
            <a:t>How do we design a sociological study?</a:t>
          </a:r>
        </a:p>
      </dgm:t>
    </dgm:pt>
    <dgm:pt modelId="{50DD22AE-EA61-4045-866D-E84E17D6218C}" type="parTrans" cxnId="{86D33C3A-4D75-4AC1-BF7E-6372A551B27B}">
      <dgm:prSet/>
      <dgm:spPr/>
      <dgm:t>
        <a:bodyPr/>
        <a:lstStyle/>
        <a:p>
          <a:endParaRPr lang="en-GB" sz="2000"/>
        </a:p>
      </dgm:t>
    </dgm:pt>
    <dgm:pt modelId="{B20B7E19-3526-4B77-992D-EC5AA5E4C9C8}" type="sibTrans" cxnId="{86D33C3A-4D75-4AC1-BF7E-6372A551B27B}">
      <dgm:prSet/>
      <dgm:spPr/>
      <dgm:t>
        <a:bodyPr/>
        <a:lstStyle/>
        <a:p>
          <a:endParaRPr lang="en-GB" sz="2000"/>
        </a:p>
      </dgm:t>
    </dgm:pt>
    <dgm:pt modelId="{81A62952-32E4-44C1-88AF-F84BA353080D}">
      <dgm:prSet phldrT="[Text]" custT="1"/>
      <dgm:spPr/>
      <dgm:t>
        <a:bodyPr/>
        <a:lstStyle/>
        <a:p>
          <a:r>
            <a:rPr lang="en-GB" sz="2400" b="1" dirty="0">
              <a:solidFill>
                <a:schemeClr val="accent1"/>
              </a:solidFill>
            </a:rPr>
            <a:t>SOC3097</a:t>
          </a:r>
          <a:endParaRPr lang="en-GB" sz="4000" b="1" dirty="0">
            <a:solidFill>
              <a:schemeClr val="accent1"/>
            </a:solidFill>
          </a:endParaRPr>
        </a:p>
      </dgm:t>
    </dgm:pt>
    <dgm:pt modelId="{14EAB111-7E14-496B-AEA9-94DA8ADE2D27}" type="parTrans" cxnId="{C7E79FD0-898E-424A-B7F1-1C8B7C974290}">
      <dgm:prSet/>
      <dgm:spPr/>
      <dgm:t>
        <a:bodyPr/>
        <a:lstStyle/>
        <a:p>
          <a:endParaRPr lang="en-GB" sz="2000"/>
        </a:p>
      </dgm:t>
    </dgm:pt>
    <dgm:pt modelId="{A49F2772-82DC-4548-9E19-E68F766C5D13}" type="sibTrans" cxnId="{C7E79FD0-898E-424A-B7F1-1C8B7C974290}">
      <dgm:prSet/>
      <dgm:spPr/>
      <dgm:t>
        <a:bodyPr/>
        <a:lstStyle/>
        <a:p>
          <a:endParaRPr lang="en-GB" sz="2000"/>
        </a:p>
      </dgm:t>
    </dgm:pt>
    <dgm:pt modelId="{8E8EA0CC-4910-4E00-8072-9AABE85E7D3A}">
      <dgm:prSet phldrT="[Text]" custT="1"/>
      <dgm:spPr/>
      <dgm:t>
        <a:bodyPr/>
        <a:lstStyle/>
        <a:p>
          <a:pPr>
            <a:buFont typeface="Arial" panose="020B0604020202020204" pitchFamily="34" charset="0"/>
            <a:buChar char="•"/>
          </a:pPr>
          <a:r>
            <a:rPr lang="en-GB" sz="1600" b="0" dirty="0"/>
            <a:t>Dissertation</a:t>
          </a:r>
          <a:endParaRPr lang="en-GB" sz="4000" b="0" dirty="0"/>
        </a:p>
      </dgm:t>
    </dgm:pt>
    <dgm:pt modelId="{AFB2F0FC-C8AF-430D-8726-BC1931C0B361}" type="parTrans" cxnId="{69074DB1-C683-4961-B4FC-D6EA41B1B00C}">
      <dgm:prSet/>
      <dgm:spPr/>
      <dgm:t>
        <a:bodyPr/>
        <a:lstStyle/>
        <a:p>
          <a:endParaRPr lang="en-GB" sz="2000"/>
        </a:p>
      </dgm:t>
    </dgm:pt>
    <dgm:pt modelId="{7BC98F3C-89D1-41C0-91CC-A41030D41F9C}" type="sibTrans" cxnId="{69074DB1-C683-4961-B4FC-D6EA41B1B00C}">
      <dgm:prSet/>
      <dgm:spPr/>
      <dgm:t>
        <a:bodyPr/>
        <a:lstStyle/>
        <a:p>
          <a:endParaRPr lang="en-GB" sz="2000"/>
        </a:p>
      </dgm:t>
    </dgm:pt>
    <dgm:pt modelId="{3C76DC46-24F3-465A-9A8D-4D5221BA564E}" type="pres">
      <dgm:prSet presAssocID="{D44E2CDA-71E7-42CE-A9AB-766246C88C84}" presName="rootnode" presStyleCnt="0">
        <dgm:presLayoutVars>
          <dgm:chMax/>
          <dgm:chPref/>
          <dgm:dir/>
          <dgm:animLvl val="lvl"/>
        </dgm:presLayoutVars>
      </dgm:prSet>
      <dgm:spPr/>
    </dgm:pt>
    <dgm:pt modelId="{92152FF9-CB77-46BC-9083-8731D37301A0}" type="pres">
      <dgm:prSet presAssocID="{993727BD-0B50-4CCC-81C9-B2E1BA42299F}" presName="composite" presStyleCnt="0"/>
      <dgm:spPr/>
    </dgm:pt>
    <dgm:pt modelId="{ADAE806B-6353-46A2-8187-662CF4AF4CD6}" type="pres">
      <dgm:prSet presAssocID="{993727BD-0B50-4CCC-81C9-B2E1BA42299F}" presName="LShape" presStyleLbl="alignNode1" presStyleIdx="0" presStyleCnt="5"/>
      <dgm:spPr/>
    </dgm:pt>
    <dgm:pt modelId="{F336A5CA-C563-4046-AFF7-7153B99F5814}" type="pres">
      <dgm:prSet presAssocID="{993727BD-0B50-4CCC-81C9-B2E1BA42299F}" presName="ParentText" presStyleLbl="revTx" presStyleIdx="0" presStyleCnt="3">
        <dgm:presLayoutVars>
          <dgm:chMax val="0"/>
          <dgm:chPref val="0"/>
          <dgm:bulletEnabled val="1"/>
        </dgm:presLayoutVars>
      </dgm:prSet>
      <dgm:spPr/>
    </dgm:pt>
    <dgm:pt modelId="{DD58518E-6312-4C92-B381-9E5A3355EE8E}" type="pres">
      <dgm:prSet presAssocID="{993727BD-0B50-4CCC-81C9-B2E1BA42299F}" presName="Triangle" presStyleLbl="alignNode1" presStyleIdx="1" presStyleCnt="5"/>
      <dgm:spPr/>
    </dgm:pt>
    <dgm:pt modelId="{9E331C16-ADF8-4A05-A2B7-2ACE612C42E9}" type="pres">
      <dgm:prSet presAssocID="{3188A2A7-8EB8-4F98-A63F-EC2C511F2EE1}" presName="sibTrans" presStyleCnt="0"/>
      <dgm:spPr/>
    </dgm:pt>
    <dgm:pt modelId="{D1C425E4-11FE-4D99-A64B-B8F73A119F4B}" type="pres">
      <dgm:prSet presAssocID="{3188A2A7-8EB8-4F98-A63F-EC2C511F2EE1}" presName="space" presStyleCnt="0"/>
      <dgm:spPr/>
    </dgm:pt>
    <dgm:pt modelId="{DE6A6950-501D-4EC7-9528-2D1ACD6DC557}" type="pres">
      <dgm:prSet presAssocID="{96AA1387-8129-4D93-BD3B-89F7064CC4F7}" presName="composite" presStyleCnt="0"/>
      <dgm:spPr/>
    </dgm:pt>
    <dgm:pt modelId="{634FF430-909C-4A7C-A57C-7412E74EC270}" type="pres">
      <dgm:prSet presAssocID="{96AA1387-8129-4D93-BD3B-89F7064CC4F7}" presName="LShape" presStyleLbl="alignNode1" presStyleIdx="2" presStyleCnt="5"/>
      <dgm:spPr/>
    </dgm:pt>
    <dgm:pt modelId="{CA074FCB-0792-4234-8D40-D11143AFCD84}" type="pres">
      <dgm:prSet presAssocID="{96AA1387-8129-4D93-BD3B-89F7064CC4F7}" presName="ParentText" presStyleLbl="revTx" presStyleIdx="1" presStyleCnt="3">
        <dgm:presLayoutVars>
          <dgm:chMax val="0"/>
          <dgm:chPref val="0"/>
          <dgm:bulletEnabled val="1"/>
        </dgm:presLayoutVars>
      </dgm:prSet>
      <dgm:spPr/>
    </dgm:pt>
    <dgm:pt modelId="{47AF9A72-230F-48C5-A6AB-97FDAF39F42E}" type="pres">
      <dgm:prSet presAssocID="{96AA1387-8129-4D93-BD3B-89F7064CC4F7}" presName="Triangle" presStyleLbl="alignNode1" presStyleIdx="3" presStyleCnt="5"/>
      <dgm:spPr/>
    </dgm:pt>
    <dgm:pt modelId="{2DD4A986-04F0-4FCF-A37B-3BDEF65DF74F}" type="pres">
      <dgm:prSet presAssocID="{E3556F8E-FDEF-4251-931E-44032F8E1615}" presName="sibTrans" presStyleCnt="0"/>
      <dgm:spPr/>
    </dgm:pt>
    <dgm:pt modelId="{88A93750-5703-46D6-B742-CCA4853ECBBB}" type="pres">
      <dgm:prSet presAssocID="{E3556F8E-FDEF-4251-931E-44032F8E1615}" presName="space" presStyleCnt="0"/>
      <dgm:spPr/>
    </dgm:pt>
    <dgm:pt modelId="{64C9C898-6548-494B-A400-9CCD949B6E4F}" type="pres">
      <dgm:prSet presAssocID="{895456C2-D82C-47A1-8EEE-8C930AD09AE8}" presName="composite" presStyleCnt="0"/>
      <dgm:spPr/>
    </dgm:pt>
    <dgm:pt modelId="{4BE05A0E-83D0-4963-9AB5-8E0BF34D74AA}" type="pres">
      <dgm:prSet presAssocID="{895456C2-D82C-47A1-8EEE-8C930AD09AE8}" presName="LShape" presStyleLbl="alignNode1" presStyleIdx="4" presStyleCnt="5"/>
      <dgm:spPr/>
    </dgm:pt>
    <dgm:pt modelId="{78716920-61D6-4161-9206-D4E63C5DC730}" type="pres">
      <dgm:prSet presAssocID="{895456C2-D82C-47A1-8EEE-8C930AD09AE8}" presName="ParentText" presStyleLbl="revTx" presStyleIdx="2" presStyleCnt="3">
        <dgm:presLayoutVars>
          <dgm:chMax val="0"/>
          <dgm:chPref val="0"/>
          <dgm:bulletEnabled val="1"/>
        </dgm:presLayoutVars>
      </dgm:prSet>
      <dgm:spPr/>
    </dgm:pt>
  </dgm:ptLst>
  <dgm:cxnLst>
    <dgm:cxn modelId="{2DA4BE20-DA74-4D51-9F57-FE4617C459DF}" type="presOf" srcId="{895456C2-D82C-47A1-8EEE-8C930AD09AE8}" destId="{78716920-61D6-4161-9206-D4E63C5DC730}" srcOrd="0" destOrd="0" presId="urn:microsoft.com/office/officeart/2009/3/layout/StepUpProcess"/>
    <dgm:cxn modelId="{FE89CF21-C214-460C-80F8-FFDC907F5DF9}" type="presOf" srcId="{A8955859-2D5A-490A-99AC-C95A0F51B3ED}" destId="{F336A5CA-C563-4046-AFF7-7153B99F5814}" srcOrd="0" destOrd="3" presId="urn:microsoft.com/office/officeart/2009/3/layout/StepUpProcess"/>
    <dgm:cxn modelId="{1CFBCE2D-2E3D-4E87-A881-35D4C3684E34}" srcId="{96AA1387-8129-4D93-BD3B-89F7064CC4F7}" destId="{00A2A6BD-BA23-449A-AE20-50E00C0578AE}" srcOrd="0" destOrd="0" parTransId="{A208CB84-1432-48E9-99D6-5949467C702E}" sibTransId="{768AA2CB-C004-496D-A972-CB3B9D2A4A9E}"/>
    <dgm:cxn modelId="{86D33C3A-4D75-4AC1-BF7E-6372A551B27B}" srcId="{00A2A6BD-BA23-449A-AE20-50E00C0578AE}" destId="{3DDA2BE8-5ABB-4E55-9C75-C3060B67B79F}" srcOrd="1" destOrd="0" parTransId="{50DD22AE-EA61-4045-866D-E84E17D6218C}" sibTransId="{B20B7E19-3526-4B77-992D-EC5AA5E4C9C8}"/>
    <dgm:cxn modelId="{888B073F-7A6D-4ECF-B043-43E9B5F3086D}" type="presOf" srcId="{993727BD-0B50-4CCC-81C9-B2E1BA42299F}" destId="{F336A5CA-C563-4046-AFF7-7153B99F5814}" srcOrd="0" destOrd="0" presId="urn:microsoft.com/office/officeart/2009/3/layout/StepUpProcess"/>
    <dgm:cxn modelId="{D4E20063-788B-466D-9199-FD3F74DCC38F}" type="presOf" srcId="{00A2A6BD-BA23-449A-AE20-50E00C0578AE}" destId="{CA074FCB-0792-4234-8D40-D11143AFCD84}" srcOrd="0" destOrd="1" presId="urn:microsoft.com/office/officeart/2009/3/layout/StepUpProcess"/>
    <dgm:cxn modelId="{6DFF0F64-DF63-475A-BE32-EFCCFE7C6189}" type="presOf" srcId="{467BE622-2A68-425F-8AEF-F0AF327A95F0}" destId="{CA074FCB-0792-4234-8D40-D11143AFCD84}" srcOrd="0" destOrd="2" presId="urn:microsoft.com/office/officeart/2009/3/layout/StepUpProcess"/>
    <dgm:cxn modelId="{51D90272-5F73-4B23-BEDF-0A95FC2B431C}" type="presOf" srcId="{3DDA2BE8-5ABB-4E55-9C75-C3060B67B79F}" destId="{CA074FCB-0792-4234-8D40-D11143AFCD84}" srcOrd="0" destOrd="3" presId="urn:microsoft.com/office/officeart/2009/3/layout/StepUpProcess"/>
    <dgm:cxn modelId="{7FFB9276-9F9F-4CF8-99E5-BAD4AE030AC6}" srcId="{993727BD-0B50-4CCC-81C9-B2E1BA42299F}" destId="{B897B3E0-7EDB-4C19-B345-F7CB407C5B62}" srcOrd="0" destOrd="0" parTransId="{0D797C7F-DA39-4964-A29A-FC5E3DEB5847}" sibTransId="{DC717351-0DD2-4605-BE05-C43CEE7CA7A0}"/>
    <dgm:cxn modelId="{E1746C77-C8C8-4DD4-8221-76CC45275362}" type="presOf" srcId="{D44E2CDA-71E7-42CE-A9AB-766246C88C84}" destId="{3C76DC46-24F3-465A-9A8D-4D5221BA564E}" srcOrd="0" destOrd="0" presId="urn:microsoft.com/office/officeart/2009/3/layout/StepUpProcess"/>
    <dgm:cxn modelId="{F245817D-483B-4686-9033-16A12B77BA89}" srcId="{00A2A6BD-BA23-449A-AE20-50E00C0578AE}" destId="{467BE622-2A68-425F-8AEF-F0AF327A95F0}" srcOrd="0" destOrd="0" parTransId="{85FA1DE0-CBAB-4990-ACA1-261778337F0E}" sibTransId="{A76EC6B5-79C9-41C1-984F-64653CFDBB42}"/>
    <dgm:cxn modelId="{B5D33990-8ECF-4813-935A-61C5E2000275}" type="presOf" srcId="{81A62952-32E4-44C1-88AF-F84BA353080D}" destId="{78716920-61D6-4161-9206-D4E63C5DC730}" srcOrd="0" destOrd="1" presId="urn:microsoft.com/office/officeart/2009/3/layout/StepUpProcess"/>
    <dgm:cxn modelId="{658A5BA1-4056-4331-AB90-BCB2066E9020}" type="presOf" srcId="{5F8327A2-90EB-4E99-8796-EBDFD7EEA9CC}" destId="{F336A5CA-C563-4046-AFF7-7153B99F5814}" srcOrd="0" destOrd="2" presId="urn:microsoft.com/office/officeart/2009/3/layout/StepUpProcess"/>
    <dgm:cxn modelId="{22FB22AC-C572-487F-A263-59A44E006B2F}" srcId="{D44E2CDA-71E7-42CE-A9AB-766246C88C84}" destId="{993727BD-0B50-4CCC-81C9-B2E1BA42299F}" srcOrd="0" destOrd="0" parTransId="{4C351A09-FB43-4C89-B462-F85359983BE1}" sibTransId="{3188A2A7-8EB8-4F98-A63F-EC2C511F2EE1}"/>
    <dgm:cxn modelId="{69074DB1-C683-4961-B4FC-D6EA41B1B00C}" srcId="{81A62952-32E4-44C1-88AF-F84BA353080D}" destId="{8E8EA0CC-4910-4E00-8072-9AABE85E7D3A}" srcOrd="0" destOrd="0" parTransId="{AFB2F0FC-C8AF-430D-8726-BC1931C0B361}" sibTransId="{7BC98F3C-89D1-41C0-91CC-A41030D41F9C}"/>
    <dgm:cxn modelId="{DF2ADDBF-5D18-462D-9B11-78B90E123224}" srcId="{D44E2CDA-71E7-42CE-A9AB-766246C88C84}" destId="{96AA1387-8129-4D93-BD3B-89F7064CC4F7}" srcOrd="1" destOrd="0" parTransId="{B854FF70-4A01-40DF-83F9-E383664B2D58}" sibTransId="{E3556F8E-FDEF-4251-931E-44032F8E1615}"/>
    <dgm:cxn modelId="{FF0EF9C0-150B-4B87-B68E-BF20AD94FD81}" type="presOf" srcId="{8E8EA0CC-4910-4E00-8072-9AABE85E7D3A}" destId="{78716920-61D6-4161-9206-D4E63C5DC730}" srcOrd="0" destOrd="2" presId="urn:microsoft.com/office/officeart/2009/3/layout/StepUpProcess"/>
    <dgm:cxn modelId="{56222AC6-E8EE-45C3-82E8-88194B964FC5}" type="presOf" srcId="{B897B3E0-7EDB-4C19-B345-F7CB407C5B62}" destId="{F336A5CA-C563-4046-AFF7-7153B99F5814}" srcOrd="0" destOrd="1" presId="urn:microsoft.com/office/officeart/2009/3/layout/StepUpProcess"/>
    <dgm:cxn modelId="{C7E79FD0-898E-424A-B7F1-1C8B7C974290}" srcId="{895456C2-D82C-47A1-8EEE-8C930AD09AE8}" destId="{81A62952-32E4-44C1-88AF-F84BA353080D}" srcOrd="0" destOrd="0" parTransId="{14EAB111-7E14-496B-AEA9-94DA8ADE2D27}" sibTransId="{A49F2772-82DC-4548-9E19-E68F766C5D13}"/>
    <dgm:cxn modelId="{2C324BD5-BD38-44BE-9ABD-D791477D1532}" srcId="{D44E2CDA-71E7-42CE-A9AB-766246C88C84}" destId="{895456C2-D82C-47A1-8EEE-8C930AD09AE8}" srcOrd="2" destOrd="0" parTransId="{686B73FC-2748-4E37-A6A5-EBD26245FC08}" sibTransId="{CF4EFAE4-192B-43C8-8D16-1C1648515860}"/>
    <dgm:cxn modelId="{F04D92D7-1B25-4F6E-81CC-4C9AC846B044}" srcId="{B897B3E0-7EDB-4C19-B345-F7CB407C5B62}" destId="{A8955859-2D5A-490A-99AC-C95A0F51B3ED}" srcOrd="1" destOrd="0" parTransId="{720BB8A4-D457-49C5-8F68-3408EEA330BF}" sibTransId="{D48D6347-1987-43F1-AA24-A1700D8B27E3}"/>
    <dgm:cxn modelId="{1BA55AEA-C85C-4126-B47A-D1B8B1AC0528}" srcId="{B897B3E0-7EDB-4C19-B345-F7CB407C5B62}" destId="{5F8327A2-90EB-4E99-8796-EBDFD7EEA9CC}" srcOrd="0" destOrd="0" parTransId="{8AA28562-D46D-4773-8665-2576F227C27D}" sibTransId="{30528536-1420-43B7-A671-5919FF6F0D31}"/>
    <dgm:cxn modelId="{376C14F6-1BC4-481D-96FE-7F051E56066B}" type="presOf" srcId="{96AA1387-8129-4D93-BD3B-89F7064CC4F7}" destId="{CA074FCB-0792-4234-8D40-D11143AFCD84}" srcOrd="0" destOrd="0" presId="urn:microsoft.com/office/officeart/2009/3/layout/StepUpProcess"/>
    <dgm:cxn modelId="{FE053E4B-9001-46FD-8206-0184578304D9}" type="presParOf" srcId="{3C76DC46-24F3-465A-9A8D-4D5221BA564E}" destId="{92152FF9-CB77-46BC-9083-8731D37301A0}" srcOrd="0" destOrd="0" presId="urn:microsoft.com/office/officeart/2009/3/layout/StepUpProcess"/>
    <dgm:cxn modelId="{6D7CDFA7-3029-4811-BC1A-8CE40312F35A}" type="presParOf" srcId="{92152FF9-CB77-46BC-9083-8731D37301A0}" destId="{ADAE806B-6353-46A2-8187-662CF4AF4CD6}" srcOrd="0" destOrd="0" presId="urn:microsoft.com/office/officeart/2009/3/layout/StepUpProcess"/>
    <dgm:cxn modelId="{F1397E85-75CD-43C7-834F-010FF3BD73D8}" type="presParOf" srcId="{92152FF9-CB77-46BC-9083-8731D37301A0}" destId="{F336A5CA-C563-4046-AFF7-7153B99F5814}" srcOrd="1" destOrd="0" presId="urn:microsoft.com/office/officeart/2009/3/layout/StepUpProcess"/>
    <dgm:cxn modelId="{347423F0-DFCE-4E95-8942-A564E4749166}" type="presParOf" srcId="{92152FF9-CB77-46BC-9083-8731D37301A0}" destId="{DD58518E-6312-4C92-B381-9E5A3355EE8E}" srcOrd="2" destOrd="0" presId="urn:microsoft.com/office/officeart/2009/3/layout/StepUpProcess"/>
    <dgm:cxn modelId="{6BE07820-6A52-47B5-91E4-C9FEB6998921}" type="presParOf" srcId="{3C76DC46-24F3-465A-9A8D-4D5221BA564E}" destId="{9E331C16-ADF8-4A05-A2B7-2ACE612C42E9}" srcOrd="1" destOrd="0" presId="urn:microsoft.com/office/officeart/2009/3/layout/StepUpProcess"/>
    <dgm:cxn modelId="{5E76E555-7B1D-4F0E-8525-47B94074505F}" type="presParOf" srcId="{9E331C16-ADF8-4A05-A2B7-2ACE612C42E9}" destId="{D1C425E4-11FE-4D99-A64B-B8F73A119F4B}" srcOrd="0" destOrd="0" presId="urn:microsoft.com/office/officeart/2009/3/layout/StepUpProcess"/>
    <dgm:cxn modelId="{E8C43BD3-C80B-4DA0-A59A-9C143E09AD22}" type="presParOf" srcId="{3C76DC46-24F3-465A-9A8D-4D5221BA564E}" destId="{DE6A6950-501D-4EC7-9528-2D1ACD6DC557}" srcOrd="2" destOrd="0" presId="urn:microsoft.com/office/officeart/2009/3/layout/StepUpProcess"/>
    <dgm:cxn modelId="{3B4A6763-9540-4815-BD1D-41BDFB6F3AF8}" type="presParOf" srcId="{DE6A6950-501D-4EC7-9528-2D1ACD6DC557}" destId="{634FF430-909C-4A7C-A57C-7412E74EC270}" srcOrd="0" destOrd="0" presId="urn:microsoft.com/office/officeart/2009/3/layout/StepUpProcess"/>
    <dgm:cxn modelId="{CF001783-4FD9-4A04-96DB-7F5D2E0A77D9}" type="presParOf" srcId="{DE6A6950-501D-4EC7-9528-2D1ACD6DC557}" destId="{CA074FCB-0792-4234-8D40-D11143AFCD84}" srcOrd="1" destOrd="0" presId="urn:microsoft.com/office/officeart/2009/3/layout/StepUpProcess"/>
    <dgm:cxn modelId="{6492B676-DA87-4A36-8D23-700E45C8EC64}" type="presParOf" srcId="{DE6A6950-501D-4EC7-9528-2D1ACD6DC557}" destId="{47AF9A72-230F-48C5-A6AB-97FDAF39F42E}" srcOrd="2" destOrd="0" presId="urn:microsoft.com/office/officeart/2009/3/layout/StepUpProcess"/>
    <dgm:cxn modelId="{543890E4-4531-470A-B3FE-83A38441F05D}" type="presParOf" srcId="{3C76DC46-24F3-465A-9A8D-4D5221BA564E}" destId="{2DD4A986-04F0-4FCF-A37B-3BDEF65DF74F}" srcOrd="3" destOrd="0" presId="urn:microsoft.com/office/officeart/2009/3/layout/StepUpProcess"/>
    <dgm:cxn modelId="{36C9F306-E4F5-4FAD-8183-4DD11DC173F7}" type="presParOf" srcId="{2DD4A986-04F0-4FCF-A37B-3BDEF65DF74F}" destId="{88A93750-5703-46D6-B742-CCA4853ECBBB}" srcOrd="0" destOrd="0" presId="urn:microsoft.com/office/officeart/2009/3/layout/StepUpProcess"/>
    <dgm:cxn modelId="{A42B31BF-4A26-46D9-B673-48F82B741268}" type="presParOf" srcId="{3C76DC46-24F3-465A-9A8D-4D5221BA564E}" destId="{64C9C898-6548-494B-A400-9CCD949B6E4F}" srcOrd="4" destOrd="0" presId="urn:microsoft.com/office/officeart/2009/3/layout/StepUpProcess"/>
    <dgm:cxn modelId="{1E5F2C78-AE63-4C4A-9DDB-E55821BBBE20}" type="presParOf" srcId="{64C9C898-6548-494B-A400-9CCD949B6E4F}" destId="{4BE05A0E-83D0-4963-9AB5-8E0BF34D74AA}" srcOrd="0" destOrd="0" presId="urn:microsoft.com/office/officeart/2009/3/layout/StepUpProcess"/>
    <dgm:cxn modelId="{5BB32F61-AF67-44AD-97BF-80F812F5BFF6}" type="presParOf" srcId="{64C9C898-6548-494B-A400-9CCD949B6E4F}" destId="{78716920-61D6-4161-9206-D4E63C5DC730}"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E806B-6353-46A2-8187-662CF4AF4CD6}">
      <dsp:nvSpPr>
        <dsp:cNvPr id="0" name=""/>
        <dsp:cNvSpPr/>
      </dsp:nvSpPr>
      <dsp:spPr>
        <a:xfrm rot="5400000">
          <a:off x="514016" y="1252157"/>
          <a:ext cx="1532747" cy="2550456"/>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36A5CA-C563-4046-AFF7-7153B99F5814}">
      <dsp:nvSpPr>
        <dsp:cNvPr id="0" name=""/>
        <dsp:cNvSpPr/>
      </dsp:nvSpPr>
      <dsp:spPr>
        <a:xfrm>
          <a:off x="258162" y="2014194"/>
          <a:ext cx="2302566" cy="2018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GB" sz="4000" b="1" kern="1200" dirty="0"/>
            <a:t>Year 1</a:t>
          </a:r>
        </a:p>
        <a:p>
          <a:pPr marL="228600" lvl="1" indent="-228600" algn="l" defTabSz="1066800">
            <a:lnSpc>
              <a:spcPct val="90000"/>
            </a:lnSpc>
            <a:spcBef>
              <a:spcPct val="0"/>
            </a:spcBef>
            <a:spcAft>
              <a:spcPct val="15000"/>
            </a:spcAft>
            <a:buChar char="•"/>
          </a:pPr>
          <a:r>
            <a:rPr lang="en-GB" sz="2400" b="1" kern="1200" dirty="0">
              <a:solidFill>
                <a:schemeClr val="accent1"/>
              </a:solidFill>
            </a:rPr>
            <a:t>SOC1031</a:t>
          </a:r>
        </a:p>
        <a:p>
          <a:pPr marL="342900" lvl="2" indent="-171450" algn="l" defTabSz="711200">
            <a:lnSpc>
              <a:spcPct val="90000"/>
            </a:lnSpc>
            <a:spcBef>
              <a:spcPct val="0"/>
            </a:spcBef>
            <a:spcAft>
              <a:spcPct val="15000"/>
            </a:spcAft>
            <a:buChar char="•"/>
          </a:pPr>
          <a:r>
            <a:rPr lang="en-GB" sz="1600" b="0" kern="1200" dirty="0"/>
            <a:t>What can we know?</a:t>
          </a:r>
        </a:p>
        <a:p>
          <a:pPr marL="342900" lvl="2" indent="-171450" algn="l" defTabSz="711200">
            <a:lnSpc>
              <a:spcPct val="90000"/>
            </a:lnSpc>
            <a:spcBef>
              <a:spcPct val="0"/>
            </a:spcBef>
            <a:spcAft>
              <a:spcPct val="15000"/>
            </a:spcAft>
            <a:buChar char="•"/>
          </a:pPr>
          <a:r>
            <a:rPr lang="en-GB" sz="1600" b="0" kern="1200" dirty="0"/>
            <a:t>How can we know it?</a:t>
          </a:r>
        </a:p>
      </dsp:txBody>
      <dsp:txXfrm>
        <a:off x="258162" y="2014194"/>
        <a:ext cx="2302566" cy="2018334"/>
      </dsp:txXfrm>
    </dsp:sp>
    <dsp:sp modelId="{DD58518E-6312-4C92-B381-9E5A3355EE8E}">
      <dsp:nvSpPr>
        <dsp:cNvPr id="0" name=""/>
        <dsp:cNvSpPr/>
      </dsp:nvSpPr>
      <dsp:spPr>
        <a:xfrm>
          <a:off x="2126283" y="1064389"/>
          <a:ext cx="434446" cy="434446"/>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4FF430-909C-4A7C-A57C-7412E74EC270}">
      <dsp:nvSpPr>
        <dsp:cNvPr id="0" name=""/>
        <dsp:cNvSpPr/>
      </dsp:nvSpPr>
      <dsp:spPr>
        <a:xfrm rot="5400000">
          <a:off x="3332807" y="554644"/>
          <a:ext cx="1532747" cy="2550456"/>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074FCB-0792-4234-8D40-D11143AFCD84}">
      <dsp:nvSpPr>
        <dsp:cNvPr id="0" name=""/>
        <dsp:cNvSpPr/>
      </dsp:nvSpPr>
      <dsp:spPr>
        <a:xfrm>
          <a:off x="3076954" y="1316681"/>
          <a:ext cx="2302566" cy="2018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GB" sz="4000" b="1" kern="1200" dirty="0"/>
            <a:t>Year 2</a:t>
          </a:r>
        </a:p>
        <a:p>
          <a:pPr marL="228600" lvl="1" indent="-228600" algn="l" defTabSz="1066800">
            <a:lnSpc>
              <a:spcPct val="90000"/>
            </a:lnSpc>
            <a:spcBef>
              <a:spcPct val="0"/>
            </a:spcBef>
            <a:spcAft>
              <a:spcPct val="15000"/>
            </a:spcAft>
            <a:buChar char="•"/>
          </a:pPr>
          <a:r>
            <a:rPr lang="en-GB" sz="2400" b="1" kern="1200" dirty="0">
              <a:solidFill>
                <a:srgbClr val="C00000"/>
              </a:solidFill>
            </a:rPr>
            <a:t>SOC2069</a:t>
          </a:r>
          <a:r>
            <a:rPr lang="en-GB" sz="2400" b="1" kern="1200" dirty="0"/>
            <a:t> &amp; </a:t>
          </a:r>
          <a:r>
            <a:rPr lang="en-GB" sz="2400" b="1" kern="1200" dirty="0">
              <a:solidFill>
                <a:schemeClr val="accent1"/>
              </a:solidFill>
            </a:rPr>
            <a:t>SOC2070</a:t>
          </a:r>
        </a:p>
        <a:p>
          <a:pPr marL="342900" lvl="2" indent="-171450" algn="l" defTabSz="711200">
            <a:lnSpc>
              <a:spcPct val="90000"/>
            </a:lnSpc>
            <a:spcBef>
              <a:spcPct val="0"/>
            </a:spcBef>
            <a:spcAft>
              <a:spcPct val="15000"/>
            </a:spcAft>
            <a:buChar char="•"/>
          </a:pPr>
          <a:r>
            <a:rPr lang="en-GB" sz="1600" b="0" kern="1200" dirty="0"/>
            <a:t>How do we apply sociological methodology?</a:t>
          </a:r>
        </a:p>
        <a:p>
          <a:pPr marL="342900" lvl="2" indent="-171450" algn="l" defTabSz="711200">
            <a:lnSpc>
              <a:spcPct val="90000"/>
            </a:lnSpc>
            <a:spcBef>
              <a:spcPct val="0"/>
            </a:spcBef>
            <a:spcAft>
              <a:spcPct val="15000"/>
            </a:spcAft>
            <a:buChar char="•"/>
          </a:pPr>
          <a:r>
            <a:rPr lang="en-GB" sz="1600" b="0" kern="1200" dirty="0"/>
            <a:t>How do we design a sociological study?</a:t>
          </a:r>
        </a:p>
      </dsp:txBody>
      <dsp:txXfrm>
        <a:off x="3076954" y="1316681"/>
        <a:ext cx="2302566" cy="2018334"/>
      </dsp:txXfrm>
    </dsp:sp>
    <dsp:sp modelId="{47AF9A72-230F-48C5-A6AB-97FDAF39F42E}">
      <dsp:nvSpPr>
        <dsp:cNvPr id="0" name=""/>
        <dsp:cNvSpPr/>
      </dsp:nvSpPr>
      <dsp:spPr>
        <a:xfrm>
          <a:off x="4945074" y="366877"/>
          <a:ext cx="434446" cy="434446"/>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E05A0E-83D0-4963-9AB5-8E0BF34D74AA}">
      <dsp:nvSpPr>
        <dsp:cNvPr id="0" name=""/>
        <dsp:cNvSpPr/>
      </dsp:nvSpPr>
      <dsp:spPr>
        <a:xfrm rot="5400000">
          <a:off x="6151599" y="-142868"/>
          <a:ext cx="1532747" cy="2550456"/>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716920-61D6-4161-9206-D4E63C5DC730}">
      <dsp:nvSpPr>
        <dsp:cNvPr id="0" name=""/>
        <dsp:cNvSpPr/>
      </dsp:nvSpPr>
      <dsp:spPr>
        <a:xfrm>
          <a:off x="5895745" y="619169"/>
          <a:ext cx="2302566" cy="2018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GB" sz="4000" b="1" kern="1200" dirty="0"/>
            <a:t>Year 3</a:t>
          </a:r>
        </a:p>
        <a:p>
          <a:pPr marL="228600" lvl="1" indent="-228600" algn="l" defTabSz="1066800">
            <a:lnSpc>
              <a:spcPct val="90000"/>
            </a:lnSpc>
            <a:spcBef>
              <a:spcPct val="0"/>
            </a:spcBef>
            <a:spcAft>
              <a:spcPct val="15000"/>
            </a:spcAft>
            <a:buChar char="•"/>
          </a:pPr>
          <a:r>
            <a:rPr lang="en-GB" sz="2400" b="1" kern="1200" dirty="0">
              <a:solidFill>
                <a:schemeClr val="accent1"/>
              </a:solidFill>
            </a:rPr>
            <a:t>SOC3097</a:t>
          </a:r>
          <a:endParaRPr lang="en-GB" sz="4000" b="1" kern="1200" dirty="0">
            <a:solidFill>
              <a:schemeClr val="accent1"/>
            </a:solidFill>
          </a:endParaRPr>
        </a:p>
        <a:p>
          <a:pPr marL="342900" lvl="2" indent="-171450" algn="l" defTabSz="711200">
            <a:lnSpc>
              <a:spcPct val="90000"/>
            </a:lnSpc>
            <a:spcBef>
              <a:spcPct val="0"/>
            </a:spcBef>
            <a:spcAft>
              <a:spcPct val="15000"/>
            </a:spcAft>
            <a:buFont typeface="Arial" panose="020B0604020202020204" pitchFamily="34" charset="0"/>
            <a:buChar char="•"/>
          </a:pPr>
          <a:r>
            <a:rPr lang="en-GB" sz="1600" b="0" kern="1200" dirty="0"/>
            <a:t>Dissertation</a:t>
          </a:r>
          <a:endParaRPr lang="en-GB" sz="4000" b="0" kern="1200" dirty="0"/>
        </a:p>
      </dsp:txBody>
      <dsp:txXfrm>
        <a:off x="5895745" y="619169"/>
        <a:ext cx="2302566" cy="2018334"/>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8BDFEC3-8487-43E8-A154-7C12CBC1FFF2}" type="slidenum">
              <a:rPr lang="en-US" smtClean="0"/>
              <a:t>15</a:t>
            </a:fld>
            <a:endParaRPr lang="en-US"/>
          </a:p>
        </p:txBody>
      </p:sp>
    </p:spTree>
    <p:extLst>
      <p:ext uri="{BB962C8B-B14F-4D97-AF65-F5344CB8AC3E}">
        <p14:creationId xmlns:p14="http://schemas.microsoft.com/office/powerpoint/2010/main" val="13825880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1BF7B5-2263-6AF6-769D-EA2FB29E982D}"/>
              </a:ext>
            </a:extLst>
          </p:cNvPr>
          <p:cNvPicPr>
            <a:picLocks noChangeAspect="1"/>
          </p:cNvPicPr>
          <p:nvPr userDrawn="1"/>
        </p:nvPicPr>
        <p:blipFill>
          <a:blip r:embed="rId2"/>
          <a:srcRect/>
          <a:stretch/>
        </p:blipFill>
        <p:spPr>
          <a:xfrm>
            <a:off x="0" y="-7869"/>
            <a:ext cx="9144000" cy="5143500"/>
          </a:xfrm>
          <a:prstGeom prst="rect">
            <a:avLst/>
          </a:prstGeom>
        </p:spPr>
      </p:pic>
      <p:sp>
        <p:nvSpPr>
          <p:cNvPr id="2" name="Title 1"/>
          <p:cNvSpPr>
            <a:spLocks noGrp="1"/>
          </p:cNvSpPr>
          <p:nvPr>
            <p:ph type="ctrTitle" hasCustomPrompt="1"/>
          </p:nvPr>
        </p:nvSpPr>
        <p:spPr>
          <a:xfrm>
            <a:off x="1506453" y="2512608"/>
            <a:ext cx="6131085" cy="781398"/>
          </a:xfrm>
          <a:prstGeom prst="rect">
            <a:avLst/>
          </a:prstGeom>
          <a:effectLst>
            <a:outerShdw blurRad="50800" dist="38100" algn="l" rotWithShape="0">
              <a:prstClr val="black">
                <a:alpha val="40000"/>
              </a:prstClr>
            </a:outerShdw>
          </a:effectLst>
        </p:spPr>
        <p:txBody>
          <a:bodyPr anchor="t">
            <a:noAutofit/>
          </a:bodyPr>
          <a:lstStyle>
            <a:lvl1pPr algn="ctr">
              <a:defRPr sz="3200"/>
            </a:lvl1pPr>
          </a:lstStyle>
          <a:p>
            <a:r>
              <a:rPr lang="en-US" dirty="0"/>
              <a:t>Title</a:t>
            </a:r>
          </a:p>
        </p:txBody>
      </p:sp>
      <p:sp>
        <p:nvSpPr>
          <p:cNvPr id="3" name="Subtitle 2"/>
          <p:cNvSpPr>
            <a:spLocks noGrp="1"/>
          </p:cNvSpPr>
          <p:nvPr>
            <p:ph type="subTitle" idx="1" hasCustomPrompt="1"/>
          </p:nvPr>
        </p:nvSpPr>
        <p:spPr>
          <a:xfrm>
            <a:off x="2956853" y="3318386"/>
            <a:ext cx="3230289" cy="374810"/>
          </a:xfrm>
          <a:prstGeom prst="rect">
            <a:avLst/>
          </a:prstGeom>
        </p:spPr>
        <p:txBody>
          <a:bodyPr/>
          <a:lstStyle>
            <a:lvl1pPr marL="0" indent="0" algn="ctr">
              <a:buNone/>
              <a:defRPr b="1">
                <a:solidFill>
                  <a:srgbClr val="5E8F3D"/>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Week</a:t>
            </a:r>
          </a:p>
        </p:txBody>
      </p:sp>
      <p:pic>
        <p:nvPicPr>
          <p:cNvPr id="13" name="Graphic 12" descr="Lecturer with solid fill">
            <a:extLst>
              <a:ext uri="{FF2B5EF4-FFF2-40B4-BE49-F238E27FC236}">
                <a16:creationId xmlns:a16="http://schemas.microsoft.com/office/drawing/2014/main" id="{0902C7C1-7DD9-E8D0-4505-8147D9E38D3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506453" y="3699520"/>
            <a:ext cx="213499" cy="213499"/>
          </a:xfrm>
          <a:prstGeom prst="rect">
            <a:avLst/>
          </a:prstGeom>
        </p:spPr>
      </p:pic>
      <p:pic>
        <p:nvPicPr>
          <p:cNvPr id="16" name="Graphic 15" descr="Daily calendar with solid fill">
            <a:extLst>
              <a:ext uri="{FF2B5EF4-FFF2-40B4-BE49-F238E27FC236}">
                <a16:creationId xmlns:a16="http://schemas.microsoft.com/office/drawing/2014/main" id="{9BD152D6-1D7A-55CE-37FE-209C0280C8A7}"/>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506453" y="3935854"/>
            <a:ext cx="197906" cy="197906"/>
          </a:xfrm>
          <a:prstGeom prst="rect">
            <a:avLst/>
          </a:prstGeom>
        </p:spPr>
      </p:pic>
      <p:sp>
        <p:nvSpPr>
          <p:cNvPr id="17" name="TextBox 16">
            <a:extLst>
              <a:ext uri="{FF2B5EF4-FFF2-40B4-BE49-F238E27FC236}">
                <a16:creationId xmlns:a16="http://schemas.microsoft.com/office/drawing/2014/main" id="{FE7AF914-6614-3836-D8D9-25838D033A3C}"/>
              </a:ext>
            </a:extLst>
          </p:cNvPr>
          <p:cNvSpPr txBox="1"/>
          <p:nvPr userDrawn="1"/>
        </p:nvSpPr>
        <p:spPr>
          <a:xfrm>
            <a:off x="1644488" y="3658387"/>
            <a:ext cx="1453941"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Dr Chris Moreh</a:t>
            </a:r>
          </a:p>
        </p:txBody>
      </p:sp>
      <p:sp>
        <p:nvSpPr>
          <p:cNvPr id="18" name="TextBox 17">
            <a:extLst>
              <a:ext uri="{FF2B5EF4-FFF2-40B4-BE49-F238E27FC236}">
                <a16:creationId xmlns:a16="http://schemas.microsoft.com/office/drawing/2014/main" id="{DC257CE5-ACA0-76F1-5217-13A629AF568D}"/>
              </a:ext>
            </a:extLst>
          </p:cNvPr>
          <p:cNvSpPr txBox="1"/>
          <p:nvPr userDrawn="1"/>
        </p:nvSpPr>
        <p:spPr>
          <a:xfrm>
            <a:off x="1644488" y="3879128"/>
            <a:ext cx="1453941"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2023/2024</a:t>
            </a:r>
          </a:p>
        </p:txBody>
      </p:sp>
      <p:pic>
        <p:nvPicPr>
          <p:cNvPr id="28" name="Picture 27">
            <a:extLst>
              <a:ext uri="{FF2B5EF4-FFF2-40B4-BE49-F238E27FC236}">
                <a16:creationId xmlns:a16="http://schemas.microsoft.com/office/drawing/2014/main" id="{84562F15-5D22-9ECC-782E-02146EB667A6}"/>
              </a:ext>
            </a:extLst>
          </p:cNvPr>
          <p:cNvPicPr>
            <a:picLocks noChangeAspect="1"/>
          </p:cNvPicPr>
          <p:nvPr userDrawn="1"/>
        </p:nvPicPr>
        <p:blipFill>
          <a:blip r:embed="rId7"/>
          <a:srcRect/>
          <a:stretch/>
        </p:blipFill>
        <p:spPr>
          <a:xfrm>
            <a:off x="1380269" y="637860"/>
            <a:ext cx="6383452" cy="1788479"/>
          </a:xfrm>
          <a:prstGeom prst="rect">
            <a:avLst/>
          </a:prstGeom>
        </p:spPr>
      </p:pic>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7" name="Rectangle 6">
            <a:extLst>
              <a:ext uri="{FF2B5EF4-FFF2-40B4-BE49-F238E27FC236}">
                <a16:creationId xmlns:a16="http://schemas.microsoft.com/office/drawing/2014/main" id="{AD0EF9C7-D113-CFA2-908E-4C505674E25B}"/>
              </a:ext>
            </a:extLst>
          </p:cNvPr>
          <p:cNvSpPr/>
          <p:nvPr userDrawn="1"/>
        </p:nvSpPr>
        <p:spPr>
          <a:xfrm>
            <a:off x="457200" y="795153"/>
            <a:ext cx="4544438" cy="217923"/>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&lt;/&gt;</a:t>
            </a:r>
          </a:p>
        </p:txBody>
      </p:sp>
      <p:sp>
        <p:nvSpPr>
          <p:cNvPr id="3" name="Text Placeholder 3">
            <a:extLst>
              <a:ext uri="{FF2B5EF4-FFF2-40B4-BE49-F238E27FC236}">
                <a16:creationId xmlns:a16="http://schemas.microsoft.com/office/drawing/2014/main" id="{9230A994-0349-2ECC-612E-CA66214407C1}"/>
              </a:ext>
            </a:extLst>
          </p:cNvPr>
          <p:cNvSpPr>
            <a:spLocks noGrp="1"/>
          </p:cNvSpPr>
          <p:nvPr>
            <p:ph type="body" sz="half" idx="2"/>
          </p:nvPr>
        </p:nvSpPr>
        <p:spPr>
          <a:xfrm>
            <a:off x="457200" y="1103875"/>
            <a:ext cx="4555554" cy="3744419"/>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13">
            <a:extLst>
              <a:ext uri="{FF2B5EF4-FFF2-40B4-BE49-F238E27FC236}">
                <a16:creationId xmlns:a16="http://schemas.microsoft.com/office/drawing/2014/main" id="{F2D88C25-46CF-1625-0335-D16D0CFF5B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1B9C554B-7E7A-3015-1DF3-6130D7D3568C}"/>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108EE0C6-B2B1-B8CC-8ED9-05F5E01E9C37}"/>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7" name="Text Placeholder 13">
            <a:extLst>
              <a:ext uri="{FF2B5EF4-FFF2-40B4-BE49-F238E27FC236}">
                <a16:creationId xmlns:a16="http://schemas.microsoft.com/office/drawing/2014/main" id="{A58E1145-CE35-74B4-04F3-3F6A2CFDD3E2}"/>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8" name="Text Placeholder 13">
            <a:extLst>
              <a:ext uri="{FF2B5EF4-FFF2-40B4-BE49-F238E27FC236}">
                <a16:creationId xmlns:a16="http://schemas.microsoft.com/office/drawing/2014/main" id="{CB93C2E5-0D44-15AF-EE6B-BE5799D8B00C}"/>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bg2">
              <a:lumMod val="90000"/>
            </a:schemeClr>
          </a:solidFill>
          <a:ln w="12700">
            <a:solidFill>
              <a:schemeClr val="bg2">
                <a:lumMod val="25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49815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10" name="Rectangle 9">
            <a:extLst>
              <a:ext uri="{FF2B5EF4-FFF2-40B4-BE49-F238E27FC236}">
                <a16:creationId xmlns:a16="http://schemas.microsoft.com/office/drawing/2014/main" id="{181FEFBD-4227-460D-52B0-6E1E0EB0F2ED}"/>
              </a:ext>
            </a:extLst>
          </p:cNvPr>
          <p:cNvSpPr/>
          <p:nvPr userDrawn="1"/>
        </p:nvSpPr>
        <p:spPr>
          <a:xfrm>
            <a:off x="457200" y="795153"/>
            <a:ext cx="4555554" cy="212180"/>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Output</a:t>
            </a:r>
          </a:p>
        </p:txBody>
      </p:sp>
      <p:sp>
        <p:nvSpPr>
          <p:cNvPr id="3" name="Text Placeholder 13">
            <a:extLst>
              <a:ext uri="{FF2B5EF4-FFF2-40B4-BE49-F238E27FC236}">
                <a16:creationId xmlns:a16="http://schemas.microsoft.com/office/drawing/2014/main" id="{7FC397DE-4A0E-A3E8-5FCE-2E2578280462}"/>
              </a:ext>
            </a:extLst>
          </p:cNvPr>
          <p:cNvSpPr>
            <a:spLocks noGrp="1"/>
          </p:cNvSpPr>
          <p:nvPr>
            <p:ph type="body" sz="quarter" idx="13"/>
          </p:nvPr>
        </p:nvSpPr>
        <p:spPr>
          <a:xfrm>
            <a:off x="5170936" y="84618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7" name="Text Placeholder 13">
            <a:extLst>
              <a:ext uri="{FF2B5EF4-FFF2-40B4-BE49-F238E27FC236}">
                <a16:creationId xmlns:a16="http://schemas.microsoft.com/office/drawing/2014/main" id="{42A8D10E-77E4-4EB7-D6B9-9A0C7501508A}"/>
              </a:ext>
            </a:extLst>
          </p:cNvPr>
          <p:cNvSpPr>
            <a:spLocks noGrp="1"/>
          </p:cNvSpPr>
          <p:nvPr>
            <p:ph type="body" sz="quarter" idx="14"/>
          </p:nvPr>
        </p:nvSpPr>
        <p:spPr>
          <a:xfrm>
            <a:off x="5176838" y="166059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4" name="Text Placeholder 13">
            <a:extLst>
              <a:ext uri="{FF2B5EF4-FFF2-40B4-BE49-F238E27FC236}">
                <a16:creationId xmlns:a16="http://schemas.microsoft.com/office/drawing/2014/main" id="{C690974B-CD22-3C61-9C47-6F66F13E0AD9}"/>
              </a:ext>
            </a:extLst>
          </p:cNvPr>
          <p:cNvSpPr>
            <a:spLocks noGrp="1"/>
          </p:cNvSpPr>
          <p:nvPr>
            <p:ph type="body" sz="quarter" idx="15"/>
          </p:nvPr>
        </p:nvSpPr>
        <p:spPr>
          <a:xfrm>
            <a:off x="5170936" y="2474259"/>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5" name="Text Placeholder 13">
            <a:extLst>
              <a:ext uri="{FF2B5EF4-FFF2-40B4-BE49-F238E27FC236}">
                <a16:creationId xmlns:a16="http://schemas.microsoft.com/office/drawing/2014/main" id="{EE4D8AE8-0159-1D2D-8060-CDAD41BDD9A1}"/>
              </a:ext>
            </a:extLst>
          </p:cNvPr>
          <p:cNvSpPr>
            <a:spLocks noGrp="1"/>
          </p:cNvSpPr>
          <p:nvPr>
            <p:ph type="body" sz="quarter" idx="16"/>
          </p:nvPr>
        </p:nvSpPr>
        <p:spPr>
          <a:xfrm>
            <a:off x="5170936" y="3287806"/>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
        <p:nvSpPr>
          <p:cNvPr id="16" name="Text Placeholder 13">
            <a:extLst>
              <a:ext uri="{FF2B5EF4-FFF2-40B4-BE49-F238E27FC236}">
                <a16:creationId xmlns:a16="http://schemas.microsoft.com/office/drawing/2014/main" id="{E8D942F4-8A01-DE60-53EF-201B2D334754}"/>
              </a:ext>
            </a:extLst>
          </p:cNvPr>
          <p:cNvSpPr>
            <a:spLocks noGrp="1"/>
          </p:cNvSpPr>
          <p:nvPr>
            <p:ph type="body" sz="quarter" idx="17"/>
          </p:nvPr>
        </p:nvSpPr>
        <p:spPr>
          <a:xfrm>
            <a:off x="5170936" y="4101353"/>
            <a:ext cx="3509962" cy="746941"/>
          </a:xfrm>
          <a:prstGeom prst="borderCallout1">
            <a:avLst>
              <a:gd name="adj1" fmla="val 48856"/>
              <a:gd name="adj2" fmla="val -274"/>
              <a:gd name="adj3" fmla="val 49021"/>
              <a:gd name="adj4" fmla="val -31246"/>
            </a:avLst>
          </a:prstGeom>
          <a:solidFill>
            <a:schemeClr val="accent1">
              <a:lumMod val="20000"/>
              <a:lumOff val="80000"/>
            </a:schemeClr>
          </a:solidFill>
          <a:ln w="12700">
            <a:solidFill>
              <a:schemeClr val="accent1">
                <a:lumMod val="50000"/>
              </a:schemeClr>
            </a:solidFill>
          </a:ln>
        </p:spPr>
        <p:txBody>
          <a:bodyPr>
            <a:noAutofit/>
          </a:bodyPr>
          <a:lstStyle>
            <a:lvl1pPr marL="0" indent="0">
              <a:buNone/>
              <a:defRPr sz="10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endParaRPr lang="en-GB" dirty="0"/>
          </a:p>
        </p:txBody>
      </p:sp>
    </p:spTree>
    <p:extLst>
      <p:ext uri="{BB962C8B-B14F-4D97-AF65-F5344CB8AC3E}">
        <p14:creationId xmlns:p14="http://schemas.microsoft.com/office/powerpoint/2010/main" val="314683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C719-9845-1AAF-977B-85BACA444DFB}"/>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392C0E-7183-B43D-1E1C-4C8321788DE8}"/>
              </a:ext>
            </a:extLst>
          </p:cNvPr>
          <p:cNvSpPr>
            <a:spLocks noGrp="1"/>
          </p:cNvSpPr>
          <p:nvPr>
            <p:ph type="body" orient="vert" idx="1"/>
          </p:nvPr>
        </p:nvSpPr>
        <p:spPr>
          <a:xfrm>
            <a:off x="457200" y="637953"/>
            <a:ext cx="8229600" cy="4222937"/>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F2D0BD08-ADDB-3A6B-A0AB-7FE353AA8D66}"/>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17FDCA86-3890-4928-996B-040E278932C4}"/>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252677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60041F-3C76-27AA-A693-10CB6F051CE7}"/>
              </a:ext>
            </a:extLst>
          </p:cNvPr>
          <p:cNvSpPr>
            <a:spLocks noGrp="1"/>
          </p:cNvSpPr>
          <p:nvPr>
            <p:ph type="title" orient="vert"/>
          </p:nvPr>
        </p:nvSpPr>
        <p:spPr>
          <a:xfrm>
            <a:off x="7499350" y="914400"/>
            <a:ext cx="1187450" cy="3886935"/>
          </a:xfrm>
          <a:prstGeom prst="rect">
            <a:avLst/>
          </a:prstGeom>
        </p:spPr>
        <p:txBody>
          <a:bodyPr vert="eaVert">
            <a:normAutofit/>
          </a:bodyPr>
          <a:lstStyle>
            <a:lvl1pPr>
              <a:defRPr sz="2800"/>
            </a:lvl1pPr>
          </a:lstStyle>
          <a:p>
            <a:r>
              <a:rPr lang="en-US" dirty="0"/>
              <a:t>Click to edit Master title style</a:t>
            </a:r>
            <a:endParaRPr lang="en-GB" dirty="0"/>
          </a:p>
        </p:txBody>
      </p:sp>
      <p:sp>
        <p:nvSpPr>
          <p:cNvPr id="3" name="Vertical Text Placeholder 2">
            <a:extLst>
              <a:ext uri="{FF2B5EF4-FFF2-40B4-BE49-F238E27FC236}">
                <a16:creationId xmlns:a16="http://schemas.microsoft.com/office/drawing/2014/main" id="{2FC016C3-3E32-BD6D-B88D-09591C670EC7}"/>
              </a:ext>
            </a:extLst>
          </p:cNvPr>
          <p:cNvSpPr>
            <a:spLocks noGrp="1"/>
          </p:cNvSpPr>
          <p:nvPr>
            <p:ph type="body" orient="vert" idx="1"/>
          </p:nvPr>
        </p:nvSpPr>
        <p:spPr>
          <a:xfrm>
            <a:off x="457200" y="274638"/>
            <a:ext cx="6818243" cy="4555779"/>
          </a:xfrm>
          <a:prstGeom prst="rect">
            <a:avLst/>
          </a:prstGeo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E16D387F-1CFB-E90A-4318-8094988DFCE2}"/>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8743F5CF-6F91-B67E-60C4-82B03C74F87F}"/>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122611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bliography">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C1DFA72-1E4C-6222-D23E-CA61D92BD764}"/>
              </a:ext>
            </a:extLst>
          </p:cNvPr>
          <p:cNvSpPr txBox="1"/>
          <p:nvPr userDrawn="1"/>
        </p:nvSpPr>
        <p:spPr>
          <a:xfrm>
            <a:off x="457200" y="175726"/>
            <a:ext cx="2552400" cy="584775"/>
          </a:xfrm>
          <a:prstGeom prst="rect">
            <a:avLst/>
          </a:prstGeom>
          <a:noFill/>
        </p:spPr>
        <p:txBody>
          <a:bodyPr wrap="square" rtlCol="0">
            <a:spAutoFit/>
          </a:bodyPr>
          <a:lstStyle/>
          <a:p>
            <a:r>
              <a:rPr lang="en-GB" sz="3200" b="1" dirty="0">
                <a:solidFill>
                  <a:schemeClr val="tx2">
                    <a:lumMod val="50000"/>
                  </a:schemeClr>
                </a:solidFill>
                <a:latin typeface="Arial Narrow" panose="020B0606020202030204" pitchFamily="34" charset="0"/>
              </a:rPr>
              <a:t>References</a:t>
            </a:r>
          </a:p>
        </p:txBody>
      </p:sp>
      <p:sp>
        <p:nvSpPr>
          <p:cNvPr id="15" name="Content Placeholder 14">
            <a:extLst>
              <a:ext uri="{FF2B5EF4-FFF2-40B4-BE49-F238E27FC236}">
                <a16:creationId xmlns:a16="http://schemas.microsoft.com/office/drawing/2014/main" id="{9ECE1477-199E-F139-132B-55DC6942CC3A}"/>
              </a:ext>
            </a:extLst>
          </p:cNvPr>
          <p:cNvSpPr>
            <a:spLocks noGrp="1"/>
          </p:cNvSpPr>
          <p:nvPr>
            <p:ph sz="quarter" idx="10" hasCustomPrompt="1"/>
          </p:nvPr>
        </p:nvSpPr>
        <p:spPr>
          <a:xfrm>
            <a:off x="582613" y="814388"/>
            <a:ext cx="8101012" cy="4067175"/>
          </a:xfrm>
          <a:prstGeom prst="rect">
            <a:avLst/>
          </a:prstGeom>
        </p:spPr>
        <p:txBody>
          <a:bodyPr>
            <a:normAutofit/>
          </a:bodyPr>
          <a:lstStyle>
            <a:lvl1pPr marL="266700" indent="-266700">
              <a:buNone/>
              <a:defRPr sz="1000">
                <a:latin typeface="Arial Narrow" panose="020B060602020203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266700" marR="0" lvl="0" indent="-266700" algn="l" defTabSz="342900" rtl="0" eaLnBrk="1" fontAlgn="auto" latinLnBrk="0" hangingPunct="1">
              <a:lnSpc>
                <a:spcPct val="100000"/>
              </a:lnSpc>
              <a:spcBef>
                <a:spcPct val="20000"/>
              </a:spcBef>
              <a:spcAft>
                <a:spcPts val="0"/>
              </a:spcAft>
              <a:buClr>
                <a:schemeClr val="accent1">
                  <a:lumMod val="50000"/>
                </a:schemeClr>
              </a:buClr>
              <a:buSzPct val="110000"/>
              <a:buFont typeface="Arial Narrow" panose="020B0606020202030204" pitchFamily="34" charset="0"/>
              <a:buNone/>
              <a:tabLst/>
              <a:defRPr/>
            </a:pPr>
            <a:r>
              <a:rPr lang="en-US" dirty="0"/>
              <a:t>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a:t>
            </a:r>
          </a:p>
          <a:p>
            <a:pPr lvl="0"/>
            <a:endParaRPr lang="en-US" dirty="0"/>
          </a:p>
        </p:txBody>
      </p:sp>
    </p:spTree>
    <p:extLst>
      <p:ext uri="{BB962C8B-B14F-4D97-AF65-F5344CB8AC3E}">
        <p14:creationId xmlns:p14="http://schemas.microsoft.com/office/powerpoint/2010/main" val="2366305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lstStyle>
            <a:lvl1pPr>
              <a:defRPr/>
            </a:lvl1pPr>
          </a:lstStyle>
          <a:p>
            <a:r>
              <a:rPr lang="en-US" dirty="0"/>
              <a:t>Slide title</a:t>
            </a:r>
          </a:p>
        </p:txBody>
      </p:sp>
      <p:sp>
        <p:nvSpPr>
          <p:cNvPr id="3" name="Content Placeholder 2"/>
          <p:cNvSpPr>
            <a:spLocks noGrp="1"/>
          </p:cNvSpPr>
          <p:nvPr>
            <p:ph idx="1" hasCustomPrompt="1"/>
          </p:nvPr>
        </p:nvSpPr>
        <p:spPr>
          <a:xfrm>
            <a:off x="457200" y="637953"/>
            <a:ext cx="8229600" cy="4222937"/>
          </a:xfrm>
          <a:prstGeom prst="rect">
            <a:avLst/>
          </a:prstGeom>
        </p:spPr>
        <p:txBody>
          <a:bodyPr anchor="t"/>
          <a:lstStyle>
            <a:lvl1pPr>
              <a:defRPr/>
            </a:lvl1pPr>
            <a:lvl2pPr>
              <a:defRPr sz="1800"/>
            </a:lvl2pPr>
            <a:lvl4pPr>
              <a:defRPr/>
            </a:lvl4pPr>
          </a:lstStyle>
          <a:p>
            <a:pPr lvl="0"/>
            <a:r>
              <a:rPr lang="en-US" dirty="0"/>
              <a:t>First level</a:t>
            </a:r>
          </a:p>
          <a:p>
            <a:pPr lvl="1"/>
            <a:r>
              <a:rPr lang="en-US" dirty="0"/>
              <a:t>Second level</a:t>
            </a:r>
          </a:p>
          <a:p>
            <a:pPr lvl="2"/>
            <a:r>
              <a:rPr lang="en-US" dirty="0"/>
              <a:t>Third level</a:t>
            </a:r>
          </a:p>
          <a:p>
            <a:pPr lvl="3"/>
            <a:r>
              <a:rPr lang="en-US" dirty="0"/>
              <a:t>Fourth level</a:t>
            </a:r>
          </a:p>
          <a:p>
            <a:pPr lvl="4"/>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7A8F960-150E-CFFE-3EB5-036D92AC413A}"/>
              </a:ext>
            </a:extLst>
          </p:cNvPr>
          <p:cNvPicPr>
            <a:picLocks noChangeAspect="1"/>
          </p:cNvPicPr>
          <p:nvPr userDrawn="1"/>
        </p:nvPicPr>
        <p:blipFill>
          <a:blip r:embed="rId2"/>
          <a:srcRect/>
          <a:stretch/>
        </p:blipFill>
        <p:spPr>
          <a:xfrm>
            <a:off x="0" y="0"/>
            <a:ext cx="9144000" cy="5143500"/>
          </a:xfrm>
          <a:prstGeom prst="rect">
            <a:avLst/>
          </a:prstGeom>
        </p:spPr>
      </p:pic>
      <p:sp>
        <p:nvSpPr>
          <p:cNvPr id="3" name="Title 1">
            <a:extLst>
              <a:ext uri="{FF2B5EF4-FFF2-40B4-BE49-F238E27FC236}">
                <a16:creationId xmlns:a16="http://schemas.microsoft.com/office/drawing/2014/main" id="{CF921059-ACFF-7915-A3D0-F9C1B133264B}"/>
              </a:ext>
            </a:extLst>
          </p:cNvPr>
          <p:cNvSpPr>
            <a:spLocks noGrp="1"/>
          </p:cNvSpPr>
          <p:nvPr>
            <p:ph type="ctrTitle" hasCustomPrompt="1"/>
          </p:nvPr>
        </p:nvSpPr>
        <p:spPr>
          <a:xfrm>
            <a:off x="3947050" y="2335338"/>
            <a:ext cx="4624011" cy="786585"/>
          </a:xfrm>
          <a:prstGeom prst="rect">
            <a:avLst/>
          </a:prstGeom>
          <a:effectLst>
            <a:outerShdw blurRad="50800" dist="38100" algn="l" rotWithShape="0">
              <a:prstClr val="black">
                <a:alpha val="40000"/>
              </a:prstClr>
            </a:outerShdw>
          </a:effectLst>
        </p:spPr>
        <p:txBody>
          <a:bodyPr>
            <a:noAutofit/>
          </a:bodyPr>
          <a:lstStyle>
            <a:lvl1pPr marL="742950" indent="-742950" algn="l">
              <a:buFont typeface="+mj-lt"/>
              <a:buAutoNum type="arabicPeriod"/>
              <a:defRPr sz="4400">
                <a:solidFill>
                  <a:srgbClr val="496F2F"/>
                </a:solidFill>
              </a:defRPr>
            </a:lvl1pPr>
          </a:lstStyle>
          <a:p>
            <a:r>
              <a:rPr lang="en-US" dirty="0"/>
              <a:t>Section number</a:t>
            </a:r>
          </a:p>
        </p:txBody>
      </p:sp>
      <p:sp>
        <p:nvSpPr>
          <p:cNvPr id="4" name="Text Placeholder 3">
            <a:extLst>
              <a:ext uri="{FF2B5EF4-FFF2-40B4-BE49-F238E27FC236}">
                <a16:creationId xmlns:a16="http://schemas.microsoft.com/office/drawing/2014/main" id="{0F4BE298-0C12-3E53-D830-52A766E96A65}"/>
              </a:ext>
            </a:extLst>
          </p:cNvPr>
          <p:cNvSpPr>
            <a:spLocks noGrp="1"/>
          </p:cNvSpPr>
          <p:nvPr>
            <p:ph type="body" sz="quarter" idx="10"/>
          </p:nvPr>
        </p:nvSpPr>
        <p:spPr>
          <a:xfrm>
            <a:off x="3341836" y="3232394"/>
            <a:ext cx="5229225" cy="1295400"/>
          </a:xfrm>
        </p:spPr>
        <p:txBody>
          <a:bodyPr/>
          <a:lstStyle>
            <a:lvl1pPr marL="361950" indent="-184150">
              <a:buFont typeface="Arial" panose="020B0604020202020204" pitchFamily="34" charset="0"/>
              <a:buChar char="•"/>
              <a:defRPr sz="1400"/>
            </a:lvl1pPr>
            <a:lvl2pPr marL="342900" indent="0">
              <a:buNone/>
              <a:defRPr sz="1200"/>
            </a:lvl2pPr>
            <a:lvl3pPr marL="447675" indent="0">
              <a:buNone/>
              <a:defRPr sz="1100"/>
            </a:lvl3pPr>
            <a:lvl4pPr marL="631825" indent="0">
              <a:buNone/>
              <a:defRPr sz="1050"/>
            </a:lvl4pPr>
            <a:lvl5pPr marL="803275" indent="0">
              <a:buNone/>
              <a:defRPr sz="1000"/>
            </a:lvl5pPr>
          </a:lstStyle>
          <a:p>
            <a:pPr lvl="0"/>
            <a:r>
              <a:rPr lang="en-US" dirty="0"/>
              <a:t>Click to edit Master text styles</a:t>
            </a:r>
          </a:p>
          <a:p>
            <a:pPr lvl="0"/>
            <a:endParaRPr lang="en-US" dirty="0"/>
          </a:p>
          <a:p>
            <a:pPr lvl="0"/>
            <a:endParaRPr lang="en-US" dirty="0"/>
          </a:p>
        </p:txBody>
      </p:sp>
    </p:spTree>
    <p:extLst>
      <p:ext uri="{BB962C8B-B14F-4D97-AF65-F5344CB8AC3E}">
        <p14:creationId xmlns:p14="http://schemas.microsoft.com/office/powerpoint/2010/main" val="322796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652130"/>
            <a:ext cx="4038600" cy="4215899"/>
          </a:xfrm>
          <a:prstGeom prst="rect">
            <a:avLst/>
          </a:prstGeom>
        </p:spPr>
        <p:txBody>
          <a:bodyPr>
            <a:normAutofit/>
          </a:bodyPr>
          <a:lstStyle>
            <a:lvl1pPr>
              <a:defRPr sz="1800"/>
            </a:lvl1pPr>
            <a:lvl2pPr>
              <a:defRPr sz="1600"/>
            </a:lvl2pPr>
            <a:lvl3pPr>
              <a:defRPr sz="1400"/>
            </a:lvl3pPr>
            <a:lvl4pPr>
              <a:defRPr sz="1200"/>
            </a:lvl4pPr>
            <a:lvl5pPr>
              <a:defRPr sz="11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7AB64-9D37-A409-E408-6D731768838D}"/>
              </a:ext>
            </a:extLst>
          </p:cNvPr>
          <p:cNvSpPr>
            <a:spLocks noGrp="1"/>
          </p:cNvSpPr>
          <p:nvPr>
            <p:ph idx="1"/>
          </p:nvPr>
        </p:nvSpPr>
        <p:spPr>
          <a:xfrm>
            <a:off x="3907869" y="833523"/>
            <a:ext cx="4777343" cy="4015000"/>
          </a:xfrm>
          <a:prstGeom prst="rect">
            <a:avLst/>
          </a:prstGeom>
        </p:spPr>
        <p:txBody>
          <a:bodyPr>
            <a:normAutofit/>
          </a:bodyPr>
          <a:lstStyle>
            <a:lvl1pPr marL="0" indent="0">
              <a:buNone/>
              <a:defRPr sz="1200"/>
            </a:lvl1pPr>
            <a:lvl2pPr marL="342900" indent="0">
              <a:buNone/>
              <a:defRPr sz="1600"/>
            </a:lvl2pPr>
            <a:lvl3pPr marL="685800" indent="0">
              <a:buNone/>
              <a:defRPr sz="1400"/>
            </a:lvl3pPr>
            <a:lvl4pPr marL="1028700" indent="0">
              <a:buNone/>
              <a:defRPr sz="1200"/>
            </a:lvl4pPr>
            <a:lvl5pPr marL="1371600" indent="0">
              <a:buNone/>
              <a:defRPr sz="1200"/>
            </a:lvl5pPr>
            <a:lvl6pPr>
              <a:defRPr sz="2000"/>
            </a:lvl6pPr>
            <a:lvl7pPr>
              <a:defRPr sz="2000"/>
            </a:lvl7pPr>
            <a:lvl8pPr>
              <a:defRPr sz="2000"/>
            </a:lvl8pPr>
            <a:lvl9pPr>
              <a:defRPr sz="2000"/>
            </a:lvl9pPr>
          </a:lstStyle>
          <a:p>
            <a:pPr lvl="0"/>
            <a:endParaRPr lang="en-GB" dirty="0"/>
          </a:p>
        </p:txBody>
      </p:sp>
      <p:sp>
        <p:nvSpPr>
          <p:cNvPr id="4" name="Text Placeholder 3">
            <a:extLst>
              <a:ext uri="{FF2B5EF4-FFF2-40B4-BE49-F238E27FC236}">
                <a16:creationId xmlns:a16="http://schemas.microsoft.com/office/drawing/2014/main" id="{824213AC-B520-1C10-5083-9B4C825E476E}"/>
              </a:ext>
            </a:extLst>
          </p:cNvPr>
          <p:cNvSpPr>
            <a:spLocks noGrp="1"/>
          </p:cNvSpPr>
          <p:nvPr>
            <p:ph type="body" sz="half" idx="2"/>
          </p:nvPr>
        </p:nvSpPr>
        <p:spPr>
          <a:xfrm>
            <a:off x="457200" y="839871"/>
            <a:ext cx="3364860" cy="4015001"/>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a:extLst>
              <a:ext uri="{FF2B5EF4-FFF2-40B4-BE49-F238E27FC236}">
                <a16:creationId xmlns:a16="http://schemas.microsoft.com/office/drawing/2014/main" id="{B44277B0-3AC5-0D62-7994-A671EFD6E93E}"/>
              </a:ext>
            </a:extLst>
          </p:cNvPr>
          <p:cNvSpPr>
            <a:spLocks noGrp="1"/>
          </p:cNvSpPr>
          <p:nvPr>
            <p:ph type="ftr" sz="quarter" idx="11"/>
          </p:nvPr>
        </p:nvSpPr>
        <p:spPr/>
        <p:txBody>
          <a:bodyPr/>
          <a:lstStyle/>
          <a:p>
            <a:endParaRPr lang="en-GB"/>
          </a:p>
        </p:txBody>
      </p:sp>
      <p:sp>
        <p:nvSpPr>
          <p:cNvPr id="12" name="Rectangle 11">
            <a:extLst>
              <a:ext uri="{FF2B5EF4-FFF2-40B4-BE49-F238E27FC236}">
                <a16:creationId xmlns:a16="http://schemas.microsoft.com/office/drawing/2014/main" id="{B33439DB-6588-794C-92DD-76181D42F47F}"/>
              </a:ext>
            </a:extLst>
          </p:cNvPr>
          <p:cNvSpPr/>
          <p:nvPr userDrawn="1"/>
        </p:nvSpPr>
        <p:spPr>
          <a:xfrm>
            <a:off x="457200" y="614938"/>
            <a:ext cx="3364860" cy="169977"/>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&lt;/&gt;</a:t>
            </a:r>
          </a:p>
        </p:txBody>
      </p:sp>
      <p:sp>
        <p:nvSpPr>
          <p:cNvPr id="13" name="Rectangle 12">
            <a:extLst>
              <a:ext uri="{FF2B5EF4-FFF2-40B4-BE49-F238E27FC236}">
                <a16:creationId xmlns:a16="http://schemas.microsoft.com/office/drawing/2014/main" id="{4A9D3742-67F6-2461-E61A-66FEFDBD2653}"/>
              </a:ext>
            </a:extLst>
          </p:cNvPr>
          <p:cNvSpPr/>
          <p:nvPr userDrawn="1"/>
        </p:nvSpPr>
        <p:spPr>
          <a:xfrm>
            <a:off x="3907870" y="614938"/>
            <a:ext cx="4777344" cy="169977"/>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900" b="1" dirty="0">
                <a:solidFill>
                  <a:schemeClr val="tx1"/>
                </a:solidFill>
                <a:latin typeface="Courier New" panose="02070309020205020404" pitchFamily="49" charset="0"/>
                <a:cs typeface="Courier New" panose="02070309020205020404" pitchFamily="49" charset="0"/>
              </a:rPr>
              <a:t>Output</a:t>
            </a:r>
          </a:p>
        </p:txBody>
      </p:sp>
      <p:sp>
        <p:nvSpPr>
          <p:cNvPr id="2" name="Title 1">
            <a:extLst>
              <a:ext uri="{FF2B5EF4-FFF2-40B4-BE49-F238E27FC236}">
                <a16:creationId xmlns:a16="http://schemas.microsoft.com/office/drawing/2014/main" id="{8C216D18-5879-951E-312D-F35B3AEFF7CC}"/>
              </a:ext>
            </a:extLst>
          </p:cNvPr>
          <p:cNvSpPr>
            <a:spLocks noGrp="1"/>
          </p:cNvSpPr>
          <p:nvPr>
            <p:ph type="title"/>
          </p:nvPr>
        </p:nvSpPr>
        <p:spPr>
          <a:xfrm>
            <a:off x="457199" y="205979"/>
            <a:ext cx="8229599" cy="371011"/>
          </a:xfrm>
          <a:prstGeom prst="rect">
            <a:avLst/>
          </a:prstGeom>
        </p:spPr>
        <p:txBody>
          <a:bodyPr/>
          <a:lstStyle/>
          <a:p>
            <a:r>
              <a:rPr lang="en-US"/>
              <a:t>Click to edit Master title style</a:t>
            </a:r>
          </a:p>
        </p:txBody>
      </p:sp>
      <p:sp>
        <p:nvSpPr>
          <p:cNvPr id="5" name="Slide Number Placeholder 8">
            <a:extLst>
              <a:ext uri="{FF2B5EF4-FFF2-40B4-BE49-F238E27FC236}">
                <a16:creationId xmlns:a16="http://schemas.microsoft.com/office/drawing/2014/main" id="{CC8FF6EA-8682-2BC8-E9B8-C6157593BBD6}"/>
              </a:ext>
            </a:extLst>
          </p:cNvPr>
          <p:cNvSpPr>
            <a:spLocks noGrp="1"/>
          </p:cNvSpPr>
          <p:nvPr>
            <p:ph type="sldNum" sz="quarter" idx="12"/>
          </p:nvPr>
        </p:nvSpPr>
        <p:spPr>
          <a:xfrm>
            <a:off x="8017391" y="4930467"/>
            <a:ext cx="669407"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94990985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532376" cy="371011"/>
          </a:xfrm>
          <a:prstGeom prst="rect">
            <a:avLst/>
          </a:prstGeom>
        </p:spPr>
        <p:txBody>
          <a:bodyPr/>
          <a:lstStyle>
            <a:lvl1pPr>
              <a:defRPr/>
            </a:lvl1pPr>
          </a:lstStyle>
          <a:p>
            <a:r>
              <a:rPr lang="en-US" dirty="0"/>
              <a:t>Click to edit Master title style</a:t>
            </a:r>
          </a:p>
        </p:txBody>
      </p:sp>
      <p:sp>
        <p:nvSpPr>
          <p:cNvPr id="7" name="Content Placeholder 2">
            <a:extLst>
              <a:ext uri="{FF2B5EF4-FFF2-40B4-BE49-F238E27FC236}">
                <a16:creationId xmlns:a16="http://schemas.microsoft.com/office/drawing/2014/main" id="{4C7CB2D7-98C1-DBFA-C787-D7EEE1BDFDD0}"/>
              </a:ext>
            </a:extLst>
          </p:cNvPr>
          <p:cNvSpPr>
            <a:spLocks noGrp="1"/>
          </p:cNvSpPr>
          <p:nvPr>
            <p:ph idx="1"/>
          </p:nvPr>
        </p:nvSpPr>
        <p:spPr>
          <a:xfrm>
            <a:off x="4648743" y="643989"/>
            <a:ext cx="4114803" cy="2074164"/>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10" name="Text Placeholder 3">
            <a:extLst>
              <a:ext uri="{FF2B5EF4-FFF2-40B4-BE49-F238E27FC236}">
                <a16:creationId xmlns:a16="http://schemas.microsoft.com/office/drawing/2014/main" id="{9B9988F2-9518-E8AA-3D61-8260643BBD21}"/>
              </a:ext>
            </a:extLst>
          </p:cNvPr>
          <p:cNvSpPr>
            <a:spLocks noGrp="1"/>
          </p:cNvSpPr>
          <p:nvPr>
            <p:ph type="body" sz="half" idx="2"/>
          </p:nvPr>
        </p:nvSpPr>
        <p:spPr>
          <a:xfrm>
            <a:off x="457197" y="843673"/>
            <a:ext cx="4114803" cy="1874480"/>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4" name="Text Placeholder 3">
            <a:extLst>
              <a:ext uri="{FF2B5EF4-FFF2-40B4-BE49-F238E27FC236}">
                <a16:creationId xmlns:a16="http://schemas.microsoft.com/office/drawing/2014/main" id="{C33D2356-F2FE-18D9-F847-A2B3BCED5ACC}"/>
              </a:ext>
            </a:extLst>
          </p:cNvPr>
          <p:cNvSpPr>
            <a:spLocks noGrp="1"/>
          </p:cNvSpPr>
          <p:nvPr>
            <p:ph type="body" sz="half" idx="13"/>
          </p:nvPr>
        </p:nvSpPr>
        <p:spPr>
          <a:xfrm>
            <a:off x="457194" y="3020324"/>
            <a:ext cx="4114804" cy="1874481"/>
          </a:xfrm>
          <a:prstGeom prst="rect">
            <a:avLst/>
          </a:prstGeo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9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5" name="Content Placeholder 2">
            <a:extLst>
              <a:ext uri="{FF2B5EF4-FFF2-40B4-BE49-F238E27FC236}">
                <a16:creationId xmlns:a16="http://schemas.microsoft.com/office/drawing/2014/main" id="{6186BFCD-F60B-E6D9-AEC5-D2CC3E6B82C1}"/>
              </a:ext>
            </a:extLst>
          </p:cNvPr>
          <p:cNvSpPr>
            <a:spLocks noGrp="1"/>
          </p:cNvSpPr>
          <p:nvPr>
            <p:ph idx="14"/>
          </p:nvPr>
        </p:nvSpPr>
        <p:spPr>
          <a:xfrm>
            <a:off x="4648743" y="2814859"/>
            <a:ext cx="4114807" cy="2079946"/>
          </a:xfrm>
          <a:prstGeom prst="rect">
            <a:avLst/>
          </a:prstGeom>
        </p:spPr>
        <p:txBody>
          <a:bodyPr anchor="ctr">
            <a:normAutofit/>
          </a:bodyPr>
          <a:lstStyle>
            <a:lvl1pPr marL="0" indent="0" algn="ctr">
              <a:buNone/>
              <a:defRPr sz="10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endParaRPr lang="en-GB" dirty="0"/>
          </a:p>
        </p:txBody>
      </p:sp>
      <p:sp>
        <p:nvSpPr>
          <p:cNvPr id="4" name="Footer Placeholder 4">
            <a:extLst>
              <a:ext uri="{FF2B5EF4-FFF2-40B4-BE49-F238E27FC236}">
                <a16:creationId xmlns:a16="http://schemas.microsoft.com/office/drawing/2014/main" id="{18FD2785-3129-AF44-315F-16B5BA72C03A}"/>
              </a:ext>
            </a:extLst>
          </p:cNvPr>
          <p:cNvSpPr>
            <a:spLocks noGrp="1"/>
          </p:cNvSpPr>
          <p:nvPr>
            <p:ph type="ftr" sz="quarter" idx="11"/>
          </p:nvPr>
        </p:nvSpPr>
        <p:spPr>
          <a:xfrm>
            <a:off x="457200" y="4939093"/>
            <a:ext cx="7430322" cy="162964"/>
          </a:xfrm>
        </p:spPr>
        <p:txBody>
          <a:bodyPr/>
          <a:lstStyle/>
          <a:p>
            <a:endParaRPr lang="en-US" dirty="0"/>
          </a:p>
        </p:txBody>
      </p:sp>
      <p:sp>
        <p:nvSpPr>
          <p:cNvPr id="5" name="Slide Number Placeholder 5">
            <a:extLst>
              <a:ext uri="{FF2B5EF4-FFF2-40B4-BE49-F238E27FC236}">
                <a16:creationId xmlns:a16="http://schemas.microsoft.com/office/drawing/2014/main" id="{AA492C48-FDB3-BCCC-F8E6-994DF0DB53C0}"/>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
        <p:nvSpPr>
          <p:cNvPr id="3" name="Text Placeholder 3">
            <a:extLst>
              <a:ext uri="{FF2B5EF4-FFF2-40B4-BE49-F238E27FC236}">
                <a16:creationId xmlns:a16="http://schemas.microsoft.com/office/drawing/2014/main" id="{99BBEB38-D632-A925-B25C-AB20119E9D2D}"/>
              </a:ext>
            </a:extLst>
          </p:cNvPr>
          <p:cNvSpPr>
            <a:spLocks noGrp="1"/>
          </p:cNvSpPr>
          <p:nvPr>
            <p:ph type="body" sz="half" idx="15"/>
          </p:nvPr>
        </p:nvSpPr>
        <p:spPr>
          <a:xfrm>
            <a:off x="457193" y="643989"/>
            <a:ext cx="4114803" cy="178107"/>
          </a:xfrm>
          <a:prstGeom prst="rect">
            <a:avLst/>
          </a:prstGeom>
          <a:solidFill>
            <a:srgbClr val="FFF4D1"/>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3">
            <a:extLst>
              <a:ext uri="{FF2B5EF4-FFF2-40B4-BE49-F238E27FC236}">
                <a16:creationId xmlns:a16="http://schemas.microsoft.com/office/drawing/2014/main" id="{48190733-FE05-D0B0-5566-C56C91282A34}"/>
              </a:ext>
            </a:extLst>
          </p:cNvPr>
          <p:cNvSpPr>
            <a:spLocks noGrp="1"/>
          </p:cNvSpPr>
          <p:nvPr>
            <p:ph type="body" sz="half" idx="16"/>
          </p:nvPr>
        </p:nvSpPr>
        <p:spPr>
          <a:xfrm>
            <a:off x="457192" y="2820073"/>
            <a:ext cx="4114803" cy="178107"/>
          </a:xfrm>
          <a:prstGeom prst="rect">
            <a:avLst/>
          </a:prstGeom>
          <a:solidFill>
            <a:srgbClr val="FFF4D1"/>
          </a:solidFill>
          <a:effectLst>
            <a:outerShdw blurRad="38100" dist="25400" dir="5400000" algn="ctr" rotWithShape="0">
              <a:schemeClr val="tx1">
                <a:alpha val="35000"/>
              </a:schemeClr>
            </a:outerShdw>
          </a:effectLst>
        </p:spPr>
        <p:txBody>
          <a:bodyPr>
            <a:noAutofit/>
          </a:bodyPr>
          <a:lstStyle>
            <a:lvl1pPr marL="0" indent="0" algn="ctr">
              <a:spcBef>
                <a:spcPts val="0"/>
              </a:spcBef>
              <a:buNone/>
              <a:defRPr sz="900" b="1">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535793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07F5-D103-1D08-807A-77826B3678B9}"/>
              </a:ext>
            </a:extLst>
          </p:cNvPr>
          <p:cNvSpPr>
            <a:spLocks noGrp="1"/>
          </p:cNvSpPr>
          <p:nvPr>
            <p:ph type="title"/>
          </p:nvPr>
        </p:nvSpPr>
        <p:spPr>
          <a:xfrm>
            <a:off x="457200" y="205979"/>
            <a:ext cx="7532376" cy="371011"/>
          </a:xfrm>
          <a:prstGeom prst="rect">
            <a:avLst/>
          </a:prstGeom>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B2D80D4-5D3A-948A-B13C-465BDB372864}"/>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875F4255-2BCE-7127-B068-F8AFEB92A64F}"/>
              </a:ext>
            </a:extLst>
          </p:cNvPr>
          <p:cNvSpPr>
            <a:spLocks noGrp="1"/>
          </p:cNvSpPr>
          <p:nvPr>
            <p:ph type="sldNum" sz="quarter" idx="11"/>
          </p:nvPr>
        </p:nvSpPr>
        <p:spPr/>
        <p:txBody>
          <a:bodyPr/>
          <a:lstStyle/>
          <a:p>
            <a:r>
              <a:rPr lang="en-US"/>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06076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222F7D1B-3878-D2B0-1304-530F3883BBA9}"/>
              </a:ext>
            </a:extLst>
          </p:cNvPr>
          <p:cNvSpPr>
            <a:spLocks noGrp="1"/>
          </p:cNvSpPr>
          <p:nvPr>
            <p:ph type="ftr" sz="quarter" idx="11"/>
          </p:nvPr>
        </p:nvSpPr>
        <p:spPr>
          <a:xfrm>
            <a:off x="457200" y="4939093"/>
            <a:ext cx="7430322" cy="162964"/>
          </a:xfrm>
        </p:spPr>
        <p:txBody>
          <a:bodyPr/>
          <a:lstStyle/>
          <a:p>
            <a:endParaRPr lang="en-US" dirty="0"/>
          </a:p>
        </p:txBody>
      </p:sp>
      <p:sp>
        <p:nvSpPr>
          <p:cNvPr id="4" name="Slide Number Placeholder 5">
            <a:extLst>
              <a:ext uri="{FF2B5EF4-FFF2-40B4-BE49-F238E27FC236}">
                <a16:creationId xmlns:a16="http://schemas.microsoft.com/office/drawing/2014/main" id="{20D26AD5-81C8-C0FB-9D88-960134158BA2}"/>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13090109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y 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E39D995-341F-A6B1-2F21-3116F45E25C0}"/>
              </a:ext>
            </a:extLst>
          </p:cNvPr>
          <p:cNvSpPr/>
          <p:nvPr userDrawn="1"/>
        </p:nvSpPr>
        <p:spPr>
          <a:xfrm>
            <a:off x="6330998" y="0"/>
            <a:ext cx="2813002" cy="1675237"/>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Footer Placeholder 4">
            <a:extLst>
              <a:ext uri="{FF2B5EF4-FFF2-40B4-BE49-F238E27FC236}">
                <a16:creationId xmlns:a16="http://schemas.microsoft.com/office/drawing/2014/main" id="{4ABAE87D-0C53-63F7-3A23-34C60AF745A7}"/>
              </a:ext>
            </a:extLst>
          </p:cNvPr>
          <p:cNvSpPr>
            <a:spLocks noGrp="1"/>
          </p:cNvSpPr>
          <p:nvPr>
            <p:ph type="ftr" sz="quarter" idx="11"/>
          </p:nvPr>
        </p:nvSpPr>
        <p:spPr>
          <a:xfrm>
            <a:off x="457200" y="4939093"/>
            <a:ext cx="7430322" cy="162964"/>
          </a:xfrm>
        </p:spPr>
        <p:txBody>
          <a:bodyPr/>
          <a:lstStyle/>
          <a:p>
            <a:endParaRPr lang="en-US" dirty="0"/>
          </a:p>
        </p:txBody>
      </p:sp>
      <p:sp>
        <p:nvSpPr>
          <p:cNvPr id="3" name="Slide Number Placeholder 5">
            <a:extLst>
              <a:ext uri="{FF2B5EF4-FFF2-40B4-BE49-F238E27FC236}">
                <a16:creationId xmlns:a16="http://schemas.microsoft.com/office/drawing/2014/main" id="{115F3906-0C04-2F24-4D6B-A39FF2CD8CD5}"/>
              </a:ext>
            </a:extLst>
          </p:cNvPr>
          <p:cNvSpPr>
            <a:spLocks noGrp="1"/>
          </p:cNvSpPr>
          <p:nvPr>
            <p:ph type="sldNum" sz="quarter" idx="12"/>
          </p:nvPr>
        </p:nvSpPr>
        <p:spPr>
          <a:xfrm>
            <a:off x="8017393" y="4934651"/>
            <a:ext cx="669407" cy="16296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870784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532376" cy="37101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644685"/>
            <a:ext cx="8229600" cy="421620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4939093"/>
            <a:ext cx="7430322" cy="162964"/>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17393" y="4934651"/>
            <a:ext cx="669407" cy="162964"/>
          </a:xfrm>
          <a:prstGeom prst="rect">
            <a:avLst/>
          </a:prstGeom>
        </p:spPr>
        <p:txBody>
          <a:bodyPr vert="horz" lIns="91440" tIns="45720" rIns="91440" bIns="45720" rtlCol="0" anchor="ctr"/>
          <a:lstStyle>
            <a:lvl1pPr algn="r">
              <a:defRPr sz="800">
                <a:solidFill>
                  <a:srgbClr val="A27B00"/>
                </a:solidFill>
              </a:defRPr>
            </a:lvl1pPr>
          </a:lstStyle>
          <a:p>
            <a:r>
              <a:rPr lang="en-US"/>
              <a:t>Slide </a:t>
            </a:r>
            <a:fld id="{C5EF2332-01BF-834F-8236-50238282D533}" type="slidenum">
              <a:rPr lang="en-US" smtClean="0"/>
              <a:pPr/>
              <a:t>‹#›</a:t>
            </a:fld>
            <a:endParaRPr lang="en-US" dirty="0"/>
          </a:p>
        </p:txBody>
      </p:sp>
      <p:pic>
        <p:nvPicPr>
          <p:cNvPr id="8" name="Picture 7">
            <a:extLst>
              <a:ext uri="{FF2B5EF4-FFF2-40B4-BE49-F238E27FC236}">
                <a16:creationId xmlns:a16="http://schemas.microsoft.com/office/drawing/2014/main" id="{B783178B-8B39-23EF-552C-1CC84CF7CD3C}"/>
              </a:ext>
            </a:extLst>
          </p:cNvPr>
          <p:cNvPicPr>
            <a:picLocks noChangeAspect="1"/>
          </p:cNvPicPr>
          <p:nvPr userDrawn="1"/>
        </p:nvPicPr>
        <p:blipFill>
          <a:blip r:embed="rId16"/>
          <a:srcRect/>
          <a:stretch/>
        </p:blipFill>
        <p:spPr>
          <a:xfrm>
            <a:off x="8063442" y="201449"/>
            <a:ext cx="914401" cy="243564"/>
          </a:xfrm>
          <a:prstGeom prst="rect">
            <a:avLst/>
          </a:prstGeom>
        </p:spPr>
      </p:pic>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91" r:id="rId3"/>
    <p:sldLayoutId id="2147483652" r:id="rId4"/>
    <p:sldLayoutId id="2147483675" r:id="rId5"/>
    <p:sldLayoutId id="2147483653" r:id="rId6"/>
    <p:sldLayoutId id="2147483664" r:id="rId7"/>
    <p:sldLayoutId id="2147483655" r:id="rId8"/>
    <p:sldLayoutId id="2147483658" r:id="rId9"/>
    <p:sldLayoutId id="2147483692" r:id="rId10"/>
    <p:sldLayoutId id="2147483693" r:id="rId11"/>
    <p:sldLayoutId id="2147483677" r:id="rId12"/>
    <p:sldLayoutId id="2147483678" r:id="rId13"/>
    <p:sldLayoutId id="2147483661" r:id="rId14"/>
  </p:sldLayoutIdLst>
  <p:hf hdr="0" dt="0"/>
  <p:txStyles>
    <p:titleStyle>
      <a:lvl1pPr algn="l" defTabSz="342900" rtl="0" eaLnBrk="1" latinLnBrk="0" hangingPunct="1">
        <a:spcBef>
          <a:spcPct val="0"/>
        </a:spcBef>
        <a:buNone/>
        <a:defRPr sz="2400" b="1" kern="1200">
          <a:solidFill>
            <a:schemeClr val="accent1">
              <a:lumMod val="50000"/>
            </a:schemeClr>
          </a:solidFill>
          <a:latin typeface="Arial Narrow" panose="020B0606020202030204" pitchFamily="34" charset="0"/>
          <a:ea typeface="+mj-ea"/>
          <a:cs typeface="+mj-cs"/>
        </a:defRPr>
      </a:lvl1pPr>
    </p:titleStyle>
    <p:bodyStyle>
      <a:lvl1pPr marL="269875" indent="-269875" algn="l" defTabSz="342900" rtl="0" eaLnBrk="1" latinLnBrk="0" hangingPunct="1">
        <a:spcBef>
          <a:spcPct val="20000"/>
        </a:spcBef>
        <a:buClr>
          <a:schemeClr val="accent1">
            <a:lumMod val="50000"/>
          </a:schemeClr>
        </a:buClr>
        <a:buSzPct val="130000"/>
        <a:buFont typeface="Arial Narrow" panose="020B0606020202030204" pitchFamily="34" charset="0"/>
        <a:buChar char="●"/>
        <a:defRPr sz="2000" kern="1200">
          <a:solidFill>
            <a:schemeClr val="tx1"/>
          </a:solidFill>
          <a:latin typeface="+mn-lt"/>
          <a:ea typeface="+mn-ea"/>
          <a:cs typeface="+mn-cs"/>
        </a:defRPr>
      </a:lvl1pPr>
      <a:lvl2pPr marL="539750" indent="-196850" algn="l" defTabSz="342900" rtl="0" eaLnBrk="1" latinLnBrk="0" hangingPunct="1">
        <a:spcBef>
          <a:spcPct val="20000"/>
        </a:spcBef>
        <a:buClr>
          <a:schemeClr val="accent1">
            <a:lumMod val="50000"/>
          </a:schemeClr>
        </a:buClr>
        <a:buFont typeface="Arial Narrow" panose="020B0606020202030204" pitchFamily="34" charset="0"/>
        <a:buChar char="►"/>
        <a:defRPr sz="1800" kern="1200">
          <a:solidFill>
            <a:schemeClr val="tx1">
              <a:lumMod val="85000"/>
              <a:lumOff val="15000"/>
            </a:schemeClr>
          </a:solidFill>
          <a:latin typeface="+mn-lt"/>
          <a:ea typeface="+mn-ea"/>
          <a:cs typeface="+mn-cs"/>
        </a:defRPr>
      </a:lvl2pPr>
      <a:lvl3pPr marL="717550" indent="-269875" algn="l" defTabSz="342900" rtl="0" eaLnBrk="1" latinLnBrk="0" hangingPunct="1">
        <a:spcBef>
          <a:spcPct val="20000"/>
        </a:spcBef>
        <a:buClr>
          <a:srgbClr val="5E8F3D"/>
        </a:buClr>
        <a:buFont typeface="Arial Narrow" panose="020B0606020202030204" pitchFamily="34" charset="0"/>
        <a:buChar char="◄"/>
        <a:defRPr sz="1600" kern="1200">
          <a:solidFill>
            <a:schemeClr val="tx1">
              <a:lumMod val="75000"/>
              <a:lumOff val="25000"/>
            </a:schemeClr>
          </a:solidFill>
          <a:latin typeface="+mn-lt"/>
          <a:ea typeface="+mn-ea"/>
          <a:cs typeface="+mn-cs"/>
        </a:defRPr>
      </a:lvl3pPr>
      <a:lvl4pPr marL="809625" indent="-177800" algn="l" defTabSz="342900" rtl="0" eaLnBrk="1" latinLnBrk="0" hangingPunct="1">
        <a:spcBef>
          <a:spcPct val="20000"/>
        </a:spcBef>
        <a:buClr>
          <a:schemeClr val="accent6">
            <a:lumMod val="50000"/>
          </a:schemeClr>
        </a:buClr>
        <a:buFont typeface="Arial Narrow" panose="020B0606020202030204" pitchFamily="34" charset="0"/>
        <a:buChar char="▼"/>
        <a:defRPr sz="1400" kern="1200">
          <a:solidFill>
            <a:schemeClr val="tx1">
              <a:lumMod val="50000"/>
              <a:lumOff val="50000"/>
            </a:schemeClr>
          </a:solidFill>
          <a:latin typeface="+mn-lt"/>
          <a:ea typeface="+mn-ea"/>
          <a:cs typeface="+mn-cs"/>
        </a:defRPr>
      </a:lvl4pPr>
      <a:lvl5pPr marL="895350" indent="-92075" algn="l" defTabSz="342900" rtl="0" eaLnBrk="1" latinLnBrk="0" hangingPunct="1">
        <a:spcBef>
          <a:spcPct val="20000"/>
        </a:spcBef>
        <a:buClr>
          <a:srgbClr val="A88000"/>
        </a:buClr>
        <a:buFont typeface="Arial Narrow" panose="020B0606020202030204" pitchFamily="34" charset="0"/>
        <a:buChar char="▲"/>
        <a:defRPr sz="1200" kern="1200">
          <a:solidFill>
            <a:schemeClr val="bg1">
              <a:lumMod val="65000"/>
            </a:schemeClr>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ourworldindata.or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ncl.instructure.com/courses/53153"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14633" y="2512608"/>
            <a:ext cx="6914727" cy="781398"/>
          </a:xfrm>
          <a:prstGeom prst="rect">
            <a:avLst/>
          </a:prstGeom>
          <a:effectLst>
            <a:outerShdw blurRad="50800" dist="38100" algn="l" rotWithShape="0">
              <a:prstClr val="black">
                <a:alpha val="40000"/>
              </a:prstClr>
            </a:outerShdw>
          </a:effectLst>
        </p:spPr>
        <p:txBody>
          <a:bodyPr/>
          <a:lstStyle/>
          <a:p>
            <a:pPr marL="0" lvl="0" indent="0">
              <a:buNone/>
            </a:pPr>
            <a:r>
              <a:rPr dirty="0"/>
              <a:t>Introduction: Information, Data, Models</a:t>
            </a:r>
          </a:p>
        </p:txBody>
      </p:sp>
      <p:sp>
        <p:nvSpPr>
          <p:cNvPr id="3" name="Subtitle 2"/>
          <p:cNvSpPr>
            <a:spLocks noGrp="1"/>
          </p:cNvSpPr>
          <p:nvPr>
            <p:ph type="subTitle" idx="1" hasCustomPrompt="1"/>
          </p:nvPr>
        </p:nvSpPr>
        <p:spPr>
          <a:xfrm>
            <a:off x="2956853" y="3318385"/>
            <a:ext cx="3230289" cy="781398"/>
          </a:xfrm>
          <a:prstGeom prst="rect">
            <a:avLst/>
          </a:prstGeom>
        </p:spPr>
        <p:txBody>
          <a:bodyPr>
            <a:normAutofit fontScale="85000" lnSpcReduction="20000"/>
          </a:bodyPr>
          <a:lstStyle/>
          <a:p>
            <a:pPr marL="0" lvl="0" indent="0">
              <a:buNone/>
            </a:pPr>
            <a:r>
              <a:rPr sz="4600" dirty="0"/>
              <a:t>Week 1</a:t>
            </a:r>
            <a:br>
              <a:rPr sz="800" dirty="0"/>
            </a:br>
            <a:br>
              <a:rPr sz="800" dirty="0"/>
            </a:br>
            <a:endParaRPr sz="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fontScale="90000"/>
          </a:bodyPr>
          <a:lstStyle/>
          <a:p>
            <a:pPr marL="0" lvl="0" indent="0">
              <a:buNone/>
            </a:pPr>
            <a:r>
              <a:t>The </a:t>
            </a:r>
            <a:r>
              <a:rPr i="1"/>
              <a:t>n = 0</a:t>
            </a:r>
            <a:r>
              <a:t> principle</a:t>
            </a:r>
          </a:p>
        </p:txBody>
      </p:sp>
      <p:sp>
        <p:nvSpPr>
          <p:cNvPr id="4" name="Content Placeholder 3"/>
          <p:cNvSpPr>
            <a:spLocks noGrp="1"/>
          </p:cNvSpPr>
          <p:nvPr>
            <p:ph type="body" sz="half" idx="2"/>
          </p:nvPr>
        </p:nvSpPr>
        <p:spPr>
          <a:xfrm>
            <a:off x="457197" y="843672"/>
            <a:ext cx="4802780" cy="3972167"/>
          </a:xfrm>
        </p:spPr>
        <p:txBody>
          <a:bodyPr>
            <a:normAutofit/>
          </a:bodyPr>
          <a:lstStyle/>
          <a:p>
            <a:r>
              <a:rPr lang="en-GB" sz="1100" dirty="0" err="1">
                <a:solidFill>
                  <a:srgbClr val="4758AB"/>
                </a:solidFill>
                <a:latin typeface="Courier"/>
              </a:rPr>
              <a:t>set.seed</a:t>
            </a:r>
            <a:r>
              <a:rPr lang="en-GB" sz="1100" dirty="0">
                <a:solidFill>
                  <a:srgbClr val="003B4F"/>
                </a:solidFill>
                <a:latin typeface="Courier"/>
              </a:rPr>
              <a:t>(</a:t>
            </a:r>
            <a:r>
              <a:rPr lang="en-GB" sz="1100" dirty="0">
                <a:solidFill>
                  <a:srgbClr val="AD0000"/>
                </a:solidFill>
                <a:latin typeface="Courier"/>
              </a:rPr>
              <a:t>2069</a:t>
            </a:r>
            <a:r>
              <a:rPr lang="en-GB" sz="1100" dirty="0">
                <a:solidFill>
                  <a:srgbClr val="003B4F"/>
                </a:solidFill>
                <a:latin typeface="Courier"/>
              </a:rPr>
              <a:t>)</a:t>
            </a:r>
            <a:br>
              <a:rPr lang="en-GB" sz="1100" dirty="0"/>
            </a:br>
            <a:br>
              <a:rPr lang="en-GB" sz="1100" dirty="0"/>
            </a:br>
            <a:r>
              <a:rPr lang="en-GB" sz="1100" dirty="0" err="1">
                <a:solidFill>
                  <a:srgbClr val="003B4F"/>
                </a:solidFill>
                <a:latin typeface="Courier"/>
              </a:rPr>
              <a:t>student_numbers</a:t>
            </a:r>
            <a:r>
              <a:rPr lang="en-GB" sz="1100" dirty="0">
                <a:solidFill>
                  <a:srgbClr val="003B4F"/>
                </a:solidFill>
                <a:latin typeface="Courier"/>
              </a:rPr>
              <a:t> &lt;- </a:t>
            </a:r>
            <a:r>
              <a:rPr lang="en-GB" sz="1100" dirty="0">
                <a:solidFill>
                  <a:srgbClr val="AD0000"/>
                </a:solidFill>
                <a:latin typeface="Courier"/>
              </a:rPr>
              <a:t>120</a:t>
            </a:r>
            <a:br>
              <a:rPr lang="en-GB" sz="1100" dirty="0"/>
            </a:br>
            <a:br>
              <a:rPr lang="en-GB" sz="1100" dirty="0"/>
            </a:br>
            <a:r>
              <a:rPr lang="en-GB" sz="1100" dirty="0">
                <a:solidFill>
                  <a:srgbClr val="003B4F"/>
                </a:solidFill>
                <a:latin typeface="Courier"/>
              </a:rPr>
              <a:t>sex &lt;- </a:t>
            </a:r>
            <a:r>
              <a:rPr lang="en-GB" sz="1100" dirty="0">
                <a:solidFill>
                  <a:srgbClr val="4758AB"/>
                </a:solidFill>
                <a:latin typeface="Courier"/>
              </a:rPr>
              <a:t>sample</a:t>
            </a:r>
            <a:r>
              <a:rPr lang="en-GB" sz="1100" dirty="0">
                <a:solidFill>
                  <a:srgbClr val="003B4F"/>
                </a:solidFill>
                <a:latin typeface="Courier"/>
              </a:rPr>
              <a:t>(</a:t>
            </a:r>
            <a:r>
              <a:rPr lang="en-GB" sz="1100" dirty="0">
                <a:solidFill>
                  <a:srgbClr val="4758AB"/>
                </a:solidFill>
                <a:latin typeface="Courier"/>
              </a:rPr>
              <a:t>c</a:t>
            </a:r>
            <a:r>
              <a:rPr lang="en-GB" sz="1100" dirty="0">
                <a:solidFill>
                  <a:srgbClr val="003B4F"/>
                </a:solidFill>
                <a:latin typeface="Courier"/>
              </a:rPr>
              <a:t>(</a:t>
            </a:r>
            <a:r>
              <a:rPr lang="en-GB" sz="1100" dirty="0">
                <a:solidFill>
                  <a:srgbClr val="20794D"/>
                </a:solidFill>
                <a:latin typeface="Courier"/>
              </a:rPr>
              <a:t>"Female"</a:t>
            </a:r>
            <a:r>
              <a:rPr lang="en-GB" sz="1100" dirty="0">
                <a:solidFill>
                  <a:srgbClr val="003B4F"/>
                </a:solidFill>
                <a:latin typeface="Courier"/>
              </a:rPr>
              <a:t>, </a:t>
            </a:r>
            <a:r>
              <a:rPr lang="en-GB" sz="1100" dirty="0">
                <a:solidFill>
                  <a:srgbClr val="20794D"/>
                </a:solidFill>
                <a:latin typeface="Courier"/>
              </a:rPr>
              <a:t>"Male"</a:t>
            </a:r>
            <a:r>
              <a:rPr lang="en-GB" sz="1100" dirty="0">
                <a:solidFill>
                  <a:srgbClr val="003B4F"/>
                </a:solidFill>
                <a:latin typeface="Courier"/>
              </a:rPr>
              <a:t>), </a:t>
            </a:r>
            <a:br>
              <a:rPr lang="en-GB" sz="1100" dirty="0"/>
            </a:br>
            <a:r>
              <a:rPr lang="en-GB" sz="1100" dirty="0">
                <a:solidFill>
                  <a:srgbClr val="003B4F"/>
                </a:solidFill>
                <a:latin typeface="Courier"/>
              </a:rPr>
              <a:t>              </a:t>
            </a:r>
            <a:r>
              <a:rPr lang="en-GB" sz="1100" dirty="0">
                <a:solidFill>
                  <a:srgbClr val="657422"/>
                </a:solidFill>
                <a:latin typeface="Courier"/>
              </a:rPr>
              <a:t>size =</a:t>
            </a:r>
            <a:r>
              <a:rPr lang="en-GB" sz="1100" dirty="0">
                <a:solidFill>
                  <a:srgbClr val="003B4F"/>
                </a:solidFill>
                <a:latin typeface="Courier"/>
              </a:rPr>
              <a:t> </a:t>
            </a:r>
            <a:r>
              <a:rPr lang="en-GB" sz="1100" dirty="0" err="1">
                <a:solidFill>
                  <a:srgbClr val="003B4F"/>
                </a:solidFill>
                <a:latin typeface="Courier"/>
              </a:rPr>
              <a:t>student_numbers</a:t>
            </a:r>
            <a:r>
              <a:rPr lang="en-GB" sz="1100" dirty="0">
                <a:solidFill>
                  <a:srgbClr val="003B4F"/>
                </a:solidFill>
                <a:latin typeface="Courier"/>
              </a:rPr>
              <a:t>,</a:t>
            </a:r>
            <a:br>
              <a:rPr lang="en-GB" sz="1100" dirty="0"/>
            </a:br>
            <a:r>
              <a:rPr lang="en-GB" sz="1100" dirty="0">
                <a:solidFill>
                  <a:srgbClr val="003B4F"/>
                </a:solidFill>
                <a:latin typeface="Courier"/>
              </a:rPr>
              <a:t>              </a:t>
            </a:r>
            <a:r>
              <a:rPr lang="en-GB" sz="1100" dirty="0">
                <a:solidFill>
                  <a:srgbClr val="657422"/>
                </a:solidFill>
                <a:latin typeface="Courier"/>
              </a:rPr>
              <a:t>prob =</a:t>
            </a:r>
            <a:r>
              <a:rPr lang="en-GB" sz="1100" dirty="0">
                <a:solidFill>
                  <a:srgbClr val="003B4F"/>
                </a:solidFill>
                <a:latin typeface="Courier"/>
              </a:rPr>
              <a:t> </a:t>
            </a:r>
            <a:r>
              <a:rPr lang="en-GB" sz="1100" dirty="0">
                <a:solidFill>
                  <a:srgbClr val="4758AB"/>
                </a:solidFill>
                <a:latin typeface="Courier"/>
              </a:rPr>
              <a:t>c</a:t>
            </a:r>
            <a:r>
              <a:rPr lang="en-GB" sz="1100" dirty="0">
                <a:solidFill>
                  <a:srgbClr val="003B4F"/>
                </a:solidFill>
                <a:latin typeface="Courier"/>
              </a:rPr>
              <a:t>(</a:t>
            </a:r>
            <a:r>
              <a:rPr lang="en-GB" sz="1100" dirty="0">
                <a:solidFill>
                  <a:srgbClr val="AD0000"/>
                </a:solidFill>
                <a:latin typeface="Courier"/>
              </a:rPr>
              <a:t>70</a:t>
            </a:r>
            <a:r>
              <a:rPr lang="en-GB" sz="1100" dirty="0">
                <a:solidFill>
                  <a:srgbClr val="003B4F"/>
                </a:solidFill>
                <a:latin typeface="Courier"/>
              </a:rPr>
              <a:t>, </a:t>
            </a:r>
            <a:r>
              <a:rPr lang="en-GB" sz="1100" dirty="0">
                <a:solidFill>
                  <a:srgbClr val="AD0000"/>
                </a:solidFill>
                <a:latin typeface="Courier"/>
              </a:rPr>
              <a:t>30</a:t>
            </a:r>
            <a:r>
              <a:rPr lang="en-GB" sz="1100" dirty="0">
                <a:solidFill>
                  <a:srgbClr val="003B4F"/>
                </a:solidFill>
                <a:latin typeface="Courier"/>
              </a:rPr>
              <a:t>),</a:t>
            </a:r>
            <a:br>
              <a:rPr lang="en-GB" sz="1100" dirty="0"/>
            </a:br>
            <a:r>
              <a:rPr lang="en-GB" sz="1100" dirty="0">
                <a:solidFill>
                  <a:srgbClr val="003B4F"/>
                </a:solidFill>
                <a:latin typeface="Courier"/>
              </a:rPr>
              <a:t>              </a:t>
            </a:r>
            <a:r>
              <a:rPr lang="en-GB" sz="1100" dirty="0">
                <a:solidFill>
                  <a:srgbClr val="657422"/>
                </a:solidFill>
                <a:latin typeface="Courier"/>
              </a:rPr>
              <a:t>replace =</a:t>
            </a:r>
            <a:r>
              <a:rPr lang="en-GB" sz="1100" dirty="0">
                <a:solidFill>
                  <a:srgbClr val="003B4F"/>
                </a:solidFill>
                <a:latin typeface="Courier"/>
              </a:rPr>
              <a:t> </a:t>
            </a:r>
            <a:r>
              <a:rPr lang="en-GB" sz="1100" dirty="0">
                <a:solidFill>
                  <a:srgbClr val="8F5902"/>
                </a:solidFill>
                <a:latin typeface="Courier"/>
              </a:rPr>
              <a:t>TRUE</a:t>
            </a:r>
            <a:r>
              <a:rPr lang="en-GB" sz="1100" dirty="0">
                <a:solidFill>
                  <a:srgbClr val="003B4F"/>
                </a:solidFill>
                <a:latin typeface="Courier"/>
              </a:rPr>
              <a:t>)</a:t>
            </a:r>
            <a:br>
              <a:rPr lang="en-GB" sz="1100" dirty="0"/>
            </a:br>
            <a:br>
              <a:rPr lang="en-GB" sz="1100" dirty="0"/>
            </a:br>
            <a:endParaRPr sz="800" dirty="0">
              <a:latin typeface="Courier"/>
            </a:endParaRP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C5EF2332-01BF-834F-8236-50238282D533}" type="slidenum">
              <a:rPr lang="en-US" smtClean="0"/>
              <a:pPr/>
              <a:t>10</a:t>
            </a:fld>
            <a:endParaRPr lang="en-US" dirty="0"/>
          </a:p>
        </p:txBody>
      </p:sp>
      <p:sp>
        <p:nvSpPr>
          <p:cNvPr id="9" name="Text Placeholder 8">
            <a:extLst>
              <a:ext uri="{FF2B5EF4-FFF2-40B4-BE49-F238E27FC236}">
                <a16:creationId xmlns:a16="http://schemas.microsoft.com/office/drawing/2014/main" id="{7FD6ACF2-CEE5-D089-E94D-38F34BD234AC}"/>
              </a:ext>
            </a:extLst>
          </p:cNvPr>
          <p:cNvSpPr>
            <a:spLocks noGrp="1"/>
          </p:cNvSpPr>
          <p:nvPr>
            <p:ph type="body" sz="half" idx="15"/>
          </p:nvPr>
        </p:nvSpPr>
        <p:spPr>
          <a:xfrm>
            <a:off x="457193" y="643989"/>
            <a:ext cx="4802784" cy="178107"/>
          </a:xfrm>
        </p:spPr>
        <p:txBody>
          <a:bodyPr/>
          <a:lstStyle/>
          <a:p>
            <a:r>
              <a:rPr lang="en-GB" dirty="0"/>
              <a:t>&lt;/&gt;</a:t>
            </a:r>
          </a:p>
        </p:txBody>
      </p:sp>
    </p:spTree>
    <p:extLst>
      <p:ext uri="{BB962C8B-B14F-4D97-AF65-F5344CB8AC3E}">
        <p14:creationId xmlns:p14="http://schemas.microsoft.com/office/powerpoint/2010/main" val="3942924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fontScale="90000"/>
          </a:bodyPr>
          <a:lstStyle/>
          <a:p>
            <a:pPr marL="0" lvl="0" indent="0">
              <a:buNone/>
            </a:pPr>
            <a:r>
              <a:t>The </a:t>
            </a:r>
            <a:r>
              <a:rPr i="1"/>
              <a:t>n = 0</a:t>
            </a:r>
            <a:r>
              <a:t> principle</a:t>
            </a:r>
          </a:p>
        </p:txBody>
      </p:sp>
      <p:sp>
        <p:nvSpPr>
          <p:cNvPr id="4" name="Content Placeholder 3"/>
          <p:cNvSpPr>
            <a:spLocks noGrp="1"/>
          </p:cNvSpPr>
          <p:nvPr>
            <p:ph type="body" sz="half" idx="2"/>
          </p:nvPr>
        </p:nvSpPr>
        <p:spPr>
          <a:xfrm>
            <a:off x="457197" y="843672"/>
            <a:ext cx="4802780" cy="3972167"/>
          </a:xfrm>
        </p:spPr>
        <p:txBody>
          <a:bodyPr>
            <a:normAutofit/>
          </a:bodyPr>
          <a:lstStyle/>
          <a:p>
            <a:r>
              <a:rPr lang="en-GB" sz="1100" dirty="0" err="1">
                <a:solidFill>
                  <a:srgbClr val="4758AB"/>
                </a:solidFill>
                <a:latin typeface="Courier"/>
              </a:rPr>
              <a:t>set.seed</a:t>
            </a:r>
            <a:r>
              <a:rPr lang="en-GB" sz="1100" dirty="0">
                <a:solidFill>
                  <a:srgbClr val="003B4F"/>
                </a:solidFill>
                <a:latin typeface="Courier"/>
              </a:rPr>
              <a:t>(</a:t>
            </a:r>
            <a:r>
              <a:rPr lang="en-GB" sz="1100" dirty="0">
                <a:solidFill>
                  <a:srgbClr val="AD0000"/>
                </a:solidFill>
                <a:latin typeface="Courier"/>
              </a:rPr>
              <a:t>2069</a:t>
            </a:r>
            <a:r>
              <a:rPr lang="en-GB" sz="1100" dirty="0">
                <a:solidFill>
                  <a:srgbClr val="003B4F"/>
                </a:solidFill>
                <a:latin typeface="Courier"/>
              </a:rPr>
              <a:t>)</a:t>
            </a:r>
            <a:br>
              <a:rPr lang="en-GB" sz="1100" dirty="0"/>
            </a:br>
            <a:br>
              <a:rPr lang="en-GB" sz="1100" dirty="0"/>
            </a:br>
            <a:r>
              <a:rPr lang="en-GB" sz="1100" dirty="0" err="1">
                <a:solidFill>
                  <a:srgbClr val="003B4F"/>
                </a:solidFill>
                <a:latin typeface="Courier"/>
              </a:rPr>
              <a:t>student_numbers</a:t>
            </a:r>
            <a:r>
              <a:rPr lang="en-GB" sz="1100" dirty="0">
                <a:solidFill>
                  <a:srgbClr val="003B4F"/>
                </a:solidFill>
                <a:latin typeface="Courier"/>
              </a:rPr>
              <a:t> &lt;- </a:t>
            </a:r>
            <a:r>
              <a:rPr lang="en-GB" sz="1100" dirty="0">
                <a:solidFill>
                  <a:srgbClr val="AD0000"/>
                </a:solidFill>
                <a:latin typeface="Courier"/>
              </a:rPr>
              <a:t>120</a:t>
            </a:r>
            <a:br>
              <a:rPr lang="en-GB" sz="1100" dirty="0"/>
            </a:br>
            <a:br>
              <a:rPr lang="en-GB" sz="1100" dirty="0"/>
            </a:br>
            <a:r>
              <a:rPr lang="en-GB" sz="1100" dirty="0">
                <a:solidFill>
                  <a:srgbClr val="003B4F"/>
                </a:solidFill>
                <a:latin typeface="Courier"/>
              </a:rPr>
              <a:t>sex &lt;- </a:t>
            </a:r>
            <a:r>
              <a:rPr lang="en-GB" sz="1100" dirty="0">
                <a:solidFill>
                  <a:srgbClr val="4758AB"/>
                </a:solidFill>
                <a:latin typeface="Courier"/>
              </a:rPr>
              <a:t>sample</a:t>
            </a:r>
            <a:r>
              <a:rPr lang="en-GB" sz="1100" dirty="0">
                <a:solidFill>
                  <a:srgbClr val="003B4F"/>
                </a:solidFill>
                <a:latin typeface="Courier"/>
              </a:rPr>
              <a:t>(</a:t>
            </a:r>
            <a:r>
              <a:rPr lang="en-GB" sz="1100" dirty="0">
                <a:solidFill>
                  <a:srgbClr val="4758AB"/>
                </a:solidFill>
                <a:latin typeface="Courier"/>
              </a:rPr>
              <a:t>c</a:t>
            </a:r>
            <a:r>
              <a:rPr lang="en-GB" sz="1100" dirty="0">
                <a:solidFill>
                  <a:srgbClr val="003B4F"/>
                </a:solidFill>
                <a:latin typeface="Courier"/>
              </a:rPr>
              <a:t>(</a:t>
            </a:r>
            <a:r>
              <a:rPr lang="en-GB" sz="1100" dirty="0">
                <a:solidFill>
                  <a:srgbClr val="20794D"/>
                </a:solidFill>
                <a:latin typeface="Courier"/>
              </a:rPr>
              <a:t>"Female"</a:t>
            </a:r>
            <a:r>
              <a:rPr lang="en-GB" sz="1100" dirty="0">
                <a:solidFill>
                  <a:srgbClr val="003B4F"/>
                </a:solidFill>
                <a:latin typeface="Courier"/>
              </a:rPr>
              <a:t>, </a:t>
            </a:r>
            <a:r>
              <a:rPr lang="en-GB" sz="1100" dirty="0">
                <a:solidFill>
                  <a:srgbClr val="20794D"/>
                </a:solidFill>
                <a:latin typeface="Courier"/>
              </a:rPr>
              <a:t>"Male"</a:t>
            </a:r>
            <a:r>
              <a:rPr lang="en-GB" sz="1100" dirty="0">
                <a:solidFill>
                  <a:srgbClr val="003B4F"/>
                </a:solidFill>
                <a:latin typeface="Courier"/>
              </a:rPr>
              <a:t>), </a:t>
            </a:r>
            <a:br>
              <a:rPr lang="en-GB" sz="1100" dirty="0"/>
            </a:br>
            <a:r>
              <a:rPr lang="en-GB" sz="1100" dirty="0">
                <a:solidFill>
                  <a:srgbClr val="003B4F"/>
                </a:solidFill>
                <a:latin typeface="Courier"/>
              </a:rPr>
              <a:t>              </a:t>
            </a:r>
            <a:r>
              <a:rPr lang="en-GB" sz="1100" dirty="0">
                <a:solidFill>
                  <a:srgbClr val="657422"/>
                </a:solidFill>
                <a:latin typeface="Courier"/>
              </a:rPr>
              <a:t>size =</a:t>
            </a:r>
            <a:r>
              <a:rPr lang="en-GB" sz="1100" dirty="0">
                <a:solidFill>
                  <a:srgbClr val="003B4F"/>
                </a:solidFill>
                <a:latin typeface="Courier"/>
              </a:rPr>
              <a:t> </a:t>
            </a:r>
            <a:r>
              <a:rPr lang="en-GB" sz="1100" dirty="0" err="1">
                <a:solidFill>
                  <a:srgbClr val="003B4F"/>
                </a:solidFill>
                <a:latin typeface="Courier"/>
              </a:rPr>
              <a:t>student_numbers</a:t>
            </a:r>
            <a:r>
              <a:rPr lang="en-GB" sz="1100" dirty="0">
                <a:solidFill>
                  <a:srgbClr val="003B4F"/>
                </a:solidFill>
                <a:latin typeface="Courier"/>
              </a:rPr>
              <a:t>,</a:t>
            </a:r>
            <a:br>
              <a:rPr lang="en-GB" sz="1100" dirty="0"/>
            </a:br>
            <a:r>
              <a:rPr lang="en-GB" sz="1100" dirty="0">
                <a:solidFill>
                  <a:srgbClr val="003B4F"/>
                </a:solidFill>
                <a:latin typeface="Courier"/>
              </a:rPr>
              <a:t>              </a:t>
            </a:r>
            <a:r>
              <a:rPr lang="en-GB" sz="1100" dirty="0">
                <a:solidFill>
                  <a:srgbClr val="657422"/>
                </a:solidFill>
                <a:latin typeface="Courier"/>
              </a:rPr>
              <a:t>prob =</a:t>
            </a:r>
            <a:r>
              <a:rPr lang="en-GB" sz="1100" dirty="0">
                <a:solidFill>
                  <a:srgbClr val="003B4F"/>
                </a:solidFill>
                <a:latin typeface="Courier"/>
              </a:rPr>
              <a:t> </a:t>
            </a:r>
            <a:r>
              <a:rPr lang="en-GB" sz="1100" dirty="0">
                <a:solidFill>
                  <a:srgbClr val="4758AB"/>
                </a:solidFill>
                <a:latin typeface="Courier"/>
              </a:rPr>
              <a:t>c</a:t>
            </a:r>
            <a:r>
              <a:rPr lang="en-GB" sz="1100" dirty="0">
                <a:solidFill>
                  <a:srgbClr val="003B4F"/>
                </a:solidFill>
                <a:latin typeface="Courier"/>
              </a:rPr>
              <a:t>(</a:t>
            </a:r>
            <a:r>
              <a:rPr lang="en-GB" sz="1100" dirty="0">
                <a:solidFill>
                  <a:srgbClr val="AD0000"/>
                </a:solidFill>
                <a:latin typeface="Courier"/>
              </a:rPr>
              <a:t>70</a:t>
            </a:r>
            <a:r>
              <a:rPr lang="en-GB" sz="1100" dirty="0">
                <a:solidFill>
                  <a:srgbClr val="003B4F"/>
                </a:solidFill>
                <a:latin typeface="Courier"/>
              </a:rPr>
              <a:t>, </a:t>
            </a:r>
            <a:r>
              <a:rPr lang="en-GB" sz="1100" dirty="0">
                <a:solidFill>
                  <a:srgbClr val="AD0000"/>
                </a:solidFill>
                <a:latin typeface="Courier"/>
              </a:rPr>
              <a:t>30</a:t>
            </a:r>
            <a:r>
              <a:rPr lang="en-GB" sz="1100" dirty="0">
                <a:solidFill>
                  <a:srgbClr val="003B4F"/>
                </a:solidFill>
                <a:latin typeface="Courier"/>
              </a:rPr>
              <a:t>),</a:t>
            </a:r>
            <a:br>
              <a:rPr lang="en-GB" sz="1100" dirty="0"/>
            </a:br>
            <a:r>
              <a:rPr lang="en-GB" sz="1100" dirty="0">
                <a:solidFill>
                  <a:srgbClr val="003B4F"/>
                </a:solidFill>
                <a:latin typeface="Courier"/>
              </a:rPr>
              <a:t>              </a:t>
            </a:r>
            <a:r>
              <a:rPr lang="en-GB" sz="1100" dirty="0">
                <a:solidFill>
                  <a:srgbClr val="657422"/>
                </a:solidFill>
                <a:latin typeface="Courier"/>
              </a:rPr>
              <a:t>replace =</a:t>
            </a:r>
            <a:r>
              <a:rPr lang="en-GB" sz="1100" dirty="0">
                <a:solidFill>
                  <a:srgbClr val="003B4F"/>
                </a:solidFill>
                <a:latin typeface="Courier"/>
              </a:rPr>
              <a:t> </a:t>
            </a:r>
            <a:r>
              <a:rPr lang="en-GB" sz="1100" dirty="0">
                <a:solidFill>
                  <a:srgbClr val="8F5902"/>
                </a:solidFill>
                <a:latin typeface="Courier"/>
              </a:rPr>
              <a:t>TRUE</a:t>
            </a:r>
            <a:r>
              <a:rPr lang="en-GB" sz="1100" dirty="0">
                <a:solidFill>
                  <a:srgbClr val="003B4F"/>
                </a:solidFill>
                <a:latin typeface="Courier"/>
              </a:rPr>
              <a:t>)</a:t>
            </a:r>
            <a:br>
              <a:rPr lang="en-GB" sz="1100" dirty="0"/>
            </a:br>
            <a:br>
              <a:rPr lang="en-GB" sz="1100" dirty="0"/>
            </a:br>
            <a:r>
              <a:rPr lang="en-GB" sz="1100" dirty="0">
                <a:solidFill>
                  <a:srgbClr val="003B4F"/>
                </a:solidFill>
                <a:latin typeface="Courier"/>
              </a:rPr>
              <a:t>height &lt;- </a:t>
            </a:r>
            <a:r>
              <a:rPr lang="en-GB" sz="1100" dirty="0" err="1">
                <a:solidFill>
                  <a:srgbClr val="4758AB"/>
                </a:solidFill>
                <a:latin typeface="Courier"/>
              </a:rPr>
              <a:t>case_when</a:t>
            </a:r>
            <a:r>
              <a:rPr lang="en-GB" sz="1100" dirty="0">
                <a:solidFill>
                  <a:srgbClr val="003B4F"/>
                </a:solidFill>
                <a:latin typeface="Courier"/>
              </a:rPr>
              <a:t>(</a:t>
            </a:r>
          </a:p>
          <a:p>
            <a:r>
              <a:rPr lang="en-GB" sz="1100" dirty="0">
                <a:solidFill>
                  <a:srgbClr val="003B4F"/>
                </a:solidFill>
                <a:latin typeface="Courier"/>
              </a:rPr>
              <a:t>	sex </a:t>
            </a:r>
            <a:r>
              <a:rPr lang="en-GB" sz="1100" dirty="0">
                <a:solidFill>
                  <a:srgbClr val="5E5E5E"/>
                </a:solidFill>
                <a:latin typeface="Courier"/>
              </a:rPr>
              <a:t>%in%</a:t>
            </a:r>
            <a:r>
              <a:rPr lang="en-GB" sz="1100" dirty="0">
                <a:solidFill>
                  <a:srgbClr val="003B4F"/>
                </a:solidFill>
                <a:latin typeface="Courier"/>
              </a:rPr>
              <a:t> </a:t>
            </a:r>
            <a:r>
              <a:rPr lang="en-GB" sz="1100" dirty="0">
                <a:solidFill>
                  <a:srgbClr val="4758AB"/>
                </a:solidFill>
                <a:latin typeface="Courier"/>
              </a:rPr>
              <a:t>c</a:t>
            </a:r>
            <a:r>
              <a:rPr lang="en-GB" sz="1100" dirty="0">
                <a:solidFill>
                  <a:srgbClr val="003B4F"/>
                </a:solidFill>
                <a:latin typeface="Courier"/>
              </a:rPr>
              <a:t>(</a:t>
            </a:r>
            <a:r>
              <a:rPr lang="en-GB" sz="1100" dirty="0">
                <a:solidFill>
                  <a:srgbClr val="20794D"/>
                </a:solidFill>
                <a:latin typeface="Courier"/>
              </a:rPr>
              <a:t>"Female"</a:t>
            </a:r>
            <a:r>
              <a:rPr lang="en-GB" sz="1100" dirty="0">
                <a:solidFill>
                  <a:srgbClr val="003B4F"/>
                </a:solidFill>
                <a:latin typeface="Courier"/>
              </a:rPr>
              <a:t>) </a:t>
            </a:r>
            <a:r>
              <a:rPr lang="en-GB" sz="1100" dirty="0">
                <a:solidFill>
                  <a:srgbClr val="5E5E5E"/>
                </a:solidFill>
                <a:latin typeface="Courier"/>
              </a:rPr>
              <a:t>~</a:t>
            </a:r>
            <a:r>
              <a:rPr lang="en-GB" sz="1100" dirty="0">
                <a:solidFill>
                  <a:srgbClr val="003B4F"/>
                </a:solidFill>
                <a:latin typeface="Courier"/>
              </a:rPr>
              <a:t> </a:t>
            </a:r>
            <a:r>
              <a:rPr lang="en-GB" sz="1100" dirty="0" err="1">
                <a:solidFill>
                  <a:srgbClr val="4758AB"/>
                </a:solidFill>
                <a:latin typeface="Courier"/>
              </a:rPr>
              <a:t>rnorm</a:t>
            </a:r>
            <a:r>
              <a:rPr lang="en-GB" sz="1100" dirty="0">
                <a:solidFill>
                  <a:srgbClr val="003B4F"/>
                </a:solidFill>
                <a:latin typeface="Courier"/>
              </a:rPr>
              <a:t>(</a:t>
            </a:r>
            <a:r>
              <a:rPr lang="en-GB" sz="1100" dirty="0">
                <a:solidFill>
                  <a:srgbClr val="657422"/>
                </a:solidFill>
                <a:latin typeface="Courier"/>
              </a:rPr>
              <a:t>n =</a:t>
            </a:r>
            <a:r>
              <a:rPr lang="en-GB" sz="1100" dirty="0">
                <a:solidFill>
                  <a:srgbClr val="003B4F"/>
                </a:solidFill>
                <a:latin typeface="Courier"/>
              </a:rPr>
              <a:t>	</a:t>
            </a:r>
            <a:r>
              <a:rPr lang="en-GB" sz="1100" dirty="0" err="1">
                <a:solidFill>
                  <a:srgbClr val="003B4F"/>
                </a:solidFill>
                <a:latin typeface="Courier"/>
              </a:rPr>
              <a:t>student_numbers</a:t>
            </a:r>
            <a:r>
              <a:rPr lang="en-GB" sz="1100" dirty="0">
                <a:solidFill>
                  <a:srgbClr val="003B4F"/>
                </a:solidFill>
                <a:latin typeface="Courier"/>
              </a:rPr>
              <a:t>, </a:t>
            </a:r>
            <a:br>
              <a:rPr lang="en-GB" sz="1100" dirty="0"/>
            </a:br>
            <a:r>
              <a:rPr lang="en-GB" sz="1100" dirty="0">
                <a:solidFill>
                  <a:srgbClr val="003B4F"/>
                </a:solidFill>
                <a:latin typeface="Courier"/>
              </a:rPr>
              <a:t>                                 </a:t>
            </a:r>
            <a:r>
              <a:rPr lang="en-GB" sz="1100" dirty="0">
                <a:solidFill>
                  <a:srgbClr val="657422"/>
                </a:solidFill>
                <a:latin typeface="Courier"/>
              </a:rPr>
              <a:t>mean =</a:t>
            </a:r>
            <a:r>
              <a:rPr lang="en-GB" sz="1100" dirty="0">
                <a:solidFill>
                  <a:srgbClr val="003B4F"/>
                </a:solidFill>
                <a:latin typeface="Courier"/>
              </a:rPr>
              <a:t> </a:t>
            </a:r>
            <a:r>
              <a:rPr lang="en-GB" sz="1100" dirty="0">
                <a:solidFill>
                  <a:srgbClr val="AD0000"/>
                </a:solidFill>
                <a:latin typeface="Courier"/>
              </a:rPr>
              <a:t>162.4</a:t>
            </a:r>
            <a:r>
              <a:rPr lang="en-GB" sz="1100" dirty="0">
                <a:solidFill>
                  <a:srgbClr val="003B4F"/>
                </a:solidFill>
                <a:latin typeface="Courier"/>
              </a:rPr>
              <a:t>, </a:t>
            </a:r>
            <a:br>
              <a:rPr lang="en-GB" sz="1100" dirty="0"/>
            </a:br>
            <a:r>
              <a:rPr lang="en-GB" sz="1100" dirty="0">
                <a:solidFill>
                  <a:srgbClr val="003B4F"/>
                </a:solidFill>
                <a:latin typeface="Courier"/>
              </a:rPr>
              <a:t>                                 </a:t>
            </a:r>
            <a:r>
              <a:rPr lang="en-GB" sz="1100" dirty="0" err="1">
                <a:solidFill>
                  <a:srgbClr val="657422"/>
                </a:solidFill>
                <a:latin typeface="Courier"/>
              </a:rPr>
              <a:t>sd</a:t>
            </a:r>
            <a:r>
              <a:rPr lang="en-GB" sz="1100" dirty="0">
                <a:solidFill>
                  <a:srgbClr val="657422"/>
                </a:solidFill>
                <a:latin typeface="Courier"/>
              </a:rPr>
              <a:t> =</a:t>
            </a:r>
            <a:r>
              <a:rPr lang="en-GB" sz="1100" dirty="0">
                <a:solidFill>
                  <a:srgbClr val="003B4F"/>
                </a:solidFill>
                <a:latin typeface="Courier"/>
              </a:rPr>
              <a:t> </a:t>
            </a:r>
            <a:r>
              <a:rPr lang="en-GB" sz="1100" dirty="0">
                <a:solidFill>
                  <a:srgbClr val="AD0000"/>
                </a:solidFill>
                <a:latin typeface="Courier"/>
              </a:rPr>
              <a:t>12</a:t>
            </a:r>
            <a:r>
              <a:rPr lang="en-GB" sz="1100" dirty="0">
                <a:solidFill>
                  <a:srgbClr val="003B4F"/>
                </a:solidFill>
                <a:latin typeface="Courier"/>
              </a:rPr>
              <a:t>),</a:t>
            </a:r>
            <a:br>
              <a:rPr lang="en-GB" sz="1100" dirty="0"/>
            </a:br>
            <a:r>
              <a:rPr lang="en-GB" sz="1100" dirty="0">
                <a:solidFill>
                  <a:srgbClr val="003B4F"/>
                </a:solidFill>
                <a:latin typeface="Courier"/>
              </a:rPr>
              <a:t>    sex </a:t>
            </a:r>
            <a:r>
              <a:rPr lang="en-GB" sz="1100" dirty="0">
                <a:solidFill>
                  <a:srgbClr val="5E5E5E"/>
                </a:solidFill>
                <a:latin typeface="Courier"/>
              </a:rPr>
              <a:t>%in%</a:t>
            </a:r>
            <a:r>
              <a:rPr lang="en-GB" sz="1100" dirty="0">
                <a:solidFill>
                  <a:srgbClr val="003B4F"/>
                </a:solidFill>
                <a:latin typeface="Courier"/>
              </a:rPr>
              <a:t> </a:t>
            </a:r>
            <a:r>
              <a:rPr lang="en-GB" sz="1100" dirty="0">
                <a:solidFill>
                  <a:srgbClr val="4758AB"/>
                </a:solidFill>
                <a:latin typeface="Courier"/>
              </a:rPr>
              <a:t>c</a:t>
            </a:r>
            <a:r>
              <a:rPr lang="en-GB" sz="1100" dirty="0">
                <a:solidFill>
                  <a:srgbClr val="003B4F"/>
                </a:solidFill>
                <a:latin typeface="Courier"/>
              </a:rPr>
              <a:t>(</a:t>
            </a:r>
            <a:r>
              <a:rPr lang="en-GB" sz="1100" dirty="0">
                <a:solidFill>
                  <a:srgbClr val="20794D"/>
                </a:solidFill>
                <a:latin typeface="Courier"/>
              </a:rPr>
              <a:t>"Male"</a:t>
            </a:r>
            <a:r>
              <a:rPr lang="en-GB" sz="1100" dirty="0">
                <a:solidFill>
                  <a:srgbClr val="003B4F"/>
                </a:solidFill>
                <a:latin typeface="Courier"/>
              </a:rPr>
              <a:t>) </a:t>
            </a:r>
            <a:r>
              <a:rPr lang="en-GB" sz="1100" dirty="0">
                <a:solidFill>
                  <a:srgbClr val="5E5E5E"/>
                </a:solidFill>
                <a:latin typeface="Courier"/>
              </a:rPr>
              <a:t>~</a:t>
            </a:r>
            <a:r>
              <a:rPr lang="en-GB" sz="1100" dirty="0">
                <a:solidFill>
                  <a:srgbClr val="003B4F"/>
                </a:solidFill>
                <a:latin typeface="Courier"/>
              </a:rPr>
              <a:t> </a:t>
            </a:r>
            <a:r>
              <a:rPr lang="en-GB" sz="1100" dirty="0" err="1">
                <a:solidFill>
                  <a:srgbClr val="4758AB"/>
                </a:solidFill>
                <a:latin typeface="Courier"/>
              </a:rPr>
              <a:t>rnorm</a:t>
            </a:r>
            <a:r>
              <a:rPr lang="en-GB" sz="1100" dirty="0">
                <a:solidFill>
                  <a:srgbClr val="003B4F"/>
                </a:solidFill>
                <a:latin typeface="Courier"/>
              </a:rPr>
              <a:t>(</a:t>
            </a:r>
            <a:r>
              <a:rPr lang="en-GB" sz="1100" dirty="0">
                <a:solidFill>
                  <a:srgbClr val="657422"/>
                </a:solidFill>
                <a:latin typeface="Courier"/>
              </a:rPr>
              <a:t>n =</a:t>
            </a:r>
            <a:r>
              <a:rPr lang="en-GB" sz="1100" dirty="0">
                <a:solidFill>
                  <a:srgbClr val="003B4F"/>
                </a:solidFill>
                <a:latin typeface="Courier"/>
              </a:rPr>
              <a:t> </a:t>
            </a:r>
            <a:r>
              <a:rPr lang="en-GB" sz="1100" dirty="0" err="1">
                <a:solidFill>
                  <a:srgbClr val="003B4F"/>
                </a:solidFill>
                <a:latin typeface="Courier"/>
              </a:rPr>
              <a:t>student_numbers</a:t>
            </a:r>
            <a:r>
              <a:rPr lang="en-GB" sz="1100" dirty="0">
                <a:solidFill>
                  <a:srgbClr val="003B4F"/>
                </a:solidFill>
                <a:latin typeface="Courier"/>
              </a:rPr>
              <a:t>, </a:t>
            </a:r>
            <a:br>
              <a:rPr lang="en-GB" sz="1100" dirty="0"/>
            </a:br>
            <a:r>
              <a:rPr lang="en-GB" sz="1100" dirty="0">
                <a:solidFill>
                  <a:srgbClr val="003B4F"/>
                </a:solidFill>
                <a:latin typeface="Courier"/>
              </a:rPr>
              <a:t>                               </a:t>
            </a:r>
            <a:r>
              <a:rPr lang="en-GB" sz="1100" dirty="0">
                <a:solidFill>
                  <a:srgbClr val="657422"/>
                </a:solidFill>
                <a:latin typeface="Courier"/>
              </a:rPr>
              <a:t>mean =</a:t>
            </a:r>
            <a:r>
              <a:rPr lang="en-GB" sz="1100" dirty="0">
                <a:solidFill>
                  <a:srgbClr val="003B4F"/>
                </a:solidFill>
                <a:latin typeface="Courier"/>
              </a:rPr>
              <a:t> </a:t>
            </a:r>
            <a:r>
              <a:rPr lang="en-GB" sz="1100" dirty="0">
                <a:solidFill>
                  <a:srgbClr val="AD0000"/>
                </a:solidFill>
                <a:latin typeface="Courier"/>
              </a:rPr>
              <a:t>175.9</a:t>
            </a:r>
            <a:r>
              <a:rPr lang="en-GB" sz="1100" dirty="0">
                <a:solidFill>
                  <a:srgbClr val="003B4F"/>
                </a:solidFill>
                <a:latin typeface="Courier"/>
              </a:rPr>
              <a:t>, </a:t>
            </a:r>
            <a:br>
              <a:rPr lang="en-GB" sz="1100" dirty="0"/>
            </a:br>
            <a:r>
              <a:rPr lang="en-GB" sz="1100" dirty="0">
                <a:solidFill>
                  <a:srgbClr val="003B4F"/>
                </a:solidFill>
                <a:latin typeface="Courier"/>
              </a:rPr>
              <a:t>                               </a:t>
            </a:r>
            <a:r>
              <a:rPr lang="en-GB" sz="1100" dirty="0" err="1">
                <a:solidFill>
                  <a:srgbClr val="657422"/>
                </a:solidFill>
                <a:latin typeface="Courier"/>
              </a:rPr>
              <a:t>sd</a:t>
            </a:r>
            <a:r>
              <a:rPr lang="en-GB" sz="1100" dirty="0">
                <a:solidFill>
                  <a:srgbClr val="657422"/>
                </a:solidFill>
                <a:latin typeface="Courier"/>
              </a:rPr>
              <a:t> =</a:t>
            </a:r>
            <a:r>
              <a:rPr lang="en-GB" sz="1100" dirty="0">
                <a:solidFill>
                  <a:srgbClr val="003B4F"/>
                </a:solidFill>
                <a:latin typeface="Courier"/>
              </a:rPr>
              <a:t> </a:t>
            </a:r>
            <a:r>
              <a:rPr lang="en-GB" sz="1100" dirty="0">
                <a:solidFill>
                  <a:srgbClr val="AD0000"/>
                </a:solidFill>
                <a:latin typeface="Courier"/>
              </a:rPr>
              <a:t>13</a:t>
            </a:r>
            <a:r>
              <a:rPr lang="en-GB" sz="1100" dirty="0">
                <a:solidFill>
                  <a:srgbClr val="003B4F"/>
                </a:solidFill>
                <a:latin typeface="Courier"/>
              </a:rPr>
              <a:t>))</a:t>
            </a:r>
            <a:br>
              <a:rPr lang="en-GB" sz="1100" dirty="0"/>
            </a:br>
            <a:br>
              <a:rPr lang="en-GB" sz="1100" dirty="0"/>
            </a:br>
            <a:endParaRPr sz="800" dirty="0">
              <a:latin typeface="Courier"/>
            </a:endParaRP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C5EF2332-01BF-834F-8236-50238282D533}" type="slidenum">
              <a:rPr lang="en-US" smtClean="0"/>
              <a:pPr/>
              <a:t>11</a:t>
            </a:fld>
            <a:endParaRPr lang="en-US" dirty="0"/>
          </a:p>
        </p:txBody>
      </p:sp>
      <p:sp>
        <p:nvSpPr>
          <p:cNvPr id="9" name="Text Placeholder 8">
            <a:extLst>
              <a:ext uri="{FF2B5EF4-FFF2-40B4-BE49-F238E27FC236}">
                <a16:creationId xmlns:a16="http://schemas.microsoft.com/office/drawing/2014/main" id="{7FD6ACF2-CEE5-D089-E94D-38F34BD234AC}"/>
              </a:ext>
            </a:extLst>
          </p:cNvPr>
          <p:cNvSpPr>
            <a:spLocks noGrp="1"/>
          </p:cNvSpPr>
          <p:nvPr>
            <p:ph type="body" sz="half" idx="15"/>
          </p:nvPr>
        </p:nvSpPr>
        <p:spPr>
          <a:xfrm>
            <a:off x="457193" y="643989"/>
            <a:ext cx="4802784" cy="178107"/>
          </a:xfrm>
        </p:spPr>
        <p:txBody>
          <a:bodyPr/>
          <a:lstStyle/>
          <a:p>
            <a:r>
              <a:rPr lang="en-GB" dirty="0"/>
              <a:t>&lt;/&gt;</a:t>
            </a:r>
          </a:p>
        </p:txBody>
      </p:sp>
    </p:spTree>
    <p:extLst>
      <p:ext uri="{BB962C8B-B14F-4D97-AF65-F5344CB8AC3E}">
        <p14:creationId xmlns:p14="http://schemas.microsoft.com/office/powerpoint/2010/main" val="652971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fontScale="90000"/>
          </a:bodyPr>
          <a:lstStyle/>
          <a:p>
            <a:pPr marL="0" lvl="0" indent="0">
              <a:buNone/>
            </a:pPr>
            <a:r>
              <a:t>The </a:t>
            </a:r>
            <a:r>
              <a:rPr i="1"/>
              <a:t>n = 0</a:t>
            </a:r>
            <a:r>
              <a:t> principle</a:t>
            </a:r>
          </a:p>
        </p:txBody>
      </p:sp>
      <p:sp>
        <p:nvSpPr>
          <p:cNvPr id="4" name="Content Placeholder 3"/>
          <p:cNvSpPr>
            <a:spLocks noGrp="1"/>
          </p:cNvSpPr>
          <p:nvPr>
            <p:ph type="body" sz="half" idx="2"/>
          </p:nvPr>
        </p:nvSpPr>
        <p:spPr>
          <a:xfrm>
            <a:off x="457197" y="843672"/>
            <a:ext cx="4802780" cy="3972167"/>
          </a:xfrm>
        </p:spPr>
        <p:txBody>
          <a:bodyPr>
            <a:normAutofit/>
          </a:bodyPr>
          <a:lstStyle/>
          <a:p>
            <a:r>
              <a:rPr lang="en-GB" sz="1100" dirty="0" err="1">
                <a:solidFill>
                  <a:srgbClr val="4758AB"/>
                </a:solidFill>
                <a:latin typeface="Courier"/>
              </a:rPr>
              <a:t>set.seed</a:t>
            </a:r>
            <a:r>
              <a:rPr lang="en-GB" sz="1100" dirty="0">
                <a:solidFill>
                  <a:srgbClr val="003B4F"/>
                </a:solidFill>
                <a:latin typeface="Courier"/>
              </a:rPr>
              <a:t>(</a:t>
            </a:r>
            <a:r>
              <a:rPr lang="en-GB" sz="1100" dirty="0">
                <a:solidFill>
                  <a:srgbClr val="AD0000"/>
                </a:solidFill>
                <a:latin typeface="Courier"/>
              </a:rPr>
              <a:t>2069</a:t>
            </a:r>
            <a:r>
              <a:rPr lang="en-GB" sz="1100" dirty="0">
                <a:solidFill>
                  <a:srgbClr val="003B4F"/>
                </a:solidFill>
                <a:latin typeface="Courier"/>
              </a:rPr>
              <a:t>)</a:t>
            </a:r>
            <a:br>
              <a:rPr lang="en-GB" sz="1100" dirty="0"/>
            </a:br>
            <a:br>
              <a:rPr lang="en-GB" sz="1100" dirty="0"/>
            </a:br>
            <a:r>
              <a:rPr lang="en-GB" sz="1100" dirty="0" err="1">
                <a:solidFill>
                  <a:srgbClr val="003B4F"/>
                </a:solidFill>
                <a:latin typeface="Courier"/>
              </a:rPr>
              <a:t>student_numbers</a:t>
            </a:r>
            <a:r>
              <a:rPr lang="en-GB" sz="1100" dirty="0">
                <a:solidFill>
                  <a:srgbClr val="003B4F"/>
                </a:solidFill>
                <a:latin typeface="Courier"/>
              </a:rPr>
              <a:t> &lt;- </a:t>
            </a:r>
            <a:r>
              <a:rPr lang="en-GB" sz="1100" dirty="0">
                <a:solidFill>
                  <a:srgbClr val="AD0000"/>
                </a:solidFill>
                <a:latin typeface="Courier"/>
              </a:rPr>
              <a:t>120</a:t>
            </a:r>
            <a:br>
              <a:rPr lang="en-GB" sz="1100" dirty="0"/>
            </a:br>
            <a:br>
              <a:rPr lang="en-GB" sz="1100" dirty="0"/>
            </a:br>
            <a:r>
              <a:rPr lang="en-GB" sz="1100" dirty="0">
                <a:solidFill>
                  <a:srgbClr val="003B4F"/>
                </a:solidFill>
                <a:latin typeface="Courier"/>
              </a:rPr>
              <a:t>sex &lt;- </a:t>
            </a:r>
            <a:r>
              <a:rPr lang="en-GB" sz="1100" dirty="0">
                <a:solidFill>
                  <a:srgbClr val="4758AB"/>
                </a:solidFill>
                <a:latin typeface="Courier"/>
              </a:rPr>
              <a:t>sample</a:t>
            </a:r>
            <a:r>
              <a:rPr lang="en-GB" sz="1100" dirty="0">
                <a:solidFill>
                  <a:srgbClr val="003B4F"/>
                </a:solidFill>
                <a:latin typeface="Courier"/>
              </a:rPr>
              <a:t>(</a:t>
            </a:r>
            <a:r>
              <a:rPr lang="en-GB" sz="1100" dirty="0">
                <a:solidFill>
                  <a:srgbClr val="4758AB"/>
                </a:solidFill>
                <a:latin typeface="Courier"/>
              </a:rPr>
              <a:t>c</a:t>
            </a:r>
            <a:r>
              <a:rPr lang="en-GB" sz="1100" dirty="0">
                <a:solidFill>
                  <a:srgbClr val="003B4F"/>
                </a:solidFill>
                <a:latin typeface="Courier"/>
              </a:rPr>
              <a:t>(</a:t>
            </a:r>
            <a:r>
              <a:rPr lang="en-GB" sz="1100" dirty="0">
                <a:solidFill>
                  <a:srgbClr val="20794D"/>
                </a:solidFill>
                <a:latin typeface="Courier"/>
              </a:rPr>
              <a:t>"Female"</a:t>
            </a:r>
            <a:r>
              <a:rPr lang="en-GB" sz="1100" dirty="0">
                <a:solidFill>
                  <a:srgbClr val="003B4F"/>
                </a:solidFill>
                <a:latin typeface="Courier"/>
              </a:rPr>
              <a:t>, </a:t>
            </a:r>
            <a:r>
              <a:rPr lang="en-GB" sz="1100" dirty="0">
                <a:solidFill>
                  <a:srgbClr val="20794D"/>
                </a:solidFill>
                <a:latin typeface="Courier"/>
              </a:rPr>
              <a:t>"Male"</a:t>
            </a:r>
            <a:r>
              <a:rPr lang="en-GB" sz="1100" dirty="0">
                <a:solidFill>
                  <a:srgbClr val="003B4F"/>
                </a:solidFill>
                <a:latin typeface="Courier"/>
              </a:rPr>
              <a:t>), </a:t>
            </a:r>
            <a:br>
              <a:rPr lang="en-GB" sz="1100" dirty="0"/>
            </a:br>
            <a:r>
              <a:rPr lang="en-GB" sz="1100" dirty="0">
                <a:solidFill>
                  <a:srgbClr val="003B4F"/>
                </a:solidFill>
                <a:latin typeface="Courier"/>
              </a:rPr>
              <a:t>              </a:t>
            </a:r>
            <a:r>
              <a:rPr lang="en-GB" sz="1100" dirty="0">
                <a:solidFill>
                  <a:srgbClr val="657422"/>
                </a:solidFill>
                <a:latin typeface="Courier"/>
              </a:rPr>
              <a:t>size =</a:t>
            </a:r>
            <a:r>
              <a:rPr lang="en-GB" sz="1100" dirty="0">
                <a:solidFill>
                  <a:srgbClr val="003B4F"/>
                </a:solidFill>
                <a:latin typeface="Courier"/>
              </a:rPr>
              <a:t> </a:t>
            </a:r>
            <a:r>
              <a:rPr lang="en-GB" sz="1100" dirty="0" err="1">
                <a:solidFill>
                  <a:srgbClr val="003B4F"/>
                </a:solidFill>
                <a:latin typeface="Courier"/>
              </a:rPr>
              <a:t>student_numbers</a:t>
            </a:r>
            <a:r>
              <a:rPr lang="en-GB" sz="1100" dirty="0">
                <a:solidFill>
                  <a:srgbClr val="003B4F"/>
                </a:solidFill>
                <a:latin typeface="Courier"/>
              </a:rPr>
              <a:t>,</a:t>
            </a:r>
            <a:br>
              <a:rPr lang="en-GB" sz="1100" dirty="0"/>
            </a:br>
            <a:r>
              <a:rPr lang="en-GB" sz="1100" dirty="0">
                <a:solidFill>
                  <a:srgbClr val="003B4F"/>
                </a:solidFill>
                <a:latin typeface="Courier"/>
              </a:rPr>
              <a:t>              </a:t>
            </a:r>
            <a:r>
              <a:rPr lang="en-GB" sz="1100" dirty="0">
                <a:solidFill>
                  <a:srgbClr val="657422"/>
                </a:solidFill>
                <a:latin typeface="Courier"/>
              </a:rPr>
              <a:t>prob =</a:t>
            </a:r>
            <a:r>
              <a:rPr lang="en-GB" sz="1100" dirty="0">
                <a:solidFill>
                  <a:srgbClr val="003B4F"/>
                </a:solidFill>
                <a:latin typeface="Courier"/>
              </a:rPr>
              <a:t> </a:t>
            </a:r>
            <a:r>
              <a:rPr lang="en-GB" sz="1100" dirty="0">
                <a:solidFill>
                  <a:srgbClr val="4758AB"/>
                </a:solidFill>
                <a:latin typeface="Courier"/>
              </a:rPr>
              <a:t>c</a:t>
            </a:r>
            <a:r>
              <a:rPr lang="en-GB" sz="1100" dirty="0">
                <a:solidFill>
                  <a:srgbClr val="003B4F"/>
                </a:solidFill>
                <a:latin typeface="Courier"/>
              </a:rPr>
              <a:t>(</a:t>
            </a:r>
            <a:r>
              <a:rPr lang="en-GB" sz="1100" dirty="0">
                <a:solidFill>
                  <a:srgbClr val="AD0000"/>
                </a:solidFill>
                <a:latin typeface="Courier"/>
              </a:rPr>
              <a:t>70</a:t>
            </a:r>
            <a:r>
              <a:rPr lang="en-GB" sz="1100" dirty="0">
                <a:solidFill>
                  <a:srgbClr val="003B4F"/>
                </a:solidFill>
                <a:latin typeface="Courier"/>
              </a:rPr>
              <a:t>, </a:t>
            </a:r>
            <a:r>
              <a:rPr lang="en-GB" sz="1100" dirty="0">
                <a:solidFill>
                  <a:srgbClr val="AD0000"/>
                </a:solidFill>
                <a:latin typeface="Courier"/>
              </a:rPr>
              <a:t>30</a:t>
            </a:r>
            <a:r>
              <a:rPr lang="en-GB" sz="1100" dirty="0">
                <a:solidFill>
                  <a:srgbClr val="003B4F"/>
                </a:solidFill>
                <a:latin typeface="Courier"/>
              </a:rPr>
              <a:t>),</a:t>
            </a:r>
            <a:br>
              <a:rPr lang="en-GB" sz="1100" dirty="0"/>
            </a:br>
            <a:r>
              <a:rPr lang="en-GB" sz="1100" dirty="0">
                <a:solidFill>
                  <a:srgbClr val="003B4F"/>
                </a:solidFill>
                <a:latin typeface="Courier"/>
              </a:rPr>
              <a:t>              </a:t>
            </a:r>
            <a:r>
              <a:rPr lang="en-GB" sz="1100" dirty="0">
                <a:solidFill>
                  <a:srgbClr val="657422"/>
                </a:solidFill>
                <a:latin typeface="Courier"/>
              </a:rPr>
              <a:t>replace =</a:t>
            </a:r>
            <a:r>
              <a:rPr lang="en-GB" sz="1100" dirty="0">
                <a:solidFill>
                  <a:srgbClr val="003B4F"/>
                </a:solidFill>
                <a:latin typeface="Courier"/>
              </a:rPr>
              <a:t> </a:t>
            </a:r>
            <a:r>
              <a:rPr lang="en-GB" sz="1100" dirty="0">
                <a:solidFill>
                  <a:srgbClr val="8F5902"/>
                </a:solidFill>
                <a:latin typeface="Courier"/>
              </a:rPr>
              <a:t>TRUE</a:t>
            </a:r>
            <a:r>
              <a:rPr lang="en-GB" sz="1100" dirty="0">
                <a:solidFill>
                  <a:srgbClr val="003B4F"/>
                </a:solidFill>
                <a:latin typeface="Courier"/>
              </a:rPr>
              <a:t>)</a:t>
            </a:r>
            <a:br>
              <a:rPr lang="en-GB" sz="1100" dirty="0"/>
            </a:br>
            <a:br>
              <a:rPr lang="en-GB" sz="1100" dirty="0"/>
            </a:br>
            <a:r>
              <a:rPr lang="en-GB" sz="1100" dirty="0">
                <a:solidFill>
                  <a:srgbClr val="003B4F"/>
                </a:solidFill>
                <a:latin typeface="Courier"/>
              </a:rPr>
              <a:t>height &lt;- </a:t>
            </a:r>
            <a:r>
              <a:rPr lang="en-GB" sz="1100" dirty="0" err="1">
                <a:solidFill>
                  <a:srgbClr val="4758AB"/>
                </a:solidFill>
                <a:latin typeface="Courier"/>
              </a:rPr>
              <a:t>case_when</a:t>
            </a:r>
            <a:r>
              <a:rPr lang="en-GB" sz="1100" dirty="0">
                <a:solidFill>
                  <a:srgbClr val="003B4F"/>
                </a:solidFill>
                <a:latin typeface="Courier"/>
              </a:rPr>
              <a:t>(</a:t>
            </a:r>
          </a:p>
          <a:p>
            <a:r>
              <a:rPr lang="en-GB" sz="1100" dirty="0">
                <a:solidFill>
                  <a:srgbClr val="003B4F"/>
                </a:solidFill>
                <a:latin typeface="Courier"/>
              </a:rPr>
              <a:t>	sex </a:t>
            </a:r>
            <a:r>
              <a:rPr lang="en-GB" sz="1100" dirty="0">
                <a:solidFill>
                  <a:srgbClr val="5E5E5E"/>
                </a:solidFill>
                <a:latin typeface="Courier"/>
              </a:rPr>
              <a:t>%in%</a:t>
            </a:r>
            <a:r>
              <a:rPr lang="en-GB" sz="1100" dirty="0">
                <a:solidFill>
                  <a:srgbClr val="003B4F"/>
                </a:solidFill>
                <a:latin typeface="Courier"/>
              </a:rPr>
              <a:t> </a:t>
            </a:r>
            <a:r>
              <a:rPr lang="en-GB" sz="1100" dirty="0">
                <a:solidFill>
                  <a:srgbClr val="4758AB"/>
                </a:solidFill>
                <a:latin typeface="Courier"/>
              </a:rPr>
              <a:t>c</a:t>
            </a:r>
            <a:r>
              <a:rPr lang="en-GB" sz="1100" dirty="0">
                <a:solidFill>
                  <a:srgbClr val="003B4F"/>
                </a:solidFill>
                <a:latin typeface="Courier"/>
              </a:rPr>
              <a:t>(</a:t>
            </a:r>
            <a:r>
              <a:rPr lang="en-GB" sz="1100" dirty="0">
                <a:solidFill>
                  <a:srgbClr val="20794D"/>
                </a:solidFill>
                <a:latin typeface="Courier"/>
              </a:rPr>
              <a:t>"Female"</a:t>
            </a:r>
            <a:r>
              <a:rPr lang="en-GB" sz="1100" dirty="0">
                <a:solidFill>
                  <a:srgbClr val="003B4F"/>
                </a:solidFill>
                <a:latin typeface="Courier"/>
              </a:rPr>
              <a:t>) </a:t>
            </a:r>
            <a:r>
              <a:rPr lang="en-GB" sz="1100" dirty="0">
                <a:solidFill>
                  <a:srgbClr val="5E5E5E"/>
                </a:solidFill>
                <a:latin typeface="Courier"/>
              </a:rPr>
              <a:t>~</a:t>
            </a:r>
            <a:r>
              <a:rPr lang="en-GB" sz="1100" dirty="0">
                <a:solidFill>
                  <a:srgbClr val="003B4F"/>
                </a:solidFill>
                <a:latin typeface="Courier"/>
              </a:rPr>
              <a:t> </a:t>
            </a:r>
            <a:r>
              <a:rPr lang="en-GB" sz="1100" dirty="0" err="1">
                <a:solidFill>
                  <a:srgbClr val="4758AB"/>
                </a:solidFill>
                <a:latin typeface="Courier"/>
              </a:rPr>
              <a:t>rnorm</a:t>
            </a:r>
            <a:r>
              <a:rPr lang="en-GB" sz="1100" dirty="0">
                <a:solidFill>
                  <a:srgbClr val="003B4F"/>
                </a:solidFill>
                <a:latin typeface="Courier"/>
              </a:rPr>
              <a:t>(</a:t>
            </a:r>
            <a:r>
              <a:rPr lang="en-GB" sz="1100" dirty="0">
                <a:solidFill>
                  <a:srgbClr val="657422"/>
                </a:solidFill>
                <a:latin typeface="Courier"/>
              </a:rPr>
              <a:t>n =</a:t>
            </a:r>
            <a:r>
              <a:rPr lang="en-GB" sz="1100" dirty="0">
                <a:solidFill>
                  <a:srgbClr val="003B4F"/>
                </a:solidFill>
                <a:latin typeface="Courier"/>
              </a:rPr>
              <a:t>	</a:t>
            </a:r>
            <a:r>
              <a:rPr lang="en-GB" sz="1100" dirty="0" err="1">
                <a:solidFill>
                  <a:srgbClr val="003B4F"/>
                </a:solidFill>
                <a:latin typeface="Courier"/>
              </a:rPr>
              <a:t>student_numbers</a:t>
            </a:r>
            <a:r>
              <a:rPr lang="en-GB" sz="1100" dirty="0">
                <a:solidFill>
                  <a:srgbClr val="003B4F"/>
                </a:solidFill>
                <a:latin typeface="Courier"/>
              </a:rPr>
              <a:t>, </a:t>
            </a:r>
            <a:br>
              <a:rPr lang="en-GB" sz="1100" dirty="0"/>
            </a:br>
            <a:r>
              <a:rPr lang="en-GB" sz="1100" dirty="0">
                <a:solidFill>
                  <a:srgbClr val="003B4F"/>
                </a:solidFill>
                <a:latin typeface="Courier"/>
              </a:rPr>
              <a:t>                                 </a:t>
            </a:r>
            <a:r>
              <a:rPr lang="en-GB" sz="1100" dirty="0">
                <a:solidFill>
                  <a:srgbClr val="657422"/>
                </a:solidFill>
                <a:latin typeface="Courier"/>
              </a:rPr>
              <a:t>mean =</a:t>
            </a:r>
            <a:r>
              <a:rPr lang="en-GB" sz="1100" dirty="0">
                <a:solidFill>
                  <a:srgbClr val="003B4F"/>
                </a:solidFill>
                <a:latin typeface="Courier"/>
              </a:rPr>
              <a:t> </a:t>
            </a:r>
            <a:r>
              <a:rPr lang="en-GB" sz="1100" dirty="0">
                <a:solidFill>
                  <a:srgbClr val="AD0000"/>
                </a:solidFill>
                <a:latin typeface="Courier"/>
              </a:rPr>
              <a:t>162.4</a:t>
            </a:r>
            <a:r>
              <a:rPr lang="en-GB" sz="1100" dirty="0">
                <a:solidFill>
                  <a:srgbClr val="003B4F"/>
                </a:solidFill>
                <a:latin typeface="Courier"/>
              </a:rPr>
              <a:t>, </a:t>
            </a:r>
            <a:br>
              <a:rPr lang="en-GB" sz="1100" dirty="0"/>
            </a:br>
            <a:r>
              <a:rPr lang="en-GB" sz="1100" dirty="0">
                <a:solidFill>
                  <a:srgbClr val="003B4F"/>
                </a:solidFill>
                <a:latin typeface="Courier"/>
              </a:rPr>
              <a:t>                                 </a:t>
            </a:r>
            <a:r>
              <a:rPr lang="en-GB" sz="1100" dirty="0" err="1">
                <a:solidFill>
                  <a:srgbClr val="657422"/>
                </a:solidFill>
                <a:latin typeface="Courier"/>
              </a:rPr>
              <a:t>sd</a:t>
            </a:r>
            <a:r>
              <a:rPr lang="en-GB" sz="1100" dirty="0">
                <a:solidFill>
                  <a:srgbClr val="657422"/>
                </a:solidFill>
                <a:latin typeface="Courier"/>
              </a:rPr>
              <a:t> =</a:t>
            </a:r>
            <a:r>
              <a:rPr lang="en-GB" sz="1100" dirty="0">
                <a:solidFill>
                  <a:srgbClr val="003B4F"/>
                </a:solidFill>
                <a:latin typeface="Courier"/>
              </a:rPr>
              <a:t> </a:t>
            </a:r>
            <a:r>
              <a:rPr lang="en-GB" sz="1100" dirty="0">
                <a:solidFill>
                  <a:srgbClr val="AD0000"/>
                </a:solidFill>
                <a:latin typeface="Courier"/>
              </a:rPr>
              <a:t>12</a:t>
            </a:r>
            <a:r>
              <a:rPr lang="en-GB" sz="1100" dirty="0">
                <a:solidFill>
                  <a:srgbClr val="003B4F"/>
                </a:solidFill>
                <a:latin typeface="Courier"/>
              </a:rPr>
              <a:t>),</a:t>
            </a:r>
            <a:br>
              <a:rPr lang="en-GB" sz="1100" dirty="0"/>
            </a:br>
            <a:r>
              <a:rPr lang="en-GB" sz="1100" dirty="0">
                <a:solidFill>
                  <a:srgbClr val="003B4F"/>
                </a:solidFill>
                <a:latin typeface="Courier"/>
              </a:rPr>
              <a:t>    sex </a:t>
            </a:r>
            <a:r>
              <a:rPr lang="en-GB" sz="1100" dirty="0">
                <a:solidFill>
                  <a:srgbClr val="5E5E5E"/>
                </a:solidFill>
                <a:latin typeface="Courier"/>
              </a:rPr>
              <a:t>%in%</a:t>
            </a:r>
            <a:r>
              <a:rPr lang="en-GB" sz="1100" dirty="0">
                <a:solidFill>
                  <a:srgbClr val="003B4F"/>
                </a:solidFill>
                <a:latin typeface="Courier"/>
              </a:rPr>
              <a:t> </a:t>
            </a:r>
            <a:r>
              <a:rPr lang="en-GB" sz="1100" dirty="0">
                <a:solidFill>
                  <a:srgbClr val="4758AB"/>
                </a:solidFill>
                <a:latin typeface="Courier"/>
              </a:rPr>
              <a:t>c</a:t>
            </a:r>
            <a:r>
              <a:rPr lang="en-GB" sz="1100" dirty="0">
                <a:solidFill>
                  <a:srgbClr val="003B4F"/>
                </a:solidFill>
                <a:latin typeface="Courier"/>
              </a:rPr>
              <a:t>(</a:t>
            </a:r>
            <a:r>
              <a:rPr lang="en-GB" sz="1100" dirty="0">
                <a:solidFill>
                  <a:srgbClr val="20794D"/>
                </a:solidFill>
                <a:latin typeface="Courier"/>
              </a:rPr>
              <a:t>"Male"</a:t>
            </a:r>
            <a:r>
              <a:rPr lang="en-GB" sz="1100" dirty="0">
                <a:solidFill>
                  <a:srgbClr val="003B4F"/>
                </a:solidFill>
                <a:latin typeface="Courier"/>
              </a:rPr>
              <a:t>) </a:t>
            </a:r>
            <a:r>
              <a:rPr lang="en-GB" sz="1100" dirty="0">
                <a:solidFill>
                  <a:srgbClr val="5E5E5E"/>
                </a:solidFill>
                <a:latin typeface="Courier"/>
              </a:rPr>
              <a:t>~</a:t>
            </a:r>
            <a:r>
              <a:rPr lang="en-GB" sz="1100" dirty="0">
                <a:solidFill>
                  <a:srgbClr val="003B4F"/>
                </a:solidFill>
                <a:latin typeface="Courier"/>
              </a:rPr>
              <a:t> </a:t>
            </a:r>
            <a:r>
              <a:rPr lang="en-GB" sz="1100" dirty="0" err="1">
                <a:solidFill>
                  <a:srgbClr val="4758AB"/>
                </a:solidFill>
                <a:latin typeface="Courier"/>
              </a:rPr>
              <a:t>rnorm</a:t>
            </a:r>
            <a:r>
              <a:rPr lang="en-GB" sz="1100" dirty="0">
                <a:solidFill>
                  <a:srgbClr val="003B4F"/>
                </a:solidFill>
                <a:latin typeface="Courier"/>
              </a:rPr>
              <a:t>(</a:t>
            </a:r>
            <a:r>
              <a:rPr lang="en-GB" sz="1100" dirty="0">
                <a:solidFill>
                  <a:srgbClr val="657422"/>
                </a:solidFill>
                <a:latin typeface="Courier"/>
              </a:rPr>
              <a:t>n =</a:t>
            </a:r>
            <a:r>
              <a:rPr lang="en-GB" sz="1100" dirty="0">
                <a:solidFill>
                  <a:srgbClr val="003B4F"/>
                </a:solidFill>
                <a:latin typeface="Courier"/>
              </a:rPr>
              <a:t> </a:t>
            </a:r>
            <a:r>
              <a:rPr lang="en-GB" sz="1100" dirty="0" err="1">
                <a:solidFill>
                  <a:srgbClr val="003B4F"/>
                </a:solidFill>
                <a:latin typeface="Courier"/>
              </a:rPr>
              <a:t>student_numbers</a:t>
            </a:r>
            <a:r>
              <a:rPr lang="en-GB" sz="1100" dirty="0">
                <a:solidFill>
                  <a:srgbClr val="003B4F"/>
                </a:solidFill>
                <a:latin typeface="Courier"/>
              </a:rPr>
              <a:t>, </a:t>
            </a:r>
            <a:br>
              <a:rPr lang="en-GB" sz="1100" dirty="0"/>
            </a:br>
            <a:r>
              <a:rPr lang="en-GB" sz="1100" dirty="0">
                <a:solidFill>
                  <a:srgbClr val="003B4F"/>
                </a:solidFill>
                <a:latin typeface="Courier"/>
              </a:rPr>
              <a:t>                               </a:t>
            </a:r>
            <a:r>
              <a:rPr lang="en-GB" sz="1100" dirty="0">
                <a:solidFill>
                  <a:srgbClr val="657422"/>
                </a:solidFill>
                <a:latin typeface="Courier"/>
              </a:rPr>
              <a:t>mean =</a:t>
            </a:r>
            <a:r>
              <a:rPr lang="en-GB" sz="1100" dirty="0">
                <a:solidFill>
                  <a:srgbClr val="003B4F"/>
                </a:solidFill>
                <a:latin typeface="Courier"/>
              </a:rPr>
              <a:t> </a:t>
            </a:r>
            <a:r>
              <a:rPr lang="en-GB" sz="1100" dirty="0">
                <a:solidFill>
                  <a:srgbClr val="AD0000"/>
                </a:solidFill>
                <a:latin typeface="Courier"/>
              </a:rPr>
              <a:t>175.9</a:t>
            </a:r>
            <a:r>
              <a:rPr lang="en-GB" sz="1100" dirty="0">
                <a:solidFill>
                  <a:srgbClr val="003B4F"/>
                </a:solidFill>
                <a:latin typeface="Courier"/>
              </a:rPr>
              <a:t>, </a:t>
            </a:r>
            <a:br>
              <a:rPr lang="en-GB" sz="1100" dirty="0"/>
            </a:br>
            <a:r>
              <a:rPr lang="en-GB" sz="1100" dirty="0">
                <a:solidFill>
                  <a:srgbClr val="003B4F"/>
                </a:solidFill>
                <a:latin typeface="Courier"/>
              </a:rPr>
              <a:t>                               </a:t>
            </a:r>
            <a:r>
              <a:rPr lang="en-GB" sz="1100" dirty="0" err="1">
                <a:solidFill>
                  <a:srgbClr val="657422"/>
                </a:solidFill>
                <a:latin typeface="Courier"/>
              </a:rPr>
              <a:t>sd</a:t>
            </a:r>
            <a:r>
              <a:rPr lang="en-GB" sz="1100" dirty="0">
                <a:solidFill>
                  <a:srgbClr val="657422"/>
                </a:solidFill>
                <a:latin typeface="Courier"/>
              </a:rPr>
              <a:t> =</a:t>
            </a:r>
            <a:r>
              <a:rPr lang="en-GB" sz="1100" dirty="0">
                <a:solidFill>
                  <a:srgbClr val="003B4F"/>
                </a:solidFill>
                <a:latin typeface="Courier"/>
              </a:rPr>
              <a:t> </a:t>
            </a:r>
            <a:r>
              <a:rPr lang="en-GB" sz="1100" dirty="0">
                <a:solidFill>
                  <a:srgbClr val="AD0000"/>
                </a:solidFill>
                <a:latin typeface="Courier"/>
              </a:rPr>
              <a:t>13</a:t>
            </a:r>
            <a:r>
              <a:rPr lang="en-GB" sz="1100" dirty="0">
                <a:solidFill>
                  <a:srgbClr val="003B4F"/>
                </a:solidFill>
                <a:latin typeface="Courier"/>
              </a:rPr>
              <a:t>))</a:t>
            </a:r>
            <a:br>
              <a:rPr lang="en-GB" sz="1100" dirty="0"/>
            </a:br>
            <a:br>
              <a:rPr lang="en-GB" sz="1100" dirty="0"/>
            </a:br>
            <a:r>
              <a:rPr lang="en-GB" sz="1100" dirty="0">
                <a:solidFill>
                  <a:srgbClr val="003B4F"/>
                </a:solidFill>
                <a:latin typeface="Courier"/>
              </a:rPr>
              <a:t>dataset &lt;- </a:t>
            </a:r>
            <a:r>
              <a:rPr lang="en-GB" sz="1100" dirty="0" err="1">
                <a:solidFill>
                  <a:srgbClr val="4758AB"/>
                </a:solidFill>
                <a:latin typeface="Courier"/>
              </a:rPr>
              <a:t>data.frame</a:t>
            </a:r>
            <a:r>
              <a:rPr lang="en-GB" sz="1100" dirty="0">
                <a:solidFill>
                  <a:srgbClr val="003B4F"/>
                </a:solidFill>
                <a:latin typeface="Courier"/>
              </a:rPr>
              <a:t>(sex, height)</a:t>
            </a:r>
            <a:br>
              <a:rPr lang="en-GB" sz="1100" dirty="0"/>
            </a:br>
            <a:br>
              <a:rPr lang="en-GB" sz="1100" dirty="0"/>
            </a:br>
            <a:endParaRPr sz="800" dirty="0">
              <a:latin typeface="Courier"/>
            </a:endParaRP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C5EF2332-01BF-834F-8236-50238282D533}" type="slidenum">
              <a:rPr lang="en-US" smtClean="0"/>
              <a:pPr/>
              <a:t>12</a:t>
            </a:fld>
            <a:endParaRPr lang="en-US" dirty="0"/>
          </a:p>
        </p:txBody>
      </p:sp>
      <p:sp>
        <p:nvSpPr>
          <p:cNvPr id="9" name="Text Placeholder 8">
            <a:extLst>
              <a:ext uri="{FF2B5EF4-FFF2-40B4-BE49-F238E27FC236}">
                <a16:creationId xmlns:a16="http://schemas.microsoft.com/office/drawing/2014/main" id="{7FD6ACF2-CEE5-D089-E94D-38F34BD234AC}"/>
              </a:ext>
            </a:extLst>
          </p:cNvPr>
          <p:cNvSpPr>
            <a:spLocks noGrp="1"/>
          </p:cNvSpPr>
          <p:nvPr>
            <p:ph type="body" sz="half" idx="15"/>
          </p:nvPr>
        </p:nvSpPr>
        <p:spPr>
          <a:xfrm>
            <a:off x="457193" y="643989"/>
            <a:ext cx="4802784" cy="178107"/>
          </a:xfrm>
        </p:spPr>
        <p:txBody>
          <a:bodyPr/>
          <a:lstStyle/>
          <a:p>
            <a:r>
              <a:rPr lang="en-GB" dirty="0"/>
              <a:t>&lt;/&gt;</a:t>
            </a:r>
          </a:p>
        </p:txBody>
      </p:sp>
    </p:spTree>
    <p:extLst>
      <p:ext uri="{BB962C8B-B14F-4D97-AF65-F5344CB8AC3E}">
        <p14:creationId xmlns:p14="http://schemas.microsoft.com/office/powerpoint/2010/main" val="2454960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fontScale="90000"/>
          </a:bodyPr>
          <a:lstStyle/>
          <a:p>
            <a:pPr marL="0" lvl="0" indent="0">
              <a:buNone/>
            </a:pPr>
            <a:r>
              <a:t>The </a:t>
            </a:r>
            <a:r>
              <a:rPr i="1"/>
              <a:t>n = 0</a:t>
            </a:r>
            <a:r>
              <a:t> principle</a:t>
            </a:r>
          </a:p>
        </p:txBody>
      </p:sp>
      <p:sp>
        <p:nvSpPr>
          <p:cNvPr id="3" name="Content Placeholder 2"/>
          <p:cNvSpPr>
            <a:spLocks noGrp="1"/>
          </p:cNvSpPr>
          <p:nvPr>
            <p:ph idx="1"/>
          </p:nvPr>
        </p:nvSpPr>
        <p:spPr>
          <a:xfrm>
            <a:off x="5451566" y="643989"/>
            <a:ext cx="3311980" cy="4171850"/>
          </a:xfrm>
        </p:spPr>
        <p:txBody>
          <a:bodyPr>
            <a:normAutofit/>
          </a:bodyPr>
          <a:lstStyle/>
          <a:p>
            <a:pPr lvl="0" indent="0">
              <a:buNone/>
            </a:pPr>
            <a:r>
              <a:rPr lang="en-GB" sz="1600" dirty="0">
                <a:latin typeface="Courier"/>
              </a:rPr>
              <a:t> sex   height
1 Female 154.6208
2 Female 163.8226
3 Female 162.6665
4 Female 162.1338
5 Female 167.3965
6 Female 159.2073</a:t>
            </a:r>
          </a:p>
          <a:p>
            <a:pPr lvl="0" indent="0">
              <a:buNone/>
            </a:pPr>
            <a:r>
              <a:rPr lang="en-GB" sz="1600" dirty="0">
                <a:latin typeface="Courier"/>
              </a:rPr>
              <a:t>       sex   height
115 Female 164.7633
116 Female 153.7522
117 Female 164.0542
118 Female 175.2531
119 Female 158.4923
120   Male 178.2895</a:t>
            </a:r>
            <a:endParaRPr sz="1600" dirty="0">
              <a:solidFill>
                <a:srgbClr val="003B4F"/>
              </a:solidFill>
              <a:latin typeface="Courier"/>
            </a:endParaRPr>
          </a:p>
        </p:txBody>
      </p:sp>
      <p:sp>
        <p:nvSpPr>
          <p:cNvPr id="4" name="Content Placeholder 3"/>
          <p:cNvSpPr>
            <a:spLocks noGrp="1"/>
          </p:cNvSpPr>
          <p:nvPr>
            <p:ph type="body" sz="half" idx="2"/>
          </p:nvPr>
        </p:nvSpPr>
        <p:spPr>
          <a:xfrm>
            <a:off x="457197" y="843672"/>
            <a:ext cx="4802780" cy="3972167"/>
          </a:xfrm>
        </p:spPr>
        <p:txBody>
          <a:bodyPr>
            <a:normAutofit fontScale="92500"/>
          </a:bodyPr>
          <a:lstStyle/>
          <a:p>
            <a:r>
              <a:rPr lang="en-GB" sz="1200" dirty="0" err="1">
                <a:solidFill>
                  <a:srgbClr val="4758AB"/>
                </a:solidFill>
                <a:latin typeface="Courier"/>
              </a:rPr>
              <a:t>set.seed</a:t>
            </a:r>
            <a:r>
              <a:rPr lang="en-GB" sz="1200" dirty="0">
                <a:solidFill>
                  <a:srgbClr val="003B4F"/>
                </a:solidFill>
                <a:latin typeface="Courier"/>
              </a:rPr>
              <a:t>(</a:t>
            </a:r>
            <a:r>
              <a:rPr lang="en-GB" sz="1200" dirty="0">
                <a:solidFill>
                  <a:srgbClr val="AD0000"/>
                </a:solidFill>
                <a:latin typeface="Courier"/>
              </a:rPr>
              <a:t>2069</a:t>
            </a:r>
            <a:r>
              <a:rPr lang="en-GB" sz="1200" dirty="0">
                <a:solidFill>
                  <a:srgbClr val="003B4F"/>
                </a:solidFill>
                <a:latin typeface="Courier"/>
              </a:rPr>
              <a:t>)</a:t>
            </a:r>
            <a:br>
              <a:rPr lang="en-GB" sz="1200" dirty="0"/>
            </a:br>
            <a:br>
              <a:rPr lang="en-GB" sz="1200" dirty="0"/>
            </a:br>
            <a:r>
              <a:rPr lang="en-GB" sz="1200" dirty="0" err="1">
                <a:solidFill>
                  <a:srgbClr val="003B4F"/>
                </a:solidFill>
                <a:latin typeface="Courier"/>
              </a:rPr>
              <a:t>student_numbers</a:t>
            </a:r>
            <a:r>
              <a:rPr lang="en-GB" sz="1200" dirty="0">
                <a:solidFill>
                  <a:srgbClr val="003B4F"/>
                </a:solidFill>
                <a:latin typeface="Courier"/>
              </a:rPr>
              <a:t> &lt;- </a:t>
            </a:r>
            <a:r>
              <a:rPr lang="en-GB" sz="1200" dirty="0">
                <a:solidFill>
                  <a:srgbClr val="AD0000"/>
                </a:solidFill>
                <a:latin typeface="Courier"/>
              </a:rPr>
              <a:t>120</a:t>
            </a:r>
            <a:br>
              <a:rPr lang="en-GB" sz="1200" dirty="0"/>
            </a:br>
            <a:br>
              <a:rPr lang="en-GB" sz="1200" dirty="0"/>
            </a:br>
            <a:r>
              <a:rPr lang="en-GB" sz="1200" dirty="0">
                <a:solidFill>
                  <a:srgbClr val="003B4F"/>
                </a:solidFill>
                <a:latin typeface="Courier"/>
              </a:rPr>
              <a:t>sex &lt;- </a:t>
            </a:r>
            <a:r>
              <a:rPr lang="en-GB" sz="1200" dirty="0">
                <a:solidFill>
                  <a:srgbClr val="4758AB"/>
                </a:solidFill>
                <a:latin typeface="Courier"/>
              </a:rPr>
              <a:t>sample</a:t>
            </a:r>
            <a:r>
              <a:rPr lang="en-GB" sz="1200" dirty="0">
                <a:solidFill>
                  <a:srgbClr val="003B4F"/>
                </a:solidFill>
                <a:latin typeface="Courier"/>
              </a:rPr>
              <a:t>(</a:t>
            </a:r>
            <a:r>
              <a:rPr lang="en-GB" sz="1200" dirty="0">
                <a:solidFill>
                  <a:srgbClr val="4758AB"/>
                </a:solidFill>
                <a:latin typeface="Courier"/>
              </a:rPr>
              <a:t>c</a:t>
            </a:r>
            <a:r>
              <a:rPr lang="en-GB" sz="1200" dirty="0">
                <a:solidFill>
                  <a:srgbClr val="003B4F"/>
                </a:solidFill>
                <a:latin typeface="Courier"/>
              </a:rPr>
              <a:t>(</a:t>
            </a:r>
            <a:r>
              <a:rPr lang="en-GB" sz="1200" dirty="0">
                <a:solidFill>
                  <a:srgbClr val="20794D"/>
                </a:solidFill>
                <a:latin typeface="Courier"/>
              </a:rPr>
              <a:t>"Female"</a:t>
            </a:r>
            <a:r>
              <a:rPr lang="en-GB" sz="1200" dirty="0">
                <a:solidFill>
                  <a:srgbClr val="003B4F"/>
                </a:solidFill>
                <a:latin typeface="Courier"/>
              </a:rPr>
              <a:t>, </a:t>
            </a:r>
            <a:r>
              <a:rPr lang="en-GB" sz="1200" dirty="0">
                <a:solidFill>
                  <a:srgbClr val="20794D"/>
                </a:solidFill>
                <a:latin typeface="Courier"/>
              </a:rPr>
              <a:t>"Male"</a:t>
            </a:r>
            <a:r>
              <a:rPr lang="en-GB" sz="1200" dirty="0">
                <a:solidFill>
                  <a:srgbClr val="003B4F"/>
                </a:solidFill>
                <a:latin typeface="Courier"/>
              </a:rPr>
              <a:t>), </a:t>
            </a:r>
            <a:br>
              <a:rPr lang="en-GB" sz="1200" dirty="0"/>
            </a:br>
            <a:r>
              <a:rPr lang="en-GB" sz="1200" dirty="0">
                <a:solidFill>
                  <a:srgbClr val="003B4F"/>
                </a:solidFill>
                <a:latin typeface="Courier"/>
              </a:rPr>
              <a:t>              </a:t>
            </a:r>
            <a:r>
              <a:rPr lang="en-GB" sz="1200" dirty="0">
                <a:solidFill>
                  <a:srgbClr val="657422"/>
                </a:solidFill>
                <a:latin typeface="Courier"/>
              </a:rPr>
              <a:t>size =</a:t>
            </a:r>
            <a:r>
              <a:rPr lang="en-GB" sz="1200" dirty="0">
                <a:solidFill>
                  <a:srgbClr val="003B4F"/>
                </a:solidFill>
                <a:latin typeface="Courier"/>
              </a:rPr>
              <a:t> </a:t>
            </a:r>
            <a:r>
              <a:rPr lang="en-GB" sz="1200" dirty="0" err="1">
                <a:solidFill>
                  <a:srgbClr val="003B4F"/>
                </a:solidFill>
                <a:latin typeface="Courier"/>
              </a:rPr>
              <a:t>student_numbers</a:t>
            </a:r>
            <a:r>
              <a:rPr lang="en-GB" sz="1200" dirty="0">
                <a:solidFill>
                  <a:srgbClr val="003B4F"/>
                </a:solidFill>
                <a:latin typeface="Courier"/>
              </a:rPr>
              <a:t>,</a:t>
            </a:r>
            <a:br>
              <a:rPr lang="en-GB" sz="1200" dirty="0"/>
            </a:br>
            <a:r>
              <a:rPr lang="en-GB" sz="1200" dirty="0">
                <a:solidFill>
                  <a:srgbClr val="003B4F"/>
                </a:solidFill>
                <a:latin typeface="Courier"/>
              </a:rPr>
              <a:t>              </a:t>
            </a:r>
            <a:r>
              <a:rPr lang="en-GB" sz="1200" dirty="0">
                <a:solidFill>
                  <a:srgbClr val="657422"/>
                </a:solidFill>
                <a:latin typeface="Courier"/>
              </a:rPr>
              <a:t>prob =</a:t>
            </a:r>
            <a:r>
              <a:rPr lang="en-GB" sz="1200" dirty="0">
                <a:solidFill>
                  <a:srgbClr val="003B4F"/>
                </a:solidFill>
                <a:latin typeface="Courier"/>
              </a:rPr>
              <a:t> </a:t>
            </a:r>
            <a:r>
              <a:rPr lang="en-GB" sz="1200" dirty="0">
                <a:solidFill>
                  <a:srgbClr val="4758AB"/>
                </a:solidFill>
                <a:latin typeface="Courier"/>
              </a:rPr>
              <a:t>c</a:t>
            </a:r>
            <a:r>
              <a:rPr lang="en-GB" sz="1200" dirty="0">
                <a:solidFill>
                  <a:srgbClr val="003B4F"/>
                </a:solidFill>
                <a:latin typeface="Courier"/>
              </a:rPr>
              <a:t>(</a:t>
            </a:r>
            <a:r>
              <a:rPr lang="en-GB" sz="1200" dirty="0">
                <a:solidFill>
                  <a:srgbClr val="AD0000"/>
                </a:solidFill>
                <a:latin typeface="Courier"/>
              </a:rPr>
              <a:t>70</a:t>
            </a:r>
            <a:r>
              <a:rPr lang="en-GB" sz="1200" dirty="0">
                <a:solidFill>
                  <a:srgbClr val="003B4F"/>
                </a:solidFill>
                <a:latin typeface="Courier"/>
              </a:rPr>
              <a:t>, </a:t>
            </a:r>
            <a:r>
              <a:rPr lang="en-GB" sz="1200" dirty="0">
                <a:solidFill>
                  <a:srgbClr val="AD0000"/>
                </a:solidFill>
                <a:latin typeface="Courier"/>
              </a:rPr>
              <a:t>30</a:t>
            </a:r>
            <a:r>
              <a:rPr lang="en-GB" sz="1200" dirty="0">
                <a:solidFill>
                  <a:srgbClr val="003B4F"/>
                </a:solidFill>
                <a:latin typeface="Courier"/>
              </a:rPr>
              <a:t>),</a:t>
            </a:r>
            <a:br>
              <a:rPr lang="en-GB" sz="1200" dirty="0"/>
            </a:br>
            <a:r>
              <a:rPr lang="en-GB" sz="1200" dirty="0">
                <a:solidFill>
                  <a:srgbClr val="003B4F"/>
                </a:solidFill>
                <a:latin typeface="Courier"/>
              </a:rPr>
              <a:t>              </a:t>
            </a:r>
            <a:r>
              <a:rPr lang="en-GB" sz="1200" dirty="0">
                <a:solidFill>
                  <a:srgbClr val="657422"/>
                </a:solidFill>
                <a:latin typeface="Courier"/>
              </a:rPr>
              <a:t>replace =</a:t>
            </a:r>
            <a:r>
              <a:rPr lang="en-GB" sz="1200" dirty="0">
                <a:solidFill>
                  <a:srgbClr val="003B4F"/>
                </a:solidFill>
                <a:latin typeface="Courier"/>
              </a:rPr>
              <a:t> </a:t>
            </a:r>
            <a:r>
              <a:rPr lang="en-GB" sz="1200" dirty="0">
                <a:solidFill>
                  <a:srgbClr val="8F5902"/>
                </a:solidFill>
                <a:latin typeface="Courier"/>
              </a:rPr>
              <a:t>TRUE</a:t>
            </a:r>
            <a:r>
              <a:rPr lang="en-GB" sz="1200" dirty="0">
                <a:solidFill>
                  <a:srgbClr val="003B4F"/>
                </a:solidFill>
                <a:latin typeface="Courier"/>
              </a:rPr>
              <a:t>)</a:t>
            </a:r>
            <a:br>
              <a:rPr lang="en-GB" sz="1200" dirty="0"/>
            </a:br>
            <a:br>
              <a:rPr lang="en-GB" sz="1200" dirty="0"/>
            </a:br>
            <a:r>
              <a:rPr lang="en-GB" sz="1200" dirty="0">
                <a:solidFill>
                  <a:srgbClr val="003B4F"/>
                </a:solidFill>
                <a:latin typeface="Courier"/>
              </a:rPr>
              <a:t>height &lt;- </a:t>
            </a:r>
            <a:r>
              <a:rPr lang="en-GB" sz="1200" dirty="0" err="1">
                <a:solidFill>
                  <a:srgbClr val="4758AB"/>
                </a:solidFill>
                <a:latin typeface="Courier"/>
              </a:rPr>
              <a:t>case_when</a:t>
            </a:r>
            <a:r>
              <a:rPr lang="en-GB" sz="1200" dirty="0">
                <a:solidFill>
                  <a:srgbClr val="003B4F"/>
                </a:solidFill>
                <a:latin typeface="Courier"/>
              </a:rPr>
              <a:t>(</a:t>
            </a:r>
          </a:p>
          <a:p>
            <a:r>
              <a:rPr lang="en-GB" sz="1200" dirty="0">
                <a:solidFill>
                  <a:srgbClr val="003B4F"/>
                </a:solidFill>
                <a:latin typeface="Courier"/>
              </a:rPr>
              <a:t>	sex </a:t>
            </a:r>
            <a:r>
              <a:rPr lang="en-GB" sz="1200" dirty="0">
                <a:solidFill>
                  <a:srgbClr val="5E5E5E"/>
                </a:solidFill>
                <a:latin typeface="Courier"/>
              </a:rPr>
              <a:t>%in%</a:t>
            </a:r>
            <a:r>
              <a:rPr lang="en-GB" sz="1200" dirty="0">
                <a:solidFill>
                  <a:srgbClr val="003B4F"/>
                </a:solidFill>
                <a:latin typeface="Courier"/>
              </a:rPr>
              <a:t> </a:t>
            </a:r>
            <a:r>
              <a:rPr lang="en-GB" sz="1200" dirty="0">
                <a:solidFill>
                  <a:srgbClr val="4758AB"/>
                </a:solidFill>
                <a:latin typeface="Courier"/>
              </a:rPr>
              <a:t>c</a:t>
            </a:r>
            <a:r>
              <a:rPr lang="en-GB" sz="1200" dirty="0">
                <a:solidFill>
                  <a:srgbClr val="003B4F"/>
                </a:solidFill>
                <a:latin typeface="Courier"/>
              </a:rPr>
              <a:t>(</a:t>
            </a:r>
            <a:r>
              <a:rPr lang="en-GB" sz="1200" dirty="0">
                <a:solidFill>
                  <a:srgbClr val="20794D"/>
                </a:solidFill>
                <a:latin typeface="Courier"/>
              </a:rPr>
              <a:t>"Female"</a:t>
            </a:r>
            <a:r>
              <a:rPr lang="en-GB" sz="1200" dirty="0">
                <a:solidFill>
                  <a:srgbClr val="003B4F"/>
                </a:solidFill>
                <a:latin typeface="Courier"/>
              </a:rPr>
              <a:t>) </a:t>
            </a:r>
            <a:r>
              <a:rPr lang="en-GB" sz="1200" dirty="0">
                <a:solidFill>
                  <a:srgbClr val="5E5E5E"/>
                </a:solidFill>
                <a:latin typeface="Courier"/>
              </a:rPr>
              <a:t>~</a:t>
            </a:r>
            <a:r>
              <a:rPr lang="en-GB" sz="1200" dirty="0">
                <a:solidFill>
                  <a:srgbClr val="003B4F"/>
                </a:solidFill>
                <a:latin typeface="Courier"/>
              </a:rPr>
              <a:t> </a:t>
            </a:r>
            <a:r>
              <a:rPr lang="en-GB" sz="1200" dirty="0" err="1">
                <a:solidFill>
                  <a:srgbClr val="4758AB"/>
                </a:solidFill>
                <a:latin typeface="Courier"/>
              </a:rPr>
              <a:t>rnorm</a:t>
            </a:r>
            <a:r>
              <a:rPr lang="en-GB" sz="1200" dirty="0">
                <a:solidFill>
                  <a:srgbClr val="003B4F"/>
                </a:solidFill>
                <a:latin typeface="Courier"/>
              </a:rPr>
              <a:t>(</a:t>
            </a:r>
            <a:r>
              <a:rPr lang="en-GB" sz="1200" dirty="0">
                <a:solidFill>
                  <a:srgbClr val="657422"/>
                </a:solidFill>
                <a:latin typeface="Courier"/>
              </a:rPr>
              <a:t>n =</a:t>
            </a:r>
            <a:r>
              <a:rPr lang="en-GB" sz="1200" dirty="0">
                <a:solidFill>
                  <a:srgbClr val="003B4F"/>
                </a:solidFill>
                <a:latin typeface="Courier"/>
              </a:rPr>
              <a:t>	</a:t>
            </a:r>
            <a:r>
              <a:rPr lang="en-GB" sz="1200" dirty="0" err="1">
                <a:solidFill>
                  <a:srgbClr val="003B4F"/>
                </a:solidFill>
                <a:latin typeface="Courier"/>
              </a:rPr>
              <a:t>student_numbers</a:t>
            </a:r>
            <a:r>
              <a:rPr lang="en-GB" sz="1200" dirty="0">
                <a:solidFill>
                  <a:srgbClr val="003B4F"/>
                </a:solidFill>
                <a:latin typeface="Courier"/>
              </a:rPr>
              <a:t>, </a:t>
            </a:r>
            <a:br>
              <a:rPr lang="en-GB" sz="1200" dirty="0"/>
            </a:br>
            <a:r>
              <a:rPr lang="en-GB" sz="1200" dirty="0">
                <a:solidFill>
                  <a:srgbClr val="003B4F"/>
                </a:solidFill>
                <a:latin typeface="Courier"/>
              </a:rPr>
              <a:t>                                 </a:t>
            </a:r>
            <a:r>
              <a:rPr lang="en-GB" sz="1200" dirty="0">
                <a:solidFill>
                  <a:srgbClr val="657422"/>
                </a:solidFill>
                <a:latin typeface="Courier"/>
              </a:rPr>
              <a:t>mean =</a:t>
            </a:r>
            <a:r>
              <a:rPr lang="en-GB" sz="1200" dirty="0">
                <a:solidFill>
                  <a:srgbClr val="003B4F"/>
                </a:solidFill>
                <a:latin typeface="Courier"/>
              </a:rPr>
              <a:t> </a:t>
            </a:r>
            <a:r>
              <a:rPr lang="en-GB" sz="1200" dirty="0">
                <a:solidFill>
                  <a:srgbClr val="AD0000"/>
                </a:solidFill>
                <a:latin typeface="Courier"/>
              </a:rPr>
              <a:t>162.4</a:t>
            </a:r>
            <a:r>
              <a:rPr lang="en-GB" sz="1200" dirty="0">
                <a:solidFill>
                  <a:srgbClr val="003B4F"/>
                </a:solidFill>
                <a:latin typeface="Courier"/>
              </a:rPr>
              <a:t>, </a:t>
            </a:r>
            <a:br>
              <a:rPr lang="en-GB" sz="1200" dirty="0"/>
            </a:br>
            <a:r>
              <a:rPr lang="en-GB" sz="1200" dirty="0">
                <a:solidFill>
                  <a:srgbClr val="003B4F"/>
                </a:solidFill>
                <a:latin typeface="Courier"/>
              </a:rPr>
              <a:t>                                 </a:t>
            </a:r>
            <a:r>
              <a:rPr lang="en-GB" sz="1200" dirty="0" err="1">
                <a:solidFill>
                  <a:srgbClr val="657422"/>
                </a:solidFill>
                <a:latin typeface="Courier"/>
              </a:rPr>
              <a:t>sd</a:t>
            </a:r>
            <a:r>
              <a:rPr lang="en-GB" sz="1200" dirty="0">
                <a:solidFill>
                  <a:srgbClr val="657422"/>
                </a:solidFill>
                <a:latin typeface="Courier"/>
              </a:rPr>
              <a:t> =</a:t>
            </a:r>
            <a:r>
              <a:rPr lang="en-GB" sz="1200" dirty="0">
                <a:solidFill>
                  <a:srgbClr val="003B4F"/>
                </a:solidFill>
                <a:latin typeface="Courier"/>
              </a:rPr>
              <a:t> </a:t>
            </a:r>
            <a:r>
              <a:rPr lang="en-GB" sz="1200" dirty="0">
                <a:solidFill>
                  <a:srgbClr val="AD0000"/>
                </a:solidFill>
                <a:latin typeface="Courier"/>
              </a:rPr>
              <a:t>12</a:t>
            </a:r>
            <a:r>
              <a:rPr lang="en-GB" sz="1200" dirty="0">
                <a:solidFill>
                  <a:srgbClr val="003B4F"/>
                </a:solidFill>
                <a:latin typeface="Courier"/>
              </a:rPr>
              <a:t>),</a:t>
            </a:r>
            <a:br>
              <a:rPr lang="en-GB" sz="1200" dirty="0"/>
            </a:br>
            <a:r>
              <a:rPr lang="en-GB" sz="1200" dirty="0">
                <a:solidFill>
                  <a:srgbClr val="003B4F"/>
                </a:solidFill>
                <a:latin typeface="Courier"/>
              </a:rPr>
              <a:t>    sex </a:t>
            </a:r>
            <a:r>
              <a:rPr lang="en-GB" sz="1200" dirty="0">
                <a:solidFill>
                  <a:srgbClr val="5E5E5E"/>
                </a:solidFill>
                <a:latin typeface="Courier"/>
              </a:rPr>
              <a:t>%in%</a:t>
            </a:r>
            <a:r>
              <a:rPr lang="en-GB" sz="1200" dirty="0">
                <a:solidFill>
                  <a:srgbClr val="003B4F"/>
                </a:solidFill>
                <a:latin typeface="Courier"/>
              </a:rPr>
              <a:t> </a:t>
            </a:r>
            <a:r>
              <a:rPr lang="en-GB" sz="1200" dirty="0">
                <a:solidFill>
                  <a:srgbClr val="4758AB"/>
                </a:solidFill>
                <a:latin typeface="Courier"/>
              </a:rPr>
              <a:t>c</a:t>
            </a:r>
            <a:r>
              <a:rPr lang="en-GB" sz="1200" dirty="0">
                <a:solidFill>
                  <a:srgbClr val="003B4F"/>
                </a:solidFill>
                <a:latin typeface="Courier"/>
              </a:rPr>
              <a:t>(</a:t>
            </a:r>
            <a:r>
              <a:rPr lang="en-GB" sz="1200" dirty="0">
                <a:solidFill>
                  <a:srgbClr val="20794D"/>
                </a:solidFill>
                <a:latin typeface="Courier"/>
              </a:rPr>
              <a:t>"Male"</a:t>
            </a:r>
            <a:r>
              <a:rPr lang="en-GB" sz="1200" dirty="0">
                <a:solidFill>
                  <a:srgbClr val="003B4F"/>
                </a:solidFill>
                <a:latin typeface="Courier"/>
              </a:rPr>
              <a:t>) </a:t>
            </a:r>
            <a:r>
              <a:rPr lang="en-GB" sz="1200" dirty="0">
                <a:solidFill>
                  <a:srgbClr val="5E5E5E"/>
                </a:solidFill>
                <a:latin typeface="Courier"/>
              </a:rPr>
              <a:t>~</a:t>
            </a:r>
            <a:r>
              <a:rPr lang="en-GB" sz="1200" dirty="0">
                <a:solidFill>
                  <a:srgbClr val="003B4F"/>
                </a:solidFill>
                <a:latin typeface="Courier"/>
              </a:rPr>
              <a:t> </a:t>
            </a:r>
            <a:r>
              <a:rPr lang="en-GB" sz="1200" dirty="0" err="1">
                <a:solidFill>
                  <a:srgbClr val="4758AB"/>
                </a:solidFill>
                <a:latin typeface="Courier"/>
              </a:rPr>
              <a:t>rnorm</a:t>
            </a:r>
            <a:r>
              <a:rPr lang="en-GB" sz="1200" dirty="0">
                <a:solidFill>
                  <a:srgbClr val="003B4F"/>
                </a:solidFill>
                <a:latin typeface="Courier"/>
              </a:rPr>
              <a:t>(</a:t>
            </a:r>
            <a:r>
              <a:rPr lang="en-GB" sz="1200" dirty="0">
                <a:solidFill>
                  <a:srgbClr val="657422"/>
                </a:solidFill>
                <a:latin typeface="Courier"/>
              </a:rPr>
              <a:t>n =</a:t>
            </a:r>
            <a:r>
              <a:rPr lang="en-GB" sz="1200" dirty="0">
                <a:solidFill>
                  <a:srgbClr val="003B4F"/>
                </a:solidFill>
                <a:latin typeface="Courier"/>
              </a:rPr>
              <a:t> </a:t>
            </a:r>
            <a:r>
              <a:rPr lang="en-GB" sz="1200" dirty="0" err="1">
                <a:solidFill>
                  <a:srgbClr val="003B4F"/>
                </a:solidFill>
                <a:latin typeface="Courier"/>
              </a:rPr>
              <a:t>student_numbers</a:t>
            </a:r>
            <a:r>
              <a:rPr lang="en-GB" sz="1200" dirty="0">
                <a:solidFill>
                  <a:srgbClr val="003B4F"/>
                </a:solidFill>
                <a:latin typeface="Courier"/>
              </a:rPr>
              <a:t>, </a:t>
            </a:r>
            <a:br>
              <a:rPr lang="en-GB" sz="1200" dirty="0"/>
            </a:br>
            <a:r>
              <a:rPr lang="en-GB" sz="1200" dirty="0">
                <a:solidFill>
                  <a:srgbClr val="003B4F"/>
                </a:solidFill>
                <a:latin typeface="Courier"/>
              </a:rPr>
              <a:t>                               </a:t>
            </a:r>
            <a:r>
              <a:rPr lang="en-GB" sz="1200" dirty="0">
                <a:solidFill>
                  <a:srgbClr val="657422"/>
                </a:solidFill>
                <a:latin typeface="Courier"/>
              </a:rPr>
              <a:t>mean =</a:t>
            </a:r>
            <a:r>
              <a:rPr lang="en-GB" sz="1200" dirty="0">
                <a:solidFill>
                  <a:srgbClr val="003B4F"/>
                </a:solidFill>
                <a:latin typeface="Courier"/>
              </a:rPr>
              <a:t> </a:t>
            </a:r>
            <a:r>
              <a:rPr lang="en-GB" sz="1200" dirty="0">
                <a:solidFill>
                  <a:srgbClr val="AD0000"/>
                </a:solidFill>
                <a:latin typeface="Courier"/>
              </a:rPr>
              <a:t>175.9</a:t>
            </a:r>
            <a:r>
              <a:rPr lang="en-GB" sz="1200" dirty="0">
                <a:solidFill>
                  <a:srgbClr val="003B4F"/>
                </a:solidFill>
                <a:latin typeface="Courier"/>
              </a:rPr>
              <a:t>, </a:t>
            </a:r>
            <a:br>
              <a:rPr lang="en-GB" sz="1200" dirty="0"/>
            </a:br>
            <a:r>
              <a:rPr lang="en-GB" sz="1200" dirty="0">
                <a:solidFill>
                  <a:srgbClr val="003B4F"/>
                </a:solidFill>
                <a:latin typeface="Courier"/>
              </a:rPr>
              <a:t>                               </a:t>
            </a:r>
            <a:r>
              <a:rPr lang="en-GB" sz="1200" dirty="0" err="1">
                <a:solidFill>
                  <a:srgbClr val="657422"/>
                </a:solidFill>
                <a:latin typeface="Courier"/>
              </a:rPr>
              <a:t>sd</a:t>
            </a:r>
            <a:r>
              <a:rPr lang="en-GB" sz="1200" dirty="0">
                <a:solidFill>
                  <a:srgbClr val="657422"/>
                </a:solidFill>
                <a:latin typeface="Courier"/>
              </a:rPr>
              <a:t> =</a:t>
            </a:r>
            <a:r>
              <a:rPr lang="en-GB" sz="1200" dirty="0">
                <a:solidFill>
                  <a:srgbClr val="003B4F"/>
                </a:solidFill>
                <a:latin typeface="Courier"/>
              </a:rPr>
              <a:t> </a:t>
            </a:r>
            <a:r>
              <a:rPr lang="en-GB" sz="1200" dirty="0">
                <a:solidFill>
                  <a:srgbClr val="AD0000"/>
                </a:solidFill>
                <a:latin typeface="Courier"/>
              </a:rPr>
              <a:t>13</a:t>
            </a:r>
            <a:r>
              <a:rPr lang="en-GB" sz="1200" dirty="0">
                <a:solidFill>
                  <a:srgbClr val="003B4F"/>
                </a:solidFill>
                <a:latin typeface="Courier"/>
              </a:rPr>
              <a:t>))</a:t>
            </a:r>
            <a:br>
              <a:rPr lang="en-GB" sz="1200" dirty="0"/>
            </a:br>
            <a:br>
              <a:rPr lang="en-GB" sz="1200" dirty="0"/>
            </a:br>
            <a:r>
              <a:rPr lang="en-GB" sz="1200" dirty="0">
                <a:solidFill>
                  <a:srgbClr val="003B4F"/>
                </a:solidFill>
                <a:latin typeface="Courier"/>
              </a:rPr>
              <a:t>dataset &lt;- </a:t>
            </a:r>
            <a:r>
              <a:rPr lang="en-GB" sz="1200" dirty="0" err="1">
                <a:solidFill>
                  <a:srgbClr val="4758AB"/>
                </a:solidFill>
                <a:latin typeface="Courier"/>
              </a:rPr>
              <a:t>data.frame</a:t>
            </a:r>
            <a:r>
              <a:rPr lang="en-GB" sz="1200" dirty="0">
                <a:solidFill>
                  <a:srgbClr val="003B4F"/>
                </a:solidFill>
                <a:latin typeface="Courier"/>
              </a:rPr>
              <a:t>(sex, height)</a:t>
            </a:r>
            <a:br>
              <a:rPr lang="en-GB" sz="1200" dirty="0"/>
            </a:br>
            <a:br>
              <a:rPr lang="en-GB" sz="1200" dirty="0"/>
            </a:br>
            <a:r>
              <a:rPr lang="en-GB" sz="1200" dirty="0">
                <a:solidFill>
                  <a:srgbClr val="4758AB"/>
                </a:solidFill>
                <a:latin typeface="Courier"/>
              </a:rPr>
              <a:t>head</a:t>
            </a:r>
            <a:r>
              <a:rPr lang="en-GB" sz="1200" dirty="0">
                <a:solidFill>
                  <a:srgbClr val="003B4F"/>
                </a:solidFill>
                <a:latin typeface="Courier"/>
              </a:rPr>
              <a:t>(dataset)</a:t>
            </a:r>
            <a:br>
              <a:rPr lang="en-GB" sz="1200" dirty="0"/>
            </a:br>
            <a:br>
              <a:rPr lang="en-GB" sz="1200" dirty="0"/>
            </a:br>
            <a:r>
              <a:rPr lang="en-GB" sz="1200" dirty="0">
                <a:solidFill>
                  <a:srgbClr val="4758AB"/>
                </a:solidFill>
                <a:latin typeface="Courier"/>
              </a:rPr>
              <a:t>tail</a:t>
            </a:r>
            <a:r>
              <a:rPr lang="en-GB" sz="1200" dirty="0">
                <a:solidFill>
                  <a:srgbClr val="003B4F"/>
                </a:solidFill>
                <a:latin typeface="Courier"/>
              </a:rPr>
              <a:t>(dataset)</a:t>
            </a:r>
          </a:p>
          <a:p>
            <a:pPr lvl="0" indent="0">
              <a:buNone/>
            </a:pPr>
            <a:endParaRPr dirty="0">
              <a:latin typeface="Courier"/>
            </a:endParaRP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C5EF2332-01BF-834F-8236-50238282D533}" type="slidenum">
              <a:rPr lang="en-US" smtClean="0"/>
              <a:pPr/>
              <a:t>13</a:t>
            </a:fld>
            <a:endParaRPr lang="en-US" dirty="0"/>
          </a:p>
        </p:txBody>
      </p:sp>
      <p:sp>
        <p:nvSpPr>
          <p:cNvPr id="9" name="Text Placeholder 8">
            <a:extLst>
              <a:ext uri="{FF2B5EF4-FFF2-40B4-BE49-F238E27FC236}">
                <a16:creationId xmlns:a16="http://schemas.microsoft.com/office/drawing/2014/main" id="{7FD6ACF2-CEE5-D089-E94D-38F34BD234AC}"/>
              </a:ext>
            </a:extLst>
          </p:cNvPr>
          <p:cNvSpPr>
            <a:spLocks noGrp="1"/>
          </p:cNvSpPr>
          <p:nvPr>
            <p:ph type="body" sz="half" idx="15"/>
          </p:nvPr>
        </p:nvSpPr>
        <p:spPr>
          <a:xfrm>
            <a:off x="457193" y="643989"/>
            <a:ext cx="4802784" cy="178107"/>
          </a:xfrm>
        </p:spPr>
        <p:txBody>
          <a:bodyPr/>
          <a:lstStyle/>
          <a:p>
            <a:r>
              <a:rPr lang="en-GB" dirty="0"/>
              <a:t>&lt;/&gt;</a:t>
            </a:r>
          </a:p>
        </p:txBody>
      </p:sp>
    </p:spTree>
    <p:extLst>
      <p:ext uri="{BB962C8B-B14F-4D97-AF65-F5344CB8AC3E}">
        <p14:creationId xmlns:p14="http://schemas.microsoft.com/office/powerpoint/2010/main" val="594266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F921059-ACFF-7915-A3D0-F9C1B133264B}"/>
              </a:ext>
            </a:extLst>
          </p:cNvPr>
          <p:cNvSpPr>
            <a:spLocks noGrp="1"/>
          </p:cNvSpPr>
          <p:nvPr>
            <p:ph type="ctrTitle" hasCustomPrompt="1"/>
          </p:nvPr>
        </p:nvSpPr>
        <p:spPr>
          <a:xfrm>
            <a:off x="3947050" y="2335338"/>
            <a:ext cx="4624011" cy="786585"/>
          </a:xfrm>
          <a:prstGeom prst="rect">
            <a:avLst/>
          </a:prstGeom>
          <a:effectLst>
            <a:outerShdw blurRad="50800" dist="38100" algn="l" rotWithShape="0">
              <a:prstClr val="black">
                <a:alpha val="40000"/>
              </a:prstClr>
            </a:outerShdw>
          </a:effectLst>
        </p:spPr>
        <p:txBody>
          <a:bodyPr/>
          <a:lstStyle/>
          <a:p>
            <a:pPr marL="0" lvl="0" indent="0">
              <a:buNone/>
            </a:pPr>
            <a:r>
              <a:t>Finding data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eek_1_R_files/figure-pptx/unnamed-chunk-5-1.png"/>
          <p:cNvPicPr>
            <a:picLocks noGrp="1" noChangeAspect="1"/>
          </p:cNvPicPr>
          <p:nvPr/>
        </p:nvPicPr>
        <p:blipFill>
          <a:blip r:embed="rId3"/>
          <a:stretch>
            <a:fillRect/>
          </a:stretch>
        </p:blipFill>
        <p:spPr bwMode="auto">
          <a:xfrm>
            <a:off x="90488" y="553244"/>
            <a:ext cx="8963025" cy="4481512"/>
          </a:xfrm>
          <a:prstGeom prst="rect">
            <a:avLst/>
          </a:prstGeom>
          <a:noFill/>
          <a:ln w="9525">
            <a:noFill/>
            <a:headEnd/>
            <a:tailEnd/>
          </a:ln>
        </p:spPr>
      </p:pic>
      <p:sp>
        <p:nvSpPr>
          <p:cNvPr id="5" name="Slide Number Placeholder 8" hidden="1">
            <a:extLst>
              <a:ext uri="{FF2B5EF4-FFF2-40B4-BE49-F238E27FC236}">
                <a16:creationId xmlns:a16="http://schemas.microsoft.com/office/drawing/2014/main" id="{CC8FF6EA-8682-2BC8-E9B8-C6157593BBD6}"/>
              </a:ext>
            </a:extLst>
          </p:cNvPr>
          <p:cNvSpPr>
            <a:spLocks noGrp="1"/>
          </p:cNvSpPr>
          <p:nvPr>
            <p:ph type="sldNum" sz="quarter" idx="12"/>
          </p:nvPr>
        </p:nvSpPr>
        <p:spPr/>
        <p:txBody>
          <a:bodyPr/>
          <a:lstStyle/>
          <a:p>
            <a:pPr>
              <a:spcAft>
                <a:spcPts val="600"/>
              </a:spcAft>
            </a:pPr>
            <a:r>
              <a:rPr lang="en-US" dirty="0"/>
              <a:t>Slide </a:t>
            </a:r>
            <a:fld id="{C5EF2332-01BF-834F-8236-50238282D533}" type="slidenum">
              <a:rPr lang="en-US" smtClean="0"/>
              <a:pPr>
                <a:spcAft>
                  <a:spcPts val="600"/>
                </a:spcAft>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eek_1_R_files/figure-pptx/unnamed-chunk-6-1.png"/>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eek_1_R_files/figure-pptx/unnamed-chunk-7-1.png"/>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eek_1_R_files/figure-pptx/unnamed-chunk-8-1.png"/>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eek_1_R_files/figure-pptx/unnamed-chunk-9-1.png"/>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F921059-ACFF-7915-A3D0-F9C1B133264B}"/>
              </a:ext>
            </a:extLst>
          </p:cNvPr>
          <p:cNvSpPr>
            <a:spLocks noGrp="1"/>
          </p:cNvSpPr>
          <p:nvPr>
            <p:ph type="ctrTitle" hasCustomPrompt="1"/>
          </p:nvPr>
        </p:nvSpPr>
        <p:spPr>
          <a:xfrm>
            <a:off x="3947050" y="2335338"/>
            <a:ext cx="4624011" cy="786585"/>
          </a:xfrm>
          <a:prstGeom prst="rect">
            <a:avLst/>
          </a:prstGeom>
          <a:effectLst>
            <a:outerShdw blurRad="50800" dist="38100" algn="l" rotWithShape="0">
              <a:prstClr val="black">
                <a:alpha val="40000"/>
              </a:prstClr>
            </a:outerShdw>
          </a:effectLst>
        </p:spPr>
        <p:txBody>
          <a:bodyPr/>
          <a:lstStyle/>
          <a:p>
            <a:pPr marL="0" lvl="0" indent="0">
              <a:buNone/>
            </a:pPr>
            <a:r>
              <a:t>Module outline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eek_1_R_files/figure-pptx/unnamed-chunk-10-1.png"/>
          <p:cNvPicPr>
            <a:picLocks noGrp="1" noChangeAspect="1"/>
          </p:cNvPicPr>
          <p:nvPr/>
        </p:nvPicPr>
        <p:blipFill>
          <a:blip r:embed="rId2"/>
          <a:stretch>
            <a:fillRect/>
          </a:stretch>
        </p:blipFill>
        <p:spPr bwMode="auto">
          <a:xfrm>
            <a:off x="457200" y="685800"/>
            <a:ext cx="8229600" cy="4114800"/>
          </a:xfrm>
          <a:prstGeom prst="rect">
            <a:avLst/>
          </a:prstGeom>
          <a:noFill/>
          <a:ln w="9525">
            <a:noFill/>
            <a:headEnd/>
            <a:tailEnd/>
          </a:ln>
        </p:spPr>
      </p:pic>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prstGeom prst="rect">
            <a:avLst/>
          </a:prstGeom>
        </p:spPr>
        <p:txBody>
          <a:bodyPr>
            <a:normAutofit fontScale="90000"/>
          </a:bodyPr>
          <a:lstStyle/>
          <a:p>
            <a:pPr marL="0" lvl="0" indent="0">
              <a:buNone/>
            </a:pPr>
            <a:r>
              <a:t>Finding data</a:t>
            </a:r>
          </a:p>
        </p:txBody>
      </p:sp>
      <p:sp>
        <p:nvSpPr>
          <p:cNvPr id="3" name="Content Placeholder 2">
            <a:extLst>
              <a:ext uri="{FF2B5EF4-FFF2-40B4-BE49-F238E27FC236}">
                <a16:creationId xmlns:a16="http://schemas.microsoft.com/office/drawing/2014/main" id="{15FFD74D-2F3D-EFF6-F249-DAE940619A4C}"/>
              </a:ext>
            </a:extLst>
          </p:cNvPr>
          <p:cNvSpPr>
            <a:spLocks noGrp="1"/>
          </p:cNvSpPr>
          <p:nvPr>
            <p:ph idx="1"/>
          </p:nvPr>
        </p:nvSpPr>
        <p:spPr/>
        <p:txBody>
          <a:bodyPr/>
          <a:lstStyle/>
          <a:p>
            <a:r>
              <a:rPr lang="en-GB" dirty="0"/>
              <a:t>The whole world in data?</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21</a:t>
            </a:fld>
            <a:endParaRPr lang="en-US" dirty="0"/>
          </a:p>
        </p:txBody>
      </p:sp>
      <p:pic>
        <p:nvPicPr>
          <p:cNvPr id="7" name="Picture 6">
            <a:hlinkClick r:id="rId2"/>
            <a:extLst>
              <a:ext uri="{FF2B5EF4-FFF2-40B4-BE49-F238E27FC236}">
                <a16:creationId xmlns:a16="http://schemas.microsoft.com/office/drawing/2014/main" id="{08366D40-11AB-3663-C9B4-8AF4C4317A6B}"/>
              </a:ext>
            </a:extLst>
          </p:cNvPr>
          <p:cNvPicPr>
            <a:picLocks noChangeAspect="1"/>
          </p:cNvPicPr>
          <p:nvPr/>
        </p:nvPicPr>
        <p:blipFill>
          <a:blip r:embed="rId3"/>
          <a:stretch>
            <a:fillRect/>
          </a:stretch>
        </p:blipFill>
        <p:spPr>
          <a:xfrm>
            <a:off x="859590" y="1026424"/>
            <a:ext cx="7157803" cy="36759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EB820-7F49-73FA-9FCD-B3A0E2C28EAE}"/>
              </a:ext>
            </a:extLst>
          </p:cNvPr>
          <p:cNvSpPr>
            <a:spLocks noGrp="1"/>
          </p:cNvSpPr>
          <p:nvPr>
            <p:ph type="title"/>
          </p:nvPr>
        </p:nvSpPr>
        <p:spPr/>
        <p:txBody>
          <a:bodyPr>
            <a:normAutofit fontScale="90000"/>
          </a:bodyPr>
          <a:lstStyle/>
          <a:p>
            <a:r>
              <a:rPr lang="en-GB" dirty="0"/>
              <a:t>Trust and GDP</a:t>
            </a:r>
          </a:p>
        </p:txBody>
      </p:sp>
      <p:pic>
        <p:nvPicPr>
          <p:cNvPr id="7" name="Content Placeholder 6" descr="A screen shot of a graph&#10;&#10;Description automatically generated">
            <a:extLst>
              <a:ext uri="{FF2B5EF4-FFF2-40B4-BE49-F238E27FC236}">
                <a16:creationId xmlns:a16="http://schemas.microsoft.com/office/drawing/2014/main" id="{9B2EACDB-6E02-EDF6-3AC1-006D8A2E099E}"/>
              </a:ext>
            </a:extLst>
          </p:cNvPr>
          <p:cNvPicPr>
            <a:picLocks noGrp="1" noChangeAspect="1"/>
          </p:cNvPicPr>
          <p:nvPr>
            <p:ph idx="1"/>
          </p:nvPr>
        </p:nvPicPr>
        <p:blipFill>
          <a:blip r:embed="rId2"/>
          <a:stretch>
            <a:fillRect/>
          </a:stretch>
        </p:blipFill>
        <p:spPr>
          <a:xfrm>
            <a:off x="1993453" y="638175"/>
            <a:ext cx="5157094" cy="4222750"/>
          </a:xfrm>
        </p:spPr>
      </p:pic>
      <p:sp>
        <p:nvSpPr>
          <p:cNvPr id="4" name="Footer Placeholder 3">
            <a:extLst>
              <a:ext uri="{FF2B5EF4-FFF2-40B4-BE49-F238E27FC236}">
                <a16:creationId xmlns:a16="http://schemas.microsoft.com/office/drawing/2014/main" id="{086916A8-7FAE-8BC9-F06A-FE2B738109C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B44060B-8DBF-52E6-32AE-60EADF527CF2}"/>
              </a:ext>
            </a:extLst>
          </p:cNvPr>
          <p:cNvSpPr>
            <a:spLocks noGrp="1"/>
          </p:cNvSpPr>
          <p:nvPr>
            <p:ph type="sldNum" sz="quarter" idx="12"/>
          </p:nvPr>
        </p:nvSpPr>
        <p:spPr/>
        <p:txBody>
          <a:bodyPr/>
          <a:lstStyle/>
          <a:p>
            <a:r>
              <a:rPr lang="en-US"/>
              <a:t>Slide </a:t>
            </a:r>
            <a:fld id="{C5EF2332-01BF-834F-8236-50238282D533}" type="slidenum">
              <a:rPr lang="en-US" smtClean="0"/>
              <a:pPr/>
              <a:t>22</a:t>
            </a:fld>
            <a:endParaRPr lang="en-US" dirty="0"/>
          </a:p>
        </p:txBody>
      </p:sp>
    </p:spTree>
    <p:extLst>
      <p:ext uri="{BB962C8B-B14F-4D97-AF65-F5344CB8AC3E}">
        <p14:creationId xmlns:p14="http://schemas.microsoft.com/office/powerpoint/2010/main" val="1195992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t>Models in social science</a:t>
            </a:r>
          </a:p>
        </p:txBody>
      </p:sp>
      <p:sp>
        <p:nvSpPr>
          <p:cNvPr id="3" name="Content Placeholder 2"/>
          <p:cNvSpPr>
            <a:spLocks noGrp="1"/>
          </p:cNvSpPr>
          <p:nvPr>
            <p:ph idx="1" hasCustomPrompt="1"/>
          </p:nvPr>
        </p:nvSpPr>
        <p:spPr/>
        <p:txBody>
          <a:bodyPr anchor="ctr">
            <a:normAutofit/>
          </a:bodyPr>
          <a:lstStyle/>
          <a:p>
            <a:pPr lvl="0"/>
            <a:r>
              <a:rPr sz="2800" dirty="0"/>
              <a:t>Descriptive</a:t>
            </a:r>
          </a:p>
          <a:p>
            <a:pPr lvl="0"/>
            <a:r>
              <a:rPr sz="2800" dirty="0"/>
              <a:t>Predictive</a:t>
            </a:r>
          </a:p>
          <a:p>
            <a:pPr lvl="0"/>
            <a:r>
              <a:rPr sz="2800" dirty="0"/>
              <a:t>Inferential</a:t>
            </a:r>
          </a:p>
          <a:p>
            <a:pPr lvl="0"/>
            <a:r>
              <a:rPr sz="2800" dirty="0"/>
              <a:t>Causal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23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t>Models in social science</a:t>
            </a:r>
          </a:p>
        </p:txBody>
      </p:sp>
      <p:sp>
        <p:nvSpPr>
          <p:cNvPr id="3" name="Content Placeholder 2"/>
          <p:cNvSpPr>
            <a:spLocks noGrp="1"/>
          </p:cNvSpPr>
          <p:nvPr>
            <p:ph idx="1" hasCustomPrompt="1"/>
          </p:nvPr>
        </p:nvSpPr>
        <p:spPr/>
        <p:txBody>
          <a:bodyPr anchor="ctr">
            <a:normAutofit/>
          </a:bodyPr>
          <a:lstStyle/>
          <a:p>
            <a:pPr lvl="0"/>
            <a:r>
              <a:rPr sz="2800" dirty="0"/>
              <a:t>Descriptive</a:t>
            </a:r>
          </a:p>
          <a:p>
            <a:pPr lvl="0"/>
            <a:r>
              <a:rPr sz="2800" dirty="0"/>
              <a:t>Predictive</a:t>
            </a:r>
          </a:p>
          <a:p>
            <a:pPr lvl="0"/>
            <a:r>
              <a:rPr sz="2800" dirty="0"/>
              <a:t>Inferential</a:t>
            </a:r>
          </a:p>
          <a:p>
            <a:pPr lvl="0"/>
            <a:r>
              <a:rPr sz="2800" dirty="0"/>
              <a:t>Causal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24</a:t>
            </a:fld>
            <a:endParaRPr lang="en-US" dirty="0"/>
          </a:p>
        </p:txBody>
      </p:sp>
      <p:sp>
        <p:nvSpPr>
          <p:cNvPr id="4" name="Rectangle: Rounded Corners 3">
            <a:extLst>
              <a:ext uri="{FF2B5EF4-FFF2-40B4-BE49-F238E27FC236}">
                <a16:creationId xmlns:a16="http://schemas.microsoft.com/office/drawing/2014/main" id="{C2F823E7-A7C3-BB9C-7737-1F64D51F1464}"/>
              </a:ext>
            </a:extLst>
          </p:cNvPr>
          <p:cNvSpPr/>
          <p:nvPr/>
        </p:nvSpPr>
        <p:spPr>
          <a:xfrm>
            <a:off x="3650106" y="1577715"/>
            <a:ext cx="1401580" cy="5921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Trust</a:t>
            </a:r>
          </a:p>
        </p:txBody>
      </p:sp>
      <p:sp>
        <p:nvSpPr>
          <p:cNvPr id="7" name="Rectangle: Rounded Corners 6">
            <a:extLst>
              <a:ext uri="{FF2B5EF4-FFF2-40B4-BE49-F238E27FC236}">
                <a16:creationId xmlns:a16="http://schemas.microsoft.com/office/drawing/2014/main" id="{C5560A12-8B86-E294-B238-5B59B961DC50}"/>
              </a:ext>
            </a:extLst>
          </p:cNvPr>
          <p:cNvSpPr/>
          <p:nvPr/>
        </p:nvSpPr>
        <p:spPr>
          <a:xfrm>
            <a:off x="6051030" y="1577715"/>
            <a:ext cx="1401580" cy="5921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GDP per capita</a:t>
            </a:r>
          </a:p>
        </p:txBody>
      </p:sp>
      <p:cxnSp>
        <p:nvCxnSpPr>
          <p:cNvPr id="9" name="Straight Arrow Connector 8">
            <a:extLst>
              <a:ext uri="{FF2B5EF4-FFF2-40B4-BE49-F238E27FC236}">
                <a16:creationId xmlns:a16="http://schemas.microsoft.com/office/drawing/2014/main" id="{9C0E370F-064A-BAF9-58C3-7EE42497018A}"/>
              </a:ext>
            </a:extLst>
          </p:cNvPr>
          <p:cNvCxnSpPr>
            <a:stCxn id="7" idx="1"/>
            <a:endCxn id="4" idx="3"/>
          </p:cNvCxnSpPr>
          <p:nvPr/>
        </p:nvCxnSpPr>
        <p:spPr>
          <a:xfrm flipH="1">
            <a:off x="5051686" y="1873771"/>
            <a:ext cx="99934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EE1B57F6-0DD0-C011-CADC-46543DBCAFB7}"/>
              </a:ext>
            </a:extLst>
          </p:cNvPr>
          <p:cNvSpPr txBox="1"/>
          <p:nvPr/>
        </p:nvSpPr>
        <p:spPr>
          <a:xfrm>
            <a:off x="3717561" y="2330970"/>
            <a:ext cx="3904937" cy="1815882"/>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aim of modelling is to explain</a:t>
            </a:r>
          </a:p>
          <a:p>
            <a:pPr marL="285750" indent="-285750">
              <a:buFont typeface="Arial" panose="020B0604020202020204" pitchFamily="34" charset="0"/>
              <a:buChar char="•"/>
            </a:pPr>
            <a:r>
              <a:rPr lang="en-GB" sz="1600" dirty="0"/>
              <a:t>Are we assuming a “linear” relationship?</a:t>
            </a:r>
          </a:p>
          <a:p>
            <a:pPr marL="285750" indent="-285750">
              <a:buFont typeface="Arial" panose="020B0604020202020204" pitchFamily="34" charset="0"/>
              <a:buChar char="•"/>
            </a:pPr>
            <a:r>
              <a:rPr lang="en-GB" sz="1600" dirty="0"/>
              <a:t>Are we assuming that no other factors affect trust?</a:t>
            </a:r>
          </a:p>
          <a:p>
            <a:pPr marL="285750" indent="-285750">
              <a:buFont typeface="Arial" panose="020B0604020202020204" pitchFamily="34" charset="0"/>
              <a:buChar char="•"/>
            </a:pPr>
            <a:r>
              <a:rPr lang="en-GB" sz="1600" dirty="0"/>
              <a:t>Are we assuming that the relationship between GDP and trust is not affected by other factors? (hidden “third” variables?)</a:t>
            </a:r>
          </a:p>
        </p:txBody>
      </p:sp>
    </p:spTree>
    <p:extLst>
      <p:ext uri="{BB962C8B-B14F-4D97-AF65-F5344CB8AC3E}">
        <p14:creationId xmlns:p14="http://schemas.microsoft.com/office/powerpoint/2010/main" val="408410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3218-27BB-306D-1084-3D47BF4C8F04}"/>
              </a:ext>
            </a:extLst>
          </p:cNvPr>
          <p:cNvSpPr>
            <a:spLocks noGrp="1"/>
          </p:cNvSpPr>
          <p:nvPr>
            <p:ph type="title"/>
          </p:nvPr>
        </p:nvSpPr>
        <p:spPr/>
        <p:txBody>
          <a:bodyPr>
            <a:normAutofit fontScale="90000"/>
          </a:bodyPr>
          <a:lstStyle/>
          <a:p>
            <a:r>
              <a:rPr lang="en-GB" dirty="0"/>
              <a:t>Where are we?</a:t>
            </a:r>
          </a:p>
        </p:txBody>
      </p:sp>
      <p:sp>
        <p:nvSpPr>
          <p:cNvPr id="4" name="Footer Placeholder 3">
            <a:extLst>
              <a:ext uri="{FF2B5EF4-FFF2-40B4-BE49-F238E27FC236}">
                <a16:creationId xmlns:a16="http://schemas.microsoft.com/office/drawing/2014/main" id="{787D3688-2CE1-A9B9-6735-6F0D8FA172F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A7FD34F-D777-E3C6-DCB8-103249FDB9EB}"/>
              </a:ext>
            </a:extLst>
          </p:cNvPr>
          <p:cNvSpPr>
            <a:spLocks noGrp="1"/>
          </p:cNvSpPr>
          <p:nvPr>
            <p:ph type="sldNum" sz="quarter" idx="12"/>
          </p:nvPr>
        </p:nvSpPr>
        <p:spPr/>
        <p:txBody>
          <a:bodyPr/>
          <a:lstStyle/>
          <a:p>
            <a:r>
              <a:rPr lang="en-US"/>
              <a:t>Slide </a:t>
            </a:r>
            <a:fld id="{C5EF2332-01BF-834F-8236-50238282D533}" type="slidenum">
              <a:rPr lang="en-US" smtClean="0"/>
              <a:pPr/>
              <a:t>3</a:t>
            </a:fld>
            <a:endParaRPr lang="en-US" dirty="0"/>
          </a:p>
        </p:txBody>
      </p:sp>
      <p:graphicFrame>
        <p:nvGraphicFramePr>
          <p:cNvPr id="6" name="Content Placeholder 3">
            <a:extLst>
              <a:ext uri="{FF2B5EF4-FFF2-40B4-BE49-F238E27FC236}">
                <a16:creationId xmlns:a16="http://schemas.microsoft.com/office/drawing/2014/main" id="{F6520A36-77D0-82A1-B4E1-A837B184DAD3}"/>
              </a:ext>
            </a:extLst>
          </p:cNvPr>
          <p:cNvGraphicFramePr>
            <a:graphicFrameLocks/>
          </p:cNvGraphicFramePr>
          <p:nvPr>
            <p:extLst>
              <p:ext uri="{D42A27DB-BD31-4B8C-83A1-F6EECF244321}">
                <p14:modId xmlns:p14="http://schemas.microsoft.com/office/powerpoint/2010/main" val="437269810"/>
              </p:ext>
            </p:extLst>
          </p:nvPr>
        </p:nvGraphicFramePr>
        <p:xfrm>
          <a:off x="483326" y="399908"/>
          <a:ext cx="8203474" cy="4398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0055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9942E-36AD-0B34-C60D-F78129D1A90F}"/>
              </a:ext>
            </a:extLst>
          </p:cNvPr>
          <p:cNvSpPr>
            <a:spLocks noGrp="1"/>
          </p:cNvSpPr>
          <p:nvPr>
            <p:ph type="title"/>
          </p:nvPr>
        </p:nvSpPr>
        <p:spPr/>
        <p:txBody>
          <a:bodyPr>
            <a:normAutofit fontScale="90000"/>
          </a:bodyPr>
          <a:lstStyle/>
          <a:p>
            <a:r>
              <a:rPr lang="en-GB" dirty="0"/>
              <a:t>Topic outline</a:t>
            </a:r>
          </a:p>
        </p:txBody>
      </p:sp>
      <p:sp>
        <p:nvSpPr>
          <p:cNvPr id="4" name="Footer Placeholder 3">
            <a:extLst>
              <a:ext uri="{FF2B5EF4-FFF2-40B4-BE49-F238E27FC236}">
                <a16:creationId xmlns:a16="http://schemas.microsoft.com/office/drawing/2014/main" id="{3D71717E-19C1-B19F-70EB-088A5129154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86C91C-29F4-9924-0630-EFB9571FB276}"/>
              </a:ext>
            </a:extLst>
          </p:cNvPr>
          <p:cNvSpPr>
            <a:spLocks noGrp="1"/>
          </p:cNvSpPr>
          <p:nvPr>
            <p:ph type="sldNum" sz="quarter" idx="12"/>
          </p:nvPr>
        </p:nvSpPr>
        <p:spPr/>
        <p:txBody>
          <a:bodyPr/>
          <a:lstStyle/>
          <a:p>
            <a:r>
              <a:rPr lang="en-US"/>
              <a:t>Slide </a:t>
            </a:r>
            <a:fld id="{C5EF2332-01BF-834F-8236-50238282D533}" type="slidenum">
              <a:rPr lang="en-US" smtClean="0"/>
              <a:pPr/>
              <a:t>4</a:t>
            </a:fld>
            <a:endParaRPr lang="en-US" dirty="0"/>
          </a:p>
        </p:txBody>
      </p:sp>
      <p:graphicFrame>
        <p:nvGraphicFramePr>
          <p:cNvPr id="6" name="Table 5">
            <a:extLst>
              <a:ext uri="{FF2B5EF4-FFF2-40B4-BE49-F238E27FC236}">
                <a16:creationId xmlns:a16="http://schemas.microsoft.com/office/drawing/2014/main" id="{35380C29-75FB-9E26-3CCC-187ADC8E85CC}"/>
              </a:ext>
            </a:extLst>
          </p:cNvPr>
          <p:cNvGraphicFramePr>
            <a:graphicFrameLocks noGrp="1"/>
          </p:cNvGraphicFramePr>
          <p:nvPr>
            <p:extLst>
              <p:ext uri="{D42A27DB-BD31-4B8C-83A1-F6EECF244321}">
                <p14:modId xmlns:p14="http://schemas.microsoft.com/office/powerpoint/2010/main" val="3336639398"/>
              </p:ext>
            </p:extLst>
          </p:nvPr>
        </p:nvGraphicFramePr>
        <p:xfrm>
          <a:off x="569626" y="809469"/>
          <a:ext cx="7419951" cy="3738579"/>
        </p:xfrm>
        <a:graphic>
          <a:graphicData uri="http://schemas.openxmlformats.org/drawingml/2006/table">
            <a:tbl>
              <a:tblPr/>
              <a:tblGrid>
                <a:gridCol w="1229194">
                  <a:extLst>
                    <a:ext uri="{9D8B030D-6E8A-4147-A177-3AD203B41FA5}">
                      <a16:colId xmlns:a16="http://schemas.microsoft.com/office/drawing/2014/main" val="2165905361"/>
                    </a:ext>
                  </a:extLst>
                </a:gridCol>
                <a:gridCol w="944380">
                  <a:extLst>
                    <a:ext uri="{9D8B030D-6E8A-4147-A177-3AD203B41FA5}">
                      <a16:colId xmlns:a16="http://schemas.microsoft.com/office/drawing/2014/main" val="395104662"/>
                    </a:ext>
                  </a:extLst>
                </a:gridCol>
                <a:gridCol w="1319134">
                  <a:extLst>
                    <a:ext uri="{9D8B030D-6E8A-4147-A177-3AD203B41FA5}">
                      <a16:colId xmlns:a16="http://schemas.microsoft.com/office/drawing/2014/main" val="3431481956"/>
                    </a:ext>
                  </a:extLst>
                </a:gridCol>
                <a:gridCol w="3927243">
                  <a:extLst>
                    <a:ext uri="{9D8B030D-6E8A-4147-A177-3AD203B41FA5}">
                      <a16:colId xmlns:a16="http://schemas.microsoft.com/office/drawing/2014/main" val="2871966931"/>
                    </a:ext>
                  </a:extLst>
                </a:gridCol>
              </a:tblGrid>
              <a:tr h="507699">
                <a:tc>
                  <a:txBody>
                    <a:bodyPr/>
                    <a:lstStyle/>
                    <a:p>
                      <a:r>
                        <a:rPr lang="en-GB" b="1" dirty="0">
                          <a:effectLst/>
                        </a:rPr>
                        <a:t>Timetable week</a:t>
                      </a:r>
                      <a:endParaRPr lang="en-GB" dirty="0">
                        <a:effectLst/>
                      </a:endParaRPr>
                    </a:p>
                  </a:txBody>
                  <a:tcPr marL="12700" marR="12700" marT="12700" marB="12700" anchor="ctr">
                    <a:lnL>
                      <a:noFill/>
                    </a:lnL>
                    <a:lnR>
                      <a:noFill/>
                    </a:lnR>
                    <a:lnT>
                      <a:noFill/>
                    </a:lnT>
                    <a:lnB>
                      <a:noFill/>
                    </a:lnB>
                    <a:solidFill>
                      <a:srgbClr val="FFFFFF"/>
                    </a:solidFill>
                  </a:tcPr>
                </a:tc>
                <a:tc>
                  <a:txBody>
                    <a:bodyPr/>
                    <a:lstStyle/>
                    <a:p>
                      <a:r>
                        <a:rPr lang="en-GB" b="1">
                          <a:effectLst/>
                        </a:rPr>
                        <a:t>Topic week</a:t>
                      </a:r>
                      <a:endParaRPr lang="en-GB">
                        <a:effectLst/>
                      </a:endParaRPr>
                    </a:p>
                  </a:txBody>
                  <a:tcPr marL="12700" marR="12700" marT="12700" marB="12700" anchor="ctr">
                    <a:lnL>
                      <a:noFill/>
                    </a:lnL>
                    <a:lnR>
                      <a:noFill/>
                    </a:lnR>
                    <a:lnT>
                      <a:noFill/>
                    </a:lnT>
                    <a:lnB>
                      <a:noFill/>
                    </a:lnB>
                    <a:solidFill>
                      <a:srgbClr val="FFFFFF"/>
                    </a:solidFill>
                  </a:tcPr>
                </a:tc>
                <a:tc>
                  <a:txBody>
                    <a:bodyPr/>
                    <a:lstStyle/>
                    <a:p>
                      <a:r>
                        <a:rPr lang="en-GB" b="1">
                          <a:effectLst/>
                        </a:rPr>
                        <a:t>Calendar week</a:t>
                      </a:r>
                      <a:endParaRPr lang="en-GB">
                        <a:effectLst/>
                      </a:endParaRPr>
                    </a:p>
                  </a:txBody>
                  <a:tcPr marL="12700" marR="12700" marT="12700" marB="12700" anchor="ctr">
                    <a:lnL>
                      <a:noFill/>
                    </a:lnL>
                    <a:lnR>
                      <a:noFill/>
                    </a:lnR>
                    <a:lnT>
                      <a:noFill/>
                    </a:lnT>
                    <a:lnB>
                      <a:noFill/>
                    </a:lnB>
                    <a:solidFill>
                      <a:srgbClr val="FFFFFF"/>
                    </a:solidFill>
                  </a:tcPr>
                </a:tc>
                <a:tc>
                  <a:txBody>
                    <a:bodyPr/>
                    <a:lstStyle/>
                    <a:p>
                      <a:r>
                        <a:rPr lang="en-GB" b="1" dirty="0">
                          <a:effectLst/>
                        </a:rPr>
                        <a:t>Topic</a:t>
                      </a:r>
                      <a:endParaRPr lang="en-GB" dirty="0">
                        <a:effectLst/>
                      </a:endParaRPr>
                    </a:p>
                  </a:txBody>
                  <a:tcPr marL="12700" marR="12700" marT="12700" marB="12700" anchor="ctr">
                    <a:lnL>
                      <a:noFill/>
                    </a:lnL>
                    <a:lnR>
                      <a:noFill/>
                    </a:lnR>
                    <a:lnT>
                      <a:noFill/>
                    </a:lnT>
                    <a:lnB>
                      <a:noFill/>
                    </a:lnB>
                    <a:solidFill>
                      <a:srgbClr val="FFFFFF"/>
                    </a:solidFill>
                  </a:tcPr>
                </a:tc>
                <a:extLst>
                  <a:ext uri="{0D108BD9-81ED-4DB2-BD59-A6C34878D82A}">
                    <a16:rowId xmlns:a16="http://schemas.microsoft.com/office/drawing/2014/main" val="1954376309"/>
                  </a:ext>
                </a:extLst>
              </a:tr>
              <a:tr h="268608">
                <a:tc>
                  <a:txBody>
                    <a:bodyPr/>
                    <a:lstStyle/>
                    <a:p>
                      <a:r>
                        <a:rPr lang="en-GB" sz="1600">
                          <a:solidFill>
                            <a:srgbClr val="5E8F3D"/>
                          </a:solidFill>
                          <a:effectLst/>
                        </a:rPr>
                        <a:t>4</a:t>
                      </a:r>
                    </a:p>
                  </a:txBody>
                  <a:tcPr marL="12700" marR="12700" marT="12700" marB="12700" anchor="ctr">
                    <a:lnL>
                      <a:noFill/>
                    </a:lnL>
                    <a:lnR>
                      <a:noFill/>
                    </a:lnR>
                    <a:lnT>
                      <a:noFill/>
                    </a:lnT>
                    <a:lnB>
                      <a:noFill/>
                    </a:lnB>
                    <a:solidFill>
                      <a:srgbClr val="FFFFFF"/>
                    </a:solidFill>
                  </a:tcPr>
                </a:tc>
                <a:tc>
                  <a:txBody>
                    <a:bodyPr/>
                    <a:lstStyle/>
                    <a:p>
                      <a:r>
                        <a:rPr lang="en-GB" sz="1600">
                          <a:solidFill>
                            <a:srgbClr val="5E8F3D"/>
                          </a:solidFill>
                          <a:effectLst/>
                        </a:rPr>
                        <a:t>1</a:t>
                      </a:r>
                    </a:p>
                  </a:txBody>
                  <a:tcPr marL="12700" marR="12700" marT="12700" marB="12700" anchor="ctr">
                    <a:lnL>
                      <a:noFill/>
                    </a:lnL>
                    <a:lnR>
                      <a:noFill/>
                    </a:lnR>
                    <a:lnT>
                      <a:noFill/>
                    </a:lnT>
                    <a:lnB>
                      <a:noFill/>
                    </a:lnB>
                    <a:solidFill>
                      <a:srgbClr val="FFFFFF"/>
                    </a:solidFill>
                  </a:tcPr>
                </a:tc>
                <a:tc>
                  <a:txBody>
                    <a:bodyPr/>
                    <a:lstStyle/>
                    <a:p>
                      <a:r>
                        <a:rPr lang="en-GB" sz="1600">
                          <a:solidFill>
                            <a:srgbClr val="5E8F3D"/>
                          </a:solidFill>
                          <a:effectLst/>
                        </a:rPr>
                        <a:t>25/09/2022</a:t>
                      </a:r>
                    </a:p>
                  </a:txBody>
                  <a:tcPr marL="12700" marR="12700" marT="12700" marB="12700" anchor="ctr">
                    <a:lnL>
                      <a:noFill/>
                    </a:lnL>
                    <a:lnR>
                      <a:noFill/>
                    </a:lnR>
                    <a:lnT>
                      <a:noFill/>
                    </a:lnT>
                    <a:lnB>
                      <a:noFill/>
                    </a:lnB>
                    <a:solidFill>
                      <a:srgbClr val="FFFFFF"/>
                    </a:solidFill>
                  </a:tcPr>
                </a:tc>
                <a:tc>
                  <a:txBody>
                    <a:bodyPr/>
                    <a:lstStyle/>
                    <a:p>
                      <a:r>
                        <a:rPr lang="en-GB" sz="1600">
                          <a:solidFill>
                            <a:srgbClr val="5E8F3D"/>
                          </a:solidFill>
                          <a:effectLst/>
                        </a:rPr>
                        <a:t>Introduction: Questions, Data, Models</a:t>
                      </a:r>
                    </a:p>
                  </a:txBody>
                  <a:tcPr marL="12700" marR="12700" marT="12700" marB="12700" anchor="ctr">
                    <a:lnL>
                      <a:noFill/>
                    </a:lnL>
                    <a:lnR>
                      <a:noFill/>
                    </a:lnR>
                    <a:lnT>
                      <a:noFill/>
                    </a:lnT>
                    <a:lnB>
                      <a:noFill/>
                    </a:lnB>
                    <a:solidFill>
                      <a:srgbClr val="FFFFFF"/>
                    </a:solidFill>
                  </a:tcPr>
                </a:tc>
                <a:extLst>
                  <a:ext uri="{0D108BD9-81ED-4DB2-BD59-A6C34878D82A}">
                    <a16:rowId xmlns:a16="http://schemas.microsoft.com/office/drawing/2014/main" val="176393537"/>
                  </a:ext>
                </a:extLst>
              </a:tr>
              <a:tr h="268608">
                <a:tc>
                  <a:txBody>
                    <a:bodyPr/>
                    <a:lstStyle/>
                    <a:p>
                      <a:r>
                        <a:rPr lang="en-GB" sz="1600">
                          <a:solidFill>
                            <a:srgbClr val="5E8F3D"/>
                          </a:solidFill>
                          <a:effectLst/>
                        </a:rPr>
                        <a:t>5</a:t>
                      </a:r>
                    </a:p>
                  </a:txBody>
                  <a:tcPr marL="12700" marR="12700" marT="12700" marB="12700" anchor="ctr">
                    <a:lnL>
                      <a:noFill/>
                    </a:lnL>
                    <a:lnR>
                      <a:noFill/>
                    </a:lnR>
                    <a:lnT>
                      <a:noFill/>
                    </a:lnT>
                    <a:lnB>
                      <a:noFill/>
                    </a:lnB>
                    <a:solidFill>
                      <a:srgbClr val="FFFFFF"/>
                    </a:solidFill>
                  </a:tcPr>
                </a:tc>
                <a:tc>
                  <a:txBody>
                    <a:bodyPr/>
                    <a:lstStyle/>
                    <a:p>
                      <a:r>
                        <a:rPr lang="en-GB" sz="1600" dirty="0">
                          <a:solidFill>
                            <a:srgbClr val="5E8F3D"/>
                          </a:solidFill>
                          <a:effectLst/>
                        </a:rPr>
                        <a:t>2</a:t>
                      </a:r>
                    </a:p>
                  </a:txBody>
                  <a:tcPr marL="12700" marR="12700" marT="12700" marB="12700" anchor="ctr">
                    <a:lnL>
                      <a:noFill/>
                    </a:lnL>
                    <a:lnR>
                      <a:noFill/>
                    </a:lnR>
                    <a:lnT>
                      <a:noFill/>
                    </a:lnT>
                    <a:lnB>
                      <a:noFill/>
                    </a:lnB>
                    <a:solidFill>
                      <a:srgbClr val="FFFFFF"/>
                    </a:solidFill>
                  </a:tcPr>
                </a:tc>
                <a:tc>
                  <a:txBody>
                    <a:bodyPr/>
                    <a:lstStyle/>
                    <a:p>
                      <a:r>
                        <a:rPr lang="en-GB" sz="1600">
                          <a:solidFill>
                            <a:srgbClr val="5E8F3D"/>
                          </a:solidFill>
                          <a:effectLst/>
                        </a:rPr>
                        <a:t>02/10/2022</a:t>
                      </a:r>
                    </a:p>
                  </a:txBody>
                  <a:tcPr marL="12700" marR="12700" marT="12700" marB="12700" anchor="ctr">
                    <a:lnL>
                      <a:noFill/>
                    </a:lnL>
                    <a:lnR>
                      <a:noFill/>
                    </a:lnR>
                    <a:lnT>
                      <a:noFill/>
                    </a:lnT>
                    <a:lnB>
                      <a:noFill/>
                    </a:lnB>
                    <a:solidFill>
                      <a:srgbClr val="FFFFFF"/>
                    </a:solidFill>
                  </a:tcPr>
                </a:tc>
                <a:tc>
                  <a:txBody>
                    <a:bodyPr/>
                    <a:lstStyle/>
                    <a:p>
                      <a:r>
                        <a:rPr lang="en-GB" sz="1600">
                          <a:solidFill>
                            <a:srgbClr val="5E8F3D"/>
                          </a:solidFill>
                          <a:effectLst/>
                        </a:rPr>
                        <a:t>Measurement, Understanding, Description</a:t>
                      </a:r>
                    </a:p>
                  </a:txBody>
                  <a:tcPr marL="12700" marR="12700" marT="12700" marB="12700" anchor="ctr">
                    <a:lnL>
                      <a:noFill/>
                    </a:lnL>
                    <a:lnR>
                      <a:noFill/>
                    </a:lnR>
                    <a:lnT>
                      <a:noFill/>
                    </a:lnT>
                    <a:lnB>
                      <a:noFill/>
                    </a:lnB>
                    <a:solidFill>
                      <a:srgbClr val="FFFFFF"/>
                    </a:solidFill>
                  </a:tcPr>
                </a:tc>
                <a:extLst>
                  <a:ext uri="{0D108BD9-81ED-4DB2-BD59-A6C34878D82A}">
                    <a16:rowId xmlns:a16="http://schemas.microsoft.com/office/drawing/2014/main" val="1592716257"/>
                  </a:ext>
                </a:extLst>
              </a:tr>
              <a:tr h="268608">
                <a:tc>
                  <a:txBody>
                    <a:bodyPr/>
                    <a:lstStyle/>
                    <a:p>
                      <a:r>
                        <a:rPr lang="en-GB" sz="1600">
                          <a:solidFill>
                            <a:srgbClr val="5E8F3D"/>
                          </a:solidFill>
                          <a:effectLst/>
                        </a:rPr>
                        <a:t>6</a:t>
                      </a:r>
                    </a:p>
                  </a:txBody>
                  <a:tcPr marL="12700" marR="12700" marT="12700" marB="12700" anchor="ctr">
                    <a:lnL>
                      <a:noFill/>
                    </a:lnL>
                    <a:lnR>
                      <a:noFill/>
                    </a:lnR>
                    <a:lnT>
                      <a:noFill/>
                    </a:lnT>
                    <a:lnB>
                      <a:noFill/>
                    </a:lnB>
                    <a:solidFill>
                      <a:srgbClr val="FFFFFF"/>
                    </a:solidFill>
                  </a:tcPr>
                </a:tc>
                <a:tc>
                  <a:txBody>
                    <a:bodyPr/>
                    <a:lstStyle/>
                    <a:p>
                      <a:r>
                        <a:rPr lang="en-GB" sz="1600">
                          <a:solidFill>
                            <a:srgbClr val="5E8F3D"/>
                          </a:solidFill>
                          <a:effectLst/>
                        </a:rPr>
                        <a:t>3</a:t>
                      </a:r>
                    </a:p>
                  </a:txBody>
                  <a:tcPr marL="12700" marR="12700" marT="12700" marB="12700" anchor="ctr">
                    <a:lnL>
                      <a:noFill/>
                    </a:lnL>
                    <a:lnR>
                      <a:noFill/>
                    </a:lnR>
                    <a:lnT>
                      <a:noFill/>
                    </a:lnT>
                    <a:lnB>
                      <a:noFill/>
                    </a:lnB>
                    <a:solidFill>
                      <a:srgbClr val="FFFFFF"/>
                    </a:solidFill>
                  </a:tcPr>
                </a:tc>
                <a:tc>
                  <a:txBody>
                    <a:bodyPr/>
                    <a:lstStyle/>
                    <a:p>
                      <a:r>
                        <a:rPr lang="en-GB" sz="1600">
                          <a:solidFill>
                            <a:srgbClr val="5E8F3D"/>
                          </a:solidFill>
                          <a:effectLst/>
                        </a:rPr>
                        <a:t>09/10/2022</a:t>
                      </a:r>
                    </a:p>
                  </a:txBody>
                  <a:tcPr marL="12700" marR="12700" marT="12700" marB="12700" anchor="ctr">
                    <a:lnL>
                      <a:noFill/>
                    </a:lnL>
                    <a:lnR>
                      <a:noFill/>
                    </a:lnR>
                    <a:lnT>
                      <a:noFill/>
                    </a:lnT>
                    <a:lnB>
                      <a:noFill/>
                    </a:lnB>
                    <a:solidFill>
                      <a:srgbClr val="FFFFFF"/>
                    </a:solidFill>
                  </a:tcPr>
                </a:tc>
                <a:tc>
                  <a:txBody>
                    <a:bodyPr/>
                    <a:lstStyle/>
                    <a:p>
                      <a:r>
                        <a:rPr lang="en-GB" sz="1600">
                          <a:solidFill>
                            <a:srgbClr val="5E8F3D"/>
                          </a:solidFill>
                          <a:effectLst/>
                        </a:rPr>
                        <a:t>Linear models</a:t>
                      </a:r>
                    </a:p>
                  </a:txBody>
                  <a:tcPr marL="12700" marR="12700" marT="12700" marB="12700" anchor="ctr">
                    <a:lnL>
                      <a:noFill/>
                    </a:lnL>
                    <a:lnR>
                      <a:noFill/>
                    </a:lnR>
                    <a:lnT>
                      <a:noFill/>
                    </a:lnT>
                    <a:lnB>
                      <a:noFill/>
                    </a:lnB>
                    <a:solidFill>
                      <a:srgbClr val="FFFFFF"/>
                    </a:solidFill>
                  </a:tcPr>
                </a:tc>
                <a:extLst>
                  <a:ext uri="{0D108BD9-81ED-4DB2-BD59-A6C34878D82A}">
                    <a16:rowId xmlns:a16="http://schemas.microsoft.com/office/drawing/2014/main" val="1497787148"/>
                  </a:ext>
                </a:extLst>
              </a:tr>
              <a:tr h="268608">
                <a:tc>
                  <a:txBody>
                    <a:bodyPr/>
                    <a:lstStyle/>
                    <a:p>
                      <a:r>
                        <a:rPr lang="en-GB" sz="1600">
                          <a:solidFill>
                            <a:srgbClr val="5E8F3D"/>
                          </a:solidFill>
                          <a:effectLst/>
                        </a:rPr>
                        <a:t>7</a:t>
                      </a:r>
                    </a:p>
                  </a:txBody>
                  <a:tcPr marL="12700" marR="12700" marT="12700" marB="12700" anchor="ctr">
                    <a:lnL>
                      <a:noFill/>
                    </a:lnL>
                    <a:lnR>
                      <a:noFill/>
                    </a:lnR>
                    <a:lnT>
                      <a:noFill/>
                    </a:lnT>
                    <a:lnB>
                      <a:noFill/>
                    </a:lnB>
                    <a:solidFill>
                      <a:srgbClr val="FFFFFF"/>
                    </a:solidFill>
                  </a:tcPr>
                </a:tc>
                <a:tc>
                  <a:txBody>
                    <a:bodyPr/>
                    <a:lstStyle/>
                    <a:p>
                      <a:r>
                        <a:rPr lang="en-GB" sz="1600">
                          <a:solidFill>
                            <a:srgbClr val="5E8F3D"/>
                          </a:solidFill>
                          <a:effectLst/>
                        </a:rPr>
                        <a:t>4</a:t>
                      </a:r>
                    </a:p>
                  </a:txBody>
                  <a:tcPr marL="12700" marR="12700" marT="12700" marB="12700" anchor="ctr">
                    <a:lnL>
                      <a:noFill/>
                    </a:lnL>
                    <a:lnR>
                      <a:noFill/>
                    </a:lnR>
                    <a:lnT>
                      <a:noFill/>
                    </a:lnT>
                    <a:lnB>
                      <a:noFill/>
                    </a:lnB>
                    <a:solidFill>
                      <a:srgbClr val="FFFFFF"/>
                    </a:solidFill>
                  </a:tcPr>
                </a:tc>
                <a:tc>
                  <a:txBody>
                    <a:bodyPr/>
                    <a:lstStyle/>
                    <a:p>
                      <a:r>
                        <a:rPr lang="en-GB" sz="1600">
                          <a:solidFill>
                            <a:srgbClr val="5E8F3D"/>
                          </a:solidFill>
                          <a:effectLst/>
                        </a:rPr>
                        <a:t>16/10/2022</a:t>
                      </a:r>
                    </a:p>
                  </a:txBody>
                  <a:tcPr marL="12700" marR="12700" marT="12700" marB="12700" anchor="ctr">
                    <a:lnL>
                      <a:noFill/>
                    </a:lnL>
                    <a:lnR>
                      <a:noFill/>
                    </a:lnR>
                    <a:lnT>
                      <a:noFill/>
                    </a:lnT>
                    <a:lnB>
                      <a:noFill/>
                    </a:lnB>
                    <a:solidFill>
                      <a:srgbClr val="FFFFFF"/>
                    </a:solidFill>
                  </a:tcPr>
                </a:tc>
                <a:tc>
                  <a:txBody>
                    <a:bodyPr/>
                    <a:lstStyle/>
                    <a:p>
                      <a:r>
                        <a:rPr lang="en-GB" sz="1600">
                          <a:solidFill>
                            <a:srgbClr val="5E8F3D"/>
                          </a:solidFill>
                          <a:effectLst/>
                        </a:rPr>
                        <a:t>Logistic models</a:t>
                      </a:r>
                    </a:p>
                  </a:txBody>
                  <a:tcPr marL="12700" marR="12700" marT="12700" marB="12700" anchor="ctr">
                    <a:lnL>
                      <a:noFill/>
                    </a:lnL>
                    <a:lnR>
                      <a:noFill/>
                    </a:lnR>
                    <a:lnT>
                      <a:noFill/>
                    </a:lnT>
                    <a:lnB>
                      <a:noFill/>
                    </a:lnB>
                    <a:solidFill>
                      <a:srgbClr val="FFFFFF"/>
                    </a:solidFill>
                  </a:tcPr>
                </a:tc>
                <a:extLst>
                  <a:ext uri="{0D108BD9-81ED-4DB2-BD59-A6C34878D82A}">
                    <a16:rowId xmlns:a16="http://schemas.microsoft.com/office/drawing/2014/main" val="2086258621"/>
                  </a:ext>
                </a:extLst>
              </a:tr>
              <a:tr h="268608">
                <a:tc>
                  <a:txBody>
                    <a:bodyPr/>
                    <a:lstStyle/>
                    <a:p>
                      <a:r>
                        <a:rPr lang="en-GB" sz="1600">
                          <a:solidFill>
                            <a:srgbClr val="5E8F3D"/>
                          </a:solidFill>
                          <a:effectLst/>
                        </a:rPr>
                        <a:t>8</a:t>
                      </a:r>
                    </a:p>
                  </a:txBody>
                  <a:tcPr marL="12700" marR="12700" marT="12700" marB="12700" anchor="ctr">
                    <a:lnL>
                      <a:noFill/>
                    </a:lnL>
                    <a:lnR>
                      <a:noFill/>
                    </a:lnR>
                    <a:lnT>
                      <a:noFill/>
                    </a:lnT>
                    <a:lnB>
                      <a:noFill/>
                    </a:lnB>
                    <a:solidFill>
                      <a:srgbClr val="FFFFFF"/>
                    </a:solidFill>
                  </a:tcPr>
                </a:tc>
                <a:tc>
                  <a:txBody>
                    <a:bodyPr/>
                    <a:lstStyle/>
                    <a:p>
                      <a:r>
                        <a:rPr lang="en-GB" sz="1600">
                          <a:solidFill>
                            <a:srgbClr val="5E8F3D"/>
                          </a:solidFill>
                          <a:effectLst/>
                        </a:rPr>
                        <a:t>5</a:t>
                      </a:r>
                    </a:p>
                  </a:txBody>
                  <a:tcPr marL="12700" marR="12700" marT="12700" marB="12700" anchor="ctr">
                    <a:lnL>
                      <a:noFill/>
                    </a:lnL>
                    <a:lnR>
                      <a:noFill/>
                    </a:lnR>
                    <a:lnT>
                      <a:noFill/>
                    </a:lnT>
                    <a:lnB>
                      <a:noFill/>
                    </a:lnB>
                    <a:solidFill>
                      <a:srgbClr val="FFFFFF"/>
                    </a:solidFill>
                  </a:tcPr>
                </a:tc>
                <a:tc>
                  <a:txBody>
                    <a:bodyPr/>
                    <a:lstStyle/>
                    <a:p>
                      <a:r>
                        <a:rPr lang="en-GB" sz="1600">
                          <a:solidFill>
                            <a:srgbClr val="5E8F3D"/>
                          </a:solidFill>
                          <a:effectLst/>
                        </a:rPr>
                        <a:t>23/10/2022</a:t>
                      </a:r>
                    </a:p>
                  </a:txBody>
                  <a:tcPr marL="12700" marR="12700" marT="12700" marB="12700" anchor="ctr">
                    <a:lnL>
                      <a:noFill/>
                    </a:lnL>
                    <a:lnR>
                      <a:noFill/>
                    </a:lnR>
                    <a:lnT>
                      <a:noFill/>
                    </a:lnT>
                    <a:lnB>
                      <a:noFill/>
                    </a:lnB>
                    <a:solidFill>
                      <a:srgbClr val="FFFFFF"/>
                    </a:solidFill>
                  </a:tcPr>
                </a:tc>
                <a:tc>
                  <a:txBody>
                    <a:bodyPr/>
                    <a:lstStyle/>
                    <a:p>
                      <a:r>
                        <a:rPr lang="en-GB" sz="1600">
                          <a:solidFill>
                            <a:srgbClr val="5E8F3D"/>
                          </a:solidFill>
                          <a:effectLst/>
                        </a:rPr>
                        <a:t>Interaction models</a:t>
                      </a:r>
                    </a:p>
                  </a:txBody>
                  <a:tcPr marL="12700" marR="12700" marT="12700" marB="12700" anchor="ctr">
                    <a:lnL>
                      <a:noFill/>
                    </a:lnL>
                    <a:lnR>
                      <a:noFill/>
                    </a:lnR>
                    <a:lnT>
                      <a:noFill/>
                    </a:lnT>
                    <a:lnB>
                      <a:noFill/>
                    </a:lnB>
                    <a:solidFill>
                      <a:srgbClr val="FFFFFF"/>
                    </a:solidFill>
                  </a:tcPr>
                </a:tc>
                <a:extLst>
                  <a:ext uri="{0D108BD9-81ED-4DB2-BD59-A6C34878D82A}">
                    <a16:rowId xmlns:a16="http://schemas.microsoft.com/office/drawing/2014/main" val="2828965132"/>
                  </a:ext>
                </a:extLst>
              </a:tr>
              <a:tr h="268608">
                <a:tc>
                  <a:txBody>
                    <a:bodyPr/>
                    <a:lstStyle/>
                    <a:p>
                      <a:r>
                        <a:rPr lang="en-GB" sz="1600">
                          <a:solidFill>
                            <a:srgbClr val="5E8F3D"/>
                          </a:solidFill>
                          <a:effectLst/>
                        </a:rPr>
                        <a:t>9</a:t>
                      </a:r>
                    </a:p>
                  </a:txBody>
                  <a:tcPr marL="12700" marR="12700" marT="12700" marB="12700" anchor="ctr">
                    <a:lnL>
                      <a:noFill/>
                    </a:lnL>
                    <a:lnR>
                      <a:noFill/>
                    </a:lnR>
                    <a:lnT>
                      <a:noFill/>
                    </a:lnT>
                    <a:lnB>
                      <a:noFill/>
                    </a:lnB>
                    <a:solidFill>
                      <a:srgbClr val="FFFFFF"/>
                    </a:solidFill>
                  </a:tcPr>
                </a:tc>
                <a:tc>
                  <a:txBody>
                    <a:bodyPr/>
                    <a:lstStyle/>
                    <a:p>
                      <a:r>
                        <a:rPr lang="en-GB" sz="1600">
                          <a:solidFill>
                            <a:srgbClr val="5E8F3D"/>
                          </a:solidFill>
                          <a:effectLst/>
                        </a:rPr>
                        <a:t>6</a:t>
                      </a:r>
                    </a:p>
                  </a:txBody>
                  <a:tcPr marL="12700" marR="12700" marT="12700" marB="12700" anchor="ctr">
                    <a:lnL>
                      <a:noFill/>
                    </a:lnL>
                    <a:lnR>
                      <a:noFill/>
                    </a:lnR>
                    <a:lnT>
                      <a:noFill/>
                    </a:lnT>
                    <a:lnB>
                      <a:noFill/>
                    </a:lnB>
                    <a:solidFill>
                      <a:srgbClr val="FFFFFF"/>
                    </a:solidFill>
                  </a:tcPr>
                </a:tc>
                <a:tc>
                  <a:txBody>
                    <a:bodyPr/>
                    <a:lstStyle/>
                    <a:p>
                      <a:r>
                        <a:rPr lang="en-GB" sz="1600">
                          <a:solidFill>
                            <a:srgbClr val="5E8F3D"/>
                          </a:solidFill>
                          <a:effectLst/>
                        </a:rPr>
                        <a:t>30/10/2022</a:t>
                      </a:r>
                    </a:p>
                  </a:txBody>
                  <a:tcPr marL="12700" marR="12700" marT="12700" marB="12700" anchor="ctr">
                    <a:lnL>
                      <a:noFill/>
                    </a:lnL>
                    <a:lnR>
                      <a:noFill/>
                    </a:lnR>
                    <a:lnT>
                      <a:noFill/>
                    </a:lnT>
                    <a:lnB>
                      <a:noFill/>
                    </a:lnB>
                    <a:solidFill>
                      <a:srgbClr val="FFFFFF"/>
                    </a:solidFill>
                  </a:tcPr>
                </a:tc>
                <a:tc>
                  <a:txBody>
                    <a:bodyPr/>
                    <a:lstStyle/>
                    <a:p>
                      <a:r>
                        <a:rPr lang="en-GB" sz="1600" dirty="0">
                          <a:solidFill>
                            <a:srgbClr val="5E8F3D"/>
                          </a:solidFill>
                          <a:effectLst/>
                        </a:rPr>
                        <a:t>Probability and uncertainty, inference</a:t>
                      </a:r>
                    </a:p>
                  </a:txBody>
                  <a:tcPr marL="12700" marR="12700" marT="12700" marB="12700" anchor="ctr">
                    <a:lnL>
                      <a:noFill/>
                    </a:lnL>
                    <a:lnR>
                      <a:noFill/>
                    </a:lnR>
                    <a:lnT>
                      <a:noFill/>
                    </a:lnT>
                    <a:lnB>
                      <a:noFill/>
                    </a:lnB>
                    <a:solidFill>
                      <a:srgbClr val="FFFFFF"/>
                    </a:solidFill>
                  </a:tcPr>
                </a:tc>
                <a:extLst>
                  <a:ext uri="{0D108BD9-81ED-4DB2-BD59-A6C34878D82A}">
                    <a16:rowId xmlns:a16="http://schemas.microsoft.com/office/drawing/2014/main" val="27313675"/>
                  </a:ext>
                </a:extLst>
              </a:tr>
              <a:tr h="268608">
                <a:tc>
                  <a:txBody>
                    <a:bodyPr/>
                    <a:lstStyle/>
                    <a:p>
                      <a:r>
                        <a:rPr lang="en-GB" sz="1600">
                          <a:effectLst/>
                        </a:rPr>
                        <a:t>10</a:t>
                      </a:r>
                    </a:p>
                  </a:txBody>
                  <a:tcPr marL="12700" marR="12700" marT="12700" marB="12700" anchor="ctr">
                    <a:lnL>
                      <a:noFill/>
                    </a:lnL>
                    <a:lnR>
                      <a:noFill/>
                    </a:lnR>
                    <a:lnT>
                      <a:noFill/>
                    </a:lnT>
                    <a:lnB>
                      <a:noFill/>
                    </a:lnB>
                    <a:solidFill>
                      <a:srgbClr val="FFFFFF"/>
                    </a:solidFill>
                  </a:tcPr>
                </a:tc>
                <a:tc>
                  <a:txBody>
                    <a:bodyPr/>
                    <a:lstStyle/>
                    <a:p>
                      <a:endParaRPr lang="en-GB" sz="1600">
                        <a:effectLst/>
                      </a:endParaRPr>
                    </a:p>
                  </a:txBody>
                  <a:tcPr marL="12700" marR="12700" marT="12700" marB="12700" anchor="ctr">
                    <a:lnL>
                      <a:noFill/>
                    </a:lnL>
                    <a:lnR>
                      <a:noFill/>
                    </a:lnR>
                    <a:lnT>
                      <a:noFill/>
                    </a:lnT>
                    <a:lnB>
                      <a:noFill/>
                    </a:lnB>
                    <a:solidFill>
                      <a:srgbClr val="FFFFFF"/>
                    </a:solidFill>
                  </a:tcPr>
                </a:tc>
                <a:tc>
                  <a:txBody>
                    <a:bodyPr/>
                    <a:lstStyle/>
                    <a:p>
                      <a:r>
                        <a:rPr lang="en-GB" sz="1600">
                          <a:effectLst/>
                        </a:rPr>
                        <a:t>06/11/2022</a:t>
                      </a:r>
                    </a:p>
                  </a:txBody>
                  <a:tcPr marL="12700" marR="12700" marT="12700" marB="12700" anchor="ctr">
                    <a:lnL>
                      <a:noFill/>
                    </a:lnL>
                    <a:lnR>
                      <a:noFill/>
                    </a:lnR>
                    <a:lnT>
                      <a:noFill/>
                    </a:lnT>
                    <a:lnB>
                      <a:noFill/>
                    </a:lnB>
                    <a:solidFill>
                      <a:srgbClr val="FFFFFF"/>
                    </a:solidFill>
                  </a:tcPr>
                </a:tc>
                <a:tc>
                  <a:txBody>
                    <a:bodyPr/>
                    <a:lstStyle/>
                    <a:p>
                      <a:endParaRPr lang="en-GB" sz="1600">
                        <a:effectLst/>
                      </a:endParaRPr>
                    </a:p>
                  </a:txBody>
                  <a:tcPr marL="12700" marR="12700" marT="12700" marB="12700" anchor="ctr">
                    <a:lnL>
                      <a:noFill/>
                    </a:lnL>
                    <a:lnR>
                      <a:noFill/>
                    </a:lnR>
                    <a:lnT>
                      <a:noFill/>
                    </a:lnT>
                    <a:lnB>
                      <a:noFill/>
                    </a:lnB>
                    <a:solidFill>
                      <a:srgbClr val="FFFFFF"/>
                    </a:solidFill>
                  </a:tcPr>
                </a:tc>
                <a:extLst>
                  <a:ext uri="{0D108BD9-81ED-4DB2-BD59-A6C34878D82A}">
                    <a16:rowId xmlns:a16="http://schemas.microsoft.com/office/drawing/2014/main" val="2316569970"/>
                  </a:ext>
                </a:extLst>
              </a:tr>
              <a:tr h="268608">
                <a:tc>
                  <a:txBody>
                    <a:bodyPr/>
                    <a:lstStyle/>
                    <a:p>
                      <a:r>
                        <a:rPr lang="en-GB" sz="1600">
                          <a:effectLst/>
                        </a:rPr>
                        <a:t>11</a:t>
                      </a:r>
                    </a:p>
                  </a:txBody>
                  <a:tcPr marL="12700" marR="12700" marT="12700" marB="12700" anchor="ctr">
                    <a:lnL>
                      <a:noFill/>
                    </a:lnL>
                    <a:lnR>
                      <a:noFill/>
                    </a:lnR>
                    <a:lnT>
                      <a:noFill/>
                    </a:lnT>
                    <a:lnB>
                      <a:noFill/>
                    </a:lnB>
                    <a:solidFill>
                      <a:srgbClr val="FFFFFF"/>
                    </a:solidFill>
                  </a:tcPr>
                </a:tc>
                <a:tc>
                  <a:txBody>
                    <a:bodyPr/>
                    <a:lstStyle/>
                    <a:p>
                      <a:endParaRPr lang="en-GB" sz="1600">
                        <a:effectLst/>
                      </a:endParaRPr>
                    </a:p>
                  </a:txBody>
                  <a:tcPr marL="12700" marR="12700" marT="12700" marB="12700" anchor="ctr">
                    <a:lnL>
                      <a:noFill/>
                    </a:lnL>
                    <a:lnR>
                      <a:noFill/>
                    </a:lnR>
                    <a:lnT>
                      <a:noFill/>
                    </a:lnT>
                    <a:lnB>
                      <a:noFill/>
                    </a:lnB>
                    <a:solidFill>
                      <a:srgbClr val="FFFFFF"/>
                    </a:solidFill>
                  </a:tcPr>
                </a:tc>
                <a:tc>
                  <a:txBody>
                    <a:bodyPr/>
                    <a:lstStyle/>
                    <a:p>
                      <a:r>
                        <a:rPr lang="en-GB" sz="1600">
                          <a:effectLst/>
                        </a:rPr>
                        <a:t>13/11/2022</a:t>
                      </a:r>
                    </a:p>
                  </a:txBody>
                  <a:tcPr marL="12700" marR="12700" marT="12700" marB="12700" anchor="ctr">
                    <a:lnL>
                      <a:noFill/>
                    </a:lnL>
                    <a:lnR>
                      <a:noFill/>
                    </a:lnR>
                    <a:lnT>
                      <a:noFill/>
                    </a:lnT>
                    <a:lnB>
                      <a:noFill/>
                    </a:lnB>
                    <a:solidFill>
                      <a:srgbClr val="FFFFFF"/>
                    </a:solidFill>
                  </a:tcPr>
                </a:tc>
                <a:tc>
                  <a:txBody>
                    <a:bodyPr/>
                    <a:lstStyle/>
                    <a:p>
                      <a:endParaRPr lang="en-GB" sz="1600">
                        <a:effectLst/>
                      </a:endParaRPr>
                    </a:p>
                  </a:txBody>
                  <a:tcPr marL="12700" marR="12700" marT="12700" marB="12700" anchor="ctr">
                    <a:lnL>
                      <a:noFill/>
                    </a:lnL>
                    <a:lnR>
                      <a:noFill/>
                    </a:lnR>
                    <a:lnT>
                      <a:noFill/>
                    </a:lnT>
                    <a:lnB>
                      <a:noFill/>
                    </a:lnB>
                    <a:solidFill>
                      <a:srgbClr val="FFFFFF"/>
                    </a:solidFill>
                  </a:tcPr>
                </a:tc>
                <a:extLst>
                  <a:ext uri="{0D108BD9-81ED-4DB2-BD59-A6C34878D82A}">
                    <a16:rowId xmlns:a16="http://schemas.microsoft.com/office/drawing/2014/main" val="866961848"/>
                  </a:ext>
                </a:extLst>
              </a:tr>
              <a:tr h="268608">
                <a:tc>
                  <a:txBody>
                    <a:bodyPr/>
                    <a:lstStyle/>
                    <a:p>
                      <a:r>
                        <a:rPr lang="en-GB" sz="1600">
                          <a:solidFill>
                            <a:srgbClr val="0070C0"/>
                          </a:solidFill>
                          <a:effectLst/>
                        </a:rPr>
                        <a:t>12</a:t>
                      </a:r>
                    </a:p>
                  </a:txBody>
                  <a:tcPr marL="12700" marR="12700" marT="12700" marB="12700" anchor="ctr">
                    <a:lnL>
                      <a:noFill/>
                    </a:lnL>
                    <a:lnR>
                      <a:noFill/>
                    </a:lnR>
                    <a:lnT>
                      <a:noFill/>
                    </a:lnT>
                    <a:lnB>
                      <a:noFill/>
                    </a:lnB>
                    <a:solidFill>
                      <a:srgbClr val="FFFFFF"/>
                    </a:solidFill>
                  </a:tcPr>
                </a:tc>
                <a:tc>
                  <a:txBody>
                    <a:bodyPr/>
                    <a:lstStyle/>
                    <a:p>
                      <a:r>
                        <a:rPr lang="en-GB" sz="1600">
                          <a:solidFill>
                            <a:srgbClr val="0070C0"/>
                          </a:solidFill>
                          <a:effectLst/>
                        </a:rPr>
                        <a:t>7</a:t>
                      </a:r>
                    </a:p>
                  </a:txBody>
                  <a:tcPr marL="12700" marR="12700" marT="12700" marB="12700" anchor="ctr">
                    <a:lnL>
                      <a:noFill/>
                    </a:lnL>
                    <a:lnR>
                      <a:noFill/>
                    </a:lnR>
                    <a:lnT>
                      <a:noFill/>
                    </a:lnT>
                    <a:lnB>
                      <a:noFill/>
                    </a:lnB>
                    <a:solidFill>
                      <a:srgbClr val="FFFFFF"/>
                    </a:solidFill>
                  </a:tcPr>
                </a:tc>
                <a:tc>
                  <a:txBody>
                    <a:bodyPr/>
                    <a:lstStyle/>
                    <a:p>
                      <a:r>
                        <a:rPr lang="en-GB" sz="1600">
                          <a:solidFill>
                            <a:srgbClr val="0070C0"/>
                          </a:solidFill>
                          <a:effectLst/>
                        </a:rPr>
                        <a:t>20/11/2022</a:t>
                      </a:r>
                    </a:p>
                  </a:txBody>
                  <a:tcPr marL="12700" marR="12700" marT="12700" marB="12700" anchor="ctr">
                    <a:lnL>
                      <a:noFill/>
                    </a:lnL>
                    <a:lnR>
                      <a:noFill/>
                    </a:lnR>
                    <a:lnT>
                      <a:noFill/>
                    </a:lnT>
                    <a:lnB>
                      <a:noFill/>
                    </a:lnB>
                    <a:solidFill>
                      <a:srgbClr val="FFFFFF"/>
                    </a:solidFill>
                  </a:tcPr>
                </a:tc>
                <a:tc>
                  <a:txBody>
                    <a:bodyPr/>
                    <a:lstStyle/>
                    <a:p>
                      <a:r>
                        <a:rPr lang="en-GB" sz="1600">
                          <a:solidFill>
                            <a:srgbClr val="0070C0"/>
                          </a:solidFill>
                          <a:effectLst/>
                        </a:rPr>
                        <a:t>Elicitation: Interviews and focus groups</a:t>
                      </a:r>
                    </a:p>
                  </a:txBody>
                  <a:tcPr marL="12700" marR="12700" marT="12700" marB="12700" anchor="ctr">
                    <a:lnL>
                      <a:noFill/>
                    </a:lnL>
                    <a:lnR>
                      <a:noFill/>
                    </a:lnR>
                    <a:lnT>
                      <a:noFill/>
                    </a:lnT>
                    <a:lnB>
                      <a:noFill/>
                    </a:lnB>
                    <a:solidFill>
                      <a:srgbClr val="FFFFFF"/>
                    </a:solidFill>
                  </a:tcPr>
                </a:tc>
                <a:extLst>
                  <a:ext uri="{0D108BD9-81ED-4DB2-BD59-A6C34878D82A}">
                    <a16:rowId xmlns:a16="http://schemas.microsoft.com/office/drawing/2014/main" val="3928082047"/>
                  </a:ext>
                </a:extLst>
              </a:tr>
              <a:tr h="268608">
                <a:tc>
                  <a:txBody>
                    <a:bodyPr/>
                    <a:lstStyle/>
                    <a:p>
                      <a:r>
                        <a:rPr lang="en-GB" sz="1600">
                          <a:solidFill>
                            <a:srgbClr val="0070C0"/>
                          </a:solidFill>
                          <a:effectLst/>
                        </a:rPr>
                        <a:t>13</a:t>
                      </a:r>
                    </a:p>
                  </a:txBody>
                  <a:tcPr marL="12700" marR="12700" marT="12700" marB="12700" anchor="ctr">
                    <a:lnL>
                      <a:noFill/>
                    </a:lnL>
                    <a:lnR>
                      <a:noFill/>
                    </a:lnR>
                    <a:lnT>
                      <a:noFill/>
                    </a:lnT>
                    <a:lnB>
                      <a:noFill/>
                    </a:lnB>
                    <a:solidFill>
                      <a:srgbClr val="FFFFFF"/>
                    </a:solidFill>
                  </a:tcPr>
                </a:tc>
                <a:tc>
                  <a:txBody>
                    <a:bodyPr/>
                    <a:lstStyle/>
                    <a:p>
                      <a:r>
                        <a:rPr lang="en-GB" sz="1600">
                          <a:solidFill>
                            <a:srgbClr val="0070C0"/>
                          </a:solidFill>
                          <a:effectLst/>
                        </a:rPr>
                        <a:t>8</a:t>
                      </a:r>
                    </a:p>
                  </a:txBody>
                  <a:tcPr marL="12700" marR="12700" marT="12700" marB="12700" anchor="ctr">
                    <a:lnL>
                      <a:noFill/>
                    </a:lnL>
                    <a:lnR>
                      <a:noFill/>
                    </a:lnR>
                    <a:lnT>
                      <a:noFill/>
                    </a:lnT>
                    <a:lnB>
                      <a:noFill/>
                    </a:lnB>
                    <a:solidFill>
                      <a:srgbClr val="FFFFFF"/>
                    </a:solidFill>
                  </a:tcPr>
                </a:tc>
                <a:tc>
                  <a:txBody>
                    <a:bodyPr/>
                    <a:lstStyle/>
                    <a:p>
                      <a:r>
                        <a:rPr lang="en-GB" sz="1600">
                          <a:solidFill>
                            <a:srgbClr val="0070C0"/>
                          </a:solidFill>
                          <a:effectLst/>
                        </a:rPr>
                        <a:t>27/11/2022</a:t>
                      </a:r>
                    </a:p>
                  </a:txBody>
                  <a:tcPr marL="12700" marR="12700" marT="12700" marB="12700" anchor="ctr">
                    <a:lnL>
                      <a:noFill/>
                    </a:lnL>
                    <a:lnR>
                      <a:noFill/>
                    </a:lnR>
                    <a:lnT>
                      <a:noFill/>
                    </a:lnT>
                    <a:lnB>
                      <a:noFill/>
                    </a:lnB>
                    <a:solidFill>
                      <a:srgbClr val="FFFFFF"/>
                    </a:solidFill>
                  </a:tcPr>
                </a:tc>
                <a:tc>
                  <a:txBody>
                    <a:bodyPr/>
                    <a:lstStyle/>
                    <a:p>
                      <a:r>
                        <a:rPr lang="en-GB" sz="1600">
                          <a:solidFill>
                            <a:srgbClr val="0070C0"/>
                          </a:solidFill>
                          <a:effectLst/>
                        </a:rPr>
                        <a:t>Observation: ethnographic fieldwork</a:t>
                      </a:r>
                    </a:p>
                  </a:txBody>
                  <a:tcPr marL="12700" marR="12700" marT="12700" marB="12700" anchor="ctr">
                    <a:lnL>
                      <a:noFill/>
                    </a:lnL>
                    <a:lnR>
                      <a:noFill/>
                    </a:lnR>
                    <a:lnT>
                      <a:noFill/>
                    </a:lnT>
                    <a:lnB>
                      <a:noFill/>
                    </a:lnB>
                    <a:solidFill>
                      <a:srgbClr val="FFFFFF"/>
                    </a:solidFill>
                  </a:tcPr>
                </a:tc>
                <a:extLst>
                  <a:ext uri="{0D108BD9-81ED-4DB2-BD59-A6C34878D82A}">
                    <a16:rowId xmlns:a16="http://schemas.microsoft.com/office/drawing/2014/main" val="2979984990"/>
                  </a:ext>
                </a:extLst>
              </a:tr>
              <a:tr h="268608">
                <a:tc>
                  <a:txBody>
                    <a:bodyPr/>
                    <a:lstStyle/>
                    <a:p>
                      <a:r>
                        <a:rPr lang="en-GB" sz="1600">
                          <a:solidFill>
                            <a:srgbClr val="0070C0"/>
                          </a:solidFill>
                          <a:effectLst/>
                        </a:rPr>
                        <a:t>14</a:t>
                      </a:r>
                    </a:p>
                  </a:txBody>
                  <a:tcPr marL="12700" marR="12700" marT="12700" marB="12700" anchor="ctr">
                    <a:lnL>
                      <a:noFill/>
                    </a:lnL>
                    <a:lnR>
                      <a:noFill/>
                    </a:lnR>
                    <a:lnT>
                      <a:noFill/>
                    </a:lnT>
                    <a:lnB>
                      <a:noFill/>
                    </a:lnB>
                    <a:solidFill>
                      <a:srgbClr val="FFFFFF"/>
                    </a:solidFill>
                  </a:tcPr>
                </a:tc>
                <a:tc>
                  <a:txBody>
                    <a:bodyPr/>
                    <a:lstStyle/>
                    <a:p>
                      <a:r>
                        <a:rPr lang="en-GB" sz="1600">
                          <a:solidFill>
                            <a:srgbClr val="0070C0"/>
                          </a:solidFill>
                          <a:effectLst/>
                        </a:rPr>
                        <a:t>9</a:t>
                      </a:r>
                    </a:p>
                  </a:txBody>
                  <a:tcPr marL="12700" marR="12700" marT="12700" marB="12700" anchor="ctr">
                    <a:lnL>
                      <a:noFill/>
                    </a:lnL>
                    <a:lnR>
                      <a:noFill/>
                    </a:lnR>
                    <a:lnT>
                      <a:noFill/>
                    </a:lnT>
                    <a:lnB>
                      <a:noFill/>
                    </a:lnB>
                    <a:solidFill>
                      <a:srgbClr val="FFFFFF"/>
                    </a:solidFill>
                  </a:tcPr>
                </a:tc>
                <a:tc>
                  <a:txBody>
                    <a:bodyPr/>
                    <a:lstStyle/>
                    <a:p>
                      <a:r>
                        <a:rPr lang="en-GB" sz="1600">
                          <a:solidFill>
                            <a:srgbClr val="0070C0"/>
                          </a:solidFill>
                          <a:effectLst/>
                        </a:rPr>
                        <a:t>04/12/2022</a:t>
                      </a:r>
                    </a:p>
                  </a:txBody>
                  <a:tcPr marL="12700" marR="12700" marT="12700" marB="12700" anchor="ctr">
                    <a:lnL>
                      <a:noFill/>
                    </a:lnL>
                    <a:lnR>
                      <a:noFill/>
                    </a:lnR>
                    <a:lnT>
                      <a:noFill/>
                    </a:lnT>
                    <a:lnB>
                      <a:noFill/>
                    </a:lnB>
                    <a:solidFill>
                      <a:srgbClr val="FFFFFF"/>
                    </a:solidFill>
                  </a:tcPr>
                </a:tc>
                <a:tc>
                  <a:txBody>
                    <a:bodyPr/>
                    <a:lstStyle/>
                    <a:p>
                      <a:r>
                        <a:rPr lang="en-GB" sz="1600">
                          <a:solidFill>
                            <a:srgbClr val="0070C0"/>
                          </a:solidFill>
                          <a:effectLst/>
                        </a:rPr>
                        <a:t>Exploration: documents and archives</a:t>
                      </a:r>
                    </a:p>
                  </a:txBody>
                  <a:tcPr marL="12700" marR="12700" marT="12700" marB="12700" anchor="ctr">
                    <a:lnL>
                      <a:noFill/>
                    </a:lnL>
                    <a:lnR>
                      <a:noFill/>
                    </a:lnR>
                    <a:lnT>
                      <a:noFill/>
                    </a:lnT>
                    <a:lnB>
                      <a:noFill/>
                    </a:lnB>
                    <a:solidFill>
                      <a:srgbClr val="FFFFFF"/>
                    </a:solidFill>
                  </a:tcPr>
                </a:tc>
                <a:extLst>
                  <a:ext uri="{0D108BD9-81ED-4DB2-BD59-A6C34878D82A}">
                    <a16:rowId xmlns:a16="http://schemas.microsoft.com/office/drawing/2014/main" val="1932789495"/>
                  </a:ext>
                </a:extLst>
              </a:tr>
              <a:tr h="268608">
                <a:tc>
                  <a:txBody>
                    <a:bodyPr/>
                    <a:lstStyle/>
                    <a:p>
                      <a:r>
                        <a:rPr lang="en-GB" sz="1600">
                          <a:solidFill>
                            <a:srgbClr val="0070C0"/>
                          </a:solidFill>
                          <a:effectLst/>
                        </a:rPr>
                        <a:t>15</a:t>
                      </a:r>
                    </a:p>
                  </a:txBody>
                  <a:tcPr marL="12700" marR="12700" marT="12700" marB="12700" anchor="ctr">
                    <a:lnL>
                      <a:noFill/>
                    </a:lnL>
                    <a:lnR>
                      <a:noFill/>
                    </a:lnR>
                    <a:lnT>
                      <a:noFill/>
                    </a:lnT>
                    <a:lnB>
                      <a:noFill/>
                    </a:lnB>
                    <a:solidFill>
                      <a:srgbClr val="FFFFFF"/>
                    </a:solidFill>
                  </a:tcPr>
                </a:tc>
                <a:tc>
                  <a:txBody>
                    <a:bodyPr/>
                    <a:lstStyle/>
                    <a:p>
                      <a:r>
                        <a:rPr lang="en-GB" sz="1600">
                          <a:solidFill>
                            <a:srgbClr val="0070C0"/>
                          </a:solidFill>
                          <a:effectLst/>
                        </a:rPr>
                        <a:t>10</a:t>
                      </a:r>
                    </a:p>
                  </a:txBody>
                  <a:tcPr marL="12700" marR="12700" marT="12700" marB="12700" anchor="ctr">
                    <a:lnL>
                      <a:noFill/>
                    </a:lnL>
                    <a:lnR>
                      <a:noFill/>
                    </a:lnR>
                    <a:lnT>
                      <a:noFill/>
                    </a:lnT>
                    <a:lnB>
                      <a:noFill/>
                    </a:lnB>
                    <a:solidFill>
                      <a:srgbClr val="FFFFFF"/>
                    </a:solidFill>
                  </a:tcPr>
                </a:tc>
                <a:tc>
                  <a:txBody>
                    <a:bodyPr/>
                    <a:lstStyle/>
                    <a:p>
                      <a:r>
                        <a:rPr lang="en-GB" sz="1600">
                          <a:solidFill>
                            <a:srgbClr val="0070C0"/>
                          </a:solidFill>
                          <a:effectLst/>
                        </a:rPr>
                        <a:t>11/12/2022</a:t>
                      </a:r>
                    </a:p>
                  </a:txBody>
                  <a:tcPr marL="12700" marR="12700" marT="12700" marB="12700" anchor="ctr">
                    <a:lnL>
                      <a:noFill/>
                    </a:lnL>
                    <a:lnR>
                      <a:noFill/>
                    </a:lnR>
                    <a:lnT>
                      <a:noFill/>
                    </a:lnT>
                    <a:lnB>
                      <a:noFill/>
                    </a:lnB>
                    <a:solidFill>
                      <a:srgbClr val="FFFFFF"/>
                    </a:solidFill>
                  </a:tcPr>
                </a:tc>
                <a:tc>
                  <a:txBody>
                    <a:bodyPr/>
                    <a:lstStyle/>
                    <a:p>
                      <a:r>
                        <a:rPr lang="en-GB" sz="1600" dirty="0">
                          <a:solidFill>
                            <a:srgbClr val="0070C0"/>
                          </a:solidFill>
                          <a:effectLst/>
                        </a:rPr>
                        <a:t>Interpretation: analysis and writing</a:t>
                      </a:r>
                    </a:p>
                  </a:txBody>
                  <a:tcPr marL="12700" marR="12700" marT="12700" marB="12700" anchor="ctr">
                    <a:lnL>
                      <a:noFill/>
                    </a:lnL>
                    <a:lnR>
                      <a:noFill/>
                    </a:lnR>
                    <a:lnT>
                      <a:noFill/>
                    </a:lnT>
                    <a:lnB>
                      <a:noFill/>
                    </a:lnB>
                    <a:solidFill>
                      <a:srgbClr val="FFFFFF"/>
                    </a:solidFill>
                  </a:tcPr>
                </a:tc>
                <a:extLst>
                  <a:ext uri="{0D108BD9-81ED-4DB2-BD59-A6C34878D82A}">
                    <a16:rowId xmlns:a16="http://schemas.microsoft.com/office/drawing/2014/main" val="1276848687"/>
                  </a:ext>
                </a:extLst>
              </a:tr>
            </a:tbl>
          </a:graphicData>
        </a:graphic>
      </p:graphicFrame>
    </p:spTree>
    <p:extLst>
      <p:ext uri="{BB962C8B-B14F-4D97-AF65-F5344CB8AC3E}">
        <p14:creationId xmlns:p14="http://schemas.microsoft.com/office/powerpoint/2010/main" val="2336750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0D124A-AE85-FECC-FDD3-09E7C3CCF52A}"/>
              </a:ext>
            </a:extLst>
          </p:cNvPr>
          <p:cNvSpPr>
            <a:spLocks noGrp="1"/>
          </p:cNvSpPr>
          <p:nvPr>
            <p:ph type="title"/>
          </p:nvPr>
        </p:nvSpPr>
        <p:spPr/>
        <p:txBody>
          <a:bodyPr>
            <a:normAutofit fontScale="90000"/>
          </a:bodyPr>
          <a:lstStyle/>
          <a:p>
            <a:r>
              <a:rPr lang="en-GB" dirty="0"/>
              <a:t>Canvas</a:t>
            </a:r>
          </a:p>
        </p:txBody>
      </p:sp>
      <p:sp>
        <p:nvSpPr>
          <p:cNvPr id="4" name="Footer Placeholder 3">
            <a:extLst>
              <a:ext uri="{FF2B5EF4-FFF2-40B4-BE49-F238E27FC236}">
                <a16:creationId xmlns:a16="http://schemas.microsoft.com/office/drawing/2014/main" id="{C6D12FFE-1CB2-E690-AAF6-FBFAF27B143A}"/>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3456EB61-2B05-CF08-FBBA-3FC66609831F}"/>
              </a:ext>
            </a:extLst>
          </p:cNvPr>
          <p:cNvSpPr>
            <a:spLocks noGrp="1"/>
          </p:cNvSpPr>
          <p:nvPr>
            <p:ph type="sldNum" sz="quarter" idx="11"/>
          </p:nvPr>
        </p:nvSpPr>
        <p:spPr/>
        <p:txBody>
          <a:bodyPr/>
          <a:lstStyle/>
          <a:p>
            <a:r>
              <a:rPr lang="en-US"/>
              <a:t>Slide </a:t>
            </a:r>
            <a:fld id="{C5EF2332-01BF-834F-8236-50238282D533}" type="slidenum">
              <a:rPr lang="en-US" smtClean="0"/>
              <a:pPr/>
              <a:t>5</a:t>
            </a:fld>
            <a:endParaRPr lang="en-US" dirty="0"/>
          </a:p>
        </p:txBody>
      </p:sp>
      <p:pic>
        <p:nvPicPr>
          <p:cNvPr id="8" name="Picture 7">
            <a:hlinkClick r:id="rId2"/>
            <a:extLst>
              <a:ext uri="{FF2B5EF4-FFF2-40B4-BE49-F238E27FC236}">
                <a16:creationId xmlns:a16="http://schemas.microsoft.com/office/drawing/2014/main" id="{1F74E764-1C40-F2B8-205F-311D078E897A}"/>
              </a:ext>
            </a:extLst>
          </p:cNvPr>
          <p:cNvPicPr>
            <a:picLocks noChangeAspect="1"/>
          </p:cNvPicPr>
          <p:nvPr/>
        </p:nvPicPr>
        <p:blipFill>
          <a:blip r:embed="rId3"/>
          <a:stretch>
            <a:fillRect/>
          </a:stretch>
        </p:blipFill>
        <p:spPr>
          <a:xfrm>
            <a:off x="457200" y="816569"/>
            <a:ext cx="7843345" cy="3817484"/>
          </a:xfrm>
          <a:prstGeom prst="rect">
            <a:avLst/>
          </a:prstGeom>
        </p:spPr>
      </p:pic>
    </p:spTree>
    <p:extLst>
      <p:ext uri="{BB962C8B-B14F-4D97-AF65-F5344CB8AC3E}">
        <p14:creationId xmlns:p14="http://schemas.microsoft.com/office/powerpoint/2010/main" val="3122735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F921059-ACFF-7915-A3D0-F9C1B133264B}"/>
              </a:ext>
            </a:extLst>
          </p:cNvPr>
          <p:cNvSpPr>
            <a:spLocks noGrp="1"/>
          </p:cNvSpPr>
          <p:nvPr>
            <p:ph type="ctrTitle" hasCustomPrompt="1"/>
          </p:nvPr>
        </p:nvSpPr>
        <p:spPr>
          <a:xfrm>
            <a:off x="3947050" y="1541418"/>
            <a:ext cx="4624011" cy="2838994"/>
          </a:xfrm>
          <a:prstGeom prst="rect">
            <a:avLst/>
          </a:prstGeom>
          <a:effectLst>
            <a:outerShdw blurRad="50800" dist="38100" algn="l" rotWithShape="0">
              <a:prstClr val="black">
                <a:alpha val="40000"/>
              </a:prstClr>
            </a:outerShdw>
          </a:effectLst>
        </p:spPr>
        <p:txBody>
          <a:bodyPr/>
          <a:lstStyle/>
          <a:p>
            <a:pPr marL="0" lvl="0" indent="0">
              <a:buNone/>
            </a:pPr>
            <a:r>
              <a:rPr dirty="0"/>
              <a:t>Information &gt; </a:t>
            </a:r>
            <a:br>
              <a:rPr lang="en-GB" dirty="0"/>
            </a:br>
            <a:r>
              <a:rPr dirty="0"/>
              <a:t>Data &gt; </a:t>
            </a:r>
            <a:br>
              <a:rPr lang="en-GB" dirty="0"/>
            </a:br>
            <a:r>
              <a:rPr dirty="0"/>
              <a:t>Models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05979"/>
            <a:ext cx="7532376" cy="371011"/>
          </a:xfrm>
          <a:prstGeom prst="rect">
            <a:avLst/>
          </a:prstGeom>
        </p:spPr>
        <p:txBody>
          <a:bodyPr>
            <a:normAutofit fontScale="90000"/>
          </a:bodyPr>
          <a:lstStyle/>
          <a:p>
            <a:pPr marL="0" lvl="0" indent="0">
              <a:buNone/>
            </a:pPr>
            <a:r>
              <a:t>Typical research objectives by required sample size (</a:t>
            </a:r>
            <a:r>
              <a:rPr i="1"/>
              <a:t>n</a:t>
            </a:r>
            <a:r>
              <a:t>)</a:t>
            </a:r>
          </a:p>
        </p:txBody>
      </p:sp>
      <p:sp>
        <p:nvSpPr>
          <p:cNvPr id="3" name="Content Placeholder 2"/>
          <p:cNvSpPr>
            <a:spLocks noGrp="1"/>
          </p:cNvSpPr>
          <p:nvPr>
            <p:ph idx="1" hasCustomPrompt="1"/>
          </p:nvPr>
        </p:nvSpPr>
        <p:spPr/>
        <p:txBody>
          <a:bodyPr/>
          <a:lstStyle/>
          <a:p>
            <a:pPr lvl="0"/>
            <a14:m xmlns:a14="http://schemas.microsoft.com/office/drawing/2010/main">
              <m:oMath xmlns:m="http://schemas.openxmlformats.org/officeDocument/2006/math">
                <m:r>
                  <a:rPr>
                    <a:latin typeface="Cambria Math" panose="02040503050406030204" pitchFamily="18" charset="0"/>
                  </a:rPr>
                  <m:t>𝑛</m:t>
                </m:r>
                <m:r>
                  <a:rPr>
                    <a:latin typeface="Cambria Math" panose="02040503050406030204" pitchFamily="18" charset="0"/>
                  </a:rPr>
                  <m:t>→∞</m:t>
                </m:r>
              </m:oMath>
            </a14:m>
            <a:endParaRPr/>
          </a:p>
          <a:p>
            <a:pPr lvl="0"/>
            <a:r>
              <a:rPr b="1"/>
              <a:t>n </a:t>
            </a:r>
            <a14:m xmlns:a14="http://schemas.microsoft.com/office/drawing/2010/main">
              <m:oMath xmlns:m="http://schemas.openxmlformats.org/officeDocument/2006/math">
                <m:r>
                  <a:rPr>
                    <a:latin typeface="Cambria Math" panose="02040503050406030204" pitchFamily="18" charset="0"/>
                  </a:rPr>
                  <m:t>≈</m:t>
                </m:r>
              </m:oMath>
            </a14:m>
            <a:r>
              <a:rPr b="1"/>
              <a:t> 5,000 - 100,000</a:t>
            </a:r>
            <a:r>
              <a:t>: stratified population survey</a:t>
            </a:r>
          </a:p>
          <a:p>
            <a:pPr lvl="0"/>
            <a:r>
              <a:rPr b="1"/>
              <a:t>n </a:t>
            </a:r>
            <a14:m xmlns:a14="http://schemas.microsoft.com/office/drawing/2010/main">
              <m:oMath xmlns:m="http://schemas.openxmlformats.org/officeDocument/2006/math">
                <m:r>
                  <a:rPr>
                    <a:latin typeface="Cambria Math" panose="02040503050406030204" pitchFamily="18" charset="0"/>
                  </a:rPr>
                  <m:t>≈</m:t>
                </m:r>
              </m:oMath>
            </a14:m>
            <a:r>
              <a:rPr b="1"/>
              <a:t> 1,000 - 5,000</a:t>
            </a:r>
            <a:r>
              <a:t>: population survey</a:t>
            </a:r>
          </a:p>
          <a:p>
            <a:pPr lvl="0"/>
            <a:r>
              <a:rPr b="1"/>
              <a:t>n </a:t>
            </a:r>
            <a14:m xmlns:a14="http://schemas.microsoft.com/office/drawing/2010/main">
              <m:oMath xmlns:m="http://schemas.openxmlformats.org/officeDocument/2006/math">
                <m:r>
                  <a:rPr>
                    <a:latin typeface="Cambria Math" panose="02040503050406030204" pitchFamily="18" charset="0"/>
                  </a:rPr>
                  <m:t>≈</m:t>
                </m:r>
              </m:oMath>
            </a14:m>
            <a:r>
              <a:rPr b="1"/>
              <a:t> 100 - 1,000</a:t>
            </a:r>
            <a:r>
              <a:t>: targeted survey</a:t>
            </a:r>
          </a:p>
          <a:p>
            <a:pPr lvl="0"/>
            <a:r>
              <a:rPr b="1"/>
              <a:t>n </a:t>
            </a:r>
            <a14:m xmlns:a14="http://schemas.microsoft.com/office/drawing/2010/main">
              <m:oMath xmlns:m="http://schemas.openxmlformats.org/officeDocument/2006/math">
                <m:r>
                  <a:rPr>
                    <a:latin typeface="Cambria Math" panose="02040503050406030204" pitchFamily="18" charset="0"/>
                  </a:rPr>
                  <m:t>≈</m:t>
                </m:r>
              </m:oMath>
            </a14:m>
            <a:r>
              <a:rPr b="1"/>
              <a:t> 50 - 100</a:t>
            </a:r>
            <a:r>
              <a:t>: stratified narrative study</a:t>
            </a:r>
          </a:p>
          <a:p>
            <a:pPr lvl="0"/>
            <a:r>
              <a:rPr b="1"/>
              <a:t>n </a:t>
            </a:r>
            <a14:m xmlns:a14="http://schemas.microsoft.com/office/drawing/2010/main">
              <m:oMath xmlns:m="http://schemas.openxmlformats.org/officeDocument/2006/math">
                <m:r>
                  <a:rPr>
                    <a:latin typeface="Cambria Math" panose="02040503050406030204" pitchFamily="18" charset="0"/>
                  </a:rPr>
                  <m:t>≈</m:t>
                </m:r>
              </m:oMath>
            </a14:m>
            <a:r>
              <a:rPr b="1"/>
              <a:t> 10 - 50</a:t>
            </a:r>
            <a:r>
              <a:t>: narrative study</a:t>
            </a:r>
          </a:p>
          <a:p>
            <a:pPr lvl="0"/>
            <a:r>
              <a:rPr b="1"/>
              <a:t>n </a:t>
            </a:r>
            <a14:m xmlns:a14="http://schemas.microsoft.com/office/drawing/2010/main">
              <m:oMath xmlns:m="http://schemas.openxmlformats.org/officeDocument/2006/math">
                <m:r>
                  <a:rPr>
                    <a:latin typeface="Cambria Math" panose="02040503050406030204" pitchFamily="18" charset="0"/>
                  </a:rPr>
                  <m:t>≈</m:t>
                </m:r>
              </m:oMath>
            </a14:m>
            <a:r>
              <a:rPr b="1"/>
              <a:t> 5 - 10</a:t>
            </a:r>
            <a:r>
              <a:t>: interactive narrative study</a:t>
            </a:r>
          </a:p>
          <a:p>
            <a:pPr lvl="0"/>
            <a:r>
              <a:rPr b="1"/>
              <a:t>n = 2 - 4</a:t>
            </a:r>
            <a:r>
              <a:t>: comparative case study</a:t>
            </a:r>
          </a:p>
          <a:p>
            <a:pPr lvl="0"/>
            <a:r>
              <a:rPr b="1"/>
              <a:t>n = 1</a:t>
            </a:r>
            <a:r>
              <a:t>: case study</a:t>
            </a:r>
          </a:p>
          <a:p>
            <a:pPr lvl="0"/>
            <a:r>
              <a:rPr b="1"/>
              <a:t>n = 0</a:t>
            </a:r>
            <a:r>
              <a:t>: theoretical/simulation study</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fontScale="90000"/>
          </a:bodyPr>
          <a:lstStyle/>
          <a:p>
            <a:pPr marL="0" lvl="0" indent="0">
              <a:buNone/>
            </a:pPr>
            <a:r>
              <a:t>The </a:t>
            </a:r>
            <a:r>
              <a:rPr i="1"/>
              <a:t>n = 0</a:t>
            </a:r>
            <a:r>
              <a:t> principle</a:t>
            </a:r>
          </a:p>
        </p:txBody>
      </p:sp>
      <p:sp>
        <p:nvSpPr>
          <p:cNvPr id="4" name="Content Placeholder 3"/>
          <p:cNvSpPr>
            <a:spLocks noGrp="1"/>
          </p:cNvSpPr>
          <p:nvPr>
            <p:ph type="body" sz="half" idx="2"/>
          </p:nvPr>
        </p:nvSpPr>
        <p:spPr>
          <a:xfrm>
            <a:off x="457197" y="843672"/>
            <a:ext cx="4802780" cy="3972167"/>
          </a:xfrm>
        </p:spPr>
        <p:txBody>
          <a:bodyPr>
            <a:normAutofit/>
          </a:bodyPr>
          <a:lstStyle/>
          <a:p>
            <a:r>
              <a:rPr lang="en-GB" sz="1100" dirty="0" err="1">
                <a:solidFill>
                  <a:srgbClr val="4758AB"/>
                </a:solidFill>
                <a:latin typeface="Courier"/>
              </a:rPr>
              <a:t>set.seed</a:t>
            </a:r>
            <a:r>
              <a:rPr lang="en-GB" sz="1100" dirty="0">
                <a:solidFill>
                  <a:srgbClr val="003B4F"/>
                </a:solidFill>
                <a:latin typeface="Courier"/>
              </a:rPr>
              <a:t>(</a:t>
            </a:r>
            <a:r>
              <a:rPr lang="en-GB" sz="1100" dirty="0">
                <a:solidFill>
                  <a:srgbClr val="AD0000"/>
                </a:solidFill>
                <a:latin typeface="Courier"/>
              </a:rPr>
              <a:t>2069</a:t>
            </a:r>
            <a:r>
              <a:rPr lang="en-GB" sz="1100" dirty="0">
                <a:solidFill>
                  <a:srgbClr val="003B4F"/>
                </a:solidFill>
                <a:latin typeface="Courier"/>
              </a:rPr>
              <a:t>)</a:t>
            </a:r>
            <a:br>
              <a:rPr lang="en-GB" sz="1100" dirty="0"/>
            </a:br>
            <a:br>
              <a:rPr lang="en-GB" sz="1100" dirty="0"/>
            </a:br>
            <a:endParaRPr sz="800" dirty="0">
              <a:latin typeface="Courier"/>
            </a:endParaRP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C5EF2332-01BF-834F-8236-50238282D533}" type="slidenum">
              <a:rPr lang="en-US" smtClean="0"/>
              <a:pPr/>
              <a:t>8</a:t>
            </a:fld>
            <a:endParaRPr lang="en-US" dirty="0"/>
          </a:p>
        </p:txBody>
      </p:sp>
      <p:sp>
        <p:nvSpPr>
          <p:cNvPr id="9" name="Text Placeholder 8">
            <a:extLst>
              <a:ext uri="{FF2B5EF4-FFF2-40B4-BE49-F238E27FC236}">
                <a16:creationId xmlns:a16="http://schemas.microsoft.com/office/drawing/2014/main" id="{7FD6ACF2-CEE5-D089-E94D-38F34BD234AC}"/>
              </a:ext>
            </a:extLst>
          </p:cNvPr>
          <p:cNvSpPr>
            <a:spLocks noGrp="1"/>
          </p:cNvSpPr>
          <p:nvPr>
            <p:ph type="body" sz="half" idx="15"/>
          </p:nvPr>
        </p:nvSpPr>
        <p:spPr>
          <a:xfrm>
            <a:off x="457193" y="643989"/>
            <a:ext cx="4802784" cy="178107"/>
          </a:xfrm>
        </p:spPr>
        <p:txBody>
          <a:bodyPr/>
          <a:lstStyle/>
          <a:p>
            <a:r>
              <a:rPr lang="en-GB" dirty="0"/>
              <a:t>&lt;/&gt;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fontScale="90000"/>
          </a:bodyPr>
          <a:lstStyle/>
          <a:p>
            <a:pPr marL="0" lvl="0" indent="0">
              <a:buNone/>
            </a:pPr>
            <a:r>
              <a:t>The </a:t>
            </a:r>
            <a:r>
              <a:rPr i="1"/>
              <a:t>n = 0</a:t>
            </a:r>
            <a:r>
              <a:t> principle</a:t>
            </a:r>
          </a:p>
        </p:txBody>
      </p:sp>
      <p:sp>
        <p:nvSpPr>
          <p:cNvPr id="4" name="Content Placeholder 3"/>
          <p:cNvSpPr>
            <a:spLocks noGrp="1"/>
          </p:cNvSpPr>
          <p:nvPr>
            <p:ph type="body" sz="half" idx="2"/>
          </p:nvPr>
        </p:nvSpPr>
        <p:spPr>
          <a:xfrm>
            <a:off x="457197" y="843672"/>
            <a:ext cx="4802780" cy="3972167"/>
          </a:xfrm>
        </p:spPr>
        <p:txBody>
          <a:bodyPr>
            <a:normAutofit/>
          </a:bodyPr>
          <a:lstStyle/>
          <a:p>
            <a:r>
              <a:rPr lang="en-GB" sz="1100" dirty="0" err="1">
                <a:solidFill>
                  <a:srgbClr val="4758AB"/>
                </a:solidFill>
                <a:latin typeface="Courier"/>
              </a:rPr>
              <a:t>set.seed</a:t>
            </a:r>
            <a:r>
              <a:rPr lang="en-GB" sz="1100" dirty="0">
                <a:solidFill>
                  <a:srgbClr val="003B4F"/>
                </a:solidFill>
                <a:latin typeface="Courier"/>
              </a:rPr>
              <a:t>(</a:t>
            </a:r>
            <a:r>
              <a:rPr lang="en-GB" sz="1100" dirty="0">
                <a:solidFill>
                  <a:srgbClr val="AD0000"/>
                </a:solidFill>
                <a:latin typeface="Courier"/>
              </a:rPr>
              <a:t>2069</a:t>
            </a:r>
            <a:r>
              <a:rPr lang="en-GB" sz="1100" dirty="0">
                <a:solidFill>
                  <a:srgbClr val="003B4F"/>
                </a:solidFill>
                <a:latin typeface="Courier"/>
              </a:rPr>
              <a:t>)</a:t>
            </a:r>
            <a:br>
              <a:rPr lang="en-GB" sz="1100" dirty="0"/>
            </a:br>
            <a:br>
              <a:rPr lang="en-GB" sz="1100" dirty="0"/>
            </a:br>
            <a:r>
              <a:rPr lang="en-GB" sz="1100" dirty="0" err="1">
                <a:solidFill>
                  <a:srgbClr val="003B4F"/>
                </a:solidFill>
                <a:latin typeface="Courier"/>
              </a:rPr>
              <a:t>student_numbers</a:t>
            </a:r>
            <a:r>
              <a:rPr lang="en-GB" sz="1100" dirty="0">
                <a:solidFill>
                  <a:srgbClr val="003B4F"/>
                </a:solidFill>
                <a:latin typeface="Courier"/>
              </a:rPr>
              <a:t> &lt;- </a:t>
            </a:r>
            <a:r>
              <a:rPr lang="en-GB" sz="1100" dirty="0">
                <a:solidFill>
                  <a:srgbClr val="AD0000"/>
                </a:solidFill>
                <a:latin typeface="Courier"/>
              </a:rPr>
              <a:t>120</a:t>
            </a:r>
            <a:br>
              <a:rPr lang="en-GB" sz="1100" dirty="0"/>
            </a:br>
            <a:br>
              <a:rPr lang="en-GB" sz="1100" dirty="0"/>
            </a:br>
            <a:endParaRPr sz="800" dirty="0">
              <a:latin typeface="Courier"/>
            </a:endParaRP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C5EF2332-01BF-834F-8236-50238282D533}" type="slidenum">
              <a:rPr lang="en-US" smtClean="0"/>
              <a:pPr/>
              <a:t>9</a:t>
            </a:fld>
            <a:endParaRPr lang="en-US" dirty="0"/>
          </a:p>
        </p:txBody>
      </p:sp>
      <p:sp>
        <p:nvSpPr>
          <p:cNvPr id="9" name="Text Placeholder 8">
            <a:extLst>
              <a:ext uri="{FF2B5EF4-FFF2-40B4-BE49-F238E27FC236}">
                <a16:creationId xmlns:a16="http://schemas.microsoft.com/office/drawing/2014/main" id="{7FD6ACF2-CEE5-D089-E94D-38F34BD234AC}"/>
              </a:ext>
            </a:extLst>
          </p:cNvPr>
          <p:cNvSpPr>
            <a:spLocks noGrp="1"/>
          </p:cNvSpPr>
          <p:nvPr>
            <p:ph type="body" sz="half" idx="15"/>
          </p:nvPr>
        </p:nvSpPr>
        <p:spPr>
          <a:xfrm>
            <a:off x="457193" y="643989"/>
            <a:ext cx="4802784" cy="178107"/>
          </a:xfrm>
        </p:spPr>
        <p:txBody>
          <a:bodyPr/>
          <a:lstStyle/>
          <a:p>
            <a:r>
              <a:rPr lang="en-GB" dirty="0"/>
              <a:t>&lt;/&gt;</a:t>
            </a:r>
          </a:p>
        </p:txBody>
      </p:sp>
    </p:spTree>
    <p:extLst>
      <p:ext uri="{BB962C8B-B14F-4D97-AF65-F5344CB8AC3E}">
        <p14:creationId xmlns:p14="http://schemas.microsoft.com/office/powerpoint/2010/main" val="3486488901"/>
      </p:ext>
    </p:extLst>
  </p:cSld>
  <p:clrMapOvr>
    <a:masterClrMapping/>
  </p:clrMapOvr>
</p:sld>
</file>

<file path=ppt/theme/theme1.xml><?xml version="1.0" encoding="utf-8"?>
<a:theme xmlns:a="http://schemas.openxmlformats.org/drawingml/2006/main" name="SOC2069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924</Words>
  <Application>Microsoft Office PowerPoint</Application>
  <PresentationFormat>On-screen Show (16:9)</PresentationFormat>
  <Paragraphs>141</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Narrow</vt:lpstr>
      <vt:lpstr>Calibri</vt:lpstr>
      <vt:lpstr>Cambria Math</vt:lpstr>
      <vt:lpstr>Courier</vt:lpstr>
      <vt:lpstr>Courier New</vt:lpstr>
      <vt:lpstr>SOC2069 Theme</vt:lpstr>
      <vt:lpstr>Introduction: Information, Data, Models</vt:lpstr>
      <vt:lpstr>Module outline</vt:lpstr>
      <vt:lpstr>Where are we?</vt:lpstr>
      <vt:lpstr>Topic outline</vt:lpstr>
      <vt:lpstr>Canvas</vt:lpstr>
      <vt:lpstr>Information &gt;  Data &gt;  Models</vt:lpstr>
      <vt:lpstr>Typical research objectives by required sample size (n)</vt:lpstr>
      <vt:lpstr>The n = 0 principle</vt:lpstr>
      <vt:lpstr>The n = 0 principle</vt:lpstr>
      <vt:lpstr>The n = 0 principle</vt:lpstr>
      <vt:lpstr>The n = 0 principle</vt:lpstr>
      <vt:lpstr>The n = 0 principle</vt:lpstr>
      <vt:lpstr>The n = 0 principle</vt:lpstr>
      <vt:lpstr>Finding data</vt:lpstr>
      <vt:lpstr>PowerPoint Presentation</vt:lpstr>
      <vt:lpstr>PowerPoint Presentation</vt:lpstr>
      <vt:lpstr>PowerPoint Presentation</vt:lpstr>
      <vt:lpstr>PowerPoint Presentation</vt:lpstr>
      <vt:lpstr>PowerPoint Presentation</vt:lpstr>
      <vt:lpstr>PowerPoint Presentation</vt:lpstr>
      <vt:lpstr>Finding data</vt:lpstr>
      <vt:lpstr>Trust and GDP</vt:lpstr>
      <vt:lpstr>Models in social science</vt:lpstr>
      <vt:lpstr>Models in social science</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0</TotalTime>
  <Words>15</Words>
  <Application>Microsoft Office PowerPoint</Application>
  <PresentationFormat>On-screen Show (16:9)</PresentationFormat>
  <Paragraphs>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Narrow</vt:lpstr>
      <vt:lpstr>Calibri</vt:lpstr>
      <vt:lpstr>Courier New</vt:lpstr>
      <vt:lpstr>SOC2069 Theme</vt:lpstr>
      <vt:lpstr>Presentation Title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Information, Data, Models</dc:title>
  <dc:creator/>
  <cp:keywords/>
  <cp:revision>1</cp:revision>
  <dcterms:created xsi:type="dcterms:W3CDTF">2023-09-26T09:20:09Z</dcterms:created>
  <dcterms:modified xsi:type="dcterms:W3CDTF">2023-09-26T09:59:37Z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biblio-config">
    <vt:lpwstr>True</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subtitle">
    <vt:lpwstr>Week 1</vt:lpwstr>
  </property>
  <property fmtid="{D5CDD505-2E9C-101B-9397-08002B2CF9AE}" pid="9" name="toc-title">
    <vt:lpwstr>Table of contents</vt:lpwstr>
  </property>
</Properties>
</file>