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0"/>
  </p:notesMasterIdLst>
  <p:sldIdLst>
    <p:sldId id="256" r:id="rId2"/>
    <p:sldId id="411" r:id="rId3"/>
    <p:sldId id="421" r:id="rId4"/>
    <p:sldId id="412" r:id="rId5"/>
    <p:sldId id="413" r:id="rId6"/>
    <p:sldId id="416" r:id="rId7"/>
    <p:sldId id="417" r:id="rId8"/>
    <p:sldId id="418" r:id="rId9"/>
    <p:sldId id="419" r:id="rId10"/>
    <p:sldId id="415" r:id="rId11"/>
    <p:sldId id="420" r:id="rId12"/>
    <p:sldId id="257" r:id="rId13"/>
    <p:sldId id="259" r:id="rId14"/>
    <p:sldId id="260" r:id="rId15"/>
    <p:sldId id="262" r:id="rId16"/>
    <p:sldId id="263" r:id="rId17"/>
    <p:sldId id="422" r:id="rId18"/>
    <p:sldId id="423" r:id="rId19"/>
    <p:sldId id="425" r:id="rId20"/>
    <p:sldId id="426" r:id="rId21"/>
    <p:sldId id="427" r:id="rId22"/>
    <p:sldId id="428" r:id="rId23"/>
    <p:sldId id="429" r:id="rId24"/>
    <p:sldId id="430" r:id="rId25"/>
    <p:sldId id="434" r:id="rId26"/>
    <p:sldId id="431" r:id="rId27"/>
    <p:sldId id="432" r:id="rId28"/>
    <p:sldId id="433"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8F3D"/>
    <a:srgbClr val="A27B00"/>
    <a:srgbClr val="496F2F"/>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6303" autoAdjust="0"/>
  </p:normalViewPr>
  <p:slideViewPr>
    <p:cSldViewPr snapToGrid="0" snapToObjects="1">
      <p:cViewPr varScale="1">
        <p:scale>
          <a:sx n="73" d="100"/>
          <a:sy n="73" d="100"/>
        </p:scale>
        <p:origin x="292" y="4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537AD-C9F7-4017-83E0-C6A5B9A5A831}" type="doc">
      <dgm:prSet loTypeId="urn:microsoft.com/office/officeart/2005/8/layout/chevron1" loCatId="process" qsTypeId="urn:microsoft.com/office/officeart/2005/8/quickstyle/simple1" qsCatId="simple" csTypeId="urn:microsoft.com/office/officeart/2005/8/colors/accent1_2" csCatId="accent1" phldr="1"/>
      <dgm:spPr/>
    </dgm:pt>
    <dgm:pt modelId="{DB003356-AF65-4533-A713-30A695921F5F}">
      <dgm:prSet phldrT="[Text]"/>
      <dgm:spPr>
        <a:solidFill>
          <a:schemeClr val="accent3"/>
        </a:solidFill>
      </dgm:spPr>
      <dgm:t>
        <a:bodyPr/>
        <a:lstStyle/>
        <a:p>
          <a:r>
            <a:rPr lang="en-GB" dirty="0">
              <a:solidFill>
                <a:schemeClr val="bg1"/>
              </a:solidFill>
            </a:rPr>
            <a:t>Multiple logistic regression</a:t>
          </a:r>
        </a:p>
      </dgm:t>
    </dgm:pt>
    <dgm:pt modelId="{D97B0E04-4C58-4C3A-9A93-ED5F8590A181}" type="parTrans" cxnId="{E020EBE6-B3A3-4DB6-BB80-E9AE06B88DC8}">
      <dgm:prSet/>
      <dgm:spPr/>
      <dgm:t>
        <a:bodyPr/>
        <a:lstStyle/>
        <a:p>
          <a:endParaRPr lang="en-GB">
            <a:solidFill>
              <a:schemeClr val="bg1"/>
            </a:solidFill>
          </a:endParaRPr>
        </a:p>
      </dgm:t>
    </dgm:pt>
    <dgm:pt modelId="{9F2ABB1B-02BA-4C35-87F0-DAC97D6D8BC8}" type="sibTrans" cxnId="{E020EBE6-B3A3-4DB6-BB80-E9AE06B88DC8}">
      <dgm:prSet/>
      <dgm:spPr/>
      <dgm:t>
        <a:bodyPr/>
        <a:lstStyle/>
        <a:p>
          <a:endParaRPr lang="en-GB">
            <a:solidFill>
              <a:schemeClr val="bg1"/>
            </a:solidFill>
          </a:endParaRPr>
        </a:p>
      </dgm:t>
    </dgm:pt>
    <dgm:pt modelId="{785399B4-8C98-4FD8-B839-F02BE56B63F8}">
      <dgm:prSet phldrT="[Text]"/>
      <dgm:spPr>
        <a:solidFill>
          <a:schemeClr val="accent3"/>
        </a:solidFill>
      </dgm:spPr>
      <dgm:t>
        <a:bodyPr/>
        <a:lstStyle/>
        <a:p>
          <a:r>
            <a:rPr lang="en-GB" dirty="0">
              <a:solidFill>
                <a:schemeClr val="bg1"/>
              </a:solidFill>
            </a:rPr>
            <a:t>Simple logistic regression</a:t>
          </a:r>
        </a:p>
      </dgm:t>
    </dgm:pt>
    <dgm:pt modelId="{E1637EA7-1312-466F-AC03-878E2BE2CE57}" type="parTrans" cxnId="{46578AB8-AF0A-4E4A-ADF6-A2B4CAB93DD7}">
      <dgm:prSet/>
      <dgm:spPr/>
      <dgm:t>
        <a:bodyPr/>
        <a:lstStyle/>
        <a:p>
          <a:endParaRPr lang="en-GB"/>
        </a:p>
      </dgm:t>
    </dgm:pt>
    <dgm:pt modelId="{1210210F-EFD8-4DB4-96A6-B0CDBB813744}" type="sibTrans" cxnId="{46578AB8-AF0A-4E4A-ADF6-A2B4CAB93DD7}">
      <dgm:prSet/>
      <dgm:spPr/>
      <dgm:t>
        <a:bodyPr/>
        <a:lstStyle/>
        <a:p>
          <a:endParaRPr lang="en-GB"/>
        </a:p>
      </dgm:t>
    </dgm:pt>
    <dgm:pt modelId="{8AC982BE-2FED-4483-9AD1-8265D735CD2A}" type="pres">
      <dgm:prSet presAssocID="{F0A537AD-C9F7-4017-83E0-C6A5B9A5A831}" presName="Name0" presStyleCnt="0">
        <dgm:presLayoutVars>
          <dgm:dir/>
          <dgm:animLvl val="lvl"/>
          <dgm:resizeHandles val="exact"/>
        </dgm:presLayoutVars>
      </dgm:prSet>
      <dgm:spPr/>
    </dgm:pt>
    <dgm:pt modelId="{60071E5D-CC01-48FB-A9EB-94DB86FCB71A}" type="pres">
      <dgm:prSet presAssocID="{785399B4-8C98-4FD8-B839-F02BE56B63F8}" presName="parTxOnly" presStyleLbl="node1" presStyleIdx="0" presStyleCnt="2">
        <dgm:presLayoutVars>
          <dgm:chMax val="0"/>
          <dgm:chPref val="0"/>
          <dgm:bulletEnabled val="1"/>
        </dgm:presLayoutVars>
      </dgm:prSet>
      <dgm:spPr/>
    </dgm:pt>
    <dgm:pt modelId="{9EA21D17-05FB-466B-89B7-E35E4F49AE2A}" type="pres">
      <dgm:prSet presAssocID="{1210210F-EFD8-4DB4-96A6-B0CDBB813744}" presName="parTxOnlySpace" presStyleCnt="0"/>
      <dgm:spPr/>
    </dgm:pt>
    <dgm:pt modelId="{3FACCCD5-4CEB-4C85-B6AA-E4419CC4B4C9}" type="pres">
      <dgm:prSet presAssocID="{DB003356-AF65-4533-A713-30A695921F5F}" presName="parTxOnly" presStyleLbl="node1" presStyleIdx="1" presStyleCnt="2">
        <dgm:presLayoutVars>
          <dgm:chMax val="0"/>
          <dgm:chPref val="0"/>
          <dgm:bulletEnabled val="1"/>
        </dgm:presLayoutVars>
      </dgm:prSet>
      <dgm:spPr/>
    </dgm:pt>
  </dgm:ptLst>
  <dgm:cxnLst>
    <dgm:cxn modelId="{0B87165F-4CFE-43CC-8E37-6FD9BCB4C242}" type="presOf" srcId="{F0A537AD-C9F7-4017-83E0-C6A5B9A5A831}" destId="{8AC982BE-2FED-4483-9AD1-8265D735CD2A}" srcOrd="0" destOrd="0" presId="urn:microsoft.com/office/officeart/2005/8/layout/chevron1"/>
    <dgm:cxn modelId="{46578AB8-AF0A-4E4A-ADF6-A2B4CAB93DD7}" srcId="{F0A537AD-C9F7-4017-83E0-C6A5B9A5A831}" destId="{785399B4-8C98-4FD8-B839-F02BE56B63F8}" srcOrd="0" destOrd="0" parTransId="{E1637EA7-1312-466F-AC03-878E2BE2CE57}" sibTransId="{1210210F-EFD8-4DB4-96A6-B0CDBB813744}"/>
    <dgm:cxn modelId="{679BCAD6-1C22-462D-BEE1-CCEA0818EF71}" type="presOf" srcId="{DB003356-AF65-4533-A713-30A695921F5F}" destId="{3FACCCD5-4CEB-4C85-B6AA-E4419CC4B4C9}" srcOrd="0" destOrd="0" presId="urn:microsoft.com/office/officeart/2005/8/layout/chevron1"/>
    <dgm:cxn modelId="{F96B52E2-5DB7-4E4D-BC5B-3B0119B0BF97}" type="presOf" srcId="{785399B4-8C98-4FD8-B839-F02BE56B63F8}" destId="{60071E5D-CC01-48FB-A9EB-94DB86FCB71A}" srcOrd="0" destOrd="0" presId="urn:microsoft.com/office/officeart/2005/8/layout/chevron1"/>
    <dgm:cxn modelId="{E020EBE6-B3A3-4DB6-BB80-E9AE06B88DC8}" srcId="{F0A537AD-C9F7-4017-83E0-C6A5B9A5A831}" destId="{DB003356-AF65-4533-A713-30A695921F5F}" srcOrd="1" destOrd="0" parTransId="{D97B0E04-4C58-4C3A-9A93-ED5F8590A181}" sibTransId="{9F2ABB1B-02BA-4C35-87F0-DAC97D6D8BC8}"/>
    <dgm:cxn modelId="{894034BE-E369-434E-8BCA-25E9B233FE4C}" type="presParOf" srcId="{8AC982BE-2FED-4483-9AD1-8265D735CD2A}" destId="{60071E5D-CC01-48FB-A9EB-94DB86FCB71A}" srcOrd="0" destOrd="0" presId="urn:microsoft.com/office/officeart/2005/8/layout/chevron1"/>
    <dgm:cxn modelId="{951AB526-FD0C-4EF3-844E-5F058FEC62EE}" type="presParOf" srcId="{8AC982BE-2FED-4483-9AD1-8265D735CD2A}" destId="{9EA21D17-05FB-466B-89B7-E35E4F49AE2A}" srcOrd="1" destOrd="0" presId="urn:microsoft.com/office/officeart/2005/8/layout/chevron1"/>
    <dgm:cxn modelId="{640D593F-8F36-4936-B6BA-D6FD81C13A5D}" type="presParOf" srcId="{8AC982BE-2FED-4483-9AD1-8265D735CD2A}" destId="{3FACCCD5-4CEB-4C85-B6AA-E4419CC4B4C9}"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A537AD-C9F7-4017-83E0-C6A5B9A5A831}" type="doc">
      <dgm:prSet loTypeId="urn:microsoft.com/office/officeart/2005/8/layout/chevron1" loCatId="process" qsTypeId="urn:microsoft.com/office/officeart/2005/8/quickstyle/simple1" qsCatId="simple" csTypeId="urn:microsoft.com/office/officeart/2005/8/colors/accent1_2" csCatId="accent1" phldr="1"/>
      <dgm:spPr/>
    </dgm:pt>
    <dgm:pt modelId="{5F2FBE36-7A88-49E8-A614-0B97649D859E}">
      <dgm:prSet phldrT="[Text]"/>
      <dgm:spPr/>
      <dgm:t>
        <a:bodyPr/>
        <a:lstStyle/>
        <a:p>
          <a:r>
            <a:rPr lang="en-GB" dirty="0"/>
            <a:t>Multiple linear regression (OLS)</a:t>
          </a:r>
        </a:p>
      </dgm:t>
    </dgm:pt>
    <dgm:pt modelId="{E09523F8-3D1E-4DA4-AD4D-7CF82E845AE7}" type="parTrans" cxnId="{34A57FD2-FD52-438A-BD8D-A4BE500E7824}">
      <dgm:prSet/>
      <dgm:spPr/>
      <dgm:t>
        <a:bodyPr/>
        <a:lstStyle/>
        <a:p>
          <a:endParaRPr lang="en-GB"/>
        </a:p>
      </dgm:t>
    </dgm:pt>
    <dgm:pt modelId="{82E3E1D8-C2FE-4EBD-A03E-C45DED785101}" type="sibTrans" cxnId="{34A57FD2-FD52-438A-BD8D-A4BE500E7824}">
      <dgm:prSet/>
      <dgm:spPr/>
      <dgm:t>
        <a:bodyPr/>
        <a:lstStyle/>
        <a:p>
          <a:endParaRPr lang="en-GB"/>
        </a:p>
      </dgm:t>
    </dgm:pt>
    <dgm:pt modelId="{1E6D4996-7188-4A30-85EC-A944C420CA32}">
      <dgm:prSet/>
      <dgm:spPr/>
      <dgm:t>
        <a:bodyPr/>
        <a:lstStyle/>
        <a:p>
          <a:pPr marL="0" lvl="0" defTabSz="1289050">
            <a:lnSpc>
              <a:spcPct val="90000"/>
            </a:lnSpc>
            <a:spcBef>
              <a:spcPct val="0"/>
            </a:spcBef>
            <a:spcAft>
              <a:spcPct val="35000"/>
            </a:spcAft>
            <a:buNone/>
          </a:pPr>
          <a:r>
            <a:rPr lang="en-GB" dirty="0"/>
            <a:t>Simple linear regression and correlation</a:t>
          </a:r>
        </a:p>
      </dgm:t>
    </dgm:pt>
    <dgm:pt modelId="{2CFC9040-D8E1-4AD7-B75B-791CE2A2335C}" type="parTrans" cxnId="{134AC006-6EDB-44A3-88F3-964BE9FE5C9A}">
      <dgm:prSet/>
      <dgm:spPr/>
      <dgm:t>
        <a:bodyPr/>
        <a:lstStyle/>
        <a:p>
          <a:endParaRPr lang="en-GB"/>
        </a:p>
      </dgm:t>
    </dgm:pt>
    <dgm:pt modelId="{4743E88F-629E-4F60-897C-DF9BDCC9213F}" type="sibTrans" cxnId="{134AC006-6EDB-44A3-88F3-964BE9FE5C9A}">
      <dgm:prSet/>
      <dgm:spPr/>
      <dgm:t>
        <a:bodyPr/>
        <a:lstStyle/>
        <a:p>
          <a:endParaRPr lang="en-GB"/>
        </a:p>
      </dgm:t>
    </dgm:pt>
    <dgm:pt modelId="{8AC982BE-2FED-4483-9AD1-8265D735CD2A}" type="pres">
      <dgm:prSet presAssocID="{F0A537AD-C9F7-4017-83E0-C6A5B9A5A831}" presName="Name0" presStyleCnt="0">
        <dgm:presLayoutVars>
          <dgm:dir/>
          <dgm:animLvl val="lvl"/>
          <dgm:resizeHandles val="exact"/>
        </dgm:presLayoutVars>
      </dgm:prSet>
      <dgm:spPr/>
    </dgm:pt>
    <dgm:pt modelId="{B1EE7851-5C4E-46E7-8D1B-373C69A9F077}" type="pres">
      <dgm:prSet presAssocID="{1E6D4996-7188-4A30-85EC-A944C420CA32}" presName="parTxOnly" presStyleLbl="node1" presStyleIdx="0" presStyleCnt="2" custLinFactNeighborX="-1673">
        <dgm:presLayoutVars>
          <dgm:chMax val="0"/>
          <dgm:chPref val="0"/>
          <dgm:bulletEnabled val="1"/>
        </dgm:presLayoutVars>
      </dgm:prSet>
      <dgm:spPr/>
    </dgm:pt>
    <dgm:pt modelId="{B69A9393-E6CB-41CC-A577-8B4E751DA486}" type="pres">
      <dgm:prSet presAssocID="{4743E88F-629E-4F60-897C-DF9BDCC9213F}" presName="parTxOnlySpace" presStyleCnt="0"/>
      <dgm:spPr/>
    </dgm:pt>
    <dgm:pt modelId="{703BA3F5-6946-409D-87EF-E4945DD51FEA}" type="pres">
      <dgm:prSet presAssocID="{5F2FBE36-7A88-49E8-A614-0B97649D859E}" presName="parTxOnly" presStyleLbl="node1" presStyleIdx="1" presStyleCnt="2" custLinFactNeighborX="1673">
        <dgm:presLayoutVars>
          <dgm:chMax val="0"/>
          <dgm:chPref val="0"/>
          <dgm:bulletEnabled val="1"/>
        </dgm:presLayoutVars>
      </dgm:prSet>
      <dgm:spPr/>
    </dgm:pt>
  </dgm:ptLst>
  <dgm:cxnLst>
    <dgm:cxn modelId="{134AC006-6EDB-44A3-88F3-964BE9FE5C9A}" srcId="{F0A537AD-C9F7-4017-83E0-C6A5B9A5A831}" destId="{1E6D4996-7188-4A30-85EC-A944C420CA32}" srcOrd="0" destOrd="0" parTransId="{2CFC9040-D8E1-4AD7-B75B-791CE2A2335C}" sibTransId="{4743E88F-629E-4F60-897C-DF9BDCC9213F}"/>
    <dgm:cxn modelId="{8B91031F-52C6-4CD9-B582-81DDD1A74C89}" type="presOf" srcId="{5F2FBE36-7A88-49E8-A614-0B97649D859E}" destId="{703BA3F5-6946-409D-87EF-E4945DD51FEA}" srcOrd="0" destOrd="0" presId="urn:microsoft.com/office/officeart/2005/8/layout/chevron1"/>
    <dgm:cxn modelId="{0B87165F-4CFE-43CC-8E37-6FD9BCB4C242}" type="presOf" srcId="{F0A537AD-C9F7-4017-83E0-C6A5B9A5A831}" destId="{8AC982BE-2FED-4483-9AD1-8265D735CD2A}" srcOrd="0" destOrd="0" presId="urn:microsoft.com/office/officeart/2005/8/layout/chevron1"/>
    <dgm:cxn modelId="{34A57FD2-FD52-438A-BD8D-A4BE500E7824}" srcId="{F0A537AD-C9F7-4017-83E0-C6A5B9A5A831}" destId="{5F2FBE36-7A88-49E8-A614-0B97649D859E}" srcOrd="1" destOrd="0" parTransId="{E09523F8-3D1E-4DA4-AD4D-7CF82E845AE7}" sibTransId="{82E3E1D8-C2FE-4EBD-A03E-C45DED785101}"/>
    <dgm:cxn modelId="{993500F2-A22C-439B-984B-1DF65FB95ECA}" type="presOf" srcId="{1E6D4996-7188-4A30-85EC-A944C420CA32}" destId="{B1EE7851-5C4E-46E7-8D1B-373C69A9F077}" srcOrd="0" destOrd="0" presId="urn:microsoft.com/office/officeart/2005/8/layout/chevron1"/>
    <dgm:cxn modelId="{1AA3748C-794F-45B9-912B-A97639C8E613}" type="presParOf" srcId="{8AC982BE-2FED-4483-9AD1-8265D735CD2A}" destId="{B1EE7851-5C4E-46E7-8D1B-373C69A9F077}" srcOrd="0" destOrd="0" presId="urn:microsoft.com/office/officeart/2005/8/layout/chevron1"/>
    <dgm:cxn modelId="{2276E861-9CB7-4033-9320-132EE1213324}" type="presParOf" srcId="{8AC982BE-2FED-4483-9AD1-8265D735CD2A}" destId="{B69A9393-E6CB-41CC-A577-8B4E751DA486}" srcOrd="1" destOrd="0" presId="urn:microsoft.com/office/officeart/2005/8/layout/chevron1"/>
    <dgm:cxn modelId="{78B5985E-4144-4BC8-A746-AF66FD102B8E}" type="presParOf" srcId="{8AC982BE-2FED-4483-9AD1-8265D735CD2A}" destId="{703BA3F5-6946-409D-87EF-E4945DD51FEA}" srcOrd="2"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71E5D-CC01-48FB-A9EB-94DB86FCB71A}">
      <dsp:nvSpPr>
        <dsp:cNvPr id="0" name=""/>
        <dsp:cNvSpPr/>
      </dsp:nvSpPr>
      <dsp:spPr>
        <a:xfrm>
          <a:off x="5973" y="318777"/>
          <a:ext cx="3570862" cy="1428345"/>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GB" sz="3200" kern="1200" dirty="0">
              <a:solidFill>
                <a:schemeClr val="bg1"/>
              </a:solidFill>
            </a:rPr>
            <a:t>Simple logistic regression</a:t>
          </a:r>
        </a:p>
      </dsp:txBody>
      <dsp:txXfrm>
        <a:off x="720146" y="318777"/>
        <a:ext cx="2142517" cy="1428345"/>
      </dsp:txXfrm>
    </dsp:sp>
    <dsp:sp modelId="{3FACCCD5-4CEB-4C85-B6AA-E4419CC4B4C9}">
      <dsp:nvSpPr>
        <dsp:cNvPr id="0" name=""/>
        <dsp:cNvSpPr/>
      </dsp:nvSpPr>
      <dsp:spPr>
        <a:xfrm>
          <a:off x="3219749" y="318777"/>
          <a:ext cx="3570862" cy="1428345"/>
        </a:xfrm>
        <a:prstGeom prst="chevron">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GB" sz="3200" kern="1200" dirty="0">
              <a:solidFill>
                <a:schemeClr val="bg1"/>
              </a:solidFill>
            </a:rPr>
            <a:t>Multiple logistic regression</a:t>
          </a:r>
        </a:p>
      </dsp:txBody>
      <dsp:txXfrm>
        <a:off x="3933922" y="318777"/>
        <a:ext cx="2142517" cy="1428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E7851-5C4E-46E7-8D1B-373C69A9F077}">
      <dsp:nvSpPr>
        <dsp:cNvPr id="0" name=""/>
        <dsp:cNvSpPr/>
      </dsp:nvSpPr>
      <dsp:spPr>
        <a:xfrm>
          <a:off x="0" y="0"/>
          <a:ext cx="3770131" cy="140485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GB" sz="2900" kern="1200" dirty="0"/>
            <a:t>Simple linear regression and correlation</a:t>
          </a:r>
        </a:p>
      </dsp:txBody>
      <dsp:txXfrm>
        <a:off x="702429" y="0"/>
        <a:ext cx="2365274" cy="1404857"/>
      </dsp:txXfrm>
    </dsp:sp>
    <dsp:sp modelId="{703BA3F5-6946-409D-87EF-E4945DD51FEA}">
      <dsp:nvSpPr>
        <dsp:cNvPr id="0" name=""/>
        <dsp:cNvSpPr/>
      </dsp:nvSpPr>
      <dsp:spPr>
        <a:xfrm>
          <a:off x="3405731" y="0"/>
          <a:ext cx="3770131" cy="140485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marL="0" lvl="0" indent="0" algn="ctr" defTabSz="1289050">
            <a:lnSpc>
              <a:spcPct val="90000"/>
            </a:lnSpc>
            <a:spcBef>
              <a:spcPct val="0"/>
            </a:spcBef>
            <a:spcAft>
              <a:spcPct val="35000"/>
            </a:spcAft>
            <a:buNone/>
          </a:pPr>
          <a:r>
            <a:rPr lang="en-GB" sz="2900" kern="1200" dirty="0"/>
            <a:t>Multiple linear regression (OLS)</a:t>
          </a:r>
        </a:p>
      </dsp:txBody>
      <dsp:txXfrm>
        <a:off x="4108160" y="0"/>
        <a:ext cx="2365274" cy="14048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F0FA7-FF4B-4851-B3E3-D6FBE6D0A750}" type="datetimeFigureOut">
              <a:rPr lang="en-GB" smtClean="0"/>
              <a:t>17/10/2023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649E1-B49B-4EB2-8824-C1420F95C67C}" type="slidenum">
              <a:rPr lang="en-GB" smtClean="0"/>
              <a:t>‹#›</a:t>
            </a:fld>
            <a:endParaRPr lang="en-GB"/>
          </a:p>
        </p:txBody>
      </p:sp>
    </p:spTree>
    <p:extLst>
      <p:ext uri="{BB962C8B-B14F-4D97-AF65-F5344CB8AC3E}">
        <p14:creationId xmlns:p14="http://schemas.microsoft.com/office/powerpoint/2010/main" val="310416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00" dirty="0"/>
          </a:p>
        </p:txBody>
      </p:sp>
      <p:sp>
        <p:nvSpPr>
          <p:cNvPr id="4" name="Slide Number Placeholder 3"/>
          <p:cNvSpPr>
            <a:spLocks noGrp="1"/>
          </p:cNvSpPr>
          <p:nvPr>
            <p:ph type="sldNum" sz="quarter" idx="5"/>
          </p:nvPr>
        </p:nvSpPr>
        <p:spPr/>
        <p:txBody>
          <a:bodyPr/>
          <a:lstStyle/>
          <a:p>
            <a:fld id="{AEE37250-ED74-45FE-8EEE-E7DB43DB6CB1}" type="slidenum">
              <a:rPr lang="en-GB" smtClean="0"/>
              <a:t>2</a:t>
            </a:fld>
            <a:endParaRPr lang="en-GB"/>
          </a:p>
        </p:txBody>
      </p:sp>
    </p:spTree>
    <p:extLst>
      <p:ext uri="{BB962C8B-B14F-4D97-AF65-F5344CB8AC3E}">
        <p14:creationId xmlns:p14="http://schemas.microsoft.com/office/powerpoint/2010/main" val="2728724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5</a:t>
            </a:fld>
            <a:endParaRPr lang="en-GB"/>
          </a:p>
        </p:txBody>
      </p:sp>
    </p:spTree>
    <p:extLst>
      <p:ext uri="{BB962C8B-B14F-4D97-AF65-F5344CB8AC3E}">
        <p14:creationId xmlns:p14="http://schemas.microsoft.com/office/powerpoint/2010/main" val="37745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16</a:t>
            </a:fld>
            <a:endParaRPr lang="en-GB"/>
          </a:p>
        </p:txBody>
      </p:sp>
    </p:spTree>
    <p:extLst>
      <p:ext uri="{BB962C8B-B14F-4D97-AF65-F5344CB8AC3E}">
        <p14:creationId xmlns:p14="http://schemas.microsoft.com/office/powerpoint/2010/main" val="3364083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17</a:t>
            </a:fld>
            <a:endParaRPr lang="en-GB"/>
          </a:p>
        </p:txBody>
      </p:sp>
    </p:spTree>
    <p:extLst>
      <p:ext uri="{BB962C8B-B14F-4D97-AF65-F5344CB8AC3E}">
        <p14:creationId xmlns:p14="http://schemas.microsoft.com/office/powerpoint/2010/main" val="130532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19</a:t>
            </a:fld>
            <a:endParaRPr lang="en-GB"/>
          </a:p>
        </p:txBody>
      </p:sp>
    </p:spTree>
    <p:extLst>
      <p:ext uri="{BB962C8B-B14F-4D97-AF65-F5344CB8AC3E}">
        <p14:creationId xmlns:p14="http://schemas.microsoft.com/office/powerpoint/2010/main" val="116085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FE649E1-B49B-4EB2-8824-C1420F95C67C}" type="slidenum">
              <a:rPr lang="en-GB" smtClean="0"/>
              <a:t>25</a:t>
            </a:fld>
            <a:endParaRPr lang="en-GB"/>
          </a:p>
        </p:txBody>
      </p:sp>
    </p:spTree>
    <p:extLst>
      <p:ext uri="{BB962C8B-B14F-4D97-AF65-F5344CB8AC3E}">
        <p14:creationId xmlns:p14="http://schemas.microsoft.com/office/powerpoint/2010/main" val="2554418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177/073112142199004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lstStyle/>
          <a:p>
            <a:pPr marL="0" lvl="0" indent="0">
              <a:buNone/>
            </a:pPr>
            <a:r>
              <a:t>Logistic regression</a:t>
            </a:r>
          </a:p>
        </p:txBody>
      </p:sp>
      <p:sp>
        <p:nvSpPr>
          <p:cNvPr id="3" name="Subtitle 2"/>
          <p:cNvSpPr>
            <a:spLocks noGrp="1"/>
          </p:cNvSpPr>
          <p:nvPr>
            <p:ph type="subTitle" idx="1" hasCustomPrompt="1"/>
          </p:nvPr>
        </p:nvSpPr>
        <p:spPr>
          <a:xfrm>
            <a:off x="2956853" y="3318386"/>
            <a:ext cx="3230289" cy="374810"/>
          </a:xfrm>
          <a:prstGeom prst="rect">
            <a:avLst/>
          </a:prstGeom>
        </p:spPr>
        <p:txBody>
          <a:bodyPr>
            <a:normAutofit fontScale="32500" lnSpcReduction="20000"/>
          </a:bodyPr>
          <a:lstStyle/>
          <a:p>
            <a:pPr marL="0" lvl="0" indent="0">
              <a:buNone/>
            </a:pPr>
            <a:r>
              <a:t>Week 4</a:t>
            </a: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Different types of models</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10</a:t>
            </a:fld>
            <a:endParaRPr lang="en-US" dirty="0"/>
          </a:p>
        </p:txBody>
      </p:sp>
      <p:pic>
        <p:nvPicPr>
          <p:cNvPr id="6" name="Picture 5">
            <a:extLst>
              <a:ext uri="{FF2B5EF4-FFF2-40B4-BE49-F238E27FC236}">
                <a16:creationId xmlns:a16="http://schemas.microsoft.com/office/drawing/2014/main" id="{C2D15601-CD04-BE13-28C3-356486A7A5F7}"/>
              </a:ext>
            </a:extLst>
          </p:cNvPr>
          <p:cNvPicPr>
            <a:picLocks noChangeAspect="1"/>
          </p:cNvPicPr>
          <p:nvPr/>
        </p:nvPicPr>
        <p:blipFill>
          <a:blip r:embed="rId2"/>
          <a:stretch>
            <a:fillRect/>
          </a:stretch>
        </p:blipFill>
        <p:spPr>
          <a:xfrm>
            <a:off x="457200" y="755371"/>
            <a:ext cx="8039513" cy="3772094"/>
          </a:xfrm>
          <a:prstGeom prst="rect">
            <a:avLst/>
          </a:prstGeom>
        </p:spPr>
      </p:pic>
    </p:spTree>
    <p:extLst>
      <p:ext uri="{BB962C8B-B14F-4D97-AF65-F5344CB8AC3E}">
        <p14:creationId xmlns:p14="http://schemas.microsoft.com/office/powerpoint/2010/main" val="95017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CD23AC-0A85-D9D0-4F22-DC32EC044CC9}"/>
              </a:ext>
            </a:extLst>
          </p:cNvPr>
          <p:cNvSpPr>
            <a:spLocks noGrp="1"/>
          </p:cNvSpPr>
          <p:nvPr>
            <p:ph type="ctrTitle"/>
          </p:nvPr>
        </p:nvSpPr>
        <p:spPr>
          <a:xfrm>
            <a:off x="3474720" y="1785257"/>
            <a:ext cx="5486400" cy="2742537"/>
          </a:xfrm>
        </p:spPr>
        <p:txBody>
          <a:bodyPr/>
          <a:lstStyle/>
          <a:p>
            <a:pPr marL="0" indent="0">
              <a:buNone/>
            </a:pPr>
            <a:r>
              <a:rPr lang="en-GB" dirty="0"/>
              <a:t>2. Logistic regression: the theory</a:t>
            </a:r>
          </a:p>
        </p:txBody>
      </p:sp>
      <p:sp>
        <p:nvSpPr>
          <p:cNvPr id="5" name="Slide Number Placeholder 4">
            <a:extLst>
              <a:ext uri="{FF2B5EF4-FFF2-40B4-BE49-F238E27FC236}">
                <a16:creationId xmlns:a16="http://schemas.microsoft.com/office/drawing/2014/main" id="{AE0D6E3E-A79C-6D08-92A0-45BEB560584D}"/>
              </a:ext>
            </a:extLst>
          </p:cNvPr>
          <p:cNvSpPr>
            <a:spLocks noGrp="1"/>
          </p:cNvSpPr>
          <p:nvPr>
            <p:ph type="sldNum" sz="quarter" idx="4294967295"/>
          </p:nvPr>
        </p:nvSpPr>
        <p:spPr>
          <a:xfrm>
            <a:off x="8474075" y="4933950"/>
            <a:ext cx="669925" cy="163513"/>
          </a:xfrm>
        </p:spPr>
        <p:txBody>
          <a:bodyPr/>
          <a:lstStyle/>
          <a:p>
            <a:r>
              <a:rPr lang="en-US"/>
              <a:t>Slide </a:t>
            </a:r>
            <a:fld id="{C5EF2332-01BF-834F-8236-50238282D533}" type="slidenum">
              <a:rPr lang="en-US" smtClean="0"/>
              <a:pPr/>
              <a:t>11</a:t>
            </a:fld>
            <a:endParaRPr lang="en-US" dirty="0"/>
          </a:p>
        </p:txBody>
      </p:sp>
    </p:spTree>
    <p:extLst>
      <p:ext uri="{BB962C8B-B14F-4D97-AF65-F5344CB8AC3E}">
        <p14:creationId xmlns:p14="http://schemas.microsoft.com/office/powerpoint/2010/main" val="50247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What is logistic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normAutofit lnSpcReduction="10000"/>
              </a:bodyPr>
              <a:lstStyle/>
              <a:p>
                <a:pPr lvl="0"/>
                <a:r>
                  <a:rPr dirty="0"/>
                  <a:t>Logistic regression is a generalized linear model where the outcome is a two-level categorical variable</a:t>
                </a:r>
              </a:p>
              <a:p>
                <a:pPr lvl="0"/>
                <a:r>
                  <a:rPr dirty="0" err="1"/>
                  <a:t>E.g</a:t>
                </a:r>
                <a:r>
                  <a:rPr dirty="0"/>
                  <a:t> “Trusting people” = 1, “Not trusting people” = 0</a:t>
                </a:r>
              </a:p>
              <a:p>
                <a:pPr lvl="0"/>
                <a:r>
                  <a:rPr dirty="0"/>
                  <a:t>The outcome variable for a GLM is denoted by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𝑖</m:t>
                        </m:r>
                      </m:sub>
                    </m:sSub>
                  </m:oMath>
                </a14:m>
                <a:r>
                  <a:rPr dirty="0"/>
                  <a:t>, where the index </a:t>
                </a:r>
                <a14:m>
                  <m:oMath xmlns:m="http://schemas.openxmlformats.org/officeDocument/2006/math">
                    <m:r>
                      <a:rPr>
                        <a:latin typeface="Cambria Math" panose="02040503050406030204" pitchFamily="18" charset="0"/>
                      </a:rPr>
                      <m:t>𝑖</m:t>
                    </m:r>
                  </m:oMath>
                </a14:m>
                <a:r>
                  <a:rPr dirty="0"/>
                  <a:t> is used to represent observation </a:t>
                </a:r>
                <a14:m>
                  <m:oMath xmlns:m="http://schemas.openxmlformats.org/officeDocument/2006/math">
                    <m:r>
                      <a:rPr>
                        <a:latin typeface="Cambria Math" panose="02040503050406030204" pitchFamily="18" charset="0"/>
                      </a:rPr>
                      <m:t>𝑖</m:t>
                    </m:r>
                  </m:oMath>
                </a14:m>
                <a:r>
                  <a:rPr dirty="0"/>
                  <a:t>.</a:t>
                </a:r>
                <a:endParaRPr lang="en-GB" dirty="0"/>
              </a:p>
              <a:p>
                <a:pPr lvl="0"/>
                <a:r>
                  <a:rPr lang="en-GB" dirty="0"/>
                  <a:t>E.g.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oMath>
                </a14:m>
                <a:r>
                  <a:rPr lang="ar-AE" dirty="0"/>
                  <a:t> </a:t>
                </a:r>
                <a:r>
                  <a:rPr lang="en-GB" dirty="0"/>
                  <a:t>will be used to represent whether person </a:t>
                </a:r>
                <a14:m>
                  <m:oMath xmlns:m="http://schemas.openxmlformats.org/officeDocument/2006/math">
                    <m:r>
                      <a:rPr lang="en-GB">
                        <a:latin typeface="Cambria Math" panose="02040503050406030204" pitchFamily="18" charset="0"/>
                      </a:rPr>
                      <m:t>𝑖</m:t>
                    </m:r>
                  </m:oMath>
                </a14:m>
                <a:r>
                  <a:rPr lang="en-GB" dirty="0"/>
                  <a:t> is in the </a:t>
                </a:r>
                <a:r>
                  <a:rPr lang="en-GB" i="1" dirty="0"/>
                  <a:t>trusting</a:t>
                </a:r>
                <a:r>
                  <a:rPr lang="en-GB" dirty="0"/>
                  <a:t> category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r>
                      <a:rPr lang="ar-AE">
                        <a:latin typeface="Cambria Math" panose="02040503050406030204" pitchFamily="18" charset="0"/>
                      </a:rPr>
                      <m:t>=</m:t>
                    </m:r>
                    <m:r>
                      <a:rPr lang="ar-AE">
                        <a:latin typeface="Cambria Math" panose="02040503050406030204" pitchFamily="18" charset="0"/>
                      </a:rPr>
                      <m:t>1</m:t>
                    </m:r>
                    <m:r>
                      <a:rPr lang="ar-AE">
                        <a:latin typeface="Cambria Math" panose="02040503050406030204" pitchFamily="18" charset="0"/>
                      </a:rPr>
                      <m:t>) </m:t>
                    </m:r>
                  </m:oMath>
                </a14:m>
                <a:r>
                  <a:rPr lang="en-GB" dirty="0"/>
                  <a:t>or not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r>
                      <a:rPr lang="ar-AE">
                        <a:latin typeface="Cambria Math" panose="02040503050406030204" pitchFamily="18" charset="0"/>
                      </a:rPr>
                      <m:t>=</m:t>
                    </m:r>
                    <m:r>
                      <a:rPr lang="ar-AE">
                        <a:latin typeface="Cambria Math" panose="02040503050406030204" pitchFamily="18" charset="0"/>
                      </a:rPr>
                      <m:t>0</m:t>
                    </m:r>
                  </m:oMath>
                </a14:m>
                <a:r>
                  <a:rPr lang="ar-AE" dirty="0"/>
                  <a:t>).</a:t>
                </a:r>
              </a:p>
              <a:p>
                <a:pPr lvl="0"/>
                <a:r>
                  <a:rPr lang="en-GB" dirty="0"/>
                  <a:t>The outcome,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oMath>
                </a14:m>
                <a:r>
                  <a:rPr lang="ar-AE" dirty="0"/>
                  <a:t>, </a:t>
                </a:r>
                <a:r>
                  <a:rPr lang="en-GB" dirty="0"/>
                  <a:t>takes the value 1 with probability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oMath>
                </a14:m>
                <a:r>
                  <a:rPr lang="ar-AE" dirty="0"/>
                  <a:t> </a:t>
                </a:r>
                <a:r>
                  <a:rPr lang="en-GB" dirty="0"/>
                  <a:t>and the value 0 with probability </a:t>
                </a:r>
                <a14:m>
                  <m:oMath xmlns:m="http://schemas.openxmlformats.org/officeDocument/2006/math">
                    <m:r>
                      <a:rPr lang="en-GB">
                        <a:latin typeface="Cambria Math" panose="02040503050406030204" pitchFamily="18" charset="0"/>
                      </a:rPr>
                      <m:t>1</m:t>
                    </m:r>
                    <m:r>
                      <a:rPr lang="en-GB">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oMath>
                </a14:m>
                <a:r>
                  <a:rPr lang="ar-AE" dirty="0"/>
                  <a:t>.</a:t>
                </a:r>
              </a:p>
              <a:p>
                <a:pPr lvl="0"/>
                <a:r>
                  <a:rPr lang="en-GB" dirty="0"/>
                  <a:t>Because each observation has a slightly different context, (e.g., different education level if we have education as an independent variable), the probability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oMath>
                </a14:m>
                <a:r>
                  <a:rPr lang="ar-AE" dirty="0"/>
                  <a:t> </a:t>
                </a:r>
                <a:r>
                  <a:rPr lang="en-GB" dirty="0"/>
                  <a:t>will differ for each observation.</a:t>
                </a:r>
              </a:p>
              <a:p>
                <a:pPr lvl="0"/>
                <a:r>
                  <a:rPr lang="en-GB" dirty="0"/>
                  <a:t>It is this </a:t>
                </a:r>
                <a:r>
                  <a:rPr lang="en-GB" b="1" dirty="0"/>
                  <a:t>probability</a:t>
                </a:r>
                <a:r>
                  <a:rPr lang="en-GB" dirty="0"/>
                  <a:t> that we model in relation to the predictor variables</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185" t="-3613" r="-1259"/>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a:t>
            </a:r>
            <a:r>
              <a:rPr b="1"/>
              <a:t>logit</a:t>
            </a:r>
            <a:r>
              <a:t> transformation</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noAutofit/>
              </a:bodyPr>
              <a:lstStyle/>
              <a:p>
                <a:pPr lvl="0"/>
                <a:r>
                  <a:rPr dirty="0"/>
                  <a:t>The predictor variables are represented as follows: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𝑖</m:t>
                        </m:r>
                      </m:sub>
                    </m:sSub>
                  </m:oMath>
                </a14:m>
                <a:r>
                  <a:rPr dirty="0"/>
                  <a:t> is the value of variable 1 for observation </a:t>
                </a:r>
                <a14:m>
                  <m:oMath xmlns:m="http://schemas.openxmlformats.org/officeDocument/2006/math">
                    <m:r>
                      <a:rPr>
                        <a:latin typeface="Cambria Math" panose="02040503050406030204" pitchFamily="18" charset="0"/>
                      </a:rPr>
                      <m:t>𝑖</m:t>
                    </m:r>
                  </m:oMath>
                </a14:m>
                <a:r>
                  <a:rPr dirty="0"/>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𝑖</m:t>
                        </m:r>
                      </m:sub>
                    </m:sSub>
                  </m:oMath>
                </a14:m>
                <a:r>
                  <a:rPr dirty="0"/>
                  <a:t> is the value of variable 2 for observation </a:t>
                </a:r>
                <a14:m>
                  <m:oMath xmlns:m="http://schemas.openxmlformats.org/officeDocument/2006/math">
                    <m:r>
                      <a:rPr>
                        <a:latin typeface="Cambria Math" panose="02040503050406030204" pitchFamily="18" charset="0"/>
                      </a:rPr>
                      <m:t>𝑖</m:t>
                    </m:r>
                  </m:oMath>
                </a14:m>
                <a:r>
                  <a:rPr dirty="0"/>
                  <a:t>, and so on.</a:t>
                </a:r>
              </a:p>
              <a:p>
                <a:pPr lvl="0"/>
                <a:r>
                  <a:rPr dirty="0"/>
                  <a:t>We want to choose a </a:t>
                </a:r>
                <a:r>
                  <a:rPr b="1" dirty="0"/>
                  <a:t>transformation</a:t>
                </a:r>
                <a:r>
                  <a:rPr dirty="0"/>
                  <a:t> in the equation that makes practical and mathematical sense.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𝑡𝑟𝑎𝑛𝑠𝑓𝑜𝑟𝑚𝑎𝑡𝑖𝑜𝑛</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r>
                            <a:rPr>
                              <a:latin typeface="Cambria Math" panose="02040503050406030204" pitchFamily="18" charset="0"/>
                            </a:rPr>
                            <m:t>,</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𝑘</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𝑘</m:t>
                          </m:r>
                          <m:r>
                            <a:rPr>
                              <a:latin typeface="Cambria Math" panose="02040503050406030204" pitchFamily="18" charset="0"/>
                            </a:rPr>
                            <m:t>,</m:t>
                          </m:r>
                          <m:r>
                            <a:rPr>
                              <a:latin typeface="Cambria Math" panose="02040503050406030204" pitchFamily="18" charset="0"/>
                            </a:rPr>
                            <m:t>𝑖</m:t>
                          </m:r>
                        </m:sub>
                      </m:sSub>
                    </m:oMath>
                  </m:oMathPara>
                </a14:m>
                <a:endParaRPr lang="en-GB" dirty="0"/>
              </a:p>
              <a:p>
                <a:pPr/>
                <a:r>
                  <a:rPr lang="en-GB" dirty="0"/>
                  <a:t>For example, we want a transformation that makes the range of possibilities on the left hand side of the equation equal to the range of possibilities for the right hand side; if there was no transformation for this equation, the left hand side could only take values between 0 and 1, but the right hand side could take values outside of this range.</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185" t="-2746" r="-222"/>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a:t>
            </a:r>
            <a:r>
              <a:rPr b="1"/>
              <a:t>logit</a:t>
            </a:r>
            <a:r>
              <a:t> transformation</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lvl="0"/>
                <a:r>
                  <a:rPr dirty="0"/>
                  <a:t>A common transformation for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oMath>
                </a14:m>
                <a:r>
                  <a:rPr dirty="0"/>
                  <a:t> is the </a:t>
                </a:r>
                <a:r>
                  <a:rPr b="1" dirty="0"/>
                  <a:t>logit transformation</a:t>
                </a:r>
                <a:r>
                  <a:rPr dirty="0"/>
                  <a:t>, which may be written as:</a:t>
                </a:r>
                <a:endParaRPr lang="en-GB"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𝑙𝑜𝑔𝑖𝑡</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d>
                      <m:r>
                        <a:rPr>
                          <a:latin typeface="Cambria Math" panose="02040503050406030204" pitchFamily="18" charset="0"/>
                        </a:rPr>
                        <m:t>=</m:t>
                      </m:r>
                      <m:sSub>
                        <m:sSubPr>
                          <m:ctrlPr>
                            <a:rPr i="1">
                              <a:latin typeface="Cambria Math" panose="02040503050406030204" pitchFamily="18" charset="0"/>
                            </a:rPr>
                          </m:ctrlPr>
                        </m:sSubPr>
                        <m:e>
                          <m:r>
                            <m:rPr>
                              <m:sty m:val="p"/>
                            </m:rPr>
                            <a:rPr>
                              <a:latin typeface="Cambria Math" panose="02040503050406030204" pitchFamily="18" charset="0"/>
                            </a:rPr>
                            <m:t>log</m:t>
                          </m:r>
                        </m:e>
                        <m:sub>
                          <m:r>
                            <a:rPr>
                              <a:latin typeface="Cambria Math" panose="02040503050406030204" pitchFamily="18" charset="0"/>
                            </a:rPr>
                            <m:t>𝑒</m:t>
                          </m:r>
                        </m:sub>
                      </m:sSub>
                      <m:d>
                        <m:dPr>
                          <m:ctrlPr>
                            <a:rPr i="1">
                              <a:latin typeface="Cambria Math" panose="02040503050406030204" pitchFamily="18" charset="0"/>
                            </a:rPr>
                          </m:ctrlPr>
                        </m:dPr>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num>
                            <m:den>
                              <m:r>
                                <a:rPr>
                                  <a:latin typeface="Cambria Math" panose="02040503050406030204" pitchFamily="18" charset="0"/>
                                </a:rPr>
                                <m:t>1</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den>
                          </m:f>
                        </m:e>
                      </m:d>
                    </m:oMath>
                  </m:oMathPara>
                </a14:m>
                <a:endParaRPr lang="en-GB" dirty="0"/>
              </a:p>
              <a:p>
                <a:pPr marL="0" lvl="0" indent="0">
                  <a:buNone/>
                </a:pPr>
                <a:endParaRPr lang="en-GB" dirty="0"/>
              </a:p>
              <a:p>
                <a:pPr lvl="0"/>
                <a:r>
                  <a:rPr lang="en-GB" dirty="0"/>
                  <a:t>We can rewrite the equation relating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𝑌</m:t>
                        </m:r>
                      </m:e>
                      <m:sub>
                        <m:r>
                          <a:rPr lang="ar-AE">
                            <a:latin typeface="Cambria Math" panose="02040503050406030204" pitchFamily="18" charset="0"/>
                          </a:rPr>
                          <m:t>𝑖</m:t>
                        </m:r>
                      </m:sub>
                    </m:sSub>
                  </m:oMath>
                </a14:m>
                <a:r>
                  <a:rPr lang="ar-AE" dirty="0"/>
                  <a:t> </a:t>
                </a:r>
                <a:r>
                  <a:rPr lang="en-GB" dirty="0"/>
                  <a:t>to its predictors using the logit transformation of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oMath>
                </a14:m>
                <a:r>
                  <a:rPr lang="ar-AE" dirty="0"/>
                  <a:t>:</a:t>
                </a:r>
                <a:endParaRPr lang="en-GB" dirty="0"/>
              </a:p>
              <a:p>
                <a:pPr marL="0" lvl="0" indent="0">
                  <a:buNone/>
                </a:pPr>
                <a:endParaRPr lang="ar-AE" dirty="0"/>
              </a:p>
              <a:p>
                <a:pPr marL="0" lvl="0" indent="0">
                  <a:buNone/>
                </a:pPr>
                <a14:m>
                  <m:oMathPara xmlns:m="http://schemas.openxmlformats.org/officeDocument/2006/math">
                    <m:oMathParaPr>
                      <m:jc m:val="center"/>
                    </m:oMathParaPr>
                    <m:oMath xmlns:m="http://schemas.openxmlformats.org/officeDocument/2006/math">
                      <m:sSub>
                        <m:sSubPr>
                          <m:ctrlPr>
                            <a:rPr lang="ar-AE" i="1">
                              <a:latin typeface="Cambria Math" panose="02040503050406030204" pitchFamily="18" charset="0"/>
                            </a:rPr>
                          </m:ctrlPr>
                        </m:sSubPr>
                        <m:e>
                          <m:r>
                            <m:rPr>
                              <m:sty m:val="p"/>
                            </m:rPr>
                            <a:rPr lang="en-GB">
                              <a:latin typeface="Cambria Math" panose="02040503050406030204" pitchFamily="18" charset="0"/>
                            </a:rPr>
                            <m:t>log</m:t>
                          </m:r>
                        </m:e>
                        <m:sub>
                          <m:r>
                            <a:rPr lang="ar-AE">
                              <a:latin typeface="Cambria Math" panose="02040503050406030204" pitchFamily="18" charset="0"/>
                            </a:rPr>
                            <m:t>𝑒</m:t>
                          </m:r>
                        </m:sub>
                      </m:sSub>
                      <m:d>
                        <m:dPr>
                          <m:ctrlPr>
                            <a:rPr lang="ar-AE" i="1">
                              <a:latin typeface="Cambria Math" panose="02040503050406030204" pitchFamily="18" charset="0"/>
                            </a:rPr>
                          </m:ctrlPr>
                        </m:dPr>
                        <m:e>
                          <m:f>
                            <m:fPr>
                              <m:ctrlPr>
                                <a:rPr lang="ar-AE" i="1">
                                  <a:latin typeface="Cambria Math" panose="02040503050406030204" pitchFamily="18" charset="0"/>
                                </a:rPr>
                              </m:ctrlPr>
                            </m:fPr>
                            <m:num>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num>
                            <m:den>
                              <m:r>
                                <a:rPr lang="ar-AE">
                                  <a:latin typeface="Cambria Math" panose="02040503050406030204" pitchFamily="18" charset="0"/>
                                </a:rPr>
                                <m:t>1</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𝑝</m:t>
                                  </m:r>
                                </m:e>
                                <m:sub>
                                  <m:r>
                                    <a:rPr lang="ar-AE">
                                      <a:latin typeface="Cambria Math" panose="02040503050406030204" pitchFamily="18" charset="0"/>
                                    </a:rPr>
                                    <m:t>𝑖</m:t>
                                  </m:r>
                                </m:sub>
                              </m:sSub>
                            </m:den>
                          </m:f>
                        </m:e>
                      </m:d>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1</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1</m:t>
                          </m:r>
                          <m:r>
                            <a:rPr lang="ar-AE">
                              <a:latin typeface="Cambria Math" panose="02040503050406030204" pitchFamily="18" charset="0"/>
                            </a:rPr>
                            <m:t>,</m:t>
                          </m:r>
                          <m:r>
                            <a:rPr lang="ar-AE">
                              <a:latin typeface="Cambria Math" panose="02040503050406030204" pitchFamily="18" charset="0"/>
                            </a:rPr>
                            <m:t>𝑖</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2</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2</m:t>
                          </m:r>
                          <m:r>
                            <a:rPr lang="ar-AE">
                              <a:latin typeface="Cambria Math" panose="02040503050406030204" pitchFamily="18" charset="0"/>
                            </a:rPr>
                            <m:t>,</m:t>
                          </m:r>
                          <m:r>
                            <a:rPr lang="ar-AE">
                              <a:latin typeface="Cambria Math" panose="02040503050406030204" pitchFamily="18" charset="0"/>
                            </a:rPr>
                            <m:t>𝑖</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𝑏</m:t>
                          </m:r>
                        </m:e>
                        <m:sub>
                          <m:r>
                            <a:rPr lang="ar-AE">
                              <a:latin typeface="Cambria Math" panose="02040503050406030204" pitchFamily="18" charset="0"/>
                            </a:rPr>
                            <m:t>𝑘</m:t>
                          </m:r>
                        </m:sub>
                      </m:sSub>
                      <m:sSub>
                        <m:sSubPr>
                          <m:ctrlPr>
                            <a:rPr lang="ar-AE" i="1">
                              <a:latin typeface="Cambria Math" panose="02040503050406030204" pitchFamily="18" charset="0"/>
                            </a:rPr>
                          </m:ctrlPr>
                        </m:sSubPr>
                        <m:e>
                          <m:r>
                            <a:rPr lang="ar-AE">
                              <a:latin typeface="Cambria Math" panose="02040503050406030204" pitchFamily="18" charset="0"/>
                            </a:rPr>
                            <m:t>𝑥</m:t>
                          </m:r>
                        </m:e>
                        <m:sub>
                          <m:r>
                            <a:rPr lang="ar-AE">
                              <a:latin typeface="Cambria Math" panose="02040503050406030204" pitchFamily="18" charset="0"/>
                            </a:rPr>
                            <m:t>𝑘</m:t>
                          </m:r>
                          <m:r>
                            <a:rPr lang="ar-AE">
                              <a:latin typeface="Cambria Math" panose="02040503050406030204" pitchFamily="18" charset="0"/>
                            </a:rPr>
                            <m:t>,</m:t>
                          </m:r>
                          <m:r>
                            <a:rPr lang="ar-AE">
                              <a:latin typeface="Cambria Math" panose="02040503050406030204" pitchFamily="18" charset="0"/>
                            </a:rPr>
                            <m:t>𝑖</m:t>
                          </m:r>
                        </m:sub>
                      </m:sSub>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185" t="-2890" r="-296"/>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The </a:t>
            </a:r>
            <a:r>
              <a:rPr b="1"/>
              <a:t>logit</a:t>
            </a:r>
            <a:r>
              <a:t> transformation</a:t>
            </a:r>
          </a:p>
        </p:txBody>
      </p:sp>
      <p:pic>
        <p:nvPicPr>
          <p:cNvPr id="3" name="Picture 1" descr="Week_4_R_files/figure-pptx/unnamed-chunk-1-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rPr lang="en-GB" i="1" dirty="0"/>
              <a:t>Odds</a:t>
            </a:r>
            <a:r>
              <a:rPr dirty="0"/>
              <a:t> </a:t>
            </a:r>
            <a:r>
              <a:rPr lang="en-GB" dirty="0"/>
              <a:t>and</a:t>
            </a:r>
            <a:r>
              <a:rPr dirty="0"/>
              <a:t> </a:t>
            </a:r>
            <a:r>
              <a:rPr i="1" dirty="0"/>
              <a:t>probabilities</a:t>
            </a:r>
            <a:endParaRPr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16</a:t>
            </a:fld>
            <a:endParaRPr lang="en-US" dirty="0"/>
          </a:p>
        </p:txBody>
      </p:sp>
      <p:pic>
        <p:nvPicPr>
          <p:cNvPr id="8" name="Picture 7">
            <a:extLst>
              <a:ext uri="{FF2B5EF4-FFF2-40B4-BE49-F238E27FC236}">
                <a16:creationId xmlns:a16="http://schemas.microsoft.com/office/drawing/2014/main" id="{545D6378-1CF6-23DC-063A-5EA931C7EE00}"/>
              </a:ext>
            </a:extLst>
          </p:cNvPr>
          <p:cNvPicPr>
            <a:picLocks noChangeAspect="1"/>
          </p:cNvPicPr>
          <p:nvPr/>
        </p:nvPicPr>
        <p:blipFill>
          <a:blip r:embed="rId3"/>
          <a:stretch>
            <a:fillRect/>
          </a:stretch>
        </p:blipFill>
        <p:spPr>
          <a:xfrm>
            <a:off x="840545" y="1341849"/>
            <a:ext cx="6931856" cy="2665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45D6378-1CF6-23DC-063A-5EA931C7EE00}"/>
              </a:ext>
            </a:extLst>
          </p:cNvPr>
          <p:cNvPicPr>
            <a:picLocks noChangeAspect="1"/>
          </p:cNvPicPr>
          <p:nvPr/>
        </p:nvPicPr>
        <p:blipFill>
          <a:blip r:embed="rId3">
            <a:alphaModFix amt="20000"/>
          </a:blip>
          <a:stretch>
            <a:fillRect/>
          </a:stretch>
        </p:blipFill>
        <p:spPr>
          <a:xfrm>
            <a:off x="840545" y="1341849"/>
            <a:ext cx="6931856" cy="2665655"/>
          </a:xfrm>
          <a:prstGeom prst="rect">
            <a:avLst/>
          </a:prstGeom>
        </p:spPr>
      </p:pic>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rPr lang="en-GB" i="1" dirty="0"/>
              <a:t>Odds</a:t>
            </a:r>
            <a:r>
              <a:rPr dirty="0"/>
              <a:t> </a:t>
            </a:r>
            <a:r>
              <a:rPr lang="en-GB" dirty="0"/>
              <a:t>and</a:t>
            </a:r>
            <a:r>
              <a:rPr dirty="0"/>
              <a:t> </a:t>
            </a:r>
            <a:r>
              <a:rPr i="1" dirty="0"/>
              <a:t>probabilities</a:t>
            </a:r>
            <a:endParaRPr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17</a:t>
            </a:fld>
            <a:endParaRPr lang="en-US" dirty="0"/>
          </a:p>
        </p:txBody>
      </p:sp>
      <p:graphicFrame>
        <p:nvGraphicFramePr>
          <p:cNvPr id="3" name="Table 2">
            <a:extLst>
              <a:ext uri="{FF2B5EF4-FFF2-40B4-BE49-F238E27FC236}">
                <a16:creationId xmlns:a16="http://schemas.microsoft.com/office/drawing/2014/main" id="{52DF0E5A-73B1-3A2C-72F4-1C6EE39DE554}"/>
              </a:ext>
            </a:extLst>
          </p:cNvPr>
          <p:cNvGraphicFramePr>
            <a:graphicFrameLocks noGrp="1"/>
          </p:cNvGraphicFramePr>
          <p:nvPr>
            <p:extLst>
              <p:ext uri="{D42A27DB-BD31-4B8C-83A1-F6EECF244321}">
                <p14:modId xmlns:p14="http://schemas.microsoft.com/office/powerpoint/2010/main" val="1926708640"/>
              </p:ext>
            </p:extLst>
          </p:nvPr>
        </p:nvGraphicFramePr>
        <p:xfrm>
          <a:off x="4489267" y="391484"/>
          <a:ext cx="3283134" cy="4380880"/>
        </p:xfrm>
        <a:graphic>
          <a:graphicData uri="http://schemas.openxmlformats.org/drawingml/2006/table">
            <a:tbl>
              <a:tblPr>
                <a:solidFill>
                  <a:srgbClr val="F0F0F0">
                    <a:alpha val="18039"/>
                  </a:srgbClr>
                </a:solidFill>
              </a:tblPr>
              <a:tblGrid>
                <a:gridCol w="1094378">
                  <a:extLst>
                    <a:ext uri="{9D8B030D-6E8A-4147-A177-3AD203B41FA5}">
                      <a16:colId xmlns:a16="http://schemas.microsoft.com/office/drawing/2014/main" val="366692607"/>
                    </a:ext>
                  </a:extLst>
                </a:gridCol>
                <a:gridCol w="1094378">
                  <a:extLst>
                    <a:ext uri="{9D8B030D-6E8A-4147-A177-3AD203B41FA5}">
                      <a16:colId xmlns:a16="http://schemas.microsoft.com/office/drawing/2014/main" val="2730838179"/>
                    </a:ext>
                  </a:extLst>
                </a:gridCol>
                <a:gridCol w="1094378">
                  <a:extLst>
                    <a:ext uri="{9D8B030D-6E8A-4147-A177-3AD203B41FA5}">
                      <a16:colId xmlns:a16="http://schemas.microsoft.com/office/drawing/2014/main" val="2659584337"/>
                    </a:ext>
                  </a:extLst>
                </a:gridCol>
              </a:tblGrid>
              <a:tr h="301171">
                <a:tc>
                  <a:txBody>
                    <a:bodyPr/>
                    <a:lstStyle/>
                    <a:p>
                      <a:pPr algn="r" fontAlgn="b"/>
                      <a:r>
                        <a:rPr lang="en-GB" sz="1400" b="1" dirty="0">
                          <a:effectLst/>
                        </a:rPr>
                        <a:t>probs</a:t>
                      </a:r>
                    </a:p>
                  </a:txBody>
                  <a:tcPr marL="49780" marR="49780" marT="49780" marB="49780" anchor="b">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r" fontAlgn="b"/>
                      <a:r>
                        <a:rPr lang="en-GB" sz="1400" b="1">
                          <a:effectLst/>
                        </a:rPr>
                        <a:t>odds</a:t>
                      </a:r>
                    </a:p>
                  </a:txBody>
                  <a:tcPr marL="49780" marR="49780" marT="49780" marB="49780" anchor="b">
                    <a:lnL>
                      <a:noFill/>
                    </a:lnL>
                    <a:lnR>
                      <a:noFill/>
                    </a:lnR>
                    <a:lnT>
                      <a:noFill/>
                    </a:lnT>
                    <a:lnB w="6350" cap="flat" cmpd="sng" algn="ctr">
                      <a:solidFill>
                        <a:srgbClr val="DDDDDD"/>
                      </a:solidFill>
                      <a:prstDash val="solid"/>
                      <a:round/>
                      <a:headEnd type="none" w="med" len="med"/>
                      <a:tailEnd type="none" w="med" len="med"/>
                    </a:lnB>
                    <a:solidFill>
                      <a:schemeClr val="bg1"/>
                    </a:solidFill>
                  </a:tcPr>
                </a:tc>
                <a:tc>
                  <a:txBody>
                    <a:bodyPr/>
                    <a:lstStyle/>
                    <a:p>
                      <a:pPr algn="r" fontAlgn="b"/>
                      <a:r>
                        <a:rPr lang="en-GB" sz="1400" b="1" dirty="0" err="1">
                          <a:effectLst/>
                        </a:rPr>
                        <a:t>log_odds</a:t>
                      </a:r>
                      <a:endParaRPr lang="en-GB" sz="1400" b="1" dirty="0">
                        <a:effectLst/>
                      </a:endParaRPr>
                    </a:p>
                  </a:txBody>
                  <a:tcPr marL="49780" marR="49780" marT="49780" marB="49780" anchor="b">
                    <a:lnL>
                      <a:noFill/>
                    </a:lnL>
                    <a:lnR>
                      <a:noFill/>
                    </a:lnR>
                    <a:lnT>
                      <a:noFill/>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101997241"/>
                  </a:ext>
                </a:extLst>
              </a:tr>
              <a:tr h="301171">
                <a:tc>
                  <a:txBody>
                    <a:bodyPr/>
                    <a:lstStyle/>
                    <a:p>
                      <a:pPr algn="r" fontAlgn="t"/>
                      <a:r>
                        <a:rPr lang="en-GB" sz="1400" b="1" dirty="0">
                          <a:effectLst/>
                        </a:rPr>
                        <a:t>0.01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0.01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-4.60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774788709"/>
                  </a:ext>
                </a:extLst>
              </a:tr>
              <a:tr h="301171">
                <a:tc>
                  <a:txBody>
                    <a:bodyPr/>
                    <a:lstStyle/>
                    <a:p>
                      <a:pPr algn="r" fontAlgn="t"/>
                      <a:r>
                        <a:rPr lang="en-GB" sz="1400" b="1" dirty="0">
                          <a:effectLst/>
                        </a:rPr>
                        <a:t>0.05</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0.05</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-2.94</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46646474"/>
                  </a:ext>
                </a:extLst>
              </a:tr>
              <a:tr h="301171">
                <a:tc>
                  <a:txBody>
                    <a:bodyPr/>
                    <a:lstStyle/>
                    <a:p>
                      <a:pPr algn="r" fontAlgn="t"/>
                      <a:r>
                        <a:rPr lang="en-GB" sz="1400" b="1">
                          <a:effectLst/>
                        </a:rPr>
                        <a:t>0.10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0.11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-2.20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852455043"/>
                  </a:ext>
                </a:extLst>
              </a:tr>
              <a:tr h="301171">
                <a:tc>
                  <a:txBody>
                    <a:bodyPr/>
                    <a:lstStyle/>
                    <a:p>
                      <a:pPr algn="r" fontAlgn="t"/>
                      <a:r>
                        <a:rPr lang="en-GB" sz="1400" b="1" dirty="0">
                          <a:effectLst/>
                        </a:rPr>
                        <a:t>0.20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0.25</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-1.39</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847126705"/>
                  </a:ext>
                </a:extLst>
              </a:tr>
              <a:tr h="301171">
                <a:tc>
                  <a:txBody>
                    <a:bodyPr/>
                    <a:lstStyle/>
                    <a:p>
                      <a:pPr algn="r" fontAlgn="t"/>
                      <a:r>
                        <a:rPr lang="en-GB" sz="1400" b="1">
                          <a:effectLst/>
                        </a:rPr>
                        <a:t>0.33</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0.50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-0.69</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3084078937"/>
                  </a:ext>
                </a:extLst>
              </a:tr>
              <a:tr h="301171">
                <a:tc>
                  <a:txBody>
                    <a:bodyPr/>
                    <a:lstStyle/>
                    <a:p>
                      <a:pPr algn="r" fontAlgn="t"/>
                      <a:r>
                        <a:rPr lang="en-GB" sz="1400" b="1">
                          <a:effectLst/>
                        </a:rPr>
                        <a:t>0.40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0.67</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-0.41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637994545"/>
                  </a:ext>
                </a:extLst>
              </a:tr>
              <a:tr h="301171">
                <a:tc>
                  <a:txBody>
                    <a:bodyPr/>
                    <a:lstStyle/>
                    <a:p>
                      <a:pPr algn="r" fontAlgn="t"/>
                      <a:r>
                        <a:rPr lang="en-GB" sz="1400" b="1">
                          <a:effectLst/>
                        </a:rPr>
                        <a:t>0.50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1.00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0.00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243838675"/>
                  </a:ext>
                </a:extLst>
              </a:tr>
              <a:tr h="301171">
                <a:tc>
                  <a:txBody>
                    <a:bodyPr/>
                    <a:lstStyle/>
                    <a:p>
                      <a:pPr algn="r" fontAlgn="t"/>
                      <a:r>
                        <a:rPr lang="en-GB" sz="1400" b="1">
                          <a:effectLst/>
                        </a:rPr>
                        <a:t>0.60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1.50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0.41</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664870655"/>
                  </a:ext>
                </a:extLst>
              </a:tr>
              <a:tr h="301171">
                <a:tc>
                  <a:txBody>
                    <a:bodyPr/>
                    <a:lstStyle/>
                    <a:p>
                      <a:pPr algn="r" fontAlgn="t"/>
                      <a:r>
                        <a:rPr lang="en-GB" sz="1400" b="1">
                          <a:effectLst/>
                        </a:rPr>
                        <a:t>0.67</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2.00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0.69</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2673164810"/>
                  </a:ext>
                </a:extLst>
              </a:tr>
              <a:tr h="301171">
                <a:tc>
                  <a:txBody>
                    <a:bodyPr/>
                    <a:lstStyle/>
                    <a:p>
                      <a:pPr algn="r" fontAlgn="t"/>
                      <a:r>
                        <a:rPr lang="en-GB" sz="1400" b="1">
                          <a:effectLst/>
                        </a:rPr>
                        <a:t>0.80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4.00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1.39</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4227494743"/>
                  </a:ext>
                </a:extLst>
              </a:tr>
              <a:tr h="301171">
                <a:tc>
                  <a:txBody>
                    <a:bodyPr/>
                    <a:lstStyle/>
                    <a:p>
                      <a:pPr algn="r" fontAlgn="t"/>
                      <a:r>
                        <a:rPr lang="en-GB" sz="1400" b="1">
                          <a:effectLst/>
                        </a:rPr>
                        <a:t>0.90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9.00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2.20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972529448"/>
                  </a:ext>
                </a:extLst>
              </a:tr>
              <a:tr h="301171">
                <a:tc>
                  <a:txBody>
                    <a:bodyPr/>
                    <a:lstStyle/>
                    <a:p>
                      <a:pPr algn="r" fontAlgn="t"/>
                      <a:r>
                        <a:rPr lang="en-GB" sz="1400" b="1">
                          <a:effectLst/>
                        </a:rPr>
                        <a:t>0.95</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a:effectLst/>
                        </a:rPr>
                        <a:t>19.00</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tc>
                  <a:txBody>
                    <a:bodyPr/>
                    <a:lstStyle/>
                    <a:p>
                      <a:pPr algn="r" fontAlgn="t"/>
                      <a:r>
                        <a:rPr lang="en-GB" sz="1400" b="1" dirty="0">
                          <a:effectLst/>
                        </a:rPr>
                        <a:t>2.94</a:t>
                      </a:r>
                    </a:p>
                  </a:txBody>
                  <a:tcPr marL="49780" marR="49780" marT="49780" marB="49780">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841340254"/>
                  </a:ext>
                </a:extLst>
              </a:tr>
              <a:tr h="301171">
                <a:tc>
                  <a:txBody>
                    <a:bodyPr/>
                    <a:lstStyle/>
                    <a:p>
                      <a:pPr algn="r" fontAlgn="t"/>
                      <a:r>
                        <a:rPr lang="en-GB" sz="1400" b="1">
                          <a:effectLst/>
                        </a:rPr>
                        <a:t>0.99</a:t>
                      </a:r>
                    </a:p>
                  </a:txBody>
                  <a:tcPr marL="49780" marR="49780" marT="49780" marB="49780">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r" fontAlgn="t"/>
                      <a:r>
                        <a:rPr lang="en-GB" sz="1400" b="1">
                          <a:effectLst/>
                        </a:rPr>
                        <a:t>99.00</a:t>
                      </a:r>
                    </a:p>
                  </a:txBody>
                  <a:tcPr marL="49780" marR="49780" marT="49780" marB="49780">
                    <a:lnL>
                      <a:noFill/>
                    </a:lnL>
                    <a:lnR>
                      <a:noFill/>
                    </a:lnR>
                    <a:lnT w="6350" cap="flat" cmpd="sng" algn="ctr">
                      <a:solidFill>
                        <a:srgbClr val="DDDDDD"/>
                      </a:solidFill>
                      <a:prstDash val="solid"/>
                      <a:round/>
                      <a:headEnd type="none" w="med" len="med"/>
                      <a:tailEnd type="none" w="med" len="med"/>
                    </a:lnT>
                    <a:lnB>
                      <a:noFill/>
                    </a:lnB>
                    <a:solidFill>
                      <a:schemeClr val="bg1"/>
                    </a:solidFill>
                  </a:tcPr>
                </a:tc>
                <a:tc>
                  <a:txBody>
                    <a:bodyPr/>
                    <a:lstStyle/>
                    <a:p>
                      <a:pPr algn="r" fontAlgn="t"/>
                      <a:r>
                        <a:rPr lang="en-GB" sz="1400" b="1" dirty="0">
                          <a:effectLst/>
                        </a:rPr>
                        <a:t>4.60</a:t>
                      </a:r>
                    </a:p>
                  </a:txBody>
                  <a:tcPr marL="49780" marR="49780" marT="49780" marB="49780">
                    <a:lnL>
                      <a:noFill/>
                    </a:lnL>
                    <a:lnR>
                      <a:noFill/>
                    </a:lnR>
                    <a:lnT w="6350" cap="flat" cmpd="sng" algn="ctr">
                      <a:solidFill>
                        <a:srgbClr val="DDDDDD"/>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2922544509"/>
                  </a:ext>
                </a:extLst>
              </a:tr>
            </a:tbl>
          </a:graphicData>
        </a:graphic>
      </p:graphicFrame>
    </p:spTree>
    <p:extLst>
      <p:ext uri="{BB962C8B-B14F-4D97-AF65-F5344CB8AC3E}">
        <p14:creationId xmlns:p14="http://schemas.microsoft.com/office/powerpoint/2010/main" val="48318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68BD-5D6D-7C67-683D-849E17A9883A}"/>
              </a:ext>
            </a:extLst>
          </p:cNvPr>
          <p:cNvSpPr>
            <a:spLocks noGrp="1"/>
          </p:cNvSpPr>
          <p:nvPr>
            <p:ph type="title"/>
          </p:nvPr>
        </p:nvSpPr>
        <p:spPr/>
        <p:txBody>
          <a:bodyPr>
            <a:normAutofit fontScale="90000"/>
          </a:bodyPr>
          <a:lstStyle/>
          <a:p>
            <a:r>
              <a:rPr lang="en-GB" dirty="0"/>
              <a:t>Odds</a:t>
            </a:r>
          </a:p>
        </p:txBody>
      </p:sp>
      <p:sp>
        <p:nvSpPr>
          <p:cNvPr id="3" name="Content Placeholder 2">
            <a:extLst>
              <a:ext uri="{FF2B5EF4-FFF2-40B4-BE49-F238E27FC236}">
                <a16:creationId xmlns:a16="http://schemas.microsoft.com/office/drawing/2014/main" id="{F78FD272-59E9-E5A3-D7B5-69AB3FEF4357}"/>
              </a:ext>
            </a:extLst>
          </p:cNvPr>
          <p:cNvSpPr>
            <a:spLocks noGrp="1"/>
          </p:cNvSpPr>
          <p:nvPr>
            <p:ph idx="1"/>
          </p:nvPr>
        </p:nvSpPr>
        <p:spPr/>
        <p:txBody>
          <a:bodyPr>
            <a:normAutofit/>
          </a:bodyPr>
          <a:lstStyle/>
          <a:p>
            <a:r>
              <a:rPr lang="en-GB" sz="2800" dirty="0"/>
              <a:t>Suppose there is </a:t>
            </a:r>
            <a:r>
              <a:rPr lang="en-GB" sz="2800" b="1" dirty="0"/>
              <a:t>a 70% chance</a:t>
            </a:r>
            <a:r>
              <a:rPr lang="en-GB" sz="2800" dirty="0"/>
              <a:t> it will rain tomorrow</a:t>
            </a:r>
          </a:p>
          <a:p>
            <a:r>
              <a:rPr lang="en-GB" sz="2800" dirty="0"/>
              <a:t>Probability it </a:t>
            </a:r>
            <a:r>
              <a:rPr lang="en-GB" sz="2800" b="1" dirty="0"/>
              <a:t>will</a:t>
            </a:r>
            <a:r>
              <a:rPr lang="en-GB" sz="2800" dirty="0"/>
              <a:t> rain is </a:t>
            </a:r>
            <a:r>
              <a:rPr lang="en-GB" sz="2800" b="1" dirty="0"/>
              <a:t>p = 0.7</a:t>
            </a:r>
          </a:p>
          <a:p>
            <a:r>
              <a:rPr lang="en-GB" sz="2800" dirty="0"/>
              <a:t>Probability it </a:t>
            </a:r>
            <a:r>
              <a:rPr lang="en-GB" sz="2800" b="1" dirty="0"/>
              <a:t>won’t</a:t>
            </a:r>
            <a:r>
              <a:rPr lang="en-GB" sz="2800" dirty="0"/>
              <a:t> rain is </a:t>
            </a:r>
            <a:r>
              <a:rPr lang="en-GB" sz="2800" b="1" dirty="0"/>
              <a:t>1 − p = 0.3</a:t>
            </a:r>
          </a:p>
          <a:p>
            <a:r>
              <a:rPr lang="en-GB" sz="2800" b="1" dirty="0"/>
              <a:t>Odds</a:t>
            </a:r>
            <a:r>
              <a:rPr lang="en-GB" sz="2800" dirty="0"/>
              <a:t> it </a:t>
            </a:r>
            <a:r>
              <a:rPr lang="en-GB" sz="2800" b="1" dirty="0"/>
              <a:t>will</a:t>
            </a:r>
            <a:r>
              <a:rPr lang="en-GB" sz="2800" dirty="0"/>
              <a:t> rain are </a:t>
            </a:r>
            <a:r>
              <a:rPr lang="en-GB" sz="2800" b="1" dirty="0"/>
              <a:t>7 to 3</a:t>
            </a:r>
            <a:r>
              <a:rPr lang="en-GB" sz="2800" dirty="0"/>
              <a:t>, </a:t>
            </a:r>
            <a:r>
              <a:rPr lang="en-GB" sz="2800" b="1" dirty="0"/>
              <a:t>7:3</a:t>
            </a:r>
            <a:r>
              <a:rPr lang="en-GB" sz="2800" dirty="0"/>
              <a:t>, </a:t>
            </a:r>
            <a:r>
              <a:rPr lang="en-GB" sz="2800" b="1" dirty="0"/>
              <a:t>0.7/0.3 ≈ 2.33 </a:t>
            </a:r>
          </a:p>
        </p:txBody>
      </p:sp>
      <p:sp>
        <p:nvSpPr>
          <p:cNvPr id="4" name="Footer Placeholder 3">
            <a:extLst>
              <a:ext uri="{FF2B5EF4-FFF2-40B4-BE49-F238E27FC236}">
                <a16:creationId xmlns:a16="http://schemas.microsoft.com/office/drawing/2014/main" id="{26FD138A-2C42-8DA1-93DE-C9324C77AE4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2AAFC5-A933-3750-54A9-59A6E26E7F8E}"/>
              </a:ext>
            </a:extLst>
          </p:cNvPr>
          <p:cNvSpPr>
            <a:spLocks noGrp="1"/>
          </p:cNvSpPr>
          <p:nvPr>
            <p:ph type="sldNum" sz="quarter" idx="12"/>
          </p:nvPr>
        </p:nvSpPr>
        <p:spPr/>
        <p:txBody>
          <a:bodyPr/>
          <a:lstStyle/>
          <a:p>
            <a:r>
              <a:rPr lang="en-US"/>
              <a:t>Slide </a:t>
            </a:r>
            <a:fld id="{C5EF2332-01BF-834F-8236-50238282D533}" type="slidenum">
              <a:rPr lang="en-US" smtClean="0"/>
              <a:pPr/>
              <a:t>18</a:t>
            </a:fld>
            <a:endParaRPr lang="en-US" dirty="0"/>
          </a:p>
        </p:txBody>
      </p:sp>
    </p:spTree>
    <p:extLst>
      <p:ext uri="{BB962C8B-B14F-4D97-AF65-F5344CB8AC3E}">
        <p14:creationId xmlns:p14="http://schemas.microsoft.com/office/powerpoint/2010/main" val="872078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35E3-7A94-3F06-8310-D0F46BEF356D}"/>
              </a:ext>
            </a:extLst>
          </p:cNvPr>
          <p:cNvSpPr>
            <a:spLocks noGrp="1"/>
          </p:cNvSpPr>
          <p:nvPr>
            <p:ph type="title"/>
          </p:nvPr>
        </p:nvSpPr>
        <p:spPr/>
        <p:txBody>
          <a:bodyPr>
            <a:normAutofit fontScale="90000"/>
          </a:bodyPr>
          <a:lstStyle/>
          <a:p>
            <a:r>
              <a:rPr lang="en-GB" dirty="0"/>
              <a:t>Are teenagers getting enough sleep?</a:t>
            </a:r>
          </a:p>
        </p:txBody>
      </p:sp>
      <p:sp>
        <p:nvSpPr>
          <p:cNvPr id="3" name="Content Placeholder 2">
            <a:extLst>
              <a:ext uri="{FF2B5EF4-FFF2-40B4-BE49-F238E27FC236}">
                <a16:creationId xmlns:a16="http://schemas.microsoft.com/office/drawing/2014/main" id="{3BD56D62-5C0B-7A9C-9B55-CCC499478813}"/>
              </a:ext>
            </a:extLst>
          </p:cNvPr>
          <p:cNvSpPr>
            <a:spLocks noGrp="1"/>
          </p:cNvSpPr>
          <p:nvPr>
            <p:ph idx="1"/>
          </p:nvPr>
        </p:nvSpPr>
        <p:spPr>
          <a:xfrm>
            <a:off x="457200" y="637953"/>
            <a:ext cx="8033657" cy="4222937"/>
          </a:xfrm>
        </p:spPr>
        <p:txBody>
          <a:bodyPr>
            <a:normAutofit/>
          </a:bodyPr>
          <a:lstStyle/>
          <a:p>
            <a:endParaRPr lang="en-GB" dirty="0"/>
          </a:p>
          <a:p>
            <a:endParaRPr lang="en-GB" dirty="0"/>
          </a:p>
          <a:p>
            <a:endParaRPr lang="en-GB" dirty="0"/>
          </a:p>
          <a:p>
            <a:endParaRPr lang="en-GB" dirty="0"/>
          </a:p>
          <a:p>
            <a:endParaRPr lang="en-GB" dirty="0"/>
          </a:p>
          <a:p>
            <a:pPr marL="0" indent="0">
              <a:buNone/>
            </a:pPr>
            <a:endParaRPr lang="en-GB" dirty="0"/>
          </a:p>
          <a:p>
            <a:r>
              <a:rPr lang="en-GB" sz="2400" dirty="0"/>
              <a:t>P(7+ hours of sleep) = P(Y=1) = p = 0.664</a:t>
            </a:r>
          </a:p>
          <a:p>
            <a:r>
              <a:rPr lang="en-GB" sz="2400" dirty="0"/>
              <a:t>P(&lt; 7 hours of sleep)=P(Y=0) = 1−p = 0.336</a:t>
            </a:r>
          </a:p>
          <a:p>
            <a:r>
              <a:rPr lang="en-GB" sz="2400" dirty="0"/>
              <a:t>P(odds of 7+ hours of sleep) = 0.664/0.336 = 1.976</a:t>
            </a:r>
          </a:p>
        </p:txBody>
      </p:sp>
      <p:sp>
        <p:nvSpPr>
          <p:cNvPr id="4" name="Footer Placeholder 3">
            <a:extLst>
              <a:ext uri="{FF2B5EF4-FFF2-40B4-BE49-F238E27FC236}">
                <a16:creationId xmlns:a16="http://schemas.microsoft.com/office/drawing/2014/main" id="{4EBF9B4D-BA86-CBB3-B88E-273DE97F67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D5F048-2D60-A2B9-4E15-7BB6DADEF0EE}"/>
              </a:ext>
            </a:extLst>
          </p:cNvPr>
          <p:cNvSpPr>
            <a:spLocks noGrp="1"/>
          </p:cNvSpPr>
          <p:nvPr>
            <p:ph type="sldNum" sz="quarter" idx="12"/>
          </p:nvPr>
        </p:nvSpPr>
        <p:spPr/>
        <p:txBody>
          <a:bodyPr/>
          <a:lstStyle/>
          <a:p>
            <a:r>
              <a:rPr lang="en-US"/>
              <a:t>Slide </a:t>
            </a:r>
            <a:fld id="{C5EF2332-01BF-834F-8236-50238282D533}" type="slidenum">
              <a:rPr lang="en-US" smtClean="0"/>
              <a:pPr/>
              <a:t>19</a:t>
            </a:fld>
            <a:endParaRPr lang="en-US" dirty="0"/>
          </a:p>
        </p:txBody>
      </p:sp>
      <p:pic>
        <p:nvPicPr>
          <p:cNvPr id="8" name="Picture 7">
            <a:extLst>
              <a:ext uri="{FF2B5EF4-FFF2-40B4-BE49-F238E27FC236}">
                <a16:creationId xmlns:a16="http://schemas.microsoft.com/office/drawing/2014/main" id="{B9E3887F-EF8F-98D2-076B-2550A53824DE}"/>
              </a:ext>
            </a:extLst>
          </p:cNvPr>
          <p:cNvPicPr>
            <a:picLocks noChangeAspect="1"/>
          </p:cNvPicPr>
          <p:nvPr/>
        </p:nvPicPr>
        <p:blipFill>
          <a:blip r:embed="rId3"/>
          <a:stretch>
            <a:fillRect/>
          </a:stretch>
        </p:blipFill>
        <p:spPr>
          <a:xfrm>
            <a:off x="2353019" y="1143405"/>
            <a:ext cx="3507850" cy="1428345"/>
          </a:xfrm>
          <a:prstGeom prst="rect">
            <a:avLst/>
          </a:prstGeom>
        </p:spPr>
      </p:pic>
    </p:spTree>
    <p:extLst>
      <p:ext uri="{BB962C8B-B14F-4D97-AF65-F5344CB8AC3E}">
        <p14:creationId xmlns:p14="http://schemas.microsoft.com/office/powerpoint/2010/main" val="171915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AECE8CA-30D7-4ADE-B4C1-62F4B54FAED0}"/>
              </a:ext>
            </a:extLst>
          </p:cNvPr>
          <p:cNvGraphicFramePr>
            <a:graphicFrameLocks noGrp="1"/>
          </p:cNvGraphicFramePr>
          <p:nvPr>
            <p:ph idx="1"/>
            <p:extLst>
              <p:ext uri="{D42A27DB-BD31-4B8C-83A1-F6EECF244321}">
                <p14:modId xmlns:p14="http://schemas.microsoft.com/office/powerpoint/2010/main" val="1050384299"/>
              </p:ext>
            </p:extLst>
          </p:nvPr>
        </p:nvGraphicFramePr>
        <p:xfrm>
          <a:off x="1173707" y="2703723"/>
          <a:ext cx="6796586" cy="2065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143CB087-1D6B-592B-9717-1BA56C1719D6}"/>
              </a:ext>
            </a:extLst>
          </p:cNvPr>
          <p:cNvSpPr>
            <a:spLocks noGrp="1"/>
          </p:cNvSpPr>
          <p:nvPr>
            <p:ph type="title"/>
          </p:nvPr>
        </p:nvSpPr>
        <p:spPr/>
        <p:txBody>
          <a:bodyPr>
            <a:normAutofit fontScale="90000"/>
          </a:bodyPr>
          <a:lstStyle/>
          <a:p>
            <a:r>
              <a:rPr lang="en-GB" dirty="0"/>
              <a:t>Last week, </a:t>
            </a:r>
            <a:r>
              <a:rPr lang="en-GB" dirty="0">
                <a:solidFill>
                  <a:srgbClr val="5E8F3D"/>
                </a:solidFill>
              </a:rPr>
              <a:t>this week</a:t>
            </a:r>
          </a:p>
        </p:txBody>
      </p:sp>
      <p:graphicFrame>
        <p:nvGraphicFramePr>
          <p:cNvPr id="6" name="Content Placeholder 3">
            <a:extLst>
              <a:ext uri="{FF2B5EF4-FFF2-40B4-BE49-F238E27FC236}">
                <a16:creationId xmlns:a16="http://schemas.microsoft.com/office/drawing/2014/main" id="{8AEB4E39-E17B-156A-06D8-927FCDC18A07}"/>
              </a:ext>
            </a:extLst>
          </p:cNvPr>
          <p:cNvGraphicFramePr>
            <a:graphicFrameLocks/>
          </p:cNvGraphicFramePr>
          <p:nvPr>
            <p:extLst>
              <p:ext uri="{D42A27DB-BD31-4B8C-83A1-F6EECF244321}">
                <p14:modId xmlns:p14="http://schemas.microsoft.com/office/powerpoint/2010/main" val="3472924202"/>
              </p:ext>
            </p:extLst>
          </p:nvPr>
        </p:nvGraphicFramePr>
        <p:xfrm>
          <a:off x="888274" y="1036320"/>
          <a:ext cx="7175863" cy="14048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83551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0877F-5651-ED73-DEDC-8E8D4CA56E68}"/>
              </a:ext>
            </a:extLst>
          </p:cNvPr>
          <p:cNvSpPr>
            <a:spLocks noGrp="1"/>
          </p:cNvSpPr>
          <p:nvPr>
            <p:ph type="ctrTitle"/>
          </p:nvPr>
        </p:nvSpPr>
        <p:spPr>
          <a:xfrm>
            <a:off x="3947050" y="2335338"/>
            <a:ext cx="4624011" cy="2010239"/>
          </a:xfrm>
        </p:spPr>
        <p:txBody>
          <a:bodyPr/>
          <a:lstStyle/>
          <a:p>
            <a:pPr marL="0" indent="0">
              <a:buNone/>
            </a:pPr>
            <a:r>
              <a:rPr lang="en-GB" dirty="0"/>
              <a:t>3. Worksheet example</a:t>
            </a:r>
          </a:p>
        </p:txBody>
      </p:sp>
      <p:sp>
        <p:nvSpPr>
          <p:cNvPr id="5" name="Slide Number Placeholder 4">
            <a:extLst>
              <a:ext uri="{FF2B5EF4-FFF2-40B4-BE49-F238E27FC236}">
                <a16:creationId xmlns:a16="http://schemas.microsoft.com/office/drawing/2014/main" id="{17A70919-566D-0B43-960D-37F795FD9F4F}"/>
              </a:ext>
            </a:extLst>
          </p:cNvPr>
          <p:cNvSpPr>
            <a:spLocks noGrp="1"/>
          </p:cNvSpPr>
          <p:nvPr>
            <p:ph type="sldNum" sz="quarter" idx="4294967295"/>
          </p:nvPr>
        </p:nvSpPr>
        <p:spPr>
          <a:xfrm>
            <a:off x="8474075" y="4933950"/>
            <a:ext cx="669925" cy="163513"/>
          </a:xfrm>
        </p:spPr>
        <p:txBody>
          <a:bodyPr/>
          <a:lstStyle/>
          <a:p>
            <a:r>
              <a:rPr lang="en-US"/>
              <a:t>Slide </a:t>
            </a:r>
            <a:fld id="{C5EF2332-01BF-834F-8236-50238282D533}" type="slidenum">
              <a:rPr lang="en-US" smtClean="0"/>
              <a:pPr/>
              <a:t>20</a:t>
            </a:fld>
            <a:endParaRPr lang="en-US" dirty="0"/>
          </a:p>
        </p:txBody>
      </p:sp>
    </p:spTree>
    <p:extLst>
      <p:ext uri="{BB962C8B-B14F-4D97-AF65-F5344CB8AC3E}">
        <p14:creationId xmlns:p14="http://schemas.microsoft.com/office/powerpoint/2010/main" val="3737057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sp>
        <p:nvSpPr>
          <p:cNvPr id="5" name="Content Placeholder 4">
            <a:extLst>
              <a:ext uri="{FF2B5EF4-FFF2-40B4-BE49-F238E27FC236}">
                <a16:creationId xmlns:a16="http://schemas.microsoft.com/office/drawing/2014/main" id="{54347048-2C3E-9BB3-961B-695230B4C087}"/>
              </a:ext>
            </a:extLst>
          </p:cNvPr>
          <p:cNvSpPr>
            <a:spLocks noGrp="1"/>
          </p:cNvSpPr>
          <p:nvPr>
            <p:ph idx="1"/>
          </p:nvPr>
        </p:nvSpPr>
        <p:spPr/>
        <p:txBody>
          <a:bodyPr>
            <a:normAutofit fontScale="92500" lnSpcReduction="10000"/>
          </a:bodyPr>
          <a:lstStyle/>
          <a:p>
            <a:r>
              <a:rPr lang="en-GB" dirty="0"/>
              <a:t>Application reading:</a:t>
            </a:r>
          </a:p>
          <a:p>
            <a:pPr marL="0" indent="0">
              <a:buNone/>
            </a:pPr>
            <a:endParaRPr lang="en-GB" dirty="0"/>
          </a:p>
          <a:p>
            <a:pPr marL="896938" indent="-539750">
              <a:buNone/>
            </a:pPr>
            <a:r>
              <a:rPr lang="en-GB" b="0" i="0" dirty="0">
                <a:solidFill>
                  <a:srgbClr val="373A3C"/>
                </a:solidFill>
                <a:effectLst/>
                <a:latin typeface="Source Sans Pro" panose="020B0503030403020204" pitchFamily="34" charset="0"/>
              </a:rPr>
              <a:t>Wu, Cary. 2021. “Education and Social Trust in Global Perspective.” </a:t>
            </a:r>
            <a:r>
              <a:rPr lang="en-GB" b="0" i="1" dirty="0">
                <a:solidFill>
                  <a:srgbClr val="373A3C"/>
                </a:solidFill>
                <a:effectLst/>
                <a:latin typeface="Source Sans Pro" panose="020B0503030403020204" pitchFamily="34" charset="0"/>
              </a:rPr>
              <a:t>Sociological Perspectives</a:t>
            </a:r>
            <a:r>
              <a:rPr lang="en-GB" b="0" i="0" dirty="0">
                <a:solidFill>
                  <a:srgbClr val="373A3C"/>
                </a:solidFill>
                <a:effectLst/>
                <a:latin typeface="Source Sans Pro" panose="020B0503030403020204" pitchFamily="34" charset="0"/>
              </a:rPr>
              <a:t> 64 (6): 1166–86. </a:t>
            </a:r>
            <a:r>
              <a:rPr lang="en-GB" b="0" i="0" u="none" strike="noStrike" dirty="0">
                <a:solidFill>
                  <a:srgbClr val="16686F"/>
                </a:solidFill>
                <a:effectLst/>
                <a:latin typeface="Source Sans Pro" panose="020B0503030403020204" pitchFamily="34" charset="0"/>
                <a:hlinkClick r:id="rId2"/>
              </a:rPr>
              <a:t>https://doi.org/10.1177/0731121421990045</a:t>
            </a:r>
            <a:r>
              <a:rPr lang="en-GB" b="0" i="0" dirty="0">
                <a:solidFill>
                  <a:srgbClr val="373A3C"/>
                </a:solidFill>
                <a:effectLst/>
                <a:latin typeface="Source Sans Pro" panose="020B0503030403020204" pitchFamily="34" charset="0"/>
              </a:rPr>
              <a:t>.</a:t>
            </a:r>
          </a:p>
          <a:p>
            <a:pPr marL="0" indent="0">
              <a:buNone/>
            </a:pPr>
            <a:endParaRPr lang="en-GB" dirty="0">
              <a:solidFill>
                <a:srgbClr val="373A3C"/>
              </a:solidFill>
              <a:latin typeface="Source Sans Pro" panose="020B0503030403020204" pitchFamily="34" charset="0"/>
            </a:endParaRPr>
          </a:p>
          <a:p>
            <a:r>
              <a:rPr lang="en-GB" b="0" i="0" dirty="0">
                <a:solidFill>
                  <a:srgbClr val="373A3C"/>
                </a:solidFill>
                <a:effectLst/>
                <a:latin typeface="Source Sans Pro" panose="020B0503030403020204" pitchFamily="34" charset="0"/>
              </a:rPr>
              <a:t> “there is a strong and positive relation between education level and trust”. </a:t>
            </a:r>
          </a:p>
          <a:p>
            <a:r>
              <a:rPr lang="en-GB" b="0" i="0" dirty="0">
                <a:solidFill>
                  <a:srgbClr val="373A3C"/>
                </a:solidFill>
                <a:effectLst/>
                <a:latin typeface="Source Sans Pro" panose="020B0503030403020204" pitchFamily="34" charset="0"/>
              </a:rPr>
              <a:t>However, “several studies have shown that education might yield differential impacts on trust in different societies. In Sweden, Sven </a:t>
            </a:r>
            <a:r>
              <a:rPr lang="en-GB" b="0" i="0" dirty="0" err="1">
                <a:solidFill>
                  <a:srgbClr val="373A3C"/>
                </a:solidFill>
                <a:effectLst/>
                <a:latin typeface="Source Sans Pro" panose="020B0503030403020204" pitchFamily="34" charset="0"/>
              </a:rPr>
              <a:t>Oskarsson</a:t>
            </a:r>
            <a:r>
              <a:rPr lang="en-GB" b="0" i="0" dirty="0">
                <a:solidFill>
                  <a:srgbClr val="373A3C"/>
                </a:solidFill>
                <a:effectLst/>
                <a:latin typeface="Source Sans Pro" panose="020B0503030403020204" pitchFamily="34" charset="0"/>
              </a:rPr>
              <a:t> et al. (2017) show that education has little impact on trust. In China, Cary Wu and </a:t>
            </a:r>
            <a:r>
              <a:rPr lang="en-GB" b="0" i="0" dirty="0" err="1">
                <a:solidFill>
                  <a:srgbClr val="373A3C"/>
                </a:solidFill>
                <a:effectLst/>
                <a:latin typeface="Source Sans Pro" panose="020B0503030403020204" pitchFamily="34" charset="0"/>
              </a:rPr>
              <a:t>Zhilei</a:t>
            </a:r>
            <a:r>
              <a:rPr lang="en-GB" b="0" i="0" dirty="0">
                <a:solidFill>
                  <a:srgbClr val="373A3C"/>
                </a:solidFill>
                <a:effectLst/>
                <a:latin typeface="Source Sans Pro" panose="020B0503030403020204" pitchFamily="34" charset="0"/>
              </a:rPr>
              <a:t> Shi (2020) suggest that education has a negative impact on people’s trust. Several cross-national studies have also shown that the education and trust association can vary from positive to negative depending on the specific institutional contexts …”</a:t>
            </a:r>
            <a:endParaRPr lang="en-GB" dirty="0"/>
          </a:p>
        </p:txBody>
      </p:sp>
    </p:spTree>
    <p:extLst>
      <p:ext uri="{BB962C8B-B14F-4D97-AF65-F5344CB8AC3E}">
        <p14:creationId xmlns:p14="http://schemas.microsoft.com/office/powerpoint/2010/main" val="188756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sp>
        <p:nvSpPr>
          <p:cNvPr id="5" name="Content Placeholder 4">
            <a:extLst>
              <a:ext uri="{FF2B5EF4-FFF2-40B4-BE49-F238E27FC236}">
                <a16:creationId xmlns:a16="http://schemas.microsoft.com/office/drawing/2014/main" id="{54347048-2C3E-9BB3-961B-695230B4C087}"/>
              </a:ext>
            </a:extLst>
          </p:cNvPr>
          <p:cNvSpPr>
            <a:spLocks noGrp="1"/>
          </p:cNvSpPr>
          <p:nvPr>
            <p:ph idx="1"/>
          </p:nvPr>
        </p:nvSpPr>
        <p:spPr/>
        <p:txBody>
          <a:bodyPr>
            <a:normAutofit fontScale="92500" lnSpcReduction="20000"/>
          </a:bodyPr>
          <a:lstStyle/>
          <a:p>
            <a:r>
              <a:rPr lang="en-GB" dirty="0"/>
              <a:t>Methods:</a:t>
            </a:r>
          </a:p>
          <a:p>
            <a:pPr lvl="1"/>
            <a:r>
              <a:rPr lang="en-GB" b="0" i="0" dirty="0">
                <a:solidFill>
                  <a:srgbClr val="747A7F"/>
                </a:solidFill>
                <a:effectLst/>
                <a:latin typeface="Source Sans Pro" panose="020B0503030403020204" pitchFamily="34" charset="0"/>
              </a:rPr>
              <a:t>“For the WVS, I use the standard survey item asking, </a:t>
            </a:r>
            <a:r>
              <a:rPr lang="en-GB" b="1" i="0" dirty="0">
                <a:solidFill>
                  <a:srgbClr val="747A7F"/>
                </a:solidFill>
                <a:effectLst/>
                <a:latin typeface="Source Sans Pro" panose="020B0503030403020204" pitchFamily="34" charset="0"/>
              </a:rPr>
              <a:t>“Generally speaking, would you say that most people can be trusted or that you can’t be too careful in dealing with people?” (Rosenberg 1956). </a:t>
            </a:r>
            <a:r>
              <a:rPr lang="en-GB" b="0" i="0" dirty="0">
                <a:solidFill>
                  <a:srgbClr val="747A7F"/>
                </a:solidFill>
                <a:effectLst/>
                <a:latin typeface="Source Sans Pro" panose="020B0503030403020204" pitchFamily="34" charset="0"/>
              </a:rPr>
              <a:t>The variable is coded on a 0 to 1 scale, with </a:t>
            </a:r>
            <a:r>
              <a:rPr lang="en-GB" b="1" i="0" dirty="0">
                <a:solidFill>
                  <a:srgbClr val="747A7F"/>
                </a:solidFill>
                <a:effectLst/>
                <a:latin typeface="Source Sans Pro" panose="020B0503030403020204" pitchFamily="34" charset="0"/>
              </a:rPr>
              <a:t>1 corresponding to high levels of trust</a:t>
            </a:r>
            <a:r>
              <a:rPr lang="en-GB" b="0" i="0" dirty="0">
                <a:solidFill>
                  <a:srgbClr val="747A7F"/>
                </a:solidFill>
                <a:effectLst/>
                <a:latin typeface="Source Sans Pro" panose="020B0503030403020204" pitchFamily="34" charset="0"/>
              </a:rPr>
              <a:t>.” (p. 1170) </a:t>
            </a:r>
          </a:p>
          <a:p>
            <a:pPr lvl="1"/>
            <a:r>
              <a:rPr lang="en-GB" b="0" i="0" dirty="0">
                <a:solidFill>
                  <a:srgbClr val="747A7F"/>
                </a:solidFill>
                <a:effectLst/>
                <a:latin typeface="Source Sans Pro" panose="020B0503030403020204" pitchFamily="34" charset="0"/>
              </a:rPr>
              <a:t>“For the WVS, I measure </a:t>
            </a:r>
            <a:r>
              <a:rPr lang="en-GB" b="1" i="0" dirty="0">
                <a:solidFill>
                  <a:srgbClr val="747A7F"/>
                </a:solidFill>
                <a:effectLst/>
                <a:latin typeface="Source Sans Pro" panose="020B0503030403020204" pitchFamily="34" charset="0"/>
              </a:rPr>
              <a:t>educational attainment </a:t>
            </a:r>
            <a:r>
              <a:rPr lang="en-GB" b="0" i="0" dirty="0">
                <a:solidFill>
                  <a:srgbClr val="747A7F"/>
                </a:solidFill>
                <a:effectLst/>
                <a:latin typeface="Source Sans Pro" panose="020B0503030403020204" pitchFamily="34" charset="0"/>
              </a:rPr>
              <a:t>using respondents’ highest education level attained with eight categories, namely, 1 = no formal education or inadequately completed elementary education, 2 = completed (compulsory) elementary education, 3 = incomplete secondary school: technical/vocational, 4 = complete secondary school: technical/vocational, 5 = incomplete secondary: university, 6 = complete secondary: university, 7 = some university without degree, and 8 = university with degree/higher education. In some analyses, I treat education as a categorical variable. To reduce the number of categories, I recode respondents’ education into Primary, Secondary, Post-secondary, and Tertiary. This is also consistent with the most recent wave of the WVS coding” (p. 1171) </a:t>
            </a:r>
          </a:p>
          <a:p>
            <a:pPr lvl="1"/>
            <a:r>
              <a:rPr lang="en-GB" b="0" i="0" dirty="0">
                <a:solidFill>
                  <a:srgbClr val="747A7F"/>
                </a:solidFill>
                <a:effectLst/>
                <a:latin typeface="Source Sans Pro" panose="020B0503030403020204" pitchFamily="34" charset="0"/>
              </a:rPr>
              <a:t>“I also </a:t>
            </a:r>
            <a:r>
              <a:rPr lang="en-GB" b="1" i="0" dirty="0">
                <a:solidFill>
                  <a:srgbClr val="747A7F"/>
                </a:solidFill>
                <a:effectLst/>
                <a:latin typeface="Source Sans Pro" panose="020B0503030403020204" pitchFamily="34" charset="0"/>
              </a:rPr>
              <a:t>control for relevant demographic covariates </a:t>
            </a:r>
            <a:r>
              <a:rPr lang="en-GB" b="0" i="0" dirty="0">
                <a:solidFill>
                  <a:srgbClr val="747A7F"/>
                </a:solidFill>
                <a:effectLst/>
                <a:latin typeface="Source Sans Pro" panose="020B0503030403020204" pitchFamily="34" charset="0"/>
              </a:rPr>
              <a:t>such as </a:t>
            </a:r>
            <a:r>
              <a:rPr lang="en-GB" b="1" i="0" dirty="0">
                <a:solidFill>
                  <a:srgbClr val="747A7F"/>
                </a:solidFill>
                <a:effectLst/>
                <a:latin typeface="Source Sans Pro" panose="020B0503030403020204" pitchFamily="34" charset="0"/>
              </a:rPr>
              <a:t>gender</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age</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income</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marital status</a:t>
            </a:r>
            <a:r>
              <a:rPr lang="en-GB" b="0" i="0" dirty="0">
                <a:solidFill>
                  <a:srgbClr val="747A7F"/>
                </a:solidFill>
                <a:effectLst/>
                <a:latin typeface="Source Sans Pro" panose="020B0503030403020204" pitchFamily="34" charset="0"/>
              </a:rPr>
              <a:t>, and </a:t>
            </a:r>
            <a:r>
              <a:rPr lang="en-GB" b="1" i="0" dirty="0">
                <a:solidFill>
                  <a:srgbClr val="747A7F"/>
                </a:solidFill>
                <a:effectLst/>
                <a:latin typeface="Source Sans Pro" panose="020B0503030403020204" pitchFamily="34" charset="0"/>
              </a:rPr>
              <a:t>occupational</a:t>
            </a:r>
            <a:r>
              <a:rPr lang="en-GB" b="0" i="0" dirty="0">
                <a:solidFill>
                  <a:srgbClr val="747A7F"/>
                </a:solidFill>
                <a:effectLst/>
                <a:latin typeface="Source Sans Pro" panose="020B0503030403020204" pitchFamily="34" charset="0"/>
              </a:rPr>
              <a:t> </a:t>
            </a:r>
            <a:r>
              <a:rPr lang="en-GB" b="1" i="0" dirty="0">
                <a:solidFill>
                  <a:srgbClr val="747A7F"/>
                </a:solidFill>
                <a:effectLst/>
                <a:latin typeface="Source Sans Pro" panose="020B0503030403020204" pitchFamily="34" charset="0"/>
              </a:rPr>
              <a:t>status</a:t>
            </a:r>
            <a:r>
              <a:rPr lang="en-GB" b="0" i="0" dirty="0">
                <a:solidFill>
                  <a:srgbClr val="747A7F"/>
                </a:solidFill>
                <a:effectLst/>
                <a:latin typeface="Source Sans Pro" panose="020B0503030403020204" pitchFamily="34" charset="0"/>
              </a:rPr>
              <a:t> at the individual level” (p. 1172)</a:t>
            </a:r>
            <a:endParaRPr lang="en-GB" dirty="0">
              <a:solidFill>
                <a:srgbClr val="373A3C"/>
              </a:solidFill>
              <a:latin typeface="Source Sans Pro" panose="020B0503030403020204" pitchFamily="34" charset="0"/>
            </a:endParaRPr>
          </a:p>
          <a:p>
            <a:pPr marL="0" indent="0">
              <a:buNone/>
            </a:pPr>
            <a:endParaRPr lang="en-GB" dirty="0"/>
          </a:p>
        </p:txBody>
      </p:sp>
    </p:spTree>
    <p:extLst>
      <p:ext uri="{BB962C8B-B14F-4D97-AF65-F5344CB8AC3E}">
        <p14:creationId xmlns:p14="http://schemas.microsoft.com/office/powerpoint/2010/main" val="389322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3" name="Picture 2">
            <a:extLst>
              <a:ext uri="{FF2B5EF4-FFF2-40B4-BE49-F238E27FC236}">
                <a16:creationId xmlns:a16="http://schemas.microsoft.com/office/drawing/2014/main" id="{C6CC6DD4-F306-B490-0E2A-6B2F0B149656}"/>
              </a:ext>
            </a:extLst>
          </p:cNvPr>
          <p:cNvPicPr>
            <a:picLocks noChangeAspect="1"/>
          </p:cNvPicPr>
          <p:nvPr/>
        </p:nvPicPr>
        <p:blipFill>
          <a:blip r:embed="rId2"/>
          <a:stretch>
            <a:fillRect/>
          </a:stretch>
        </p:blipFill>
        <p:spPr>
          <a:xfrm>
            <a:off x="528670" y="1087978"/>
            <a:ext cx="8086660" cy="2177736"/>
          </a:xfrm>
          <a:prstGeom prst="rect">
            <a:avLst/>
          </a:prstGeom>
        </p:spPr>
      </p:pic>
    </p:spTree>
    <p:extLst>
      <p:ext uri="{BB962C8B-B14F-4D97-AF65-F5344CB8AC3E}">
        <p14:creationId xmlns:p14="http://schemas.microsoft.com/office/powerpoint/2010/main" val="2474938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3" name="Picture 2">
            <a:extLst>
              <a:ext uri="{FF2B5EF4-FFF2-40B4-BE49-F238E27FC236}">
                <a16:creationId xmlns:a16="http://schemas.microsoft.com/office/drawing/2014/main" id="{F1A9688E-35DA-503A-3830-74DCDA7BF8CC}"/>
              </a:ext>
            </a:extLst>
          </p:cNvPr>
          <p:cNvPicPr>
            <a:picLocks noChangeAspect="1"/>
          </p:cNvPicPr>
          <p:nvPr/>
        </p:nvPicPr>
        <p:blipFill>
          <a:blip r:embed="rId2"/>
          <a:stretch>
            <a:fillRect/>
          </a:stretch>
        </p:blipFill>
        <p:spPr>
          <a:xfrm>
            <a:off x="457200" y="710565"/>
            <a:ext cx="8119454" cy="4096566"/>
          </a:xfrm>
          <a:prstGeom prst="rect">
            <a:avLst/>
          </a:prstGeom>
        </p:spPr>
      </p:pic>
    </p:spTree>
    <p:extLst>
      <p:ext uri="{BB962C8B-B14F-4D97-AF65-F5344CB8AC3E}">
        <p14:creationId xmlns:p14="http://schemas.microsoft.com/office/powerpoint/2010/main" val="415551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7170" name="Picture 2">
            <a:extLst>
              <a:ext uri="{FF2B5EF4-FFF2-40B4-BE49-F238E27FC236}">
                <a16:creationId xmlns:a16="http://schemas.microsoft.com/office/drawing/2014/main" id="{8E5364AB-1EC9-C2BF-B309-6D9EEC300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456" y="702434"/>
            <a:ext cx="4235087" cy="423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905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9218" name="Picture 2">
            <a:extLst>
              <a:ext uri="{FF2B5EF4-FFF2-40B4-BE49-F238E27FC236}">
                <a16:creationId xmlns:a16="http://schemas.microsoft.com/office/drawing/2014/main" id="{B98ED646-8649-ED0D-EA96-37A6A3D87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713" y="949234"/>
            <a:ext cx="3988287" cy="39882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D4D2241-EF41-425E-99DD-6E8C91A0A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839" y="949234"/>
            <a:ext cx="3988287" cy="3988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079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E8FA9-0E0B-F9A0-BD57-19AD7C605FDC}"/>
              </a:ext>
            </a:extLst>
          </p:cNvPr>
          <p:cNvSpPr>
            <a:spLocks noGrp="1"/>
          </p:cNvSpPr>
          <p:nvPr>
            <p:ph type="title"/>
          </p:nvPr>
        </p:nvSpPr>
        <p:spPr/>
        <p:txBody>
          <a:bodyPr>
            <a:normAutofit fontScale="90000"/>
          </a:bodyPr>
          <a:lstStyle/>
          <a:p>
            <a:r>
              <a:rPr lang="en-GB" b="1" i="0" dirty="0">
                <a:solidFill>
                  <a:srgbClr val="071A31"/>
                </a:solidFill>
                <a:effectLst/>
                <a:latin typeface="Source Sans Pro" panose="020B0503030403020204" pitchFamily="34" charset="0"/>
              </a:rPr>
              <a:t>How does education relate to social trust?</a:t>
            </a:r>
            <a:endParaRPr lang="en-GB" dirty="0"/>
          </a:p>
        </p:txBody>
      </p:sp>
      <p:pic>
        <p:nvPicPr>
          <p:cNvPr id="10242" name="Picture 2">
            <a:extLst>
              <a:ext uri="{FF2B5EF4-FFF2-40B4-BE49-F238E27FC236}">
                <a16:creationId xmlns:a16="http://schemas.microsoft.com/office/drawing/2014/main" id="{93C9FFD6-6636-4C12-731C-FF3FE017D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586" y="630044"/>
            <a:ext cx="4307477" cy="430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5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7B68B6-7446-BF57-6913-34C081810ACA}"/>
              </a:ext>
            </a:extLst>
          </p:cNvPr>
          <p:cNvSpPr>
            <a:spLocks noGrp="1"/>
          </p:cNvSpPr>
          <p:nvPr>
            <p:ph type="ctrTitle"/>
          </p:nvPr>
        </p:nvSpPr>
        <p:spPr/>
        <p:txBody>
          <a:bodyPr/>
          <a:lstStyle/>
          <a:p>
            <a:pPr marL="0" indent="0">
              <a:buNone/>
            </a:pPr>
            <a:r>
              <a:rPr lang="en-GB" dirty="0"/>
              <a:t>Good luck in the labs!</a:t>
            </a:r>
          </a:p>
        </p:txBody>
      </p:sp>
      <p:sp>
        <p:nvSpPr>
          <p:cNvPr id="7" name="Text Placeholder 6">
            <a:extLst>
              <a:ext uri="{FF2B5EF4-FFF2-40B4-BE49-F238E27FC236}">
                <a16:creationId xmlns:a16="http://schemas.microsoft.com/office/drawing/2014/main" id="{EC554695-166F-DEF4-3B27-706A899DFD65}"/>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119255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823CAA-2B1F-EEE4-AF95-140A33532115}"/>
              </a:ext>
            </a:extLst>
          </p:cNvPr>
          <p:cNvSpPr>
            <a:spLocks noGrp="1"/>
          </p:cNvSpPr>
          <p:nvPr>
            <p:ph type="ctrTitle"/>
          </p:nvPr>
        </p:nvSpPr>
        <p:spPr>
          <a:xfrm>
            <a:off x="3474720" y="1602377"/>
            <a:ext cx="5434149" cy="3030583"/>
          </a:xfrm>
        </p:spPr>
        <p:txBody>
          <a:bodyPr/>
          <a:lstStyle/>
          <a:p>
            <a:r>
              <a:rPr lang="en-GB" dirty="0"/>
              <a:t>Motivating example: teenage sleep survey</a:t>
            </a:r>
          </a:p>
        </p:txBody>
      </p:sp>
      <p:sp>
        <p:nvSpPr>
          <p:cNvPr id="5" name="Slide Number Placeholder 4">
            <a:extLst>
              <a:ext uri="{FF2B5EF4-FFF2-40B4-BE49-F238E27FC236}">
                <a16:creationId xmlns:a16="http://schemas.microsoft.com/office/drawing/2014/main" id="{A687CAD2-95D5-1619-D6DF-E886C9ABB8F9}"/>
              </a:ext>
            </a:extLst>
          </p:cNvPr>
          <p:cNvSpPr>
            <a:spLocks noGrp="1"/>
          </p:cNvSpPr>
          <p:nvPr>
            <p:ph type="sldNum" sz="quarter" idx="4294967295"/>
          </p:nvPr>
        </p:nvSpPr>
        <p:spPr>
          <a:xfrm>
            <a:off x="8474075" y="4933950"/>
            <a:ext cx="669925" cy="163513"/>
          </a:xfrm>
        </p:spPr>
        <p:txBody>
          <a:bodyPr/>
          <a:lstStyle/>
          <a:p>
            <a:r>
              <a:rPr lang="en-US"/>
              <a:t>Slide </a:t>
            </a:r>
            <a:fld id="{C5EF2332-01BF-834F-8236-50238282D533}" type="slidenum">
              <a:rPr lang="en-US" smtClean="0"/>
              <a:pPr/>
              <a:t>3</a:t>
            </a:fld>
            <a:endParaRPr lang="en-US" dirty="0"/>
          </a:p>
        </p:txBody>
      </p:sp>
    </p:spTree>
    <p:extLst>
      <p:ext uri="{BB962C8B-B14F-4D97-AF65-F5344CB8AC3E}">
        <p14:creationId xmlns:p14="http://schemas.microsoft.com/office/powerpoint/2010/main" val="412589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3E04-C9D5-A3F0-E59C-BA9F7072BAEF}"/>
              </a:ext>
            </a:extLst>
          </p:cNvPr>
          <p:cNvSpPr>
            <a:spLocks noGrp="1"/>
          </p:cNvSpPr>
          <p:nvPr>
            <p:ph type="title"/>
          </p:nvPr>
        </p:nvSpPr>
        <p:spPr/>
        <p:txBody>
          <a:bodyPr>
            <a:normAutofit fontScale="90000"/>
          </a:bodyPr>
          <a:lstStyle/>
          <a:p>
            <a:r>
              <a:rPr lang="en-GB" dirty="0"/>
              <a:t>Example</a:t>
            </a:r>
          </a:p>
        </p:txBody>
      </p:sp>
      <p:sp>
        <p:nvSpPr>
          <p:cNvPr id="3" name="Content Placeholder 2">
            <a:extLst>
              <a:ext uri="{FF2B5EF4-FFF2-40B4-BE49-F238E27FC236}">
                <a16:creationId xmlns:a16="http://schemas.microsoft.com/office/drawing/2014/main" id="{4F65CE12-B2C9-E62E-6110-B5A2591E55CF}"/>
              </a:ext>
            </a:extLst>
          </p:cNvPr>
          <p:cNvSpPr>
            <a:spLocks noGrp="1"/>
          </p:cNvSpPr>
          <p:nvPr>
            <p:ph idx="1"/>
          </p:nvPr>
        </p:nvSpPr>
        <p:spPr/>
        <p:txBody>
          <a:bodyPr/>
          <a:lstStyle/>
          <a:p>
            <a:r>
              <a:rPr lang="en-GB" dirty="0"/>
              <a:t>Question: “Do teenagers get 7+ hours of sleep?”</a:t>
            </a:r>
          </a:p>
          <a:p>
            <a:r>
              <a:rPr lang="en-GB" b="0" i="0" dirty="0">
                <a:solidFill>
                  <a:srgbClr val="222222"/>
                </a:solidFill>
                <a:effectLst/>
                <a:latin typeface="Atkinson Hyperlegible"/>
              </a:rPr>
              <a:t>Students in grades 9 - 12 surveyed about health risk behaviours including whether they usually get 7 or more hours of sleep</a:t>
            </a:r>
          </a:p>
          <a:p>
            <a:r>
              <a:rPr lang="en-GB" b="0" i="0" dirty="0">
                <a:solidFill>
                  <a:srgbClr val="222222"/>
                </a:solidFill>
                <a:effectLst/>
                <a:latin typeface="Atkinson Hyperlegible"/>
              </a:rPr>
              <a:t>Sleep: </a:t>
            </a:r>
          </a:p>
          <a:p>
            <a:pPr lvl="1"/>
            <a:r>
              <a:rPr lang="en-GB" dirty="0">
                <a:solidFill>
                  <a:srgbClr val="222222"/>
                </a:solidFill>
                <a:latin typeface="Atkinson Hyperlegible"/>
              </a:rPr>
              <a:t>1 = “Yes”</a:t>
            </a:r>
          </a:p>
          <a:p>
            <a:pPr lvl="1"/>
            <a:r>
              <a:rPr lang="en-GB" b="0" i="0" dirty="0">
                <a:solidFill>
                  <a:srgbClr val="222222"/>
                </a:solidFill>
                <a:effectLst/>
                <a:latin typeface="Atkinson Hyperlegible"/>
              </a:rPr>
              <a:t>0 = “No”</a:t>
            </a:r>
          </a:p>
          <a:p>
            <a:endParaRPr lang="en-GB" dirty="0"/>
          </a:p>
        </p:txBody>
      </p:sp>
      <p:sp>
        <p:nvSpPr>
          <p:cNvPr id="4" name="Footer Placeholder 3">
            <a:extLst>
              <a:ext uri="{FF2B5EF4-FFF2-40B4-BE49-F238E27FC236}">
                <a16:creationId xmlns:a16="http://schemas.microsoft.com/office/drawing/2014/main" id="{6AA26902-C899-1951-8F47-29C3FE8E1E3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745D8F8-5FA0-EAF1-93B9-ABD3DF891088}"/>
              </a:ext>
            </a:extLst>
          </p:cNvPr>
          <p:cNvSpPr>
            <a:spLocks noGrp="1"/>
          </p:cNvSpPr>
          <p:nvPr>
            <p:ph type="sldNum" sz="quarter" idx="12"/>
          </p:nvPr>
        </p:nvSpPr>
        <p:spPr/>
        <p:txBody>
          <a:bodyPr/>
          <a:lstStyle/>
          <a:p>
            <a:r>
              <a:rPr lang="en-US"/>
              <a:t>Slide </a:t>
            </a:r>
            <a:fld id="{C5EF2332-01BF-834F-8236-50238282D533}" type="slidenum">
              <a:rPr lang="en-US" smtClean="0"/>
              <a:pPr/>
              <a:t>4</a:t>
            </a:fld>
            <a:endParaRPr lang="en-US" dirty="0"/>
          </a:p>
        </p:txBody>
      </p:sp>
      <p:pic>
        <p:nvPicPr>
          <p:cNvPr id="8" name="Picture 7">
            <a:extLst>
              <a:ext uri="{FF2B5EF4-FFF2-40B4-BE49-F238E27FC236}">
                <a16:creationId xmlns:a16="http://schemas.microsoft.com/office/drawing/2014/main" id="{E7A4CE3A-5A16-271D-BF97-A905D7721713}"/>
              </a:ext>
            </a:extLst>
          </p:cNvPr>
          <p:cNvPicPr>
            <a:picLocks noChangeAspect="1"/>
          </p:cNvPicPr>
          <p:nvPr/>
        </p:nvPicPr>
        <p:blipFill>
          <a:blip r:embed="rId2"/>
          <a:stretch>
            <a:fillRect/>
          </a:stretch>
        </p:blipFill>
        <p:spPr>
          <a:xfrm>
            <a:off x="2429691" y="1852202"/>
            <a:ext cx="6004560" cy="2741920"/>
          </a:xfrm>
          <a:prstGeom prst="rect">
            <a:avLst/>
          </a:prstGeom>
        </p:spPr>
      </p:pic>
    </p:spTree>
    <p:extLst>
      <p:ext uri="{BB962C8B-B14F-4D97-AF65-F5344CB8AC3E}">
        <p14:creationId xmlns:p14="http://schemas.microsoft.com/office/powerpoint/2010/main" val="39489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5</a:t>
            </a:fld>
            <a:endParaRPr lang="en-US" dirty="0"/>
          </a:p>
        </p:txBody>
      </p:sp>
      <p:pic>
        <p:nvPicPr>
          <p:cNvPr id="7" name="Picture 6">
            <a:extLst>
              <a:ext uri="{FF2B5EF4-FFF2-40B4-BE49-F238E27FC236}">
                <a16:creationId xmlns:a16="http://schemas.microsoft.com/office/drawing/2014/main" id="{62DB8D79-57EE-DED0-165E-AA432170F4EC}"/>
              </a:ext>
            </a:extLst>
          </p:cNvPr>
          <p:cNvPicPr>
            <a:picLocks noChangeAspect="1"/>
          </p:cNvPicPr>
          <p:nvPr/>
        </p:nvPicPr>
        <p:blipFill>
          <a:blip r:embed="rId3"/>
          <a:stretch>
            <a:fillRect/>
          </a:stretch>
        </p:blipFill>
        <p:spPr>
          <a:xfrm>
            <a:off x="1342859" y="657126"/>
            <a:ext cx="6458282" cy="3829247"/>
          </a:xfrm>
          <a:prstGeom prst="rect">
            <a:avLst/>
          </a:prstGeom>
        </p:spPr>
      </p:pic>
    </p:spTree>
    <p:extLst>
      <p:ext uri="{BB962C8B-B14F-4D97-AF65-F5344CB8AC3E}">
        <p14:creationId xmlns:p14="http://schemas.microsoft.com/office/powerpoint/2010/main" val="339352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8" name="Content Placeholder 7">
            <a:extLst>
              <a:ext uri="{FF2B5EF4-FFF2-40B4-BE49-F238E27FC236}">
                <a16:creationId xmlns:a16="http://schemas.microsoft.com/office/drawing/2014/main" id="{368CC1AD-7BBD-4EAD-C827-062A4C2C1BE8}"/>
              </a:ext>
            </a:extLst>
          </p:cNvPr>
          <p:cNvSpPr>
            <a:spLocks noGrp="1"/>
          </p:cNvSpPr>
          <p:nvPr>
            <p:ph idx="1"/>
          </p:nvPr>
        </p:nvSpPr>
        <p:spPr/>
        <p:txBody>
          <a:bodyPr/>
          <a:lstStyle/>
          <a:p>
            <a:r>
              <a:rPr lang="es-ES" dirty="0" err="1"/>
              <a:t>Outcome</a:t>
            </a:r>
            <a:r>
              <a:rPr lang="es-ES" dirty="0"/>
              <a:t>: 1 = yes, 0 = no</a:t>
            </a:r>
            <a:endParaRPr lang="en-GB" dirty="0"/>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6</a:t>
            </a:fld>
            <a:endParaRPr lang="en-US" dirty="0"/>
          </a:p>
        </p:txBody>
      </p:sp>
      <p:pic>
        <p:nvPicPr>
          <p:cNvPr id="6" name="Picture 5">
            <a:extLst>
              <a:ext uri="{FF2B5EF4-FFF2-40B4-BE49-F238E27FC236}">
                <a16:creationId xmlns:a16="http://schemas.microsoft.com/office/drawing/2014/main" id="{0D8C4645-422E-66D6-2734-437BEF56C75D}"/>
              </a:ext>
            </a:extLst>
          </p:cNvPr>
          <p:cNvPicPr>
            <a:picLocks noChangeAspect="1"/>
          </p:cNvPicPr>
          <p:nvPr/>
        </p:nvPicPr>
        <p:blipFill>
          <a:blip r:embed="rId2"/>
          <a:stretch>
            <a:fillRect/>
          </a:stretch>
        </p:blipFill>
        <p:spPr>
          <a:xfrm>
            <a:off x="1088571" y="1076209"/>
            <a:ext cx="6313715" cy="3787067"/>
          </a:xfrm>
          <a:prstGeom prst="rect">
            <a:avLst/>
          </a:prstGeom>
        </p:spPr>
      </p:pic>
    </p:spTree>
    <p:extLst>
      <p:ext uri="{BB962C8B-B14F-4D97-AF65-F5344CB8AC3E}">
        <p14:creationId xmlns:p14="http://schemas.microsoft.com/office/powerpoint/2010/main" val="203798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8" name="Content Placeholder 7">
            <a:extLst>
              <a:ext uri="{FF2B5EF4-FFF2-40B4-BE49-F238E27FC236}">
                <a16:creationId xmlns:a16="http://schemas.microsoft.com/office/drawing/2014/main" id="{368CC1AD-7BBD-4EAD-C827-062A4C2C1BE8}"/>
              </a:ext>
            </a:extLst>
          </p:cNvPr>
          <p:cNvSpPr>
            <a:spLocks noGrp="1"/>
          </p:cNvSpPr>
          <p:nvPr>
            <p:ph idx="1"/>
          </p:nvPr>
        </p:nvSpPr>
        <p:spPr/>
        <p:txBody>
          <a:bodyPr/>
          <a:lstStyle/>
          <a:p>
            <a:r>
              <a:rPr lang="en-GB" dirty="0"/>
              <a:t>Outcome: Probability of getting 7+ hours of sleep</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7</a:t>
            </a:fld>
            <a:endParaRPr lang="en-US" dirty="0"/>
          </a:p>
        </p:txBody>
      </p:sp>
      <p:pic>
        <p:nvPicPr>
          <p:cNvPr id="3074" name="Picture 2">
            <a:extLst>
              <a:ext uri="{FF2B5EF4-FFF2-40B4-BE49-F238E27FC236}">
                <a16:creationId xmlns:a16="http://schemas.microsoft.com/office/drawing/2014/main" id="{59914363-6F8B-31D2-AD62-CF83AC6EC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19" y="997426"/>
            <a:ext cx="6261464" cy="3869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45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8" name="Content Placeholder 7">
            <a:extLst>
              <a:ext uri="{FF2B5EF4-FFF2-40B4-BE49-F238E27FC236}">
                <a16:creationId xmlns:a16="http://schemas.microsoft.com/office/drawing/2014/main" id="{368CC1AD-7BBD-4EAD-C827-062A4C2C1BE8}"/>
              </a:ext>
            </a:extLst>
          </p:cNvPr>
          <p:cNvSpPr>
            <a:spLocks noGrp="1"/>
          </p:cNvSpPr>
          <p:nvPr>
            <p:ph idx="1"/>
          </p:nvPr>
        </p:nvSpPr>
        <p:spPr/>
        <p:txBody>
          <a:bodyPr/>
          <a:lstStyle/>
          <a:p>
            <a:r>
              <a:rPr lang="en-GB" dirty="0"/>
              <a:t>Outcome: Probability of getting 7+ hours of sleep (</a:t>
            </a:r>
            <a:r>
              <a:rPr lang="en-GB" dirty="0">
                <a:solidFill>
                  <a:srgbClr val="C00000"/>
                </a:solidFill>
              </a:rPr>
              <a:t>Linear model)</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8</a:t>
            </a:fld>
            <a:endParaRPr lang="en-US" dirty="0"/>
          </a:p>
        </p:txBody>
      </p:sp>
      <p:pic>
        <p:nvPicPr>
          <p:cNvPr id="3074" name="Picture 2">
            <a:extLst>
              <a:ext uri="{FF2B5EF4-FFF2-40B4-BE49-F238E27FC236}">
                <a16:creationId xmlns:a16="http://schemas.microsoft.com/office/drawing/2014/main" id="{59914363-6F8B-31D2-AD62-CF83AC6ECC68}"/>
              </a:ext>
            </a:extLst>
          </p:cNvPr>
          <p:cNvPicPr>
            <a:picLocks noChangeAspect="1" noChangeArrowheads="1"/>
          </p:cNvPicPr>
          <p:nvPr/>
        </p:nvPicPr>
        <p:blipFill>
          <a:blip r:embed="rId2"/>
          <a:srcRect/>
          <a:stretch/>
        </p:blipFill>
        <p:spPr bwMode="auto">
          <a:xfrm>
            <a:off x="1036488" y="997426"/>
            <a:ext cx="6261126" cy="3869376"/>
          </a:xfrm>
          <a:prstGeom prst="rect">
            <a:avLst/>
          </a:prstGeom>
          <a:noFill/>
          <a:extLst>
            <a:ext uri="{909E8E84-426E-40DD-AFC4-6F175D3DCCD1}">
              <a14:hiddenFill xmlns:a14="http://schemas.microsoft.com/office/drawing/2010/main">
                <a:solidFill>
                  <a:srgbClr val="FFFFFF"/>
                </a:solidFill>
              </a14:hiddenFill>
            </a:ext>
          </a:extLst>
        </p:spPr>
      </p:pic>
      <p:sp>
        <p:nvSpPr>
          <p:cNvPr id="3" name="Flowchart: Connector 2">
            <a:extLst>
              <a:ext uri="{FF2B5EF4-FFF2-40B4-BE49-F238E27FC236}">
                <a16:creationId xmlns:a16="http://schemas.microsoft.com/office/drawing/2014/main" id="{5133DE63-011D-312C-37EB-44B7C00E9F73}"/>
              </a:ext>
            </a:extLst>
          </p:cNvPr>
          <p:cNvSpPr/>
          <p:nvPr/>
        </p:nvSpPr>
        <p:spPr>
          <a:xfrm>
            <a:off x="1584960" y="1872343"/>
            <a:ext cx="1088571" cy="618308"/>
          </a:xfrm>
          <a:prstGeom prst="flowChartConnector">
            <a:avLst/>
          </a:prstGeom>
          <a:noFill/>
          <a:ln w="63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Flowchart: Connector 5">
            <a:extLst>
              <a:ext uri="{FF2B5EF4-FFF2-40B4-BE49-F238E27FC236}">
                <a16:creationId xmlns:a16="http://schemas.microsoft.com/office/drawing/2014/main" id="{15C8F51A-7356-A527-F990-898C7344A596}"/>
              </a:ext>
            </a:extLst>
          </p:cNvPr>
          <p:cNvSpPr/>
          <p:nvPr/>
        </p:nvSpPr>
        <p:spPr>
          <a:xfrm>
            <a:off x="6065520" y="3017520"/>
            <a:ext cx="1088571" cy="618308"/>
          </a:xfrm>
          <a:prstGeom prst="flowChartConnector">
            <a:avLst/>
          </a:prstGeom>
          <a:noFill/>
          <a:ln w="63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566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AB17-CB0A-429F-78B9-F85E47DD1750}"/>
              </a:ext>
            </a:extLst>
          </p:cNvPr>
          <p:cNvSpPr>
            <a:spLocks noGrp="1"/>
          </p:cNvSpPr>
          <p:nvPr>
            <p:ph type="title"/>
          </p:nvPr>
        </p:nvSpPr>
        <p:spPr/>
        <p:txBody>
          <a:bodyPr>
            <a:normAutofit fontScale="90000"/>
          </a:bodyPr>
          <a:lstStyle/>
          <a:p>
            <a:r>
              <a:rPr lang="en-GB" dirty="0"/>
              <a:t>Example</a:t>
            </a:r>
          </a:p>
        </p:txBody>
      </p:sp>
      <p:sp>
        <p:nvSpPr>
          <p:cNvPr id="8" name="Content Placeholder 7">
            <a:extLst>
              <a:ext uri="{FF2B5EF4-FFF2-40B4-BE49-F238E27FC236}">
                <a16:creationId xmlns:a16="http://schemas.microsoft.com/office/drawing/2014/main" id="{368CC1AD-7BBD-4EAD-C827-062A4C2C1BE8}"/>
              </a:ext>
            </a:extLst>
          </p:cNvPr>
          <p:cNvSpPr>
            <a:spLocks noGrp="1"/>
          </p:cNvSpPr>
          <p:nvPr>
            <p:ph idx="1"/>
          </p:nvPr>
        </p:nvSpPr>
        <p:spPr/>
        <p:txBody>
          <a:bodyPr/>
          <a:lstStyle/>
          <a:p>
            <a:r>
              <a:rPr lang="en-GB" dirty="0"/>
              <a:t>Outcome: Probability of getting 7+ hours of sleep (</a:t>
            </a:r>
            <a:r>
              <a:rPr lang="en-GB" dirty="0">
                <a:solidFill>
                  <a:srgbClr val="C00000"/>
                </a:solidFill>
              </a:rPr>
              <a:t>Logistic model)</a:t>
            </a:r>
          </a:p>
        </p:txBody>
      </p:sp>
      <p:sp>
        <p:nvSpPr>
          <p:cNvPr id="4" name="Footer Placeholder 3">
            <a:extLst>
              <a:ext uri="{FF2B5EF4-FFF2-40B4-BE49-F238E27FC236}">
                <a16:creationId xmlns:a16="http://schemas.microsoft.com/office/drawing/2014/main" id="{6F64BAE6-27BE-4CAF-41D9-B506E730AAE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961BF8-52EB-C825-903B-381A966EB933}"/>
              </a:ext>
            </a:extLst>
          </p:cNvPr>
          <p:cNvSpPr>
            <a:spLocks noGrp="1"/>
          </p:cNvSpPr>
          <p:nvPr>
            <p:ph type="sldNum" sz="quarter" idx="12"/>
          </p:nvPr>
        </p:nvSpPr>
        <p:spPr/>
        <p:txBody>
          <a:bodyPr/>
          <a:lstStyle/>
          <a:p>
            <a:r>
              <a:rPr lang="en-US"/>
              <a:t>Slide </a:t>
            </a:r>
            <a:fld id="{C5EF2332-01BF-834F-8236-50238282D533}" type="slidenum">
              <a:rPr lang="en-US" smtClean="0"/>
              <a:pPr/>
              <a:t>9</a:t>
            </a:fld>
            <a:endParaRPr lang="en-US" dirty="0"/>
          </a:p>
        </p:txBody>
      </p:sp>
      <p:pic>
        <p:nvPicPr>
          <p:cNvPr id="3074" name="Picture 2">
            <a:extLst>
              <a:ext uri="{FF2B5EF4-FFF2-40B4-BE49-F238E27FC236}">
                <a16:creationId xmlns:a16="http://schemas.microsoft.com/office/drawing/2014/main" id="{59914363-6F8B-31D2-AD62-CF83AC6ECC68}"/>
              </a:ext>
            </a:extLst>
          </p:cNvPr>
          <p:cNvPicPr>
            <a:picLocks noChangeAspect="1" noChangeArrowheads="1"/>
          </p:cNvPicPr>
          <p:nvPr/>
        </p:nvPicPr>
        <p:blipFill>
          <a:blip r:embed="rId2"/>
          <a:srcRect/>
          <a:stretch/>
        </p:blipFill>
        <p:spPr bwMode="auto">
          <a:xfrm>
            <a:off x="1036488" y="997426"/>
            <a:ext cx="6261126" cy="386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893143"/>
      </p:ext>
    </p:extLst>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1146</Words>
  <Application>Microsoft Office PowerPoint</Application>
  <PresentationFormat>On-screen Show (16:9)</PresentationFormat>
  <Paragraphs>149</Paragraphs>
  <Slides>28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Narrow</vt:lpstr>
      <vt:lpstr>Atkinson Hyperlegible</vt:lpstr>
      <vt:lpstr>Calibri</vt:lpstr>
      <vt:lpstr>Cambria Math</vt:lpstr>
      <vt:lpstr>Courier New</vt:lpstr>
      <vt:lpstr>Source Sans Pro</vt:lpstr>
      <vt:lpstr>SOC2069 Theme</vt:lpstr>
      <vt:lpstr>Logistic regression</vt:lpstr>
      <vt:lpstr>Last week, this week</vt:lpstr>
      <vt:lpstr>Motivating example: teenage sleep survey</vt:lpstr>
      <vt:lpstr>Example</vt:lpstr>
      <vt:lpstr>Example</vt:lpstr>
      <vt:lpstr>Example</vt:lpstr>
      <vt:lpstr>Example</vt:lpstr>
      <vt:lpstr>Example</vt:lpstr>
      <vt:lpstr>Example</vt:lpstr>
      <vt:lpstr>Different types of models</vt:lpstr>
      <vt:lpstr>2. Logistic regression: the theory</vt:lpstr>
      <vt:lpstr>What is logistic regression?</vt:lpstr>
      <vt:lpstr>The logit transformation</vt:lpstr>
      <vt:lpstr>The logit transformation</vt:lpstr>
      <vt:lpstr>The logit transformation</vt:lpstr>
      <vt:lpstr>Odds and probabilities</vt:lpstr>
      <vt:lpstr>Odds and probabilities</vt:lpstr>
      <vt:lpstr>Odds</vt:lpstr>
      <vt:lpstr>Are teenagers getting enough sleep?</vt:lpstr>
      <vt:lpstr>3. Worksheet example</vt:lpstr>
      <vt:lpstr>How does education relate to social trust?</vt:lpstr>
      <vt:lpstr>How does education relate to social trust?</vt:lpstr>
      <vt:lpstr>How does education relate to social trust?</vt:lpstr>
      <vt:lpstr>How does education relate to social trust?</vt:lpstr>
      <vt:lpstr>How does education relate to social trust?</vt:lpstr>
      <vt:lpstr>How does education relate to social trust?</vt:lpstr>
      <vt:lpstr>How does education relate to social trust?</vt:lpstr>
      <vt:lpstr>Good luck in the labs!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
  <cp:keywords/>
  <cp:lastModifiedBy/>
  <cp:revision>1</cp:revision>
  <dcterms:created xsi:type="dcterms:W3CDTF">2023-10-17T10:08:23Z</dcterms:created>
  <dcterms:modified xsi:type="dcterms:W3CDTF">2023-10-17T11:00:20Z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4</vt:lpwstr>
  </property>
  <property fmtid="{D5CDD505-2E9C-101B-9397-08002B2CF9AE}" pid="8" name="toc-title">
    <vt:lpwstr>Table of contents</vt:lpwstr>
  </property>
</Properties>
</file>