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0"/>
  </p:notesMasterIdLst>
  <p:sldIdLst>
    <p:sldId id="256" r:id="rId2"/>
    <p:sldId id="413" r:id="rId3"/>
    <p:sldId id="414" r:id="rId4"/>
    <p:sldId id="417" r:id="rId5"/>
    <p:sldId id="415" r:id="rId6"/>
    <p:sldId id="410" r:id="rId7"/>
    <p:sldId id="425" r:id="rId8"/>
    <p:sldId id="424" r:id="rId9"/>
    <p:sldId id="423" r:id="rId10"/>
    <p:sldId id="404" r:id="rId11"/>
    <p:sldId id="416" r:id="rId12"/>
    <p:sldId id="411" r:id="rId13"/>
    <p:sldId id="406" r:id="rId14"/>
    <p:sldId id="422" r:id="rId15"/>
    <p:sldId id="418" r:id="rId16"/>
    <p:sldId id="419" r:id="rId17"/>
    <p:sldId id="409" r:id="rId18"/>
    <p:sldId id="42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8F3D"/>
    <a:srgbClr val="A27B00"/>
    <a:srgbClr val="496F2F"/>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85849" autoAdjust="0"/>
  </p:normalViewPr>
  <p:slideViewPr>
    <p:cSldViewPr snapToGrid="0" snapToObjects="1">
      <p:cViewPr varScale="1">
        <p:scale>
          <a:sx n="83" d="100"/>
          <a:sy n="83" d="100"/>
        </p:scale>
        <p:origin x="192" y="4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083DF-1472-4C6B-B461-D22B14B6BF9A}"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816E7727-5DCF-4F5B-8E94-3D876167B321}">
      <dgm:prSet/>
      <dgm:spPr/>
      <dgm:t>
        <a:bodyPr/>
        <a:lstStyle/>
        <a:p>
          <a:pPr>
            <a:lnSpc>
              <a:spcPct val="100000"/>
            </a:lnSpc>
          </a:pPr>
          <a:r>
            <a:rPr lang="en-GB" dirty="0"/>
            <a:t>“If you get to go home at night, it’s </a:t>
          </a:r>
          <a:r>
            <a:rPr lang="en-GB" i="1" dirty="0"/>
            <a:t>participant observation</a:t>
          </a:r>
          <a:r>
            <a:rPr lang="en-GB" dirty="0"/>
            <a:t>, and if you don’t, it’s </a:t>
          </a:r>
          <a:r>
            <a:rPr lang="en-GB" i="1" dirty="0"/>
            <a:t>ethnography</a:t>
          </a:r>
          <a:r>
            <a:rPr lang="en-GB" dirty="0"/>
            <a:t>” (</a:t>
          </a:r>
          <a:r>
            <a:rPr lang="en-GB" dirty="0" err="1"/>
            <a:t>Luker</a:t>
          </a:r>
          <a:r>
            <a:rPr lang="en-GB"/>
            <a:t> 2008, p. 156)</a:t>
          </a:r>
          <a:endParaRPr lang="en-US" dirty="0"/>
        </a:p>
      </dgm:t>
    </dgm:pt>
    <dgm:pt modelId="{A0BA07FE-98EE-49D3-89D9-6757A4FC1380}" type="parTrans" cxnId="{37AD5A93-0BB2-4480-BCB6-9188707A9EAC}">
      <dgm:prSet/>
      <dgm:spPr/>
      <dgm:t>
        <a:bodyPr/>
        <a:lstStyle/>
        <a:p>
          <a:endParaRPr lang="en-US"/>
        </a:p>
      </dgm:t>
    </dgm:pt>
    <dgm:pt modelId="{026C4352-064F-4AA3-830C-5449EEEA737B}" type="sibTrans" cxnId="{37AD5A93-0BB2-4480-BCB6-9188707A9EAC}">
      <dgm:prSet/>
      <dgm:spPr/>
      <dgm:t>
        <a:bodyPr/>
        <a:lstStyle/>
        <a:p>
          <a:endParaRPr lang="en-US"/>
        </a:p>
      </dgm:t>
    </dgm:pt>
    <dgm:pt modelId="{2E7AA3B7-D7BE-4EAA-8F19-40C2DD1956CD}">
      <dgm:prSet/>
      <dgm:spPr/>
      <dgm:t>
        <a:bodyPr/>
        <a:lstStyle/>
        <a:p>
          <a:pPr>
            <a:lnSpc>
              <a:spcPct val="100000"/>
            </a:lnSpc>
          </a:pPr>
          <a:r>
            <a:rPr lang="en-GB" dirty="0"/>
            <a:t>If you get to go home after a one-hour conversation, it’s an </a:t>
          </a:r>
          <a:r>
            <a:rPr lang="en-GB" i="1" dirty="0"/>
            <a:t>interview</a:t>
          </a:r>
          <a:endParaRPr lang="en-US" dirty="0"/>
        </a:p>
      </dgm:t>
    </dgm:pt>
    <dgm:pt modelId="{04BAFA13-E087-43DD-B8B1-416A73F2656B}" type="parTrans" cxnId="{EE2F4721-B86C-49FE-86AD-B8B1B4D34AAE}">
      <dgm:prSet/>
      <dgm:spPr/>
      <dgm:t>
        <a:bodyPr/>
        <a:lstStyle/>
        <a:p>
          <a:endParaRPr lang="en-US"/>
        </a:p>
      </dgm:t>
    </dgm:pt>
    <dgm:pt modelId="{DAC5A766-6C28-4DB6-9C68-B85B81B6CF01}" type="sibTrans" cxnId="{EE2F4721-B86C-49FE-86AD-B8B1B4D34AAE}">
      <dgm:prSet/>
      <dgm:spPr/>
      <dgm:t>
        <a:bodyPr/>
        <a:lstStyle/>
        <a:p>
          <a:endParaRPr lang="en-US"/>
        </a:p>
      </dgm:t>
    </dgm:pt>
    <dgm:pt modelId="{D1C386B5-A354-4C65-81AE-F756FA2EDA1F}" type="pres">
      <dgm:prSet presAssocID="{ABB083DF-1472-4C6B-B461-D22B14B6BF9A}" presName="hierChild1" presStyleCnt="0">
        <dgm:presLayoutVars>
          <dgm:chPref val="1"/>
          <dgm:dir/>
          <dgm:animOne val="branch"/>
          <dgm:animLvl val="lvl"/>
          <dgm:resizeHandles/>
        </dgm:presLayoutVars>
      </dgm:prSet>
      <dgm:spPr/>
    </dgm:pt>
    <dgm:pt modelId="{0D11181D-311A-4BE8-BC09-A00709562EDF}" type="pres">
      <dgm:prSet presAssocID="{816E7727-5DCF-4F5B-8E94-3D876167B321}" presName="hierRoot1" presStyleCnt="0"/>
      <dgm:spPr/>
    </dgm:pt>
    <dgm:pt modelId="{C21DCE6F-961B-4F14-871F-E7CDA4954C82}" type="pres">
      <dgm:prSet presAssocID="{816E7727-5DCF-4F5B-8E94-3D876167B321}" presName="composite" presStyleCnt="0"/>
      <dgm:spPr/>
    </dgm:pt>
    <dgm:pt modelId="{75B7D1E8-4C62-47DD-A433-41010755407E}" type="pres">
      <dgm:prSet presAssocID="{816E7727-5DCF-4F5B-8E94-3D876167B321}" presName="background" presStyleLbl="node0" presStyleIdx="0" presStyleCnt="2"/>
      <dgm:spPr/>
    </dgm:pt>
    <dgm:pt modelId="{F2F7F38D-3171-4CB0-8688-A65E8204721D}" type="pres">
      <dgm:prSet presAssocID="{816E7727-5DCF-4F5B-8E94-3D876167B321}" presName="text" presStyleLbl="fgAcc0" presStyleIdx="0" presStyleCnt="2">
        <dgm:presLayoutVars>
          <dgm:chPref val="3"/>
        </dgm:presLayoutVars>
      </dgm:prSet>
      <dgm:spPr/>
    </dgm:pt>
    <dgm:pt modelId="{F1F4CAFB-103F-4FA1-83BD-043A1DC55077}" type="pres">
      <dgm:prSet presAssocID="{816E7727-5DCF-4F5B-8E94-3D876167B321}" presName="hierChild2" presStyleCnt="0"/>
      <dgm:spPr/>
    </dgm:pt>
    <dgm:pt modelId="{C6B54D49-40A1-4216-86E0-07642B7AE2E8}" type="pres">
      <dgm:prSet presAssocID="{2E7AA3B7-D7BE-4EAA-8F19-40C2DD1956CD}" presName="hierRoot1" presStyleCnt="0"/>
      <dgm:spPr/>
    </dgm:pt>
    <dgm:pt modelId="{70253732-06C6-48EB-8F02-2AEC16422DD0}" type="pres">
      <dgm:prSet presAssocID="{2E7AA3B7-D7BE-4EAA-8F19-40C2DD1956CD}" presName="composite" presStyleCnt="0"/>
      <dgm:spPr/>
    </dgm:pt>
    <dgm:pt modelId="{AF356923-8AFC-45CD-A3F3-7C0B0A061E50}" type="pres">
      <dgm:prSet presAssocID="{2E7AA3B7-D7BE-4EAA-8F19-40C2DD1956CD}" presName="background" presStyleLbl="node0" presStyleIdx="1" presStyleCnt="2"/>
      <dgm:spPr/>
    </dgm:pt>
    <dgm:pt modelId="{64894485-6F88-4FD1-BE2B-EA8F1388A4C5}" type="pres">
      <dgm:prSet presAssocID="{2E7AA3B7-D7BE-4EAA-8F19-40C2DD1956CD}" presName="text" presStyleLbl="fgAcc0" presStyleIdx="1" presStyleCnt="2">
        <dgm:presLayoutVars>
          <dgm:chPref val="3"/>
        </dgm:presLayoutVars>
      </dgm:prSet>
      <dgm:spPr/>
    </dgm:pt>
    <dgm:pt modelId="{C11115B7-4DC2-40F2-82B9-74AD776169D1}" type="pres">
      <dgm:prSet presAssocID="{2E7AA3B7-D7BE-4EAA-8F19-40C2DD1956CD}" presName="hierChild2" presStyleCnt="0"/>
      <dgm:spPr/>
    </dgm:pt>
  </dgm:ptLst>
  <dgm:cxnLst>
    <dgm:cxn modelId="{EE2F4721-B86C-49FE-86AD-B8B1B4D34AAE}" srcId="{ABB083DF-1472-4C6B-B461-D22B14B6BF9A}" destId="{2E7AA3B7-D7BE-4EAA-8F19-40C2DD1956CD}" srcOrd="1" destOrd="0" parTransId="{04BAFA13-E087-43DD-B8B1-416A73F2656B}" sibTransId="{DAC5A766-6C28-4DB6-9C68-B85B81B6CF01}"/>
    <dgm:cxn modelId="{2A960122-5552-4688-9E10-4200042E0E65}" type="presOf" srcId="{816E7727-5DCF-4F5B-8E94-3D876167B321}" destId="{F2F7F38D-3171-4CB0-8688-A65E8204721D}" srcOrd="0" destOrd="0" presId="urn:microsoft.com/office/officeart/2005/8/layout/hierarchy1"/>
    <dgm:cxn modelId="{F9B2D326-A1A7-4946-AFDB-9B9FB8B9BEAC}" type="presOf" srcId="{ABB083DF-1472-4C6B-B461-D22B14B6BF9A}" destId="{D1C386B5-A354-4C65-81AE-F756FA2EDA1F}" srcOrd="0" destOrd="0" presId="urn:microsoft.com/office/officeart/2005/8/layout/hierarchy1"/>
    <dgm:cxn modelId="{37AD5A93-0BB2-4480-BCB6-9188707A9EAC}" srcId="{ABB083DF-1472-4C6B-B461-D22B14B6BF9A}" destId="{816E7727-5DCF-4F5B-8E94-3D876167B321}" srcOrd="0" destOrd="0" parTransId="{A0BA07FE-98EE-49D3-89D9-6757A4FC1380}" sibTransId="{026C4352-064F-4AA3-830C-5449EEEA737B}"/>
    <dgm:cxn modelId="{F7F59794-DB41-4061-AEBB-615A29F3A5BC}" type="presOf" srcId="{2E7AA3B7-D7BE-4EAA-8F19-40C2DD1956CD}" destId="{64894485-6F88-4FD1-BE2B-EA8F1388A4C5}" srcOrd="0" destOrd="0" presId="urn:microsoft.com/office/officeart/2005/8/layout/hierarchy1"/>
    <dgm:cxn modelId="{186EEAFB-465D-427C-A6B5-B4A76039F836}" type="presParOf" srcId="{D1C386B5-A354-4C65-81AE-F756FA2EDA1F}" destId="{0D11181D-311A-4BE8-BC09-A00709562EDF}" srcOrd="0" destOrd="0" presId="urn:microsoft.com/office/officeart/2005/8/layout/hierarchy1"/>
    <dgm:cxn modelId="{55EEEE93-7CC0-4969-A55F-6681EF91CD0C}" type="presParOf" srcId="{0D11181D-311A-4BE8-BC09-A00709562EDF}" destId="{C21DCE6F-961B-4F14-871F-E7CDA4954C82}" srcOrd="0" destOrd="0" presId="urn:microsoft.com/office/officeart/2005/8/layout/hierarchy1"/>
    <dgm:cxn modelId="{3C521D22-C653-4EEF-9387-14BD0D89C8C3}" type="presParOf" srcId="{C21DCE6F-961B-4F14-871F-E7CDA4954C82}" destId="{75B7D1E8-4C62-47DD-A433-41010755407E}" srcOrd="0" destOrd="0" presId="urn:microsoft.com/office/officeart/2005/8/layout/hierarchy1"/>
    <dgm:cxn modelId="{E04D85CC-434F-4A4A-B7B2-3754D9A76207}" type="presParOf" srcId="{C21DCE6F-961B-4F14-871F-E7CDA4954C82}" destId="{F2F7F38D-3171-4CB0-8688-A65E8204721D}" srcOrd="1" destOrd="0" presId="urn:microsoft.com/office/officeart/2005/8/layout/hierarchy1"/>
    <dgm:cxn modelId="{C7B8D3DC-DB11-4BEF-8341-AB928087848D}" type="presParOf" srcId="{0D11181D-311A-4BE8-BC09-A00709562EDF}" destId="{F1F4CAFB-103F-4FA1-83BD-043A1DC55077}" srcOrd="1" destOrd="0" presId="urn:microsoft.com/office/officeart/2005/8/layout/hierarchy1"/>
    <dgm:cxn modelId="{3A2CB7F7-3AF5-4965-8281-AB0C18C89940}" type="presParOf" srcId="{D1C386B5-A354-4C65-81AE-F756FA2EDA1F}" destId="{C6B54D49-40A1-4216-86E0-07642B7AE2E8}" srcOrd="1" destOrd="0" presId="urn:microsoft.com/office/officeart/2005/8/layout/hierarchy1"/>
    <dgm:cxn modelId="{5BE863B6-7AF8-49D2-ADCE-4490A36C851D}" type="presParOf" srcId="{C6B54D49-40A1-4216-86E0-07642B7AE2E8}" destId="{70253732-06C6-48EB-8F02-2AEC16422DD0}" srcOrd="0" destOrd="0" presId="urn:microsoft.com/office/officeart/2005/8/layout/hierarchy1"/>
    <dgm:cxn modelId="{4F8465FA-E919-4DE4-A2DA-8A5E78FDEEC4}" type="presParOf" srcId="{70253732-06C6-48EB-8F02-2AEC16422DD0}" destId="{AF356923-8AFC-45CD-A3F3-7C0B0A061E50}" srcOrd="0" destOrd="0" presId="urn:microsoft.com/office/officeart/2005/8/layout/hierarchy1"/>
    <dgm:cxn modelId="{EB81E32B-6B6C-46E1-879C-37864557EA70}" type="presParOf" srcId="{70253732-06C6-48EB-8F02-2AEC16422DD0}" destId="{64894485-6F88-4FD1-BE2B-EA8F1388A4C5}" srcOrd="1" destOrd="0" presId="urn:microsoft.com/office/officeart/2005/8/layout/hierarchy1"/>
    <dgm:cxn modelId="{9165C62D-1AF1-48FE-85AA-FDBC96624C20}" type="presParOf" srcId="{C6B54D49-40A1-4216-86E0-07642B7AE2E8}" destId="{C11115B7-4DC2-40F2-82B9-74AD776169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F55FAD-D837-415E-B0CD-85BC2E2D98F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E710828-261A-4D34-8FF5-DFEA45193A60}">
      <dgm:prSet/>
      <dgm:spPr/>
      <dgm:t>
        <a:bodyPr/>
        <a:lstStyle/>
        <a:p>
          <a:r>
            <a:rPr lang="en-GB" b="1"/>
            <a:t>Who to interview? Sampling</a:t>
          </a:r>
          <a:endParaRPr lang="en-US"/>
        </a:p>
      </dgm:t>
    </dgm:pt>
    <dgm:pt modelId="{E5E834B9-CC4B-48C5-88A5-9313C99A5F3A}" type="parTrans" cxnId="{55D7D1E6-53AF-47B0-8312-F5EA1E43E6B3}">
      <dgm:prSet/>
      <dgm:spPr/>
      <dgm:t>
        <a:bodyPr/>
        <a:lstStyle/>
        <a:p>
          <a:endParaRPr lang="en-US"/>
        </a:p>
      </dgm:t>
    </dgm:pt>
    <dgm:pt modelId="{C7641A8B-486B-4227-9640-A7D56FA18B7C}" type="sibTrans" cxnId="{55D7D1E6-53AF-47B0-8312-F5EA1E43E6B3}">
      <dgm:prSet/>
      <dgm:spPr/>
      <dgm:t>
        <a:bodyPr/>
        <a:lstStyle/>
        <a:p>
          <a:endParaRPr lang="en-US"/>
        </a:p>
      </dgm:t>
    </dgm:pt>
    <dgm:pt modelId="{426E585D-A427-4BEF-BC93-B36097878A93}">
      <dgm:prSet/>
      <dgm:spPr/>
      <dgm:t>
        <a:bodyPr/>
        <a:lstStyle/>
        <a:p>
          <a:r>
            <a:rPr lang="en-GB" b="1"/>
            <a:t>How many interviews to conduct?</a:t>
          </a:r>
          <a:endParaRPr lang="en-US"/>
        </a:p>
      </dgm:t>
    </dgm:pt>
    <dgm:pt modelId="{066A5E19-FBBC-4497-AEC7-A97B92234B98}" type="parTrans" cxnId="{B137C42C-7883-437E-99FE-7B4264330C9A}">
      <dgm:prSet/>
      <dgm:spPr/>
      <dgm:t>
        <a:bodyPr/>
        <a:lstStyle/>
        <a:p>
          <a:endParaRPr lang="en-US"/>
        </a:p>
      </dgm:t>
    </dgm:pt>
    <dgm:pt modelId="{2488601A-2EBE-46ED-99B6-E140663FFB38}" type="sibTrans" cxnId="{B137C42C-7883-437E-99FE-7B4264330C9A}">
      <dgm:prSet/>
      <dgm:spPr/>
      <dgm:t>
        <a:bodyPr/>
        <a:lstStyle/>
        <a:p>
          <a:endParaRPr lang="en-US"/>
        </a:p>
      </dgm:t>
    </dgm:pt>
    <dgm:pt modelId="{671D9EAD-7BAE-4C17-8B64-A54B97AEBFB7}">
      <dgm:prSet/>
      <dgm:spPr/>
      <dgm:t>
        <a:bodyPr/>
        <a:lstStyle/>
        <a:p>
          <a:r>
            <a:rPr lang="en-GB" b="1"/>
            <a:t>What types of interviews to conduct?</a:t>
          </a:r>
          <a:endParaRPr lang="en-US"/>
        </a:p>
      </dgm:t>
    </dgm:pt>
    <dgm:pt modelId="{72D7C294-F624-43DB-B7B8-55D347258672}" type="parTrans" cxnId="{10EBF4EF-CB01-402F-979F-694FE9537375}">
      <dgm:prSet/>
      <dgm:spPr/>
      <dgm:t>
        <a:bodyPr/>
        <a:lstStyle/>
        <a:p>
          <a:endParaRPr lang="en-US"/>
        </a:p>
      </dgm:t>
    </dgm:pt>
    <dgm:pt modelId="{CBB3F0F0-C0FA-4551-94BD-022A49D830CE}" type="sibTrans" cxnId="{10EBF4EF-CB01-402F-979F-694FE9537375}">
      <dgm:prSet/>
      <dgm:spPr/>
      <dgm:t>
        <a:bodyPr/>
        <a:lstStyle/>
        <a:p>
          <a:endParaRPr lang="en-US"/>
        </a:p>
      </dgm:t>
    </dgm:pt>
    <dgm:pt modelId="{79F3CCA1-DAEC-4F7E-B84F-9CDB93C44257}">
      <dgm:prSet/>
      <dgm:spPr/>
      <dgm:t>
        <a:bodyPr/>
        <a:lstStyle/>
        <a:p>
          <a:r>
            <a:rPr lang="en-GB" b="1"/>
            <a:t>What kind of questions to ask, and how?</a:t>
          </a:r>
          <a:endParaRPr lang="en-US"/>
        </a:p>
      </dgm:t>
    </dgm:pt>
    <dgm:pt modelId="{D3921AA2-D4B4-4070-B50B-40B11CB90D32}" type="parTrans" cxnId="{90A6A79E-FBF5-4AED-BC39-5E46F93A1ACD}">
      <dgm:prSet/>
      <dgm:spPr/>
      <dgm:t>
        <a:bodyPr/>
        <a:lstStyle/>
        <a:p>
          <a:endParaRPr lang="en-US"/>
        </a:p>
      </dgm:t>
    </dgm:pt>
    <dgm:pt modelId="{B19E8EA8-0E3F-4B4B-AC3F-70FA4A196B41}" type="sibTrans" cxnId="{90A6A79E-FBF5-4AED-BC39-5E46F93A1ACD}">
      <dgm:prSet/>
      <dgm:spPr/>
      <dgm:t>
        <a:bodyPr/>
        <a:lstStyle/>
        <a:p>
          <a:endParaRPr lang="en-US"/>
        </a:p>
      </dgm:t>
    </dgm:pt>
    <dgm:pt modelId="{45F1B311-5065-4DB1-A1DF-00827D9F7EAD}">
      <dgm:prSet/>
      <dgm:spPr/>
      <dgm:t>
        <a:bodyPr/>
        <a:lstStyle/>
        <a:p>
          <a:r>
            <a:rPr lang="en-GB" b="1"/>
            <a:t>How to analyse the data?</a:t>
          </a:r>
          <a:endParaRPr lang="en-US"/>
        </a:p>
      </dgm:t>
    </dgm:pt>
    <dgm:pt modelId="{C8705688-820E-47EC-A4B8-DD811AC3607D}" type="parTrans" cxnId="{12BBA38B-E759-46EE-AD09-AA0FE1E21E2A}">
      <dgm:prSet/>
      <dgm:spPr/>
      <dgm:t>
        <a:bodyPr/>
        <a:lstStyle/>
        <a:p>
          <a:endParaRPr lang="en-US"/>
        </a:p>
      </dgm:t>
    </dgm:pt>
    <dgm:pt modelId="{D02CDC45-7DB5-40AB-AE46-B3728494DE33}" type="sibTrans" cxnId="{12BBA38B-E759-46EE-AD09-AA0FE1E21E2A}">
      <dgm:prSet/>
      <dgm:spPr/>
      <dgm:t>
        <a:bodyPr/>
        <a:lstStyle/>
        <a:p>
          <a:endParaRPr lang="en-US"/>
        </a:p>
      </dgm:t>
    </dgm:pt>
    <dgm:pt modelId="{AE4AF0EC-9AC6-4C54-A214-BDCF908E319D}" type="pres">
      <dgm:prSet presAssocID="{C2F55FAD-D837-415E-B0CD-85BC2E2D98F1}" presName="root" presStyleCnt="0">
        <dgm:presLayoutVars>
          <dgm:dir/>
          <dgm:resizeHandles val="exact"/>
        </dgm:presLayoutVars>
      </dgm:prSet>
      <dgm:spPr/>
    </dgm:pt>
    <dgm:pt modelId="{CABEC6FE-F07A-4EA3-8B16-1E6FCE099706}" type="pres">
      <dgm:prSet presAssocID="{0E710828-261A-4D34-8FF5-DFEA45193A60}" presName="compNode" presStyleCnt="0"/>
      <dgm:spPr/>
    </dgm:pt>
    <dgm:pt modelId="{4AB17EF1-BE32-43B3-B218-D5AE63E2DBEA}" type="pres">
      <dgm:prSet presAssocID="{0E710828-261A-4D34-8FF5-DFEA45193A60}" presName="bgRect" presStyleLbl="bgShp" presStyleIdx="0" presStyleCnt="5"/>
      <dgm:spPr/>
    </dgm:pt>
    <dgm:pt modelId="{37596DFE-FEFF-41D9-99A1-81C2DA7D593C}" type="pres">
      <dgm:prSet presAssocID="{0E710828-261A-4D34-8FF5-DFEA45193A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D6AFFBBF-669F-44F1-A4A4-F4BFA016F0D4}" type="pres">
      <dgm:prSet presAssocID="{0E710828-261A-4D34-8FF5-DFEA45193A60}" presName="spaceRect" presStyleCnt="0"/>
      <dgm:spPr/>
    </dgm:pt>
    <dgm:pt modelId="{E6507E15-869C-4E6B-9F0E-D2D273A7F217}" type="pres">
      <dgm:prSet presAssocID="{0E710828-261A-4D34-8FF5-DFEA45193A60}" presName="parTx" presStyleLbl="revTx" presStyleIdx="0" presStyleCnt="5">
        <dgm:presLayoutVars>
          <dgm:chMax val="0"/>
          <dgm:chPref val="0"/>
        </dgm:presLayoutVars>
      </dgm:prSet>
      <dgm:spPr/>
    </dgm:pt>
    <dgm:pt modelId="{03145764-2CD8-4091-936B-5A7A45012E91}" type="pres">
      <dgm:prSet presAssocID="{C7641A8B-486B-4227-9640-A7D56FA18B7C}" presName="sibTrans" presStyleCnt="0"/>
      <dgm:spPr/>
    </dgm:pt>
    <dgm:pt modelId="{A5DE8A1F-B288-410D-922B-F2BFE1D72510}" type="pres">
      <dgm:prSet presAssocID="{426E585D-A427-4BEF-BC93-B36097878A93}" presName="compNode" presStyleCnt="0"/>
      <dgm:spPr/>
    </dgm:pt>
    <dgm:pt modelId="{B8685EB5-6A09-4877-93C6-82DF3356F3C7}" type="pres">
      <dgm:prSet presAssocID="{426E585D-A427-4BEF-BC93-B36097878A93}" presName="bgRect" presStyleLbl="bgShp" presStyleIdx="1" presStyleCnt="5"/>
      <dgm:spPr/>
    </dgm:pt>
    <dgm:pt modelId="{94864FC9-719C-4F9C-8C8E-47BA31407B7E}" type="pres">
      <dgm:prSet presAssocID="{426E585D-A427-4BEF-BC93-B36097878A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210531B8-0F98-4BFC-8E0F-CD92AFA63653}" type="pres">
      <dgm:prSet presAssocID="{426E585D-A427-4BEF-BC93-B36097878A93}" presName="spaceRect" presStyleCnt="0"/>
      <dgm:spPr/>
    </dgm:pt>
    <dgm:pt modelId="{984C1C52-F7F1-4891-ADAA-69A434D6D27F}" type="pres">
      <dgm:prSet presAssocID="{426E585D-A427-4BEF-BC93-B36097878A93}" presName="parTx" presStyleLbl="revTx" presStyleIdx="1" presStyleCnt="5">
        <dgm:presLayoutVars>
          <dgm:chMax val="0"/>
          <dgm:chPref val="0"/>
        </dgm:presLayoutVars>
      </dgm:prSet>
      <dgm:spPr/>
    </dgm:pt>
    <dgm:pt modelId="{9DC75C48-68FF-4037-AADE-34B6A27A5A13}" type="pres">
      <dgm:prSet presAssocID="{2488601A-2EBE-46ED-99B6-E140663FFB38}" presName="sibTrans" presStyleCnt="0"/>
      <dgm:spPr/>
    </dgm:pt>
    <dgm:pt modelId="{7AFB4C41-8E80-4761-A06A-C3FD10237E21}" type="pres">
      <dgm:prSet presAssocID="{671D9EAD-7BAE-4C17-8B64-A54B97AEBFB7}" presName="compNode" presStyleCnt="0"/>
      <dgm:spPr/>
    </dgm:pt>
    <dgm:pt modelId="{55534A75-8E38-41C2-963A-0EE503259AD0}" type="pres">
      <dgm:prSet presAssocID="{671D9EAD-7BAE-4C17-8B64-A54B97AEBFB7}" presName="bgRect" presStyleLbl="bgShp" presStyleIdx="2" presStyleCnt="5"/>
      <dgm:spPr/>
    </dgm:pt>
    <dgm:pt modelId="{0EB97A6D-8385-472E-9539-28AD64BE6639}" type="pres">
      <dgm:prSet presAssocID="{671D9EAD-7BAE-4C17-8B64-A54B97AEBF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C2F1E956-E19F-4C86-A199-DEA62B6F9E7A}" type="pres">
      <dgm:prSet presAssocID="{671D9EAD-7BAE-4C17-8B64-A54B97AEBFB7}" presName="spaceRect" presStyleCnt="0"/>
      <dgm:spPr/>
    </dgm:pt>
    <dgm:pt modelId="{C58C2874-6CA1-4953-8D2C-6237B69A47B5}" type="pres">
      <dgm:prSet presAssocID="{671D9EAD-7BAE-4C17-8B64-A54B97AEBFB7}" presName="parTx" presStyleLbl="revTx" presStyleIdx="2" presStyleCnt="5">
        <dgm:presLayoutVars>
          <dgm:chMax val="0"/>
          <dgm:chPref val="0"/>
        </dgm:presLayoutVars>
      </dgm:prSet>
      <dgm:spPr/>
    </dgm:pt>
    <dgm:pt modelId="{4C9F166C-3A57-4EAE-B0E7-5F527E97F638}" type="pres">
      <dgm:prSet presAssocID="{CBB3F0F0-C0FA-4551-94BD-022A49D830CE}" presName="sibTrans" presStyleCnt="0"/>
      <dgm:spPr/>
    </dgm:pt>
    <dgm:pt modelId="{2485B9E6-B7C0-4ACF-B7DA-6368E46F00D2}" type="pres">
      <dgm:prSet presAssocID="{79F3CCA1-DAEC-4F7E-B84F-9CDB93C44257}" presName="compNode" presStyleCnt="0"/>
      <dgm:spPr/>
    </dgm:pt>
    <dgm:pt modelId="{5C5AB059-7189-476D-8A41-F964B07D8AEB}" type="pres">
      <dgm:prSet presAssocID="{79F3CCA1-DAEC-4F7E-B84F-9CDB93C44257}" presName="bgRect" presStyleLbl="bgShp" presStyleIdx="3" presStyleCnt="5"/>
      <dgm:spPr/>
    </dgm:pt>
    <dgm:pt modelId="{83A48B88-FD54-4CA0-AC39-479AF27F703C}" type="pres">
      <dgm:prSet presAssocID="{79F3CCA1-DAEC-4F7E-B84F-9CDB93C4425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EA931CD3-C025-4712-BCA7-8E0853170513}" type="pres">
      <dgm:prSet presAssocID="{79F3CCA1-DAEC-4F7E-B84F-9CDB93C44257}" presName="spaceRect" presStyleCnt="0"/>
      <dgm:spPr/>
    </dgm:pt>
    <dgm:pt modelId="{FC228AFF-7461-4934-B919-0155197E0BFE}" type="pres">
      <dgm:prSet presAssocID="{79F3CCA1-DAEC-4F7E-B84F-9CDB93C44257}" presName="parTx" presStyleLbl="revTx" presStyleIdx="3" presStyleCnt="5">
        <dgm:presLayoutVars>
          <dgm:chMax val="0"/>
          <dgm:chPref val="0"/>
        </dgm:presLayoutVars>
      </dgm:prSet>
      <dgm:spPr/>
    </dgm:pt>
    <dgm:pt modelId="{AB94F3AF-CD1D-4035-83F1-DCDAAE0FCC3F}" type="pres">
      <dgm:prSet presAssocID="{B19E8EA8-0E3F-4B4B-AC3F-70FA4A196B41}" presName="sibTrans" presStyleCnt="0"/>
      <dgm:spPr/>
    </dgm:pt>
    <dgm:pt modelId="{80646FB1-0CE2-4FE5-AD2F-F6920E721860}" type="pres">
      <dgm:prSet presAssocID="{45F1B311-5065-4DB1-A1DF-00827D9F7EAD}" presName="compNode" presStyleCnt="0"/>
      <dgm:spPr/>
    </dgm:pt>
    <dgm:pt modelId="{E3D82ECB-BF22-46AE-A0BF-2A339E2376F2}" type="pres">
      <dgm:prSet presAssocID="{45F1B311-5065-4DB1-A1DF-00827D9F7EAD}" presName="bgRect" presStyleLbl="bgShp" presStyleIdx="4" presStyleCnt="5"/>
      <dgm:spPr/>
    </dgm:pt>
    <dgm:pt modelId="{7D3E43F9-2512-4FB2-8DB3-226CF259FFC4}" type="pres">
      <dgm:prSet presAssocID="{45F1B311-5065-4DB1-A1DF-00827D9F7E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4DE6FBAD-7EA4-45D8-9DA9-62B0F50671BB}" type="pres">
      <dgm:prSet presAssocID="{45F1B311-5065-4DB1-A1DF-00827D9F7EAD}" presName="spaceRect" presStyleCnt="0"/>
      <dgm:spPr/>
    </dgm:pt>
    <dgm:pt modelId="{1A2E5427-C56F-4FD2-945D-804E88876F64}" type="pres">
      <dgm:prSet presAssocID="{45F1B311-5065-4DB1-A1DF-00827D9F7EAD}" presName="parTx" presStyleLbl="revTx" presStyleIdx="4" presStyleCnt="5">
        <dgm:presLayoutVars>
          <dgm:chMax val="0"/>
          <dgm:chPref val="0"/>
        </dgm:presLayoutVars>
      </dgm:prSet>
      <dgm:spPr/>
    </dgm:pt>
  </dgm:ptLst>
  <dgm:cxnLst>
    <dgm:cxn modelId="{92091E06-EBEF-4A61-837B-BBB44A900E0B}" type="presOf" srcId="{79F3CCA1-DAEC-4F7E-B84F-9CDB93C44257}" destId="{FC228AFF-7461-4934-B919-0155197E0BFE}" srcOrd="0" destOrd="0" presId="urn:microsoft.com/office/officeart/2018/2/layout/IconVerticalSolidList"/>
    <dgm:cxn modelId="{B137C42C-7883-437E-99FE-7B4264330C9A}" srcId="{C2F55FAD-D837-415E-B0CD-85BC2E2D98F1}" destId="{426E585D-A427-4BEF-BC93-B36097878A93}" srcOrd="1" destOrd="0" parTransId="{066A5E19-FBBC-4497-AEC7-A97B92234B98}" sibTransId="{2488601A-2EBE-46ED-99B6-E140663FFB38}"/>
    <dgm:cxn modelId="{C10BE971-8C6C-4167-93A0-6235F5206D27}" type="presOf" srcId="{45F1B311-5065-4DB1-A1DF-00827D9F7EAD}" destId="{1A2E5427-C56F-4FD2-945D-804E88876F64}" srcOrd="0" destOrd="0" presId="urn:microsoft.com/office/officeart/2018/2/layout/IconVerticalSolidList"/>
    <dgm:cxn modelId="{C3880683-E6D0-45FE-9F7E-F250F1A810F2}" type="presOf" srcId="{0E710828-261A-4D34-8FF5-DFEA45193A60}" destId="{E6507E15-869C-4E6B-9F0E-D2D273A7F217}" srcOrd="0" destOrd="0" presId="urn:microsoft.com/office/officeart/2018/2/layout/IconVerticalSolidList"/>
    <dgm:cxn modelId="{A4296D8A-E715-46C9-98AA-CEAB3E23BABB}" type="presOf" srcId="{671D9EAD-7BAE-4C17-8B64-A54B97AEBFB7}" destId="{C58C2874-6CA1-4953-8D2C-6237B69A47B5}" srcOrd="0" destOrd="0" presId="urn:microsoft.com/office/officeart/2018/2/layout/IconVerticalSolidList"/>
    <dgm:cxn modelId="{F4605D8B-8524-4970-879C-B6A49D4E12D1}" type="presOf" srcId="{426E585D-A427-4BEF-BC93-B36097878A93}" destId="{984C1C52-F7F1-4891-ADAA-69A434D6D27F}" srcOrd="0" destOrd="0" presId="urn:microsoft.com/office/officeart/2018/2/layout/IconVerticalSolidList"/>
    <dgm:cxn modelId="{12BBA38B-E759-46EE-AD09-AA0FE1E21E2A}" srcId="{C2F55FAD-D837-415E-B0CD-85BC2E2D98F1}" destId="{45F1B311-5065-4DB1-A1DF-00827D9F7EAD}" srcOrd="4" destOrd="0" parTransId="{C8705688-820E-47EC-A4B8-DD811AC3607D}" sibTransId="{D02CDC45-7DB5-40AB-AE46-B3728494DE33}"/>
    <dgm:cxn modelId="{90A6A79E-FBF5-4AED-BC39-5E46F93A1ACD}" srcId="{C2F55FAD-D837-415E-B0CD-85BC2E2D98F1}" destId="{79F3CCA1-DAEC-4F7E-B84F-9CDB93C44257}" srcOrd="3" destOrd="0" parTransId="{D3921AA2-D4B4-4070-B50B-40B11CB90D32}" sibTransId="{B19E8EA8-0E3F-4B4B-AC3F-70FA4A196B41}"/>
    <dgm:cxn modelId="{7CB74FD0-CD06-47FE-8A68-363283EE08C8}" type="presOf" srcId="{C2F55FAD-D837-415E-B0CD-85BC2E2D98F1}" destId="{AE4AF0EC-9AC6-4C54-A214-BDCF908E319D}" srcOrd="0" destOrd="0" presId="urn:microsoft.com/office/officeart/2018/2/layout/IconVerticalSolidList"/>
    <dgm:cxn modelId="{55D7D1E6-53AF-47B0-8312-F5EA1E43E6B3}" srcId="{C2F55FAD-D837-415E-B0CD-85BC2E2D98F1}" destId="{0E710828-261A-4D34-8FF5-DFEA45193A60}" srcOrd="0" destOrd="0" parTransId="{E5E834B9-CC4B-48C5-88A5-9313C99A5F3A}" sibTransId="{C7641A8B-486B-4227-9640-A7D56FA18B7C}"/>
    <dgm:cxn modelId="{10EBF4EF-CB01-402F-979F-694FE9537375}" srcId="{C2F55FAD-D837-415E-B0CD-85BC2E2D98F1}" destId="{671D9EAD-7BAE-4C17-8B64-A54B97AEBFB7}" srcOrd="2" destOrd="0" parTransId="{72D7C294-F624-43DB-B7B8-55D347258672}" sibTransId="{CBB3F0F0-C0FA-4551-94BD-022A49D830CE}"/>
    <dgm:cxn modelId="{B91F1B2C-16D3-4ACC-A101-26C46C2AFB0E}" type="presParOf" srcId="{AE4AF0EC-9AC6-4C54-A214-BDCF908E319D}" destId="{CABEC6FE-F07A-4EA3-8B16-1E6FCE099706}" srcOrd="0" destOrd="0" presId="urn:microsoft.com/office/officeart/2018/2/layout/IconVerticalSolidList"/>
    <dgm:cxn modelId="{BEC64827-FBF3-4DBA-A275-00FE23E01AEE}" type="presParOf" srcId="{CABEC6FE-F07A-4EA3-8B16-1E6FCE099706}" destId="{4AB17EF1-BE32-43B3-B218-D5AE63E2DBEA}" srcOrd="0" destOrd="0" presId="urn:microsoft.com/office/officeart/2018/2/layout/IconVerticalSolidList"/>
    <dgm:cxn modelId="{0697F87C-B181-4DCF-88CE-2685F887E37F}" type="presParOf" srcId="{CABEC6FE-F07A-4EA3-8B16-1E6FCE099706}" destId="{37596DFE-FEFF-41D9-99A1-81C2DA7D593C}" srcOrd="1" destOrd="0" presId="urn:microsoft.com/office/officeart/2018/2/layout/IconVerticalSolidList"/>
    <dgm:cxn modelId="{55681B37-E97D-4EB4-B44C-F42C170AF09F}" type="presParOf" srcId="{CABEC6FE-F07A-4EA3-8B16-1E6FCE099706}" destId="{D6AFFBBF-669F-44F1-A4A4-F4BFA016F0D4}" srcOrd="2" destOrd="0" presId="urn:microsoft.com/office/officeart/2018/2/layout/IconVerticalSolidList"/>
    <dgm:cxn modelId="{078B1423-C6A3-482F-81AD-C20CE0DC521F}" type="presParOf" srcId="{CABEC6FE-F07A-4EA3-8B16-1E6FCE099706}" destId="{E6507E15-869C-4E6B-9F0E-D2D273A7F217}" srcOrd="3" destOrd="0" presId="urn:microsoft.com/office/officeart/2018/2/layout/IconVerticalSolidList"/>
    <dgm:cxn modelId="{3F323039-3105-4F1E-9FE7-429C5F99D67F}" type="presParOf" srcId="{AE4AF0EC-9AC6-4C54-A214-BDCF908E319D}" destId="{03145764-2CD8-4091-936B-5A7A45012E91}" srcOrd="1" destOrd="0" presId="urn:microsoft.com/office/officeart/2018/2/layout/IconVerticalSolidList"/>
    <dgm:cxn modelId="{7C773582-E218-4224-82A5-E990FB977F28}" type="presParOf" srcId="{AE4AF0EC-9AC6-4C54-A214-BDCF908E319D}" destId="{A5DE8A1F-B288-410D-922B-F2BFE1D72510}" srcOrd="2" destOrd="0" presId="urn:microsoft.com/office/officeart/2018/2/layout/IconVerticalSolidList"/>
    <dgm:cxn modelId="{3F66C200-8BE5-4790-848A-A3BFF3191FAF}" type="presParOf" srcId="{A5DE8A1F-B288-410D-922B-F2BFE1D72510}" destId="{B8685EB5-6A09-4877-93C6-82DF3356F3C7}" srcOrd="0" destOrd="0" presId="urn:microsoft.com/office/officeart/2018/2/layout/IconVerticalSolidList"/>
    <dgm:cxn modelId="{980FB1A8-2005-443C-BDC1-A32E838E0582}" type="presParOf" srcId="{A5DE8A1F-B288-410D-922B-F2BFE1D72510}" destId="{94864FC9-719C-4F9C-8C8E-47BA31407B7E}" srcOrd="1" destOrd="0" presId="urn:microsoft.com/office/officeart/2018/2/layout/IconVerticalSolidList"/>
    <dgm:cxn modelId="{FDD2E579-6E33-4C8B-8729-4977E39E680A}" type="presParOf" srcId="{A5DE8A1F-B288-410D-922B-F2BFE1D72510}" destId="{210531B8-0F98-4BFC-8E0F-CD92AFA63653}" srcOrd="2" destOrd="0" presId="urn:microsoft.com/office/officeart/2018/2/layout/IconVerticalSolidList"/>
    <dgm:cxn modelId="{DB7947DA-7B56-402B-AF0A-B81EF941C574}" type="presParOf" srcId="{A5DE8A1F-B288-410D-922B-F2BFE1D72510}" destId="{984C1C52-F7F1-4891-ADAA-69A434D6D27F}" srcOrd="3" destOrd="0" presId="urn:microsoft.com/office/officeart/2018/2/layout/IconVerticalSolidList"/>
    <dgm:cxn modelId="{95576431-4733-419E-B45A-52FA6DB9E14A}" type="presParOf" srcId="{AE4AF0EC-9AC6-4C54-A214-BDCF908E319D}" destId="{9DC75C48-68FF-4037-AADE-34B6A27A5A13}" srcOrd="3" destOrd="0" presId="urn:microsoft.com/office/officeart/2018/2/layout/IconVerticalSolidList"/>
    <dgm:cxn modelId="{55D99720-72FB-425D-A5F6-15AED536D809}" type="presParOf" srcId="{AE4AF0EC-9AC6-4C54-A214-BDCF908E319D}" destId="{7AFB4C41-8E80-4761-A06A-C3FD10237E21}" srcOrd="4" destOrd="0" presId="urn:microsoft.com/office/officeart/2018/2/layout/IconVerticalSolidList"/>
    <dgm:cxn modelId="{965310FD-6403-4FFC-8978-E7100DA713C6}" type="presParOf" srcId="{7AFB4C41-8E80-4761-A06A-C3FD10237E21}" destId="{55534A75-8E38-41C2-963A-0EE503259AD0}" srcOrd="0" destOrd="0" presId="urn:microsoft.com/office/officeart/2018/2/layout/IconVerticalSolidList"/>
    <dgm:cxn modelId="{7794BF5A-B9E4-4262-9F62-F296710F92D3}" type="presParOf" srcId="{7AFB4C41-8E80-4761-A06A-C3FD10237E21}" destId="{0EB97A6D-8385-472E-9539-28AD64BE6639}" srcOrd="1" destOrd="0" presId="urn:microsoft.com/office/officeart/2018/2/layout/IconVerticalSolidList"/>
    <dgm:cxn modelId="{D9FC879D-F3D3-4FF9-B29D-EE9C4654F339}" type="presParOf" srcId="{7AFB4C41-8E80-4761-A06A-C3FD10237E21}" destId="{C2F1E956-E19F-4C86-A199-DEA62B6F9E7A}" srcOrd="2" destOrd="0" presId="urn:microsoft.com/office/officeart/2018/2/layout/IconVerticalSolidList"/>
    <dgm:cxn modelId="{2684015A-B80C-43A5-BAFE-37E69F6BE6C1}" type="presParOf" srcId="{7AFB4C41-8E80-4761-A06A-C3FD10237E21}" destId="{C58C2874-6CA1-4953-8D2C-6237B69A47B5}" srcOrd="3" destOrd="0" presId="urn:microsoft.com/office/officeart/2018/2/layout/IconVerticalSolidList"/>
    <dgm:cxn modelId="{A97313AC-8FF1-401E-BD46-207370910E18}" type="presParOf" srcId="{AE4AF0EC-9AC6-4C54-A214-BDCF908E319D}" destId="{4C9F166C-3A57-4EAE-B0E7-5F527E97F638}" srcOrd="5" destOrd="0" presId="urn:microsoft.com/office/officeart/2018/2/layout/IconVerticalSolidList"/>
    <dgm:cxn modelId="{3AC9A7C5-AE0B-4687-8A8D-79A6621C38CD}" type="presParOf" srcId="{AE4AF0EC-9AC6-4C54-A214-BDCF908E319D}" destId="{2485B9E6-B7C0-4ACF-B7DA-6368E46F00D2}" srcOrd="6" destOrd="0" presId="urn:microsoft.com/office/officeart/2018/2/layout/IconVerticalSolidList"/>
    <dgm:cxn modelId="{7C0D90CF-7287-46E5-86E9-F75D37A5D41A}" type="presParOf" srcId="{2485B9E6-B7C0-4ACF-B7DA-6368E46F00D2}" destId="{5C5AB059-7189-476D-8A41-F964B07D8AEB}" srcOrd="0" destOrd="0" presId="urn:microsoft.com/office/officeart/2018/2/layout/IconVerticalSolidList"/>
    <dgm:cxn modelId="{8B98D6BA-97E4-4663-A414-E68DB6FCD8BA}" type="presParOf" srcId="{2485B9E6-B7C0-4ACF-B7DA-6368E46F00D2}" destId="{83A48B88-FD54-4CA0-AC39-479AF27F703C}" srcOrd="1" destOrd="0" presId="urn:microsoft.com/office/officeart/2018/2/layout/IconVerticalSolidList"/>
    <dgm:cxn modelId="{9EA9AF2A-F238-422E-911A-1CDC717C12B5}" type="presParOf" srcId="{2485B9E6-B7C0-4ACF-B7DA-6368E46F00D2}" destId="{EA931CD3-C025-4712-BCA7-8E0853170513}" srcOrd="2" destOrd="0" presId="urn:microsoft.com/office/officeart/2018/2/layout/IconVerticalSolidList"/>
    <dgm:cxn modelId="{44FE162F-E52D-4D9D-A9AE-0FDACEE24C9D}" type="presParOf" srcId="{2485B9E6-B7C0-4ACF-B7DA-6368E46F00D2}" destId="{FC228AFF-7461-4934-B919-0155197E0BFE}" srcOrd="3" destOrd="0" presId="urn:microsoft.com/office/officeart/2018/2/layout/IconVerticalSolidList"/>
    <dgm:cxn modelId="{556BF97D-740A-4B34-9E69-5F2B2E3471F8}" type="presParOf" srcId="{AE4AF0EC-9AC6-4C54-A214-BDCF908E319D}" destId="{AB94F3AF-CD1D-4035-83F1-DCDAAE0FCC3F}" srcOrd="7" destOrd="0" presId="urn:microsoft.com/office/officeart/2018/2/layout/IconVerticalSolidList"/>
    <dgm:cxn modelId="{7A24FF72-D5BA-4F36-82D3-9134DBAEAACE}" type="presParOf" srcId="{AE4AF0EC-9AC6-4C54-A214-BDCF908E319D}" destId="{80646FB1-0CE2-4FE5-AD2F-F6920E721860}" srcOrd="8" destOrd="0" presId="urn:microsoft.com/office/officeart/2018/2/layout/IconVerticalSolidList"/>
    <dgm:cxn modelId="{BF226CB0-FD08-4A10-B3B0-951E4C4FAF34}" type="presParOf" srcId="{80646FB1-0CE2-4FE5-AD2F-F6920E721860}" destId="{E3D82ECB-BF22-46AE-A0BF-2A339E2376F2}" srcOrd="0" destOrd="0" presId="urn:microsoft.com/office/officeart/2018/2/layout/IconVerticalSolidList"/>
    <dgm:cxn modelId="{BEB9866B-270C-4F7E-BAB9-1759B0530A77}" type="presParOf" srcId="{80646FB1-0CE2-4FE5-AD2F-F6920E721860}" destId="{7D3E43F9-2512-4FB2-8DB3-226CF259FFC4}" srcOrd="1" destOrd="0" presId="urn:microsoft.com/office/officeart/2018/2/layout/IconVerticalSolidList"/>
    <dgm:cxn modelId="{2A56EDF4-1FB5-4D5F-BA71-395237AEA5E1}" type="presParOf" srcId="{80646FB1-0CE2-4FE5-AD2F-F6920E721860}" destId="{4DE6FBAD-7EA4-45D8-9DA9-62B0F50671BB}" srcOrd="2" destOrd="0" presId="urn:microsoft.com/office/officeart/2018/2/layout/IconVerticalSolidList"/>
    <dgm:cxn modelId="{A75B7315-A9AD-44EC-9022-CFFA8C8B20B8}" type="presParOf" srcId="{80646FB1-0CE2-4FE5-AD2F-F6920E721860}" destId="{1A2E5427-C56F-4FD2-945D-804E88876F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D1E8-4C62-47DD-A433-41010755407E}">
      <dsp:nvSpPr>
        <dsp:cNvPr id="0" name=""/>
        <dsp:cNvSpPr/>
      </dsp:nvSpPr>
      <dsp:spPr>
        <a:xfrm>
          <a:off x="1004" y="805828"/>
          <a:ext cx="3526110" cy="22390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7F38D-3171-4CB0-8688-A65E8204721D}">
      <dsp:nvSpPr>
        <dsp:cNvPr id="0" name=""/>
        <dsp:cNvSpPr/>
      </dsp:nvSpPr>
      <dsp:spPr>
        <a:xfrm>
          <a:off x="392794" y="1178028"/>
          <a:ext cx="3526110" cy="223908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kern="1200" dirty="0"/>
            <a:t>“If you get to go home at night, it’s </a:t>
          </a:r>
          <a:r>
            <a:rPr lang="en-GB" sz="2400" i="1" kern="1200" dirty="0"/>
            <a:t>participant observation</a:t>
          </a:r>
          <a:r>
            <a:rPr lang="en-GB" sz="2400" kern="1200" dirty="0"/>
            <a:t>, and if you don’t, it’s </a:t>
          </a:r>
          <a:r>
            <a:rPr lang="en-GB" sz="2400" i="1" kern="1200" dirty="0"/>
            <a:t>ethnography</a:t>
          </a:r>
          <a:r>
            <a:rPr lang="en-GB" sz="2400" kern="1200" dirty="0"/>
            <a:t>” (</a:t>
          </a:r>
          <a:r>
            <a:rPr lang="en-GB" sz="2400" kern="1200" dirty="0" err="1"/>
            <a:t>Luker</a:t>
          </a:r>
          <a:r>
            <a:rPr lang="en-GB" sz="2400" kern="1200"/>
            <a:t> 2008, p. 156)</a:t>
          </a:r>
          <a:endParaRPr lang="en-US" sz="2400" kern="1200" dirty="0"/>
        </a:p>
      </dsp:txBody>
      <dsp:txXfrm>
        <a:off x="458374" y="1243608"/>
        <a:ext cx="3394950" cy="2107920"/>
      </dsp:txXfrm>
    </dsp:sp>
    <dsp:sp modelId="{AF356923-8AFC-45CD-A3F3-7C0B0A061E50}">
      <dsp:nvSpPr>
        <dsp:cNvPr id="0" name=""/>
        <dsp:cNvSpPr/>
      </dsp:nvSpPr>
      <dsp:spPr>
        <a:xfrm>
          <a:off x="4310695" y="805828"/>
          <a:ext cx="3526110" cy="22390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94485-6F88-4FD1-BE2B-EA8F1388A4C5}">
      <dsp:nvSpPr>
        <dsp:cNvPr id="0" name=""/>
        <dsp:cNvSpPr/>
      </dsp:nvSpPr>
      <dsp:spPr>
        <a:xfrm>
          <a:off x="4702485" y="1178028"/>
          <a:ext cx="3526110" cy="223908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kern="1200" dirty="0"/>
            <a:t>If you get to go home after a one-hour conversation, it’s an </a:t>
          </a:r>
          <a:r>
            <a:rPr lang="en-GB" sz="2400" i="1" kern="1200" dirty="0"/>
            <a:t>interview</a:t>
          </a:r>
          <a:endParaRPr lang="en-US" sz="2400" kern="1200" dirty="0"/>
        </a:p>
      </dsp:txBody>
      <dsp:txXfrm>
        <a:off x="4768065" y="1243608"/>
        <a:ext cx="3394950" cy="2107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17EF1-BE32-43B3-B218-D5AE63E2DBEA}">
      <dsp:nvSpPr>
        <dsp:cNvPr id="0" name=""/>
        <dsp:cNvSpPr/>
      </dsp:nvSpPr>
      <dsp:spPr>
        <a:xfrm>
          <a:off x="0" y="3299"/>
          <a:ext cx="8229600" cy="7027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96DFE-FEFF-41D9-99A1-81C2DA7D593C}">
      <dsp:nvSpPr>
        <dsp:cNvPr id="0" name=""/>
        <dsp:cNvSpPr/>
      </dsp:nvSpPr>
      <dsp:spPr>
        <a:xfrm>
          <a:off x="212573" y="161411"/>
          <a:ext cx="386497" cy="3864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507E15-869C-4E6B-9F0E-D2D273A7F217}">
      <dsp:nvSpPr>
        <dsp:cNvPr id="0" name=""/>
        <dsp:cNvSpPr/>
      </dsp:nvSpPr>
      <dsp:spPr>
        <a:xfrm>
          <a:off x="811645" y="3299"/>
          <a:ext cx="7417954" cy="702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72" tIns="74372" rIns="74372" bIns="74372" numCol="1" spcCol="1270" anchor="ctr" anchorCtr="0">
          <a:noAutofit/>
        </a:bodyPr>
        <a:lstStyle/>
        <a:p>
          <a:pPr marL="0" lvl="0" indent="0" algn="l" defTabSz="844550">
            <a:lnSpc>
              <a:spcPct val="90000"/>
            </a:lnSpc>
            <a:spcBef>
              <a:spcPct val="0"/>
            </a:spcBef>
            <a:spcAft>
              <a:spcPct val="35000"/>
            </a:spcAft>
            <a:buNone/>
          </a:pPr>
          <a:r>
            <a:rPr lang="en-GB" sz="1900" b="1" kern="1200"/>
            <a:t>Who to interview? Sampling</a:t>
          </a:r>
          <a:endParaRPr lang="en-US" sz="1900" kern="1200"/>
        </a:p>
      </dsp:txBody>
      <dsp:txXfrm>
        <a:off x="811645" y="3299"/>
        <a:ext cx="7417954" cy="702723"/>
      </dsp:txXfrm>
    </dsp:sp>
    <dsp:sp modelId="{B8685EB5-6A09-4877-93C6-82DF3356F3C7}">
      <dsp:nvSpPr>
        <dsp:cNvPr id="0" name=""/>
        <dsp:cNvSpPr/>
      </dsp:nvSpPr>
      <dsp:spPr>
        <a:xfrm>
          <a:off x="0" y="881703"/>
          <a:ext cx="8229600" cy="7027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64FC9-719C-4F9C-8C8E-47BA31407B7E}">
      <dsp:nvSpPr>
        <dsp:cNvPr id="0" name=""/>
        <dsp:cNvSpPr/>
      </dsp:nvSpPr>
      <dsp:spPr>
        <a:xfrm>
          <a:off x="212573" y="1039815"/>
          <a:ext cx="386497" cy="3864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4C1C52-F7F1-4891-ADAA-69A434D6D27F}">
      <dsp:nvSpPr>
        <dsp:cNvPr id="0" name=""/>
        <dsp:cNvSpPr/>
      </dsp:nvSpPr>
      <dsp:spPr>
        <a:xfrm>
          <a:off x="811645" y="881703"/>
          <a:ext cx="7417954" cy="702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72" tIns="74372" rIns="74372" bIns="74372" numCol="1" spcCol="1270" anchor="ctr" anchorCtr="0">
          <a:noAutofit/>
        </a:bodyPr>
        <a:lstStyle/>
        <a:p>
          <a:pPr marL="0" lvl="0" indent="0" algn="l" defTabSz="844550">
            <a:lnSpc>
              <a:spcPct val="90000"/>
            </a:lnSpc>
            <a:spcBef>
              <a:spcPct val="0"/>
            </a:spcBef>
            <a:spcAft>
              <a:spcPct val="35000"/>
            </a:spcAft>
            <a:buNone/>
          </a:pPr>
          <a:r>
            <a:rPr lang="en-GB" sz="1900" b="1" kern="1200"/>
            <a:t>How many interviews to conduct?</a:t>
          </a:r>
          <a:endParaRPr lang="en-US" sz="1900" kern="1200"/>
        </a:p>
      </dsp:txBody>
      <dsp:txXfrm>
        <a:off x="811645" y="881703"/>
        <a:ext cx="7417954" cy="702723"/>
      </dsp:txXfrm>
    </dsp:sp>
    <dsp:sp modelId="{55534A75-8E38-41C2-963A-0EE503259AD0}">
      <dsp:nvSpPr>
        <dsp:cNvPr id="0" name=""/>
        <dsp:cNvSpPr/>
      </dsp:nvSpPr>
      <dsp:spPr>
        <a:xfrm>
          <a:off x="0" y="1760106"/>
          <a:ext cx="8229600" cy="7027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97A6D-8385-472E-9539-28AD64BE6639}">
      <dsp:nvSpPr>
        <dsp:cNvPr id="0" name=""/>
        <dsp:cNvSpPr/>
      </dsp:nvSpPr>
      <dsp:spPr>
        <a:xfrm>
          <a:off x="212573" y="1918219"/>
          <a:ext cx="386497" cy="3864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8C2874-6CA1-4953-8D2C-6237B69A47B5}">
      <dsp:nvSpPr>
        <dsp:cNvPr id="0" name=""/>
        <dsp:cNvSpPr/>
      </dsp:nvSpPr>
      <dsp:spPr>
        <a:xfrm>
          <a:off x="811645" y="1760106"/>
          <a:ext cx="7417954" cy="702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72" tIns="74372" rIns="74372" bIns="74372" numCol="1" spcCol="1270" anchor="ctr" anchorCtr="0">
          <a:noAutofit/>
        </a:bodyPr>
        <a:lstStyle/>
        <a:p>
          <a:pPr marL="0" lvl="0" indent="0" algn="l" defTabSz="844550">
            <a:lnSpc>
              <a:spcPct val="90000"/>
            </a:lnSpc>
            <a:spcBef>
              <a:spcPct val="0"/>
            </a:spcBef>
            <a:spcAft>
              <a:spcPct val="35000"/>
            </a:spcAft>
            <a:buNone/>
          </a:pPr>
          <a:r>
            <a:rPr lang="en-GB" sz="1900" b="1" kern="1200"/>
            <a:t>What types of interviews to conduct?</a:t>
          </a:r>
          <a:endParaRPr lang="en-US" sz="1900" kern="1200"/>
        </a:p>
      </dsp:txBody>
      <dsp:txXfrm>
        <a:off x="811645" y="1760106"/>
        <a:ext cx="7417954" cy="702723"/>
      </dsp:txXfrm>
    </dsp:sp>
    <dsp:sp modelId="{5C5AB059-7189-476D-8A41-F964B07D8AEB}">
      <dsp:nvSpPr>
        <dsp:cNvPr id="0" name=""/>
        <dsp:cNvSpPr/>
      </dsp:nvSpPr>
      <dsp:spPr>
        <a:xfrm>
          <a:off x="0" y="2638510"/>
          <a:ext cx="8229600" cy="7027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48B88-FD54-4CA0-AC39-479AF27F703C}">
      <dsp:nvSpPr>
        <dsp:cNvPr id="0" name=""/>
        <dsp:cNvSpPr/>
      </dsp:nvSpPr>
      <dsp:spPr>
        <a:xfrm>
          <a:off x="212573" y="2796623"/>
          <a:ext cx="386497" cy="3864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228AFF-7461-4934-B919-0155197E0BFE}">
      <dsp:nvSpPr>
        <dsp:cNvPr id="0" name=""/>
        <dsp:cNvSpPr/>
      </dsp:nvSpPr>
      <dsp:spPr>
        <a:xfrm>
          <a:off x="811645" y="2638510"/>
          <a:ext cx="7417954" cy="702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72" tIns="74372" rIns="74372" bIns="74372" numCol="1" spcCol="1270" anchor="ctr" anchorCtr="0">
          <a:noAutofit/>
        </a:bodyPr>
        <a:lstStyle/>
        <a:p>
          <a:pPr marL="0" lvl="0" indent="0" algn="l" defTabSz="844550">
            <a:lnSpc>
              <a:spcPct val="90000"/>
            </a:lnSpc>
            <a:spcBef>
              <a:spcPct val="0"/>
            </a:spcBef>
            <a:spcAft>
              <a:spcPct val="35000"/>
            </a:spcAft>
            <a:buNone/>
          </a:pPr>
          <a:r>
            <a:rPr lang="en-GB" sz="1900" b="1" kern="1200"/>
            <a:t>What kind of questions to ask, and how?</a:t>
          </a:r>
          <a:endParaRPr lang="en-US" sz="1900" kern="1200"/>
        </a:p>
      </dsp:txBody>
      <dsp:txXfrm>
        <a:off x="811645" y="2638510"/>
        <a:ext cx="7417954" cy="702723"/>
      </dsp:txXfrm>
    </dsp:sp>
    <dsp:sp modelId="{E3D82ECB-BF22-46AE-A0BF-2A339E2376F2}">
      <dsp:nvSpPr>
        <dsp:cNvPr id="0" name=""/>
        <dsp:cNvSpPr/>
      </dsp:nvSpPr>
      <dsp:spPr>
        <a:xfrm>
          <a:off x="0" y="3516914"/>
          <a:ext cx="8229600" cy="7027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E43F9-2512-4FB2-8DB3-226CF259FFC4}">
      <dsp:nvSpPr>
        <dsp:cNvPr id="0" name=""/>
        <dsp:cNvSpPr/>
      </dsp:nvSpPr>
      <dsp:spPr>
        <a:xfrm>
          <a:off x="212573" y="3675027"/>
          <a:ext cx="386497" cy="3864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2E5427-C56F-4FD2-945D-804E88876F64}">
      <dsp:nvSpPr>
        <dsp:cNvPr id="0" name=""/>
        <dsp:cNvSpPr/>
      </dsp:nvSpPr>
      <dsp:spPr>
        <a:xfrm>
          <a:off x="811645" y="3516914"/>
          <a:ext cx="7417954" cy="702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72" tIns="74372" rIns="74372" bIns="74372" numCol="1" spcCol="1270" anchor="ctr" anchorCtr="0">
          <a:noAutofit/>
        </a:bodyPr>
        <a:lstStyle/>
        <a:p>
          <a:pPr marL="0" lvl="0" indent="0" algn="l" defTabSz="844550">
            <a:lnSpc>
              <a:spcPct val="90000"/>
            </a:lnSpc>
            <a:spcBef>
              <a:spcPct val="0"/>
            </a:spcBef>
            <a:spcAft>
              <a:spcPct val="35000"/>
            </a:spcAft>
            <a:buNone/>
          </a:pPr>
          <a:r>
            <a:rPr lang="en-GB" sz="1900" b="1" kern="1200"/>
            <a:t>How to analyse the data?</a:t>
          </a:r>
          <a:endParaRPr lang="en-US" sz="1900" kern="1200"/>
        </a:p>
      </dsp:txBody>
      <dsp:txXfrm>
        <a:off x="811645" y="3516914"/>
        <a:ext cx="7417954" cy="7027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F103C-964A-404F-B136-1222B9BE3990}" type="datetimeFigureOut">
              <a:rPr lang="en-GB" smtClean="0"/>
              <a:t>28/11/2023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0E3DF-DFD9-4B5A-B51E-86943CFC2C76}" type="slidenum">
              <a:rPr lang="en-GB" smtClean="0"/>
              <a:t>‹#›</a:t>
            </a:fld>
            <a:endParaRPr lang="en-GB"/>
          </a:p>
        </p:txBody>
      </p:sp>
    </p:spTree>
    <p:extLst>
      <p:ext uri="{BB962C8B-B14F-4D97-AF65-F5344CB8AC3E}">
        <p14:creationId xmlns:p14="http://schemas.microsoft.com/office/powerpoint/2010/main" val="228961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1</a:t>
            </a:fld>
            <a:endParaRPr lang="en-GB"/>
          </a:p>
        </p:txBody>
      </p:sp>
    </p:spTree>
    <p:extLst>
      <p:ext uri="{BB962C8B-B14F-4D97-AF65-F5344CB8AC3E}">
        <p14:creationId xmlns:p14="http://schemas.microsoft.com/office/powerpoint/2010/main" val="3417436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18</a:t>
            </a:fld>
            <a:endParaRPr lang="en-GB"/>
          </a:p>
        </p:txBody>
      </p:sp>
    </p:spTree>
    <p:extLst>
      <p:ext uri="{BB962C8B-B14F-4D97-AF65-F5344CB8AC3E}">
        <p14:creationId xmlns:p14="http://schemas.microsoft.com/office/powerpoint/2010/main" val="18096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4</a:t>
            </a:fld>
            <a:endParaRPr lang="en-GB"/>
          </a:p>
        </p:txBody>
      </p:sp>
    </p:spTree>
    <p:extLst>
      <p:ext uri="{BB962C8B-B14F-4D97-AF65-F5344CB8AC3E}">
        <p14:creationId xmlns:p14="http://schemas.microsoft.com/office/powerpoint/2010/main" val="39737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6</a:t>
            </a:fld>
            <a:endParaRPr lang="en-GB"/>
          </a:p>
        </p:txBody>
      </p:sp>
    </p:spTree>
    <p:extLst>
      <p:ext uri="{BB962C8B-B14F-4D97-AF65-F5344CB8AC3E}">
        <p14:creationId xmlns:p14="http://schemas.microsoft.com/office/powerpoint/2010/main" val="101366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7</a:t>
            </a:fld>
            <a:endParaRPr lang="en-GB"/>
          </a:p>
        </p:txBody>
      </p:sp>
    </p:spTree>
    <p:extLst>
      <p:ext uri="{BB962C8B-B14F-4D97-AF65-F5344CB8AC3E}">
        <p14:creationId xmlns:p14="http://schemas.microsoft.com/office/powerpoint/2010/main" val="3070130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9</a:t>
            </a:fld>
            <a:endParaRPr lang="en-GB"/>
          </a:p>
        </p:txBody>
      </p:sp>
    </p:spTree>
    <p:extLst>
      <p:ext uri="{BB962C8B-B14F-4D97-AF65-F5344CB8AC3E}">
        <p14:creationId xmlns:p14="http://schemas.microsoft.com/office/powerpoint/2010/main" val="180472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13</a:t>
            </a:fld>
            <a:endParaRPr lang="en-GB"/>
          </a:p>
        </p:txBody>
      </p:sp>
    </p:spTree>
    <p:extLst>
      <p:ext uri="{BB962C8B-B14F-4D97-AF65-F5344CB8AC3E}">
        <p14:creationId xmlns:p14="http://schemas.microsoft.com/office/powerpoint/2010/main" val="31013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14</a:t>
            </a:fld>
            <a:endParaRPr lang="en-GB"/>
          </a:p>
        </p:txBody>
      </p:sp>
    </p:spTree>
    <p:extLst>
      <p:ext uri="{BB962C8B-B14F-4D97-AF65-F5344CB8AC3E}">
        <p14:creationId xmlns:p14="http://schemas.microsoft.com/office/powerpoint/2010/main" val="13749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16</a:t>
            </a:fld>
            <a:endParaRPr lang="en-GB"/>
          </a:p>
        </p:txBody>
      </p:sp>
    </p:spTree>
    <p:extLst>
      <p:ext uri="{BB962C8B-B14F-4D97-AF65-F5344CB8AC3E}">
        <p14:creationId xmlns:p14="http://schemas.microsoft.com/office/powerpoint/2010/main" val="2936934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50E3DF-DFD9-4B5A-B51E-86943CFC2C76}" type="slidenum">
              <a:rPr lang="en-GB" smtClean="0"/>
              <a:t>17</a:t>
            </a:fld>
            <a:endParaRPr lang="en-GB"/>
          </a:p>
        </p:txBody>
      </p:sp>
    </p:spTree>
    <p:extLst>
      <p:ext uri="{BB962C8B-B14F-4D97-AF65-F5344CB8AC3E}">
        <p14:creationId xmlns:p14="http://schemas.microsoft.com/office/powerpoint/2010/main" val="2377053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ullet point" type="twoColTx">
  <p:cSld name="Title and bullet point">
    <p:bg>
      <p:bgPr>
        <a:solidFill>
          <a:schemeClr val="lt2"/>
        </a:solidFill>
        <a:effectLst/>
      </p:bgPr>
    </p:bg>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709800" y="1961775"/>
            <a:ext cx="3862200" cy="26379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4" name="Google Shape;234;p5"/>
          <p:cNvSpPr txBox="1">
            <a:spLocks noGrp="1"/>
          </p:cNvSpPr>
          <p:nvPr>
            <p:ph type="title"/>
          </p:nvPr>
        </p:nvSpPr>
        <p:spPr>
          <a:xfrm>
            <a:off x="701600" y="558074"/>
            <a:ext cx="6939300" cy="8700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235" name="Google Shape;235;p5"/>
          <p:cNvSpPr txBox="1">
            <a:spLocks noGrp="1"/>
          </p:cNvSpPr>
          <p:nvPr>
            <p:ph type="body" idx="2"/>
          </p:nvPr>
        </p:nvSpPr>
        <p:spPr>
          <a:xfrm>
            <a:off x="4568700" y="1961775"/>
            <a:ext cx="3862200" cy="26379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106296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7"/>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 id="2147483699" r:id="rId15"/>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0467" y="2512608"/>
            <a:ext cx="6943059" cy="781398"/>
          </a:xfrm>
          <a:prstGeom prst="rect">
            <a:avLst/>
          </a:prstGeom>
          <a:effectLst>
            <a:outerShdw blurRad="50800" dist="38100" algn="l" rotWithShape="0">
              <a:prstClr val="black">
                <a:alpha val="40000"/>
              </a:prstClr>
            </a:outerShdw>
          </a:effectLst>
        </p:spPr>
        <p:txBody>
          <a:bodyPr/>
          <a:lstStyle/>
          <a:p>
            <a:pPr marL="0" lvl="0" indent="0">
              <a:buNone/>
            </a:pPr>
            <a:r>
              <a:rPr lang="en-GB" dirty="0"/>
              <a:t>Elicitation: interviews and focus groups</a:t>
            </a:r>
          </a:p>
        </p:txBody>
      </p:sp>
      <p:sp>
        <p:nvSpPr>
          <p:cNvPr id="3" name="Subtitle 2"/>
          <p:cNvSpPr>
            <a:spLocks noGrp="1"/>
          </p:cNvSpPr>
          <p:nvPr>
            <p:ph type="subTitle" idx="1" hasCustomPrompt="1"/>
          </p:nvPr>
        </p:nvSpPr>
        <p:spPr>
          <a:xfrm>
            <a:off x="2956853" y="3318386"/>
            <a:ext cx="3230289" cy="374810"/>
          </a:xfrm>
          <a:prstGeom prst="rect">
            <a:avLst/>
          </a:prstGeom>
        </p:spPr>
        <p:txBody>
          <a:bodyPr>
            <a:noAutofit/>
          </a:bodyPr>
          <a:lstStyle/>
          <a:p>
            <a:pPr marL="0" lvl="0" indent="0">
              <a:buNone/>
            </a:pPr>
            <a:r>
              <a:rPr sz="2800" dirty="0"/>
              <a:t>Week</a:t>
            </a:r>
            <a:r>
              <a:rPr lang="en-GB" sz="2800" dirty="0"/>
              <a:t> 8</a:t>
            </a:r>
            <a:br>
              <a:rPr sz="2800" dirty="0"/>
            </a:br>
            <a:br>
              <a:rPr sz="2800" dirty="0"/>
            </a:b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D3EC-4956-A0EC-1D7F-92B36B120E2F}"/>
              </a:ext>
            </a:extLst>
          </p:cNvPr>
          <p:cNvSpPr>
            <a:spLocks noGrp="1"/>
          </p:cNvSpPr>
          <p:nvPr>
            <p:ph type="title"/>
          </p:nvPr>
        </p:nvSpPr>
        <p:spPr/>
        <p:txBody>
          <a:bodyPr>
            <a:normAutofit fontScale="90000"/>
          </a:bodyPr>
          <a:lstStyle/>
          <a:p>
            <a:r>
              <a:rPr lang="en-GB" dirty="0"/>
              <a:t>Who to interview? Sampling</a:t>
            </a:r>
          </a:p>
        </p:txBody>
      </p:sp>
      <p:graphicFrame>
        <p:nvGraphicFramePr>
          <p:cNvPr id="6" name="Content Placeholder 5">
            <a:extLst>
              <a:ext uri="{FF2B5EF4-FFF2-40B4-BE49-F238E27FC236}">
                <a16:creationId xmlns:a16="http://schemas.microsoft.com/office/drawing/2014/main" id="{B98AB8CE-2122-9E49-E960-5E4CE43D00EC}"/>
              </a:ext>
            </a:extLst>
          </p:cNvPr>
          <p:cNvGraphicFramePr>
            <a:graphicFrameLocks noGrp="1"/>
          </p:cNvGraphicFramePr>
          <p:nvPr>
            <p:ph idx="1"/>
            <p:extLst>
              <p:ext uri="{D42A27DB-BD31-4B8C-83A1-F6EECF244321}">
                <p14:modId xmlns:p14="http://schemas.microsoft.com/office/powerpoint/2010/main" val="2783375997"/>
              </p:ext>
            </p:extLst>
          </p:nvPr>
        </p:nvGraphicFramePr>
        <p:xfrm>
          <a:off x="457199" y="636359"/>
          <a:ext cx="7899991" cy="4168394"/>
        </p:xfrm>
        <a:graphic>
          <a:graphicData uri="http://schemas.openxmlformats.org/drawingml/2006/table">
            <a:tbl>
              <a:tblPr/>
              <a:tblGrid>
                <a:gridCol w="1138534">
                  <a:extLst>
                    <a:ext uri="{9D8B030D-6E8A-4147-A177-3AD203B41FA5}">
                      <a16:colId xmlns:a16="http://schemas.microsoft.com/office/drawing/2014/main" val="577086274"/>
                    </a:ext>
                  </a:extLst>
                </a:gridCol>
                <a:gridCol w="1040383">
                  <a:extLst>
                    <a:ext uri="{9D8B030D-6E8A-4147-A177-3AD203B41FA5}">
                      <a16:colId xmlns:a16="http://schemas.microsoft.com/office/drawing/2014/main" val="1762355523"/>
                    </a:ext>
                  </a:extLst>
                </a:gridCol>
                <a:gridCol w="1196388">
                  <a:extLst>
                    <a:ext uri="{9D8B030D-6E8A-4147-A177-3AD203B41FA5}">
                      <a16:colId xmlns:a16="http://schemas.microsoft.com/office/drawing/2014/main" val="4216077049"/>
                    </a:ext>
                  </a:extLst>
                </a:gridCol>
                <a:gridCol w="4524686">
                  <a:extLst>
                    <a:ext uri="{9D8B030D-6E8A-4147-A177-3AD203B41FA5}">
                      <a16:colId xmlns:a16="http://schemas.microsoft.com/office/drawing/2014/main" val="2942348491"/>
                    </a:ext>
                  </a:extLst>
                </a:gridCol>
              </a:tblGrid>
              <a:tr h="246889">
                <a:tc>
                  <a:txBody>
                    <a:bodyPr/>
                    <a:lstStyle/>
                    <a:p>
                      <a:pPr algn="l" fontAlgn="ctr"/>
                      <a:r>
                        <a:rPr lang="en-GB" sz="1200" b="1">
                          <a:effectLst/>
                        </a:rPr>
                        <a:t>Type</a:t>
                      </a:r>
                    </a:p>
                  </a:txBody>
                  <a:tcPr marL="11279" marR="11279" marT="11279" marB="11279"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l" fontAlgn="ctr"/>
                      <a:r>
                        <a:rPr lang="en-GB" sz="1200" b="1" dirty="0">
                          <a:effectLst/>
                        </a:rPr>
                        <a:t>Used in...</a:t>
                      </a:r>
                    </a:p>
                  </a:txBody>
                  <a:tcPr marL="11279" marR="11279" marT="11279" marB="11279"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l" fontAlgn="ctr"/>
                      <a:r>
                        <a:rPr lang="en-GB" sz="1200" b="1" dirty="0">
                          <a:effectLst/>
                        </a:rPr>
                        <a:t>Strategies</a:t>
                      </a:r>
                    </a:p>
                  </a:txBody>
                  <a:tcPr marL="11279" marR="11279" marT="11279" marB="11279"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l" fontAlgn="ctr"/>
                      <a:r>
                        <a:rPr lang="en-GB" sz="1200" b="1">
                          <a:effectLst/>
                        </a:rPr>
                        <a:t> </a:t>
                      </a:r>
                    </a:p>
                  </a:txBody>
                  <a:tcPr marL="11279" marR="11279" marT="11279" marB="11279"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826426407"/>
                  </a:ext>
                </a:extLst>
              </a:tr>
              <a:tr h="246889">
                <a:tc>
                  <a:txBody>
                    <a:bodyPr/>
                    <a:lstStyle/>
                    <a:p>
                      <a:pPr algn="l" fontAlgn="t"/>
                      <a:r>
                        <a:rPr lang="en-GB" sz="1200" dirty="0">
                          <a:effectLst/>
                        </a:rPr>
                        <a:t>Probabilistic</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gridSpan="2">
                  <a:txBody>
                    <a:bodyPr/>
                    <a:lstStyle/>
                    <a:p>
                      <a:pPr algn="l" fontAlgn="t"/>
                      <a:r>
                        <a:rPr lang="en-GB" sz="1200" dirty="0">
                          <a:effectLst/>
                        </a:rPr>
                        <a:t>Quantitative research</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hMerge="1">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GB" sz="1200">
                        <a:effectLst/>
                      </a:endParaRP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76528796"/>
                  </a:ext>
                </a:extLst>
              </a:tr>
              <a:tr h="404318">
                <a:tc>
                  <a:txBody>
                    <a:bodyPr/>
                    <a:lstStyle/>
                    <a:p>
                      <a:pPr algn="l" fontAlgn="t"/>
                      <a:endParaRPr lang="en-GB" sz="120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rPr>
                        <a:t>Simple random</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rPr>
                        <a:t>Each member of the population has an equal chance at being selected</a:t>
                      </a: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2358166"/>
                  </a:ext>
                </a:extLst>
              </a:tr>
              <a:tr h="686447">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rPr>
                        <a:t>Stratified</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dirty="0">
                          <a:effectLst/>
                        </a:rPr>
                        <a:t>The sample is split into strata; members of each strata are selected in proportion to the population at large </a:t>
                      </a:r>
                      <a:r>
                        <a:rPr lang="en-GB" sz="1200" i="1" dirty="0">
                          <a:effectLst/>
                        </a:rPr>
                        <a:t>(</a:t>
                      </a:r>
                      <a:r>
                        <a:rPr lang="en-GB" sz="1200" i="1" dirty="0" err="1">
                          <a:effectLst/>
                        </a:rPr>
                        <a:t>e.g</a:t>
                      </a:r>
                      <a:r>
                        <a:rPr lang="en-GB" sz="1200" i="1" dirty="0">
                          <a:effectLst/>
                        </a:rPr>
                        <a:t>, half of sample identifies as male, half identifies as female)</a:t>
                      </a:r>
                      <a:endParaRPr lang="en-GB" sz="1200" dirty="0">
                        <a:effectLst/>
                      </a:endParaRP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4056732"/>
                  </a:ext>
                </a:extLst>
              </a:tr>
              <a:tr h="246889">
                <a:tc>
                  <a:txBody>
                    <a:bodyPr/>
                    <a:lstStyle/>
                    <a:p>
                      <a:pPr algn="l" fontAlgn="t"/>
                      <a:r>
                        <a:rPr lang="en-GB" sz="1200" dirty="0">
                          <a:effectLst/>
                        </a:rPr>
                        <a:t>Non-probabilistic</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gridSpan="2">
                  <a:txBody>
                    <a:bodyPr/>
                    <a:lstStyle/>
                    <a:p>
                      <a:pPr algn="l" fontAlgn="t"/>
                      <a:r>
                        <a:rPr lang="en-GB" sz="1200" dirty="0">
                          <a:effectLst/>
                        </a:rPr>
                        <a:t>Qualitative research</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hMerge="1">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GB" sz="1200">
                        <a:effectLst/>
                      </a:endParaRP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9486998"/>
                  </a:ext>
                </a:extLst>
              </a:tr>
              <a:tr h="466668">
                <a:tc>
                  <a:txBody>
                    <a:bodyPr/>
                    <a:lstStyle/>
                    <a:p>
                      <a:pPr algn="l" fontAlgn="t"/>
                      <a:endParaRPr lang="en-GB" sz="120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GB" sz="120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rPr>
                        <a:t>Convenience</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rPr>
                        <a:t>Simply includes the individuals who happen to be most accessible to the researcher</a:t>
                      </a: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4638942"/>
                  </a:ext>
                </a:extLst>
              </a:tr>
              <a:tr h="466668">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GB" sz="120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rPr>
                        <a:t>Snowball</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dirty="0">
                          <a:effectLst/>
                        </a:rPr>
                        <a:t>Used to recruit participants via other participants. The number of people you have access to “snowballs” as you get in contact with more people</a:t>
                      </a: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28137292"/>
                  </a:ext>
                </a:extLst>
              </a:tr>
              <a:tr h="906226">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rPr>
                        <a:t>Purposive</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dirty="0">
                          <a:effectLst/>
                        </a:rPr>
                        <a:t>Involves the researcher using their expertise to select a sample that is most useful to the purposes of the research; An effective purposive sample must have clear criteria and rationale for inclusion (e.g., </a:t>
                      </a:r>
                      <a:r>
                        <a:rPr lang="en-GB" sz="1200" i="1" dirty="0">
                          <a:effectLst/>
                        </a:rPr>
                        <a:t>political liberal and political conservative college students in a study of politics on campus</a:t>
                      </a:r>
                      <a:r>
                        <a:rPr lang="en-GB" sz="1200" dirty="0">
                          <a:effectLst/>
                        </a:rPr>
                        <a:t>)</a:t>
                      </a:r>
                    </a:p>
                  </a:txBody>
                  <a:tcPr marL="11279" marR="11279" marT="11279" marB="11279">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070317"/>
                  </a:ext>
                </a:extLst>
              </a:tr>
              <a:tr h="466668">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endParaRPr lang="en-GB" sz="1200" dirty="0">
                        <a:effectLst/>
                      </a:endParaRPr>
                    </a:p>
                  </a:txBody>
                  <a:tcPr marL="11279" marR="11279" marT="11279" marB="11279" anchor="ctr">
                    <a:lnL>
                      <a:noFill/>
                    </a:lnL>
                    <a:lnR>
                      <a:noFill/>
                    </a:lnR>
                    <a:lnT w="635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GB" sz="1200" dirty="0">
                          <a:effectLst/>
                        </a:rPr>
                        <a:t>Quota</a:t>
                      </a:r>
                    </a:p>
                  </a:txBody>
                  <a:tcPr marL="11279" marR="11279" marT="11279" marB="11279" anchor="ctr">
                    <a:lnL>
                      <a:noFill/>
                    </a:lnL>
                    <a:lnR>
                      <a:noFill/>
                    </a:lnR>
                    <a:lnT w="635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GB" sz="1200" dirty="0">
                          <a:effectLst/>
                        </a:rPr>
                        <a:t>Set quotas to ensure that the sample you get represents certain characteristics in proportion to their prevalence in the population</a:t>
                      </a:r>
                    </a:p>
                  </a:txBody>
                  <a:tcPr marL="11279" marR="11279" marT="11279" marB="11279">
                    <a:lnL>
                      <a:noFill/>
                    </a:lnL>
                    <a:lnR>
                      <a:noFill/>
                    </a:lnR>
                    <a:lnT w="635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707238904"/>
                  </a:ext>
                </a:extLst>
              </a:tr>
            </a:tbl>
          </a:graphicData>
        </a:graphic>
      </p:graphicFrame>
      <p:sp>
        <p:nvSpPr>
          <p:cNvPr id="4" name="Footer Placeholder 3">
            <a:extLst>
              <a:ext uri="{FF2B5EF4-FFF2-40B4-BE49-F238E27FC236}">
                <a16:creationId xmlns:a16="http://schemas.microsoft.com/office/drawing/2014/main" id="{3557D8BC-CB52-4E1F-3D55-EBE78A2141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7B59F51-22E1-431B-BC01-63841BD288C2}"/>
              </a:ext>
            </a:extLst>
          </p:cNvPr>
          <p:cNvSpPr>
            <a:spLocks noGrp="1"/>
          </p:cNvSpPr>
          <p:nvPr>
            <p:ph type="sldNum" sz="quarter" idx="12"/>
          </p:nvPr>
        </p:nvSpPr>
        <p:spPr/>
        <p:txBody>
          <a:bodyPr/>
          <a:lstStyle/>
          <a:p>
            <a:r>
              <a:rPr lang="en-US"/>
              <a:t>Slide </a:t>
            </a:r>
            <a:fld id="{C5EF2332-01BF-834F-8236-50238282D533}" type="slidenum">
              <a:rPr lang="en-US" smtClean="0"/>
              <a:pPr/>
              <a:t>10</a:t>
            </a:fld>
            <a:endParaRPr lang="en-US" dirty="0"/>
          </a:p>
        </p:txBody>
      </p:sp>
    </p:spTree>
    <p:extLst>
      <p:ext uri="{BB962C8B-B14F-4D97-AF65-F5344CB8AC3E}">
        <p14:creationId xmlns:p14="http://schemas.microsoft.com/office/powerpoint/2010/main" val="333807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42CA-0356-A195-8870-317634A20FA5}"/>
              </a:ext>
            </a:extLst>
          </p:cNvPr>
          <p:cNvSpPr>
            <a:spLocks noGrp="1"/>
          </p:cNvSpPr>
          <p:nvPr>
            <p:ph type="title"/>
          </p:nvPr>
        </p:nvSpPr>
        <p:spPr/>
        <p:txBody>
          <a:bodyPr>
            <a:normAutofit fontScale="90000"/>
          </a:bodyPr>
          <a:lstStyle/>
          <a:p>
            <a:r>
              <a:rPr lang="en-GB" dirty="0"/>
              <a:t>Who to interview? Sampling</a:t>
            </a:r>
          </a:p>
        </p:txBody>
      </p:sp>
      <p:sp>
        <p:nvSpPr>
          <p:cNvPr id="4" name="Footer Placeholder 3">
            <a:extLst>
              <a:ext uri="{FF2B5EF4-FFF2-40B4-BE49-F238E27FC236}">
                <a16:creationId xmlns:a16="http://schemas.microsoft.com/office/drawing/2014/main" id="{2F4C8E2D-13DF-89C5-448E-6B45FCF9D3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629F42-78ED-59EA-5A99-053DD906E6CC}"/>
              </a:ext>
            </a:extLst>
          </p:cNvPr>
          <p:cNvSpPr>
            <a:spLocks noGrp="1"/>
          </p:cNvSpPr>
          <p:nvPr>
            <p:ph type="sldNum" sz="quarter" idx="12"/>
          </p:nvPr>
        </p:nvSpPr>
        <p:spPr/>
        <p:txBody>
          <a:bodyPr/>
          <a:lstStyle/>
          <a:p>
            <a:r>
              <a:rPr lang="en-US"/>
              <a:t>Slide </a:t>
            </a:r>
            <a:fld id="{C5EF2332-01BF-834F-8236-50238282D533}" type="slidenum">
              <a:rPr lang="en-US" smtClean="0"/>
              <a:pPr/>
              <a:t>11</a:t>
            </a:fld>
            <a:endParaRPr lang="en-US" dirty="0"/>
          </a:p>
        </p:txBody>
      </p:sp>
      <p:pic>
        <p:nvPicPr>
          <p:cNvPr id="6" name="Picture 5">
            <a:extLst>
              <a:ext uri="{FF2B5EF4-FFF2-40B4-BE49-F238E27FC236}">
                <a16:creationId xmlns:a16="http://schemas.microsoft.com/office/drawing/2014/main" id="{937F8107-78FF-D5CA-2119-4284AFCE3E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6807" y="627974"/>
            <a:ext cx="5399502" cy="4306677"/>
          </a:xfrm>
          <a:prstGeom prst="rect">
            <a:avLst/>
          </a:prstGeom>
          <a:noFill/>
          <a:ln>
            <a:noFill/>
          </a:ln>
        </p:spPr>
      </p:pic>
    </p:spTree>
    <p:extLst>
      <p:ext uri="{BB962C8B-B14F-4D97-AF65-F5344CB8AC3E}">
        <p14:creationId xmlns:p14="http://schemas.microsoft.com/office/powerpoint/2010/main" val="369421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1CA7-A11A-F23B-6F43-AE8FFF86674E}"/>
              </a:ext>
            </a:extLst>
          </p:cNvPr>
          <p:cNvSpPr>
            <a:spLocks noGrp="1"/>
          </p:cNvSpPr>
          <p:nvPr>
            <p:ph type="title"/>
          </p:nvPr>
        </p:nvSpPr>
        <p:spPr/>
        <p:txBody>
          <a:bodyPr>
            <a:normAutofit fontScale="90000"/>
          </a:bodyPr>
          <a:lstStyle/>
          <a:p>
            <a:r>
              <a:rPr lang="en-GB" dirty="0"/>
              <a:t>Types of interviews</a:t>
            </a:r>
          </a:p>
        </p:txBody>
      </p:sp>
      <p:sp>
        <p:nvSpPr>
          <p:cNvPr id="4" name="Footer Placeholder 3">
            <a:extLst>
              <a:ext uri="{FF2B5EF4-FFF2-40B4-BE49-F238E27FC236}">
                <a16:creationId xmlns:a16="http://schemas.microsoft.com/office/drawing/2014/main" id="{794209E4-B0CA-0EF4-599D-EA1E20FFE34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AA6859-7C70-1654-C8E4-5BB9B5B3156F}"/>
              </a:ext>
            </a:extLst>
          </p:cNvPr>
          <p:cNvSpPr>
            <a:spLocks noGrp="1"/>
          </p:cNvSpPr>
          <p:nvPr>
            <p:ph type="sldNum" sz="quarter" idx="12"/>
          </p:nvPr>
        </p:nvSpPr>
        <p:spPr/>
        <p:txBody>
          <a:bodyPr/>
          <a:lstStyle/>
          <a:p>
            <a:r>
              <a:rPr lang="en-US"/>
              <a:t>Slide </a:t>
            </a:r>
            <a:fld id="{C5EF2332-01BF-834F-8236-50238282D533}" type="slidenum">
              <a:rPr lang="en-US" smtClean="0"/>
              <a:pPr/>
              <a:t>12</a:t>
            </a:fld>
            <a:endParaRPr lang="en-US" dirty="0"/>
          </a:p>
        </p:txBody>
      </p:sp>
      <p:pic>
        <p:nvPicPr>
          <p:cNvPr id="1026" name="Picture 2" descr="Types of Interviewing Questions: Unstructured conversations, Semi-structured interview, Structured interview, Survey questions">
            <a:extLst>
              <a:ext uri="{FF2B5EF4-FFF2-40B4-BE49-F238E27FC236}">
                <a16:creationId xmlns:a16="http://schemas.microsoft.com/office/drawing/2014/main" id="{3710E39D-F5E1-72FF-20B3-FCA2637E0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7263"/>
            <a:ext cx="91440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9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CC2E-A8B3-9CA2-D194-C90984508E29}"/>
              </a:ext>
            </a:extLst>
          </p:cNvPr>
          <p:cNvSpPr>
            <a:spLocks noGrp="1"/>
          </p:cNvSpPr>
          <p:nvPr>
            <p:ph type="title"/>
          </p:nvPr>
        </p:nvSpPr>
        <p:spPr/>
        <p:txBody>
          <a:bodyPr>
            <a:normAutofit fontScale="90000"/>
          </a:bodyPr>
          <a:lstStyle/>
          <a:p>
            <a:r>
              <a:rPr lang="en-GB" dirty="0"/>
              <a:t>How many interviews?</a:t>
            </a:r>
          </a:p>
        </p:txBody>
      </p:sp>
      <p:sp>
        <p:nvSpPr>
          <p:cNvPr id="3" name="Content Placeholder 2">
            <a:extLst>
              <a:ext uri="{FF2B5EF4-FFF2-40B4-BE49-F238E27FC236}">
                <a16:creationId xmlns:a16="http://schemas.microsoft.com/office/drawing/2014/main" id="{D656149C-CAC2-53A2-BE72-569228B3BA38}"/>
              </a:ext>
            </a:extLst>
          </p:cNvPr>
          <p:cNvSpPr>
            <a:spLocks noGrp="1"/>
          </p:cNvSpPr>
          <p:nvPr>
            <p:ph idx="1"/>
          </p:nvPr>
        </p:nvSpPr>
        <p:spPr>
          <a:xfrm>
            <a:off x="457199" y="637953"/>
            <a:ext cx="8364071" cy="4222937"/>
          </a:xfrm>
        </p:spPr>
        <p:txBody>
          <a:bodyPr/>
          <a:lstStyle/>
          <a:p>
            <a:r>
              <a:rPr lang="en-GB" b="1" i="1" dirty="0"/>
              <a:t>Saturation</a:t>
            </a:r>
            <a:r>
              <a:rPr lang="en-GB" dirty="0"/>
              <a:t>: “…when you don’t learn anything new for a while, your study is complete” (Becker 2017, </a:t>
            </a:r>
            <a:r>
              <a:rPr lang="en-GB" i="1" dirty="0"/>
              <a:t>Evidence</a:t>
            </a:r>
            <a:r>
              <a:rPr lang="en-GB" dirty="0"/>
              <a:t>, p. 173.)</a:t>
            </a:r>
          </a:p>
          <a:p>
            <a:r>
              <a:rPr lang="en-GB" dirty="0"/>
              <a:t>Researchers often draw on existing reports of saturation to estimate a sample size prior to data collection; between 12 and 20 interviews per category of participant has often been suggested; but it varies greatly</a:t>
            </a:r>
          </a:p>
          <a:p>
            <a:r>
              <a:rPr lang="en-GB" dirty="0"/>
              <a:t>Assumes that data collection and analysis are happening in tandem</a:t>
            </a:r>
          </a:p>
          <a:p>
            <a:r>
              <a:rPr lang="en-GB" dirty="0"/>
              <a:t>Assumes that meaning inheres in the data, waiting to be discovered — and confirmed — once saturation has been reached</a:t>
            </a:r>
          </a:p>
          <a:p>
            <a:r>
              <a:rPr lang="en-GB" dirty="0"/>
              <a:t>But: data are often multivalent and can give rise to </a:t>
            </a:r>
            <a:r>
              <a:rPr lang="en-GB" i="1" dirty="0"/>
              <a:t>different interpretations</a:t>
            </a:r>
          </a:p>
          <a:p>
            <a:r>
              <a:rPr lang="en-GB" b="0" i="0" dirty="0">
                <a:solidFill>
                  <a:srgbClr val="222222"/>
                </a:solidFill>
                <a:effectLst/>
                <a:latin typeface="Harding"/>
              </a:rPr>
              <a:t>More important: that the research design allows for collecting rich and textured data that provide insight into participants’ understandings, accounts, perceptions and interpretations</a:t>
            </a:r>
            <a:endParaRPr lang="en-GB" i="1" dirty="0"/>
          </a:p>
          <a:p>
            <a:endParaRPr lang="en-GB" i="1" dirty="0"/>
          </a:p>
        </p:txBody>
      </p:sp>
      <p:sp>
        <p:nvSpPr>
          <p:cNvPr id="4" name="Footer Placeholder 3">
            <a:extLst>
              <a:ext uri="{FF2B5EF4-FFF2-40B4-BE49-F238E27FC236}">
                <a16:creationId xmlns:a16="http://schemas.microsoft.com/office/drawing/2014/main" id="{12BDDEB9-3D89-E1DE-80C6-864DAA5B61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15E9E2-3192-0B62-AFD3-2A0FACB3AAB9}"/>
              </a:ext>
            </a:extLst>
          </p:cNvPr>
          <p:cNvSpPr>
            <a:spLocks noGrp="1"/>
          </p:cNvSpPr>
          <p:nvPr>
            <p:ph type="sldNum" sz="quarter" idx="12"/>
          </p:nvPr>
        </p:nvSpPr>
        <p:spPr/>
        <p:txBody>
          <a:bodyPr/>
          <a:lstStyle/>
          <a:p>
            <a:r>
              <a:rPr lang="en-US"/>
              <a:t>Slide </a:t>
            </a:r>
            <a:fld id="{C5EF2332-01BF-834F-8236-50238282D533}" type="slidenum">
              <a:rPr lang="en-US" smtClean="0"/>
              <a:pPr/>
              <a:t>13</a:t>
            </a:fld>
            <a:endParaRPr lang="en-US" dirty="0"/>
          </a:p>
        </p:txBody>
      </p:sp>
    </p:spTree>
    <p:extLst>
      <p:ext uri="{BB962C8B-B14F-4D97-AF65-F5344CB8AC3E}">
        <p14:creationId xmlns:p14="http://schemas.microsoft.com/office/powerpoint/2010/main" val="67231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DA4A-B3A4-9005-AD38-0E86DF9ABDA7}"/>
              </a:ext>
            </a:extLst>
          </p:cNvPr>
          <p:cNvSpPr>
            <a:spLocks noGrp="1"/>
          </p:cNvSpPr>
          <p:nvPr>
            <p:ph type="title"/>
          </p:nvPr>
        </p:nvSpPr>
        <p:spPr/>
        <p:txBody>
          <a:bodyPr>
            <a:normAutofit fontScale="90000"/>
          </a:bodyPr>
          <a:lstStyle/>
          <a:p>
            <a:r>
              <a:rPr lang="en-GB" dirty="0"/>
              <a:t>From research questions to interview questions</a:t>
            </a:r>
          </a:p>
        </p:txBody>
      </p:sp>
      <p:sp>
        <p:nvSpPr>
          <p:cNvPr id="3" name="Content Placeholder 2">
            <a:extLst>
              <a:ext uri="{FF2B5EF4-FFF2-40B4-BE49-F238E27FC236}">
                <a16:creationId xmlns:a16="http://schemas.microsoft.com/office/drawing/2014/main" id="{D395AF9E-BC1D-98E2-0883-AF06657D2862}"/>
              </a:ext>
            </a:extLst>
          </p:cNvPr>
          <p:cNvSpPr>
            <a:spLocks noGrp="1"/>
          </p:cNvSpPr>
          <p:nvPr>
            <p:ph idx="1"/>
          </p:nvPr>
        </p:nvSpPr>
        <p:spPr>
          <a:xfrm>
            <a:off x="457200" y="860612"/>
            <a:ext cx="8229600" cy="4000278"/>
          </a:xfrm>
        </p:spPr>
        <p:txBody>
          <a:bodyPr>
            <a:normAutofit/>
          </a:bodyPr>
          <a:lstStyle/>
          <a:p>
            <a:pPr marL="1076325" indent="-1076325">
              <a:buNone/>
            </a:pPr>
            <a:r>
              <a:rPr lang="en-GB" b="0" i="0" dirty="0">
                <a:solidFill>
                  <a:schemeClr val="accent1">
                    <a:lumMod val="75000"/>
                  </a:schemeClr>
                </a:solidFill>
                <a:effectLst/>
                <a:latin typeface="-apple-system"/>
              </a:rPr>
              <a:t>Rao, A. H. Gendered interpretations of job loss and subsequent professional pathways. </a:t>
            </a:r>
            <a:r>
              <a:rPr lang="en-GB" b="0" i="1" dirty="0" err="1">
                <a:solidFill>
                  <a:schemeClr val="accent1">
                    <a:lumMod val="75000"/>
                  </a:schemeClr>
                </a:solidFill>
                <a:effectLst/>
                <a:latin typeface="-apple-system"/>
              </a:rPr>
              <a:t>Gend</a:t>
            </a:r>
            <a:r>
              <a:rPr lang="en-GB" b="0" i="1" dirty="0">
                <a:solidFill>
                  <a:schemeClr val="accent1">
                    <a:lumMod val="75000"/>
                  </a:schemeClr>
                </a:solidFill>
                <a:effectLst/>
                <a:latin typeface="-apple-system"/>
              </a:rPr>
              <a:t>. Soc.</a:t>
            </a:r>
            <a:r>
              <a:rPr lang="en-GB" b="0" i="0" dirty="0">
                <a:solidFill>
                  <a:schemeClr val="accent1">
                    <a:lumMod val="75000"/>
                  </a:schemeClr>
                </a:solidFill>
                <a:effectLst/>
                <a:latin typeface="-apple-system"/>
              </a:rPr>
              <a:t> </a:t>
            </a:r>
            <a:r>
              <a:rPr lang="en-GB" b="1" i="0" dirty="0">
                <a:solidFill>
                  <a:schemeClr val="accent1">
                    <a:lumMod val="75000"/>
                  </a:schemeClr>
                </a:solidFill>
                <a:effectLst/>
                <a:latin typeface="-apple-system"/>
              </a:rPr>
              <a:t>35</a:t>
            </a:r>
            <a:r>
              <a:rPr lang="en-GB" b="0" i="0" dirty="0">
                <a:solidFill>
                  <a:schemeClr val="accent1">
                    <a:lumMod val="75000"/>
                  </a:schemeClr>
                </a:solidFill>
                <a:effectLst/>
                <a:latin typeface="-apple-system"/>
              </a:rPr>
              <a:t>, 884–909 (2021). </a:t>
            </a:r>
          </a:p>
          <a:p>
            <a:pPr marL="0" indent="0">
              <a:buNone/>
            </a:pPr>
            <a:endParaRPr lang="en-GB" dirty="0">
              <a:solidFill>
                <a:srgbClr val="222222"/>
              </a:solidFill>
              <a:latin typeface="-apple-system"/>
            </a:endParaRPr>
          </a:p>
          <a:p>
            <a:r>
              <a:rPr lang="en-GB" b="1" i="0" dirty="0">
                <a:solidFill>
                  <a:srgbClr val="222222"/>
                </a:solidFill>
                <a:effectLst/>
                <a:latin typeface="Harding"/>
              </a:rPr>
              <a:t>Aim</a:t>
            </a:r>
            <a:r>
              <a:rPr lang="en-GB" b="0" i="0" dirty="0">
                <a:solidFill>
                  <a:srgbClr val="222222"/>
                </a:solidFill>
                <a:effectLst/>
                <a:latin typeface="Harding"/>
              </a:rPr>
              <a:t>: to understand the gendered experience and understanding of unemployment</a:t>
            </a:r>
            <a:endParaRPr lang="en-GB" b="0" i="0" dirty="0">
              <a:solidFill>
                <a:srgbClr val="222222"/>
              </a:solidFill>
              <a:effectLst/>
              <a:latin typeface="-apple-system"/>
            </a:endParaRPr>
          </a:p>
          <a:p>
            <a:r>
              <a:rPr lang="en-GB" b="1" i="0" dirty="0">
                <a:solidFill>
                  <a:srgbClr val="222222"/>
                </a:solidFill>
                <a:effectLst/>
                <a:latin typeface="-apple-system"/>
              </a:rPr>
              <a:t>Methods</a:t>
            </a:r>
            <a:r>
              <a:rPr lang="en-GB" b="0" i="0" dirty="0">
                <a:solidFill>
                  <a:srgbClr val="222222"/>
                </a:solidFill>
                <a:effectLst/>
                <a:latin typeface="-apple-system"/>
              </a:rPr>
              <a:t>: Dozens of interviews with men and women who had lost their jobs, some of the participants’ spouses and follow-up interviews with about half the sample approximately 6 months after the initial interview</a:t>
            </a:r>
          </a:p>
          <a:p>
            <a:r>
              <a:rPr lang="en-GB" b="1" dirty="0">
                <a:solidFill>
                  <a:srgbClr val="222222"/>
                </a:solidFill>
                <a:latin typeface="-apple-system"/>
              </a:rPr>
              <a:t>Findings</a:t>
            </a:r>
            <a:r>
              <a:rPr lang="en-GB" dirty="0">
                <a:solidFill>
                  <a:srgbClr val="222222"/>
                </a:solidFill>
                <a:latin typeface="-apple-system"/>
              </a:rPr>
              <a:t>: </a:t>
            </a:r>
            <a:r>
              <a:rPr lang="en-GB" dirty="0"/>
              <a:t>she found that the very process of losing their jobs meant different things for men and women. Women often saw job loss as being a personal indictment of their professional capabilities. Men, by contrast, saw it as part and parcel of a weak economy rather than a personal failing.</a:t>
            </a:r>
            <a:endParaRPr lang="en-GB" b="0" i="0" dirty="0">
              <a:solidFill>
                <a:srgbClr val="222222"/>
              </a:solidFill>
              <a:effectLst/>
              <a:latin typeface="-apple-system"/>
            </a:endParaRPr>
          </a:p>
        </p:txBody>
      </p:sp>
      <p:sp>
        <p:nvSpPr>
          <p:cNvPr id="4" name="Footer Placeholder 3">
            <a:extLst>
              <a:ext uri="{FF2B5EF4-FFF2-40B4-BE49-F238E27FC236}">
                <a16:creationId xmlns:a16="http://schemas.microsoft.com/office/drawing/2014/main" id="{8FDA96CC-2157-5A57-EAF7-9398063599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5B01B2-FE4C-BDC7-B0A0-305FA6C1D341}"/>
              </a:ext>
            </a:extLst>
          </p:cNvPr>
          <p:cNvSpPr>
            <a:spLocks noGrp="1"/>
          </p:cNvSpPr>
          <p:nvPr>
            <p:ph type="sldNum" sz="quarter" idx="12"/>
          </p:nvPr>
        </p:nvSpPr>
        <p:spPr/>
        <p:txBody>
          <a:bodyPr/>
          <a:lstStyle/>
          <a:p>
            <a:r>
              <a:rPr lang="en-US"/>
              <a:t>Slide </a:t>
            </a:r>
            <a:fld id="{C5EF2332-01BF-834F-8236-50238282D533}" type="slidenum">
              <a:rPr lang="en-US" smtClean="0"/>
              <a:pPr/>
              <a:t>14</a:t>
            </a:fld>
            <a:endParaRPr lang="en-US" dirty="0"/>
          </a:p>
        </p:txBody>
      </p:sp>
    </p:spTree>
    <p:extLst>
      <p:ext uri="{BB962C8B-B14F-4D97-AF65-F5344CB8AC3E}">
        <p14:creationId xmlns:p14="http://schemas.microsoft.com/office/powerpoint/2010/main" val="25422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9AF4-B30D-0C4A-106C-03BF8DFEC49F}"/>
              </a:ext>
            </a:extLst>
          </p:cNvPr>
          <p:cNvSpPr>
            <a:spLocks noGrp="1"/>
          </p:cNvSpPr>
          <p:nvPr>
            <p:ph type="title"/>
          </p:nvPr>
        </p:nvSpPr>
        <p:spPr/>
        <p:txBody>
          <a:bodyPr>
            <a:noAutofit/>
          </a:bodyPr>
          <a:lstStyle/>
          <a:p>
            <a:r>
              <a:rPr lang="en-GB" dirty="0"/>
              <a:t>Interview topic guides</a:t>
            </a:r>
          </a:p>
        </p:txBody>
      </p:sp>
      <p:sp>
        <p:nvSpPr>
          <p:cNvPr id="4" name="Footer Placeholder 3">
            <a:extLst>
              <a:ext uri="{FF2B5EF4-FFF2-40B4-BE49-F238E27FC236}">
                <a16:creationId xmlns:a16="http://schemas.microsoft.com/office/drawing/2014/main" id="{70C3EA98-C94B-F554-46DE-9B3CE4D1CFE5}"/>
              </a:ext>
            </a:extLst>
          </p:cNvPr>
          <p:cNvSpPr>
            <a:spLocks noGrp="1"/>
          </p:cNvSpPr>
          <p:nvPr>
            <p:ph type="ftr" sz="quarter" idx="11"/>
          </p:nvPr>
        </p:nvSpPr>
        <p:spPr/>
        <p:txBody>
          <a:bodyPr/>
          <a:lstStyle/>
          <a:p>
            <a:r>
              <a:rPr lang="en-US" dirty="0"/>
              <a:t>Source: </a:t>
            </a:r>
            <a:r>
              <a:rPr lang="en-GB" dirty="0"/>
              <a:t>Knott, E., Rao, A.H., Summers, K. et al. Interviews in the social sciences. Nat Rev Methods Primers 2, 73 (2022). https://doi.org/10.1038/s43586-022-00150-6</a:t>
            </a:r>
            <a:endParaRPr lang="en-US" dirty="0"/>
          </a:p>
        </p:txBody>
      </p:sp>
      <p:sp>
        <p:nvSpPr>
          <p:cNvPr id="5" name="Slide Number Placeholder 4">
            <a:extLst>
              <a:ext uri="{FF2B5EF4-FFF2-40B4-BE49-F238E27FC236}">
                <a16:creationId xmlns:a16="http://schemas.microsoft.com/office/drawing/2014/main" id="{2A61DD06-5BB6-DF44-5106-440208494B21}"/>
              </a:ext>
            </a:extLst>
          </p:cNvPr>
          <p:cNvSpPr>
            <a:spLocks noGrp="1"/>
          </p:cNvSpPr>
          <p:nvPr>
            <p:ph type="sldNum" sz="quarter" idx="12"/>
          </p:nvPr>
        </p:nvSpPr>
        <p:spPr/>
        <p:txBody>
          <a:bodyPr/>
          <a:lstStyle/>
          <a:p>
            <a:r>
              <a:rPr lang="en-US"/>
              <a:t>Slide </a:t>
            </a:r>
            <a:fld id="{C5EF2332-01BF-834F-8236-50238282D533}" type="slidenum">
              <a:rPr lang="en-US" smtClean="0"/>
              <a:pPr/>
              <a:t>15</a:t>
            </a:fld>
            <a:endParaRPr lang="en-US" dirty="0"/>
          </a:p>
        </p:txBody>
      </p:sp>
      <p:pic>
        <p:nvPicPr>
          <p:cNvPr id="7" name="Picture 6">
            <a:extLst>
              <a:ext uri="{FF2B5EF4-FFF2-40B4-BE49-F238E27FC236}">
                <a16:creationId xmlns:a16="http://schemas.microsoft.com/office/drawing/2014/main" id="{CCAF2B77-54E7-19CB-1B7A-8F3AEFE096A2}"/>
              </a:ext>
            </a:extLst>
          </p:cNvPr>
          <p:cNvPicPr>
            <a:picLocks noChangeAspect="1"/>
          </p:cNvPicPr>
          <p:nvPr/>
        </p:nvPicPr>
        <p:blipFill>
          <a:blip r:embed="rId2"/>
          <a:stretch>
            <a:fillRect/>
          </a:stretch>
        </p:blipFill>
        <p:spPr>
          <a:xfrm>
            <a:off x="371247" y="783656"/>
            <a:ext cx="7674135" cy="3861823"/>
          </a:xfrm>
          <a:prstGeom prst="rect">
            <a:avLst/>
          </a:prstGeom>
        </p:spPr>
      </p:pic>
    </p:spTree>
    <p:extLst>
      <p:ext uri="{BB962C8B-B14F-4D97-AF65-F5344CB8AC3E}">
        <p14:creationId xmlns:p14="http://schemas.microsoft.com/office/powerpoint/2010/main" val="109107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2D6-705A-781C-8115-6C983413C38B}"/>
              </a:ext>
            </a:extLst>
          </p:cNvPr>
          <p:cNvSpPr>
            <a:spLocks noGrp="1"/>
          </p:cNvSpPr>
          <p:nvPr>
            <p:ph type="title"/>
          </p:nvPr>
        </p:nvSpPr>
        <p:spPr/>
        <p:txBody>
          <a:bodyPr>
            <a:normAutofit fontScale="90000"/>
          </a:bodyPr>
          <a:lstStyle/>
          <a:p>
            <a:r>
              <a:rPr lang="en-GB" dirty="0"/>
              <a:t>A “topic guide arc”</a:t>
            </a:r>
          </a:p>
        </p:txBody>
      </p:sp>
      <p:sp>
        <p:nvSpPr>
          <p:cNvPr id="4" name="Footer Placeholder 3">
            <a:extLst>
              <a:ext uri="{FF2B5EF4-FFF2-40B4-BE49-F238E27FC236}">
                <a16:creationId xmlns:a16="http://schemas.microsoft.com/office/drawing/2014/main" id="{8A25F49B-4F64-A2B7-1E7C-16D5787EE1F1}"/>
              </a:ext>
            </a:extLst>
          </p:cNvPr>
          <p:cNvSpPr>
            <a:spLocks noGrp="1"/>
          </p:cNvSpPr>
          <p:nvPr>
            <p:ph type="ftr" sz="quarter" idx="11"/>
          </p:nvPr>
        </p:nvSpPr>
        <p:spPr/>
        <p:txBody>
          <a:bodyPr/>
          <a:lstStyle/>
          <a:p>
            <a:r>
              <a:rPr lang="en-US" dirty="0"/>
              <a:t>Source: </a:t>
            </a:r>
            <a:r>
              <a:rPr lang="en-GB" dirty="0"/>
              <a:t>Knott, E., Rao, A.H., Summers, K. et al. Interviews in the social sciences. Nat Rev Methods Primers 2, 73 (2022). https://doi.org/10.1038/s43586-022-00150-6</a:t>
            </a:r>
            <a:endParaRPr lang="en-US" dirty="0"/>
          </a:p>
        </p:txBody>
      </p:sp>
      <p:sp>
        <p:nvSpPr>
          <p:cNvPr id="5" name="Slide Number Placeholder 4">
            <a:extLst>
              <a:ext uri="{FF2B5EF4-FFF2-40B4-BE49-F238E27FC236}">
                <a16:creationId xmlns:a16="http://schemas.microsoft.com/office/drawing/2014/main" id="{1803189E-A105-16BA-6CC2-A696E6D2C1BA}"/>
              </a:ext>
            </a:extLst>
          </p:cNvPr>
          <p:cNvSpPr>
            <a:spLocks noGrp="1"/>
          </p:cNvSpPr>
          <p:nvPr>
            <p:ph type="sldNum" sz="quarter" idx="12"/>
          </p:nvPr>
        </p:nvSpPr>
        <p:spPr/>
        <p:txBody>
          <a:bodyPr/>
          <a:lstStyle/>
          <a:p>
            <a:r>
              <a:rPr lang="en-US"/>
              <a:t>Slide </a:t>
            </a:r>
            <a:fld id="{C5EF2332-01BF-834F-8236-50238282D533}" type="slidenum">
              <a:rPr lang="en-US" smtClean="0"/>
              <a:pPr/>
              <a:t>16</a:t>
            </a:fld>
            <a:endParaRPr lang="en-US" dirty="0"/>
          </a:p>
        </p:txBody>
      </p:sp>
      <p:pic>
        <p:nvPicPr>
          <p:cNvPr id="7" name="Picture 6">
            <a:extLst>
              <a:ext uri="{FF2B5EF4-FFF2-40B4-BE49-F238E27FC236}">
                <a16:creationId xmlns:a16="http://schemas.microsoft.com/office/drawing/2014/main" id="{E432D56A-5654-D165-1DDB-DF6C54380B9F}"/>
              </a:ext>
            </a:extLst>
          </p:cNvPr>
          <p:cNvPicPr>
            <a:picLocks noChangeAspect="1"/>
          </p:cNvPicPr>
          <p:nvPr/>
        </p:nvPicPr>
        <p:blipFill>
          <a:blip r:embed="rId3"/>
          <a:stretch>
            <a:fillRect/>
          </a:stretch>
        </p:blipFill>
        <p:spPr>
          <a:xfrm>
            <a:off x="457200" y="767444"/>
            <a:ext cx="8305402" cy="4013898"/>
          </a:xfrm>
          <a:prstGeom prst="rect">
            <a:avLst/>
          </a:prstGeom>
        </p:spPr>
      </p:pic>
    </p:spTree>
    <p:extLst>
      <p:ext uri="{BB962C8B-B14F-4D97-AF65-F5344CB8AC3E}">
        <p14:creationId xmlns:p14="http://schemas.microsoft.com/office/powerpoint/2010/main" val="149635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01D7-D893-1277-D37E-AD4008A20EF0}"/>
              </a:ext>
            </a:extLst>
          </p:cNvPr>
          <p:cNvSpPr>
            <a:spLocks noGrp="1"/>
          </p:cNvSpPr>
          <p:nvPr>
            <p:ph type="title"/>
          </p:nvPr>
        </p:nvSpPr>
        <p:spPr/>
        <p:txBody>
          <a:bodyPr>
            <a:normAutofit fontScale="90000"/>
          </a:bodyPr>
          <a:lstStyle/>
          <a:p>
            <a:r>
              <a:rPr lang="en-GB" dirty="0"/>
              <a:t>Types of interview questions</a:t>
            </a:r>
          </a:p>
        </p:txBody>
      </p:sp>
      <p:sp>
        <p:nvSpPr>
          <p:cNvPr id="4" name="Footer Placeholder 3">
            <a:extLst>
              <a:ext uri="{FF2B5EF4-FFF2-40B4-BE49-F238E27FC236}">
                <a16:creationId xmlns:a16="http://schemas.microsoft.com/office/drawing/2014/main" id="{0E165E64-D9A7-6085-5508-FFA34B7322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0A3B086-BB17-082D-8CA1-C189CBF88D2F}"/>
              </a:ext>
            </a:extLst>
          </p:cNvPr>
          <p:cNvSpPr>
            <a:spLocks noGrp="1"/>
          </p:cNvSpPr>
          <p:nvPr>
            <p:ph type="sldNum" sz="quarter" idx="12"/>
          </p:nvPr>
        </p:nvSpPr>
        <p:spPr/>
        <p:txBody>
          <a:bodyPr/>
          <a:lstStyle/>
          <a:p>
            <a:r>
              <a:rPr lang="en-US"/>
              <a:t>Slide </a:t>
            </a:r>
            <a:fld id="{C5EF2332-01BF-834F-8236-50238282D533}" type="slidenum">
              <a:rPr lang="en-US" smtClean="0"/>
              <a:pPr/>
              <a:t>17</a:t>
            </a:fld>
            <a:endParaRPr lang="en-US" dirty="0"/>
          </a:p>
        </p:txBody>
      </p:sp>
      <p:graphicFrame>
        <p:nvGraphicFramePr>
          <p:cNvPr id="6" name="Table 5">
            <a:extLst>
              <a:ext uri="{FF2B5EF4-FFF2-40B4-BE49-F238E27FC236}">
                <a16:creationId xmlns:a16="http://schemas.microsoft.com/office/drawing/2014/main" id="{AE65883B-25E9-AAD3-7768-4E059C66D90D}"/>
              </a:ext>
            </a:extLst>
          </p:cNvPr>
          <p:cNvGraphicFramePr>
            <a:graphicFrameLocks noGrp="1"/>
          </p:cNvGraphicFramePr>
          <p:nvPr>
            <p:extLst>
              <p:ext uri="{D42A27DB-BD31-4B8C-83A1-F6EECF244321}">
                <p14:modId xmlns:p14="http://schemas.microsoft.com/office/powerpoint/2010/main" val="333447630"/>
              </p:ext>
            </p:extLst>
          </p:nvPr>
        </p:nvGraphicFramePr>
        <p:xfrm>
          <a:off x="457201" y="644525"/>
          <a:ext cx="8410176" cy="4366826"/>
        </p:xfrm>
        <a:graphic>
          <a:graphicData uri="http://schemas.openxmlformats.org/drawingml/2006/table">
            <a:tbl>
              <a:tblPr/>
              <a:tblGrid>
                <a:gridCol w="1904717">
                  <a:extLst>
                    <a:ext uri="{9D8B030D-6E8A-4147-A177-3AD203B41FA5}">
                      <a16:colId xmlns:a16="http://schemas.microsoft.com/office/drawing/2014/main" val="3220339306"/>
                    </a:ext>
                  </a:extLst>
                </a:gridCol>
                <a:gridCol w="6505459">
                  <a:extLst>
                    <a:ext uri="{9D8B030D-6E8A-4147-A177-3AD203B41FA5}">
                      <a16:colId xmlns:a16="http://schemas.microsoft.com/office/drawing/2014/main" val="2619593614"/>
                    </a:ext>
                  </a:extLst>
                </a:gridCol>
              </a:tblGrid>
              <a:tr h="215479">
                <a:tc>
                  <a:txBody>
                    <a:bodyPr/>
                    <a:lstStyle/>
                    <a:p>
                      <a:pPr algn="l" fontAlgn="t" latinLnBrk="0"/>
                      <a:r>
                        <a:rPr lang="en-GB" sz="1200">
                          <a:effectLst/>
                        </a:rPr>
                        <a:t>Type of question</a:t>
                      </a:r>
                    </a:p>
                  </a:txBody>
                  <a:tcPr marL="29119" marR="29119" marT="29119" marB="29119">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1270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EEEEEE"/>
                    </a:solidFill>
                  </a:tcPr>
                </a:tc>
                <a:tc>
                  <a:txBody>
                    <a:bodyPr/>
                    <a:lstStyle/>
                    <a:p>
                      <a:pPr algn="l" fontAlgn="t" latinLnBrk="0"/>
                      <a:r>
                        <a:rPr lang="en-GB" sz="1200">
                          <a:effectLst/>
                        </a:rPr>
                        <a:t>Example</a:t>
                      </a:r>
                    </a:p>
                  </a:txBody>
                  <a:tcPr marL="29119" marR="29119" marT="29119" marB="29119">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1270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EEEEEE"/>
                    </a:solidFill>
                  </a:tcPr>
                </a:tc>
                <a:extLst>
                  <a:ext uri="{0D108BD9-81ED-4DB2-BD59-A6C34878D82A}">
                    <a16:rowId xmlns:a16="http://schemas.microsoft.com/office/drawing/2014/main" val="3082496933"/>
                  </a:ext>
                </a:extLst>
              </a:tr>
              <a:tr h="215479">
                <a:tc>
                  <a:txBody>
                    <a:bodyPr/>
                    <a:lstStyle/>
                    <a:p>
                      <a:pPr algn="l" fontAlgn="ctr" latinLnBrk="0"/>
                      <a:r>
                        <a:rPr lang="en-GB" sz="1200">
                          <a:effectLst/>
                        </a:rPr>
                        <a:t>Introductory</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Can you tell me about … (something specific)?</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242920986"/>
                  </a:ext>
                </a:extLst>
              </a:tr>
              <a:tr h="529962">
                <a:tc>
                  <a:txBody>
                    <a:bodyPr/>
                    <a:lstStyle/>
                    <a:p>
                      <a:pPr algn="l" fontAlgn="ctr" latinLnBrk="0"/>
                      <a:r>
                        <a:rPr lang="en-GB" sz="1200" dirty="0">
                          <a:effectLst/>
                        </a:rPr>
                        <a:t>Follow-up</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Non-verbal cues: mmm..., nod</a:t>
                      </a:r>
                    </a:p>
                    <a:p>
                      <a:pPr algn="l" fontAlgn="ctr" latinLnBrk="0"/>
                      <a:r>
                        <a:rPr lang="en-GB" sz="1200">
                          <a:effectLst/>
                        </a:rPr>
                        <a:t>Verbal cues: repeat back keywords to participants, ask for reflection or unpacking of point just made</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1955390826"/>
                  </a:ext>
                </a:extLst>
              </a:tr>
              <a:tr h="529962">
                <a:tc>
                  <a:txBody>
                    <a:bodyPr/>
                    <a:lstStyle/>
                    <a:p>
                      <a:pPr algn="l" fontAlgn="ctr" latinLnBrk="0"/>
                      <a:r>
                        <a:rPr lang="en-GB" sz="1200">
                          <a:effectLst/>
                        </a:rPr>
                        <a:t>Probing</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Can you say a little more about X?</a:t>
                      </a:r>
                    </a:p>
                    <a:p>
                      <a:pPr algn="l" fontAlgn="ctr" latinLnBrk="0"/>
                      <a:r>
                        <a:rPr lang="en-GB" sz="1200">
                          <a:effectLst/>
                        </a:rPr>
                        <a:t>Why do you think X…? (for example, Why do you think X is that way? Why do you think X is important?)</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3811911887"/>
                  </a:ext>
                </a:extLst>
              </a:tr>
              <a:tr h="215479">
                <a:tc>
                  <a:txBody>
                    <a:bodyPr/>
                    <a:lstStyle/>
                    <a:p>
                      <a:pPr algn="l" fontAlgn="ctr" latinLnBrk="0"/>
                      <a:r>
                        <a:rPr lang="en-GB" sz="1200">
                          <a:effectLst/>
                        </a:rPr>
                        <a:t>Specifying</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Can you give me an example of X?</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2902136930"/>
                  </a:ext>
                </a:extLst>
              </a:tr>
              <a:tr h="215479">
                <a:tc>
                  <a:txBody>
                    <a:bodyPr/>
                    <a:lstStyle/>
                    <a:p>
                      <a:pPr algn="l" fontAlgn="ctr" latinLnBrk="0"/>
                      <a:r>
                        <a:rPr lang="en-GB" sz="1200">
                          <a:effectLst/>
                        </a:rPr>
                        <a:t>Abstract</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How did you feel when X happened?</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1723630815"/>
                  </a:ext>
                </a:extLst>
              </a:tr>
              <a:tr h="215479">
                <a:tc>
                  <a:txBody>
                    <a:bodyPr/>
                    <a:lstStyle/>
                    <a:p>
                      <a:pPr algn="l" fontAlgn="ctr" latinLnBrk="0"/>
                      <a:r>
                        <a:rPr lang="en-GB" sz="1200">
                          <a:effectLst/>
                        </a:rPr>
                        <a:t>Indirect</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dirty="0">
                          <a:effectLst/>
                        </a:rPr>
                        <a:t>How do you think other people view X?</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3186641354"/>
                  </a:ext>
                </a:extLst>
              </a:tr>
              <a:tr h="215479">
                <a:tc>
                  <a:txBody>
                    <a:bodyPr/>
                    <a:lstStyle/>
                    <a:p>
                      <a:pPr algn="l" fontAlgn="ctr" latinLnBrk="0"/>
                      <a:r>
                        <a:rPr lang="en-GB" sz="1200">
                          <a:effectLst/>
                        </a:rPr>
                        <a:t>Structuring</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Thank you for that. I’d like to move to another topic…</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408539715"/>
                  </a:ext>
                </a:extLst>
              </a:tr>
              <a:tr h="215479">
                <a:tc>
                  <a:txBody>
                    <a:bodyPr/>
                    <a:lstStyle/>
                    <a:p>
                      <a:pPr algn="l" fontAlgn="ctr" latinLnBrk="0"/>
                      <a:r>
                        <a:rPr lang="en-GB" sz="1200">
                          <a:effectLst/>
                        </a:rPr>
                        <a:t>Direct (later stages)</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When you mention X, are you thinking like Y or Z?</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82972122"/>
                  </a:ext>
                </a:extLst>
              </a:tr>
              <a:tr h="215479">
                <a:tc>
                  <a:txBody>
                    <a:bodyPr/>
                    <a:lstStyle/>
                    <a:p>
                      <a:pPr algn="l" fontAlgn="ctr" latinLnBrk="0"/>
                      <a:r>
                        <a:rPr lang="en-GB" sz="1200">
                          <a:effectLst/>
                        </a:rPr>
                        <a:t>Interpreting</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So, what I have gathered is that…</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363087512"/>
                  </a:ext>
                </a:extLst>
              </a:tr>
              <a:tr h="577457">
                <a:tc>
                  <a:txBody>
                    <a:bodyPr/>
                    <a:lstStyle/>
                    <a:p>
                      <a:pPr algn="l" fontAlgn="ctr" latinLnBrk="0"/>
                      <a:r>
                        <a:rPr lang="en-GB" sz="1200">
                          <a:effectLst/>
                        </a:rPr>
                        <a:t>Ending</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dirty="0">
                          <a:effectLst/>
                        </a:rPr>
                        <a:t>I have asked all the questions I had, but I wanted to check whether there is something else about your experience/understanding we haven’t covered?</a:t>
                      </a:r>
                    </a:p>
                    <a:p>
                      <a:pPr algn="l" fontAlgn="ctr" latinLnBrk="0"/>
                      <a:r>
                        <a:rPr lang="en-GB" sz="1200" dirty="0">
                          <a:effectLst/>
                        </a:rPr>
                        <a:t>Do you have any questions for me?</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1965147199"/>
                  </a:ext>
                </a:extLst>
              </a:tr>
              <a:tr h="529962">
                <a:tc>
                  <a:txBody>
                    <a:bodyPr/>
                    <a:lstStyle/>
                    <a:p>
                      <a:pPr algn="l" fontAlgn="ctr" latinLnBrk="0"/>
                      <a:r>
                        <a:rPr lang="en-GB" sz="1200">
                          <a:effectLst/>
                        </a:rPr>
                        <a:t>Listening</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a:effectLst/>
                        </a:rPr>
                        <a:t>(non-verbal) We note that waiting and listening can also leave space for participants to open up or discuss more without verbal prompting</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635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432866003"/>
                  </a:ext>
                </a:extLst>
              </a:tr>
              <a:tr h="215479">
                <a:tc>
                  <a:txBody>
                    <a:bodyPr/>
                    <a:lstStyle/>
                    <a:p>
                      <a:pPr algn="l" fontAlgn="ctr" latinLnBrk="0"/>
                      <a:r>
                        <a:rPr lang="en-GB" sz="1200">
                          <a:effectLst/>
                        </a:rPr>
                        <a:t>Silence</a:t>
                      </a:r>
                    </a:p>
                  </a:txBody>
                  <a:tcPr marL="29119" marR="29119" marT="29119" marB="29119" anchor="ctr">
                    <a:lnL w="12700" cap="flat" cmpd="sng" algn="ctr">
                      <a:solidFill>
                        <a:srgbClr val="D5D5D5"/>
                      </a:solidFill>
                      <a:prstDash val="solid"/>
                      <a:round/>
                      <a:headEnd type="none" w="med" len="med"/>
                      <a:tailEnd type="none" w="med" len="med"/>
                    </a:lnL>
                    <a:lnR w="1270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12700" cap="flat" cmpd="sng" algn="ctr">
                      <a:solidFill>
                        <a:srgbClr val="D5D5D5"/>
                      </a:solidFill>
                      <a:prstDash val="solid"/>
                      <a:round/>
                      <a:headEnd type="none" w="med" len="med"/>
                      <a:tailEnd type="none" w="med" len="med"/>
                    </a:lnB>
                    <a:solidFill>
                      <a:srgbClr val="FFFFFF"/>
                    </a:solidFill>
                  </a:tcPr>
                </a:tc>
                <a:tc>
                  <a:txBody>
                    <a:bodyPr/>
                    <a:lstStyle/>
                    <a:p>
                      <a:pPr algn="l" fontAlgn="ctr" latinLnBrk="0"/>
                      <a:r>
                        <a:rPr lang="en-GB" sz="1200" dirty="0">
                          <a:effectLst/>
                        </a:rPr>
                        <a:t>(non-verbal)</a:t>
                      </a:r>
                    </a:p>
                  </a:txBody>
                  <a:tcPr marL="29119" marR="29119" marT="29119" marB="29119" anchor="ctr">
                    <a:lnL w="12700" cap="flat" cmpd="sng" algn="ctr">
                      <a:solidFill>
                        <a:srgbClr val="D5D5D5"/>
                      </a:solidFill>
                      <a:prstDash val="solid"/>
                      <a:round/>
                      <a:headEnd type="none" w="med" len="med"/>
                      <a:tailEnd type="none" w="med" len="med"/>
                    </a:lnL>
                    <a:lnR w="6350" cap="flat" cmpd="sng" algn="ctr">
                      <a:solidFill>
                        <a:srgbClr val="D5D5D5"/>
                      </a:solidFill>
                      <a:prstDash val="solid"/>
                      <a:round/>
                      <a:headEnd type="none" w="med" len="med"/>
                      <a:tailEnd type="none" w="med" len="med"/>
                    </a:lnR>
                    <a:lnT w="6350" cap="flat" cmpd="sng" algn="ctr">
                      <a:solidFill>
                        <a:srgbClr val="D5D5D5"/>
                      </a:solidFill>
                      <a:prstDash val="solid"/>
                      <a:round/>
                      <a:headEnd type="none" w="med" len="med"/>
                      <a:tailEnd type="none" w="med" len="med"/>
                    </a:lnT>
                    <a:lnB w="12700"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3453557753"/>
                  </a:ext>
                </a:extLst>
              </a:tr>
            </a:tbl>
          </a:graphicData>
        </a:graphic>
      </p:graphicFrame>
    </p:spTree>
    <p:extLst>
      <p:ext uri="{BB962C8B-B14F-4D97-AF65-F5344CB8AC3E}">
        <p14:creationId xmlns:p14="http://schemas.microsoft.com/office/powerpoint/2010/main" val="418122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8241-CE9B-77C6-0D6D-442C91C3560C}"/>
              </a:ext>
            </a:extLst>
          </p:cNvPr>
          <p:cNvSpPr>
            <a:spLocks noGrp="1"/>
          </p:cNvSpPr>
          <p:nvPr>
            <p:ph type="title"/>
          </p:nvPr>
        </p:nvSpPr>
        <p:spPr/>
        <p:txBody>
          <a:bodyPr>
            <a:normAutofit fontScale="90000"/>
          </a:bodyPr>
          <a:lstStyle/>
          <a:p>
            <a:r>
              <a:rPr lang="en-GB" dirty="0"/>
              <a:t>Analysing interview data</a:t>
            </a:r>
          </a:p>
        </p:txBody>
      </p:sp>
      <p:sp>
        <p:nvSpPr>
          <p:cNvPr id="3" name="Content Placeholder 2">
            <a:extLst>
              <a:ext uri="{FF2B5EF4-FFF2-40B4-BE49-F238E27FC236}">
                <a16:creationId xmlns:a16="http://schemas.microsoft.com/office/drawing/2014/main" id="{A3843CC7-440C-39BE-3FEC-D79B8EDC0B6C}"/>
              </a:ext>
            </a:extLst>
          </p:cNvPr>
          <p:cNvSpPr>
            <a:spLocks noGrp="1"/>
          </p:cNvSpPr>
          <p:nvPr>
            <p:ph idx="1"/>
          </p:nvPr>
        </p:nvSpPr>
        <p:spPr/>
        <p:txBody>
          <a:bodyPr/>
          <a:lstStyle/>
          <a:p>
            <a:r>
              <a:rPr lang="en-GB" dirty="0"/>
              <a:t>The two most common methods used to analyse interview material across the social sciences are </a:t>
            </a:r>
            <a:r>
              <a:rPr lang="en-GB" i="1" dirty="0"/>
              <a:t>thematic analysis</a:t>
            </a:r>
            <a:r>
              <a:rPr lang="en-GB" b="1" i="1" dirty="0"/>
              <a:t> </a:t>
            </a:r>
            <a:r>
              <a:rPr lang="en-GB" dirty="0"/>
              <a:t>and </a:t>
            </a:r>
            <a:r>
              <a:rPr lang="en-GB" i="1" dirty="0"/>
              <a:t>discourse analysis</a:t>
            </a:r>
          </a:p>
          <a:p>
            <a:r>
              <a:rPr lang="en-GB" b="1" dirty="0"/>
              <a:t>Thematic analysis </a:t>
            </a:r>
            <a:r>
              <a:rPr lang="en-GB" dirty="0"/>
              <a:t>is a particularly useful and accessible method for those starting out in analysis of qualitative data and interview material as a method of coding data to develop and interpret themes in the data</a:t>
            </a:r>
          </a:p>
          <a:p>
            <a:r>
              <a:rPr lang="en-GB" b="1" dirty="0"/>
              <a:t>Discourse analysis </a:t>
            </a:r>
            <a:r>
              <a:rPr lang="en-GB" dirty="0"/>
              <a:t>is more specialized and focuses on the role of discourse in society by paying close attention to the explicit, implicit and taken-for-granted dimensions of language and power</a:t>
            </a:r>
          </a:p>
          <a:p>
            <a:r>
              <a:rPr lang="en-GB" dirty="0"/>
              <a:t>In practice researchers might flexibly combine these approaches depending on the object of analysis</a:t>
            </a:r>
          </a:p>
          <a:p>
            <a:r>
              <a:rPr lang="en-GB" dirty="0"/>
              <a:t>(We’ll practice qualitative data analysis in Week 10)</a:t>
            </a:r>
          </a:p>
        </p:txBody>
      </p:sp>
      <p:sp>
        <p:nvSpPr>
          <p:cNvPr id="4" name="Footer Placeholder 3">
            <a:extLst>
              <a:ext uri="{FF2B5EF4-FFF2-40B4-BE49-F238E27FC236}">
                <a16:creationId xmlns:a16="http://schemas.microsoft.com/office/drawing/2014/main" id="{07CA162F-E705-B536-14BB-51B1C86D80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5195522-EEE2-0F95-AD98-9A53E857B781}"/>
              </a:ext>
            </a:extLst>
          </p:cNvPr>
          <p:cNvSpPr>
            <a:spLocks noGrp="1"/>
          </p:cNvSpPr>
          <p:nvPr>
            <p:ph type="sldNum" sz="quarter" idx="12"/>
          </p:nvPr>
        </p:nvSpPr>
        <p:spPr/>
        <p:txBody>
          <a:bodyPr/>
          <a:lstStyle/>
          <a:p>
            <a:r>
              <a:rPr lang="en-US"/>
              <a:t>Slide </a:t>
            </a:r>
            <a:fld id="{C5EF2332-01BF-834F-8236-50238282D533}" type="slidenum">
              <a:rPr lang="en-US" smtClean="0"/>
              <a:pPr/>
              <a:t>18</a:t>
            </a:fld>
            <a:endParaRPr lang="en-US" dirty="0"/>
          </a:p>
        </p:txBody>
      </p:sp>
    </p:spTree>
    <p:extLst>
      <p:ext uri="{BB962C8B-B14F-4D97-AF65-F5344CB8AC3E}">
        <p14:creationId xmlns:p14="http://schemas.microsoft.com/office/powerpoint/2010/main" val="363860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3F1173-A019-C4FA-7A92-E81C9F2AFC9D}"/>
              </a:ext>
            </a:extLst>
          </p:cNvPr>
          <p:cNvSpPr>
            <a:spLocks noGrp="1"/>
          </p:cNvSpPr>
          <p:nvPr>
            <p:ph type="title"/>
          </p:nvPr>
        </p:nvSpPr>
        <p:spPr>
          <a:xfrm>
            <a:off x="457200" y="205979"/>
            <a:ext cx="7532376" cy="371011"/>
          </a:xfrm>
        </p:spPr>
        <p:txBody>
          <a:bodyPr>
            <a:normAutofit fontScale="90000"/>
          </a:bodyPr>
          <a:lstStyle/>
          <a:p>
            <a:r>
              <a:rPr lang="en-US" dirty="0"/>
              <a:t>Ethnography, participant observation or interviewing?</a:t>
            </a:r>
          </a:p>
        </p:txBody>
      </p:sp>
      <p:sp>
        <p:nvSpPr>
          <p:cNvPr id="13" name="Footer Placeholder 3">
            <a:extLst>
              <a:ext uri="{FF2B5EF4-FFF2-40B4-BE49-F238E27FC236}">
                <a16:creationId xmlns:a16="http://schemas.microsoft.com/office/drawing/2014/main" id="{354B324C-B8FC-A6DF-2597-DB327B93F38E}"/>
              </a:ext>
            </a:extLst>
          </p:cNvPr>
          <p:cNvSpPr>
            <a:spLocks noGrp="1"/>
          </p:cNvSpPr>
          <p:nvPr>
            <p:ph type="ftr" sz="quarter" idx="11"/>
          </p:nvPr>
        </p:nvSpPr>
        <p:spPr>
          <a:xfrm>
            <a:off x="457200" y="4939093"/>
            <a:ext cx="7430322" cy="162964"/>
          </a:xfrm>
        </p:spPr>
        <p:txBody>
          <a:bodyPr/>
          <a:lstStyle/>
          <a:p>
            <a:endParaRPr lang="en-US"/>
          </a:p>
        </p:txBody>
      </p:sp>
      <p:sp>
        <p:nvSpPr>
          <p:cNvPr id="5" name="Slide Number Placeholder 4">
            <a:extLst>
              <a:ext uri="{FF2B5EF4-FFF2-40B4-BE49-F238E27FC236}">
                <a16:creationId xmlns:a16="http://schemas.microsoft.com/office/drawing/2014/main" id="{5D601D56-E65F-1CAF-EB51-BF074002B301}"/>
              </a:ext>
            </a:extLst>
          </p:cNvPr>
          <p:cNvSpPr>
            <a:spLocks noGrp="1"/>
          </p:cNvSpPr>
          <p:nvPr>
            <p:ph type="sldNum" sz="quarter" idx="12"/>
          </p:nvPr>
        </p:nvSpPr>
        <p:spPr>
          <a:xfrm>
            <a:off x="8017393" y="4934651"/>
            <a:ext cx="669407" cy="162964"/>
          </a:xfrm>
        </p:spPr>
        <p:txBody>
          <a:bodyPr anchor="ctr">
            <a:normAutofit/>
          </a:bodyPr>
          <a:lstStyle/>
          <a:p>
            <a:pPr>
              <a:lnSpc>
                <a:spcPct val="90000"/>
              </a:lnSpc>
              <a:spcAft>
                <a:spcPts val="600"/>
              </a:spcAft>
            </a:pPr>
            <a:r>
              <a:rPr lang="en-US" sz="500"/>
              <a:t>Slide </a:t>
            </a:r>
            <a:fld id="{C5EF2332-01BF-834F-8236-50238282D533}" type="slidenum">
              <a:rPr lang="en-US" sz="500" smtClean="0"/>
              <a:pPr>
                <a:lnSpc>
                  <a:spcPct val="90000"/>
                </a:lnSpc>
                <a:spcAft>
                  <a:spcPts val="600"/>
                </a:spcAft>
              </a:pPr>
              <a:t>2</a:t>
            </a:fld>
            <a:endParaRPr lang="en-US" sz="500"/>
          </a:p>
        </p:txBody>
      </p:sp>
      <p:sp>
        <p:nvSpPr>
          <p:cNvPr id="7" name="Rectangle: Rounded Corners 6">
            <a:extLst>
              <a:ext uri="{FF2B5EF4-FFF2-40B4-BE49-F238E27FC236}">
                <a16:creationId xmlns:a16="http://schemas.microsoft.com/office/drawing/2014/main" id="{701B1868-9D90-820E-3FC1-1C39A25B96D7}"/>
              </a:ext>
            </a:extLst>
          </p:cNvPr>
          <p:cNvSpPr/>
          <p:nvPr/>
        </p:nvSpPr>
        <p:spPr>
          <a:xfrm>
            <a:off x="457200" y="1421260"/>
            <a:ext cx="3526110" cy="2239080"/>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GB"/>
          </a:p>
        </p:txBody>
      </p:sp>
      <p:grpSp>
        <p:nvGrpSpPr>
          <p:cNvPr id="8" name="Group 7">
            <a:extLst>
              <a:ext uri="{FF2B5EF4-FFF2-40B4-BE49-F238E27FC236}">
                <a16:creationId xmlns:a16="http://schemas.microsoft.com/office/drawing/2014/main" id="{02B8A5D8-AF65-591F-3AE3-87EE980A93FB}"/>
              </a:ext>
            </a:extLst>
          </p:cNvPr>
          <p:cNvGrpSpPr/>
          <p:nvPr/>
        </p:nvGrpSpPr>
        <p:grpSpPr>
          <a:xfrm>
            <a:off x="848990" y="1793460"/>
            <a:ext cx="3526110" cy="2239080"/>
            <a:chOff x="392794" y="1178028"/>
            <a:chExt cx="3526110" cy="2239080"/>
          </a:xfrm>
        </p:grpSpPr>
        <p:sp>
          <p:nvSpPr>
            <p:cNvPr id="9" name="Rectangle: Rounded Corners 8">
              <a:extLst>
                <a:ext uri="{FF2B5EF4-FFF2-40B4-BE49-F238E27FC236}">
                  <a16:creationId xmlns:a16="http://schemas.microsoft.com/office/drawing/2014/main" id="{B82174D0-5CBB-7FCF-2892-EC14AD924F43}"/>
                </a:ext>
              </a:extLst>
            </p:cNvPr>
            <p:cNvSpPr/>
            <p:nvPr/>
          </p:nvSpPr>
          <p:spPr>
            <a:xfrm>
              <a:off x="392794" y="1178028"/>
              <a:ext cx="3526110" cy="2239080"/>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0" name="Rectangle: Rounded Corners 5">
              <a:extLst>
                <a:ext uri="{FF2B5EF4-FFF2-40B4-BE49-F238E27FC236}">
                  <a16:creationId xmlns:a16="http://schemas.microsoft.com/office/drawing/2014/main" id="{15047796-11C9-10D8-9D6C-6B86A016D5E9}"/>
                </a:ext>
              </a:extLst>
            </p:cNvPr>
            <p:cNvSpPr txBox="1"/>
            <p:nvPr/>
          </p:nvSpPr>
          <p:spPr>
            <a:xfrm>
              <a:off x="458374" y="1243608"/>
              <a:ext cx="3394950" cy="21079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kern="1200" dirty="0"/>
                <a:t>“If you get to go home at night, it’s </a:t>
              </a:r>
              <a:r>
                <a:rPr lang="en-GB" sz="2400" i="1" kern="1200" dirty="0"/>
                <a:t>participant observation</a:t>
              </a:r>
              <a:r>
                <a:rPr lang="en-GB" sz="2400" kern="1200" dirty="0"/>
                <a:t>, and if you don’t, it’s </a:t>
              </a:r>
              <a:r>
                <a:rPr lang="en-GB" sz="2400" i="1" kern="1200" dirty="0"/>
                <a:t>ethnography</a:t>
              </a:r>
              <a:r>
                <a:rPr lang="en-GB" sz="2400" kern="1200" dirty="0"/>
                <a:t>” (</a:t>
              </a:r>
              <a:r>
                <a:rPr lang="en-GB" sz="2400" kern="1200" dirty="0" err="1"/>
                <a:t>Luker</a:t>
              </a:r>
              <a:r>
                <a:rPr lang="en-GB" sz="2400" kern="1200"/>
                <a:t> 2008, p. 156)</a:t>
              </a:r>
              <a:endParaRPr lang="en-US" sz="2400" kern="1200" dirty="0"/>
            </a:p>
          </p:txBody>
        </p:sp>
      </p:grpSp>
    </p:spTree>
    <p:extLst>
      <p:ext uri="{BB962C8B-B14F-4D97-AF65-F5344CB8AC3E}">
        <p14:creationId xmlns:p14="http://schemas.microsoft.com/office/powerpoint/2010/main" val="30626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E3F1173-A019-C4FA-7A92-E81C9F2AFC9D}"/>
              </a:ext>
            </a:extLst>
          </p:cNvPr>
          <p:cNvSpPr>
            <a:spLocks noGrp="1"/>
          </p:cNvSpPr>
          <p:nvPr>
            <p:ph type="title"/>
          </p:nvPr>
        </p:nvSpPr>
        <p:spPr>
          <a:xfrm>
            <a:off x="457200" y="205979"/>
            <a:ext cx="7532376" cy="371011"/>
          </a:xfrm>
        </p:spPr>
        <p:txBody>
          <a:bodyPr>
            <a:normAutofit fontScale="90000"/>
          </a:bodyPr>
          <a:lstStyle/>
          <a:p>
            <a:r>
              <a:rPr lang="en-US" dirty="0"/>
              <a:t>Ethnography, participant observation or interviewing?</a:t>
            </a:r>
          </a:p>
        </p:txBody>
      </p:sp>
      <p:sp>
        <p:nvSpPr>
          <p:cNvPr id="13" name="Footer Placeholder 3">
            <a:extLst>
              <a:ext uri="{FF2B5EF4-FFF2-40B4-BE49-F238E27FC236}">
                <a16:creationId xmlns:a16="http://schemas.microsoft.com/office/drawing/2014/main" id="{354B324C-B8FC-A6DF-2597-DB327B93F38E}"/>
              </a:ext>
            </a:extLst>
          </p:cNvPr>
          <p:cNvSpPr>
            <a:spLocks noGrp="1"/>
          </p:cNvSpPr>
          <p:nvPr>
            <p:ph type="ftr" sz="quarter" idx="11"/>
          </p:nvPr>
        </p:nvSpPr>
        <p:spPr>
          <a:xfrm>
            <a:off x="457200" y="4939093"/>
            <a:ext cx="7430322" cy="162964"/>
          </a:xfrm>
        </p:spPr>
        <p:txBody>
          <a:bodyPr/>
          <a:lstStyle/>
          <a:p>
            <a:endParaRPr lang="en-US"/>
          </a:p>
        </p:txBody>
      </p:sp>
      <p:sp>
        <p:nvSpPr>
          <p:cNvPr id="5" name="Slide Number Placeholder 4">
            <a:extLst>
              <a:ext uri="{FF2B5EF4-FFF2-40B4-BE49-F238E27FC236}">
                <a16:creationId xmlns:a16="http://schemas.microsoft.com/office/drawing/2014/main" id="{5D601D56-E65F-1CAF-EB51-BF074002B301}"/>
              </a:ext>
            </a:extLst>
          </p:cNvPr>
          <p:cNvSpPr>
            <a:spLocks noGrp="1"/>
          </p:cNvSpPr>
          <p:nvPr>
            <p:ph type="sldNum" sz="quarter" idx="12"/>
          </p:nvPr>
        </p:nvSpPr>
        <p:spPr>
          <a:xfrm>
            <a:off x="8017393" y="4934651"/>
            <a:ext cx="669407" cy="162964"/>
          </a:xfrm>
        </p:spPr>
        <p:txBody>
          <a:bodyPr anchor="ctr">
            <a:normAutofit/>
          </a:bodyPr>
          <a:lstStyle/>
          <a:p>
            <a:pPr>
              <a:lnSpc>
                <a:spcPct val="90000"/>
              </a:lnSpc>
              <a:spcAft>
                <a:spcPts val="600"/>
              </a:spcAft>
            </a:pPr>
            <a:r>
              <a:rPr lang="en-US" sz="500"/>
              <a:t>Slide </a:t>
            </a:r>
            <a:fld id="{C5EF2332-01BF-834F-8236-50238282D533}" type="slidenum">
              <a:rPr lang="en-US" sz="500" smtClean="0"/>
              <a:pPr>
                <a:lnSpc>
                  <a:spcPct val="90000"/>
                </a:lnSpc>
                <a:spcAft>
                  <a:spcPts val="600"/>
                </a:spcAft>
              </a:pPr>
              <a:t>3</a:t>
            </a:fld>
            <a:endParaRPr lang="en-US" sz="500"/>
          </a:p>
        </p:txBody>
      </p:sp>
      <p:graphicFrame>
        <p:nvGraphicFramePr>
          <p:cNvPr id="6" name="Content Placeholder 2">
            <a:extLst>
              <a:ext uri="{FF2B5EF4-FFF2-40B4-BE49-F238E27FC236}">
                <a16:creationId xmlns:a16="http://schemas.microsoft.com/office/drawing/2014/main" id="{708FEC09-006F-6F56-01D9-CAC99A0674AF}"/>
              </a:ext>
            </a:extLst>
          </p:cNvPr>
          <p:cNvGraphicFramePr>
            <a:graphicFrameLocks/>
          </p:cNvGraphicFramePr>
          <p:nvPr/>
        </p:nvGraphicFramePr>
        <p:xfrm>
          <a:off x="457200" y="637953"/>
          <a:ext cx="8229600" cy="4222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95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a:extLst>
              <a:ext uri="{FF2B5EF4-FFF2-40B4-BE49-F238E27FC236}">
                <a16:creationId xmlns:a16="http://schemas.microsoft.com/office/drawing/2014/main" id="{7269413F-7528-4C3C-DEC0-74B85707DE65}"/>
              </a:ext>
            </a:extLst>
          </p:cNvPr>
          <p:cNvSpPr/>
          <p:nvPr/>
        </p:nvSpPr>
        <p:spPr>
          <a:xfrm>
            <a:off x="537882" y="1682803"/>
            <a:ext cx="8148918" cy="3096666"/>
          </a:xfrm>
          <a:prstGeom prst="wedgeRoundRectCallout">
            <a:avLst>
              <a:gd name="adj1" fmla="val 47814"/>
              <a:gd name="adj2" fmla="val -7652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3DB7AE9-3C1D-363C-4AF8-E5B29ACB50FF}"/>
              </a:ext>
            </a:extLst>
          </p:cNvPr>
          <p:cNvSpPr>
            <a:spLocks noGrp="1"/>
          </p:cNvSpPr>
          <p:nvPr>
            <p:ph type="title"/>
          </p:nvPr>
        </p:nvSpPr>
        <p:spPr/>
        <p:txBody>
          <a:bodyPr>
            <a:normAutofit fontScale="90000"/>
          </a:bodyPr>
          <a:lstStyle/>
          <a:p>
            <a:r>
              <a:rPr lang="en-GB" dirty="0"/>
              <a:t>Why interviewing?</a:t>
            </a:r>
          </a:p>
        </p:txBody>
      </p:sp>
      <p:sp>
        <p:nvSpPr>
          <p:cNvPr id="3" name="Content Placeholder 2">
            <a:extLst>
              <a:ext uri="{FF2B5EF4-FFF2-40B4-BE49-F238E27FC236}">
                <a16:creationId xmlns:a16="http://schemas.microsoft.com/office/drawing/2014/main" id="{034CF9C4-4C83-FCEE-D80E-8A147C472299}"/>
              </a:ext>
            </a:extLst>
          </p:cNvPr>
          <p:cNvSpPr>
            <a:spLocks noGrp="1"/>
          </p:cNvSpPr>
          <p:nvPr>
            <p:ph idx="1"/>
          </p:nvPr>
        </p:nvSpPr>
        <p:spPr/>
        <p:txBody>
          <a:bodyPr/>
          <a:lstStyle/>
          <a:p>
            <a:r>
              <a:rPr lang="en-GB" sz="2400" b="1" dirty="0"/>
              <a:t>Can everything be </a:t>
            </a:r>
            <a:r>
              <a:rPr lang="en-GB" sz="2400" b="1" i="1" dirty="0"/>
              <a:t>quantified</a:t>
            </a:r>
            <a:r>
              <a:rPr lang="en-GB" sz="2400" b="1" dirty="0"/>
              <a:t> and </a:t>
            </a:r>
            <a:r>
              <a:rPr lang="en-GB" sz="2400" b="1" i="1" dirty="0"/>
              <a:t>measured</a:t>
            </a:r>
            <a:r>
              <a:rPr lang="en-GB" sz="2400" b="1" dirty="0"/>
              <a:t>?</a:t>
            </a:r>
          </a:p>
          <a:p>
            <a:r>
              <a:rPr lang="en-GB" sz="2400" b="1" dirty="0"/>
              <a:t>Can everything be </a:t>
            </a:r>
            <a:r>
              <a:rPr lang="en-GB" sz="2400" b="1" i="1" dirty="0"/>
              <a:t>observed</a:t>
            </a:r>
            <a:r>
              <a:rPr lang="en-GB" sz="2400" b="1" dirty="0"/>
              <a:t>?</a:t>
            </a:r>
          </a:p>
          <a:p>
            <a:endParaRPr lang="en-GB" dirty="0"/>
          </a:p>
          <a:p>
            <a:pPr marL="360363" indent="0">
              <a:buNone/>
            </a:pPr>
            <a:r>
              <a:rPr lang="en-GB" dirty="0"/>
              <a:t>We cannot observe feelings, thoughts, and intentions. </a:t>
            </a:r>
          </a:p>
          <a:p>
            <a:pPr marL="360363" indent="0">
              <a:buNone/>
            </a:pPr>
            <a:r>
              <a:rPr lang="en-GB" dirty="0"/>
              <a:t>We cannot observe </a:t>
            </a:r>
            <a:r>
              <a:rPr lang="en-GB" dirty="0" err="1"/>
              <a:t>behaviors</a:t>
            </a:r>
            <a:r>
              <a:rPr lang="en-GB" dirty="0"/>
              <a:t> that took place at some previous point in time. </a:t>
            </a:r>
          </a:p>
          <a:p>
            <a:pPr marL="360363" indent="0">
              <a:buNone/>
            </a:pPr>
            <a:r>
              <a:rPr lang="en-GB" dirty="0"/>
              <a:t>We cannot observe situations that preclude the presence of an observer.</a:t>
            </a:r>
          </a:p>
          <a:p>
            <a:pPr marL="360363" indent="0">
              <a:buNone/>
            </a:pPr>
            <a:r>
              <a:rPr lang="en-GB" dirty="0"/>
              <a:t>We cannot observe how people have organized the world and the meanings they attach to what goes on in the world. </a:t>
            </a:r>
          </a:p>
          <a:p>
            <a:pPr marL="360363" indent="0">
              <a:buNone/>
            </a:pPr>
            <a:r>
              <a:rPr lang="en-GB" b="1" dirty="0"/>
              <a:t>We have to ask people questions </a:t>
            </a:r>
            <a:r>
              <a:rPr lang="en-GB" dirty="0"/>
              <a:t>about those things</a:t>
            </a:r>
          </a:p>
          <a:p>
            <a:pPr marL="360363" indent="0">
              <a:buNone/>
            </a:pPr>
            <a:r>
              <a:rPr lang="en-GB" dirty="0"/>
              <a:t> (Patton 2002, p. 341)</a:t>
            </a:r>
          </a:p>
        </p:txBody>
      </p:sp>
      <p:sp>
        <p:nvSpPr>
          <p:cNvPr id="4" name="Footer Placeholder 3">
            <a:extLst>
              <a:ext uri="{FF2B5EF4-FFF2-40B4-BE49-F238E27FC236}">
                <a16:creationId xmlns:a16="http://schemas.microsoft.com/office/drawing/2014/main" id="{1633E796-DD7E-54A5-4165-D7AB9F35C0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337310-9381-0569-B688-42F639C6B569}"/>
              </a:ext>
            </a:extLst>
          </p:cNvPr>
          <p:cNvSpPr>
            <a:spLocks noGrp="1"/>
          </p:cNvSpPr>
          <p:nvPr>
            <p:ph type="sldNum" sz="quarter" idx="12"/>
          </p:nvPr>
        </p:nvSpPr>
        <p:spPr/>
        <p:txBody>
          <a:bodyPr/>
          <a:lstStyle/>
          <a:p>
            <a:r>
              <a:rPr lang="en-US"/>
              <a:t>Slide </a:t>
            </a:r>
            <a:fld id="{C5EF2332-01BF-834F-8236-50238282D533}" type="slidenum">
              <a:rPr lang="en-US" smtClean="0"/>
              <a:pPr/>
              <a:t>4</a:t>
            </a:fld>
            <a:endParaRPr lang="en-US" dirty="0"/>
          </a:p>
        </p:txBody>
      </p:sp>
    </p:spTree>
    <p:extLst>
      <p:ext uri="{BB962C8B-B14F-4D97-AF65-F5344CB8AC3E}">
        <p14:creationId xmlns:p14="http://schemas.microsoft.com/office/powerpoint/2010/main" val="34702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alitative research: 3 types of interview to choose from">
            <a:extLst>
              <a:ext uri="{FF2B5EF4-FFF2-40B4-BE49-F238E27FC236}">
                <a16:creationId xmlns:a16="http://schemas.microsoft.com/office/drawing/2014/main" id="{13E83B3D-AD59-5060-4ACC-D670BFAC7AEF}"/>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168450" y="952433"/>
            <a:ext cx="4822746" cy="32386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9DE0D0-458D-5DCD-0CF4-CB4B9F95AB4A}"/>
              </a:ext>
            </a:extLst>
          </p:cNvPr>
          <p:cNvSpPr>
            <a:spLocks noGrp="1"/>
          </p:cNvSpPr>
          <p:nvPr>
            <p:ph type="title"/>
          </p:nvPr>
        </p:nvSpPr>
        <p:spPr/>
        <p:txBody>
          <a:bodyPr>
            <a:normAutofit fontScale="90000"/>
          </a:bodyPr>
          <a:lstStyle/>
          <a:p>
            <a:r>
              <a:rPr lang="en-GB" dirty="0"/>
              <a:t>Voice, Veracity and Truth</a:t>
            </a:r>
          </a:p>
        </p:txBody>
      </p:sp>
      <p:sp>
        <p:nvSpPr>
          <p:cNvPr id="3" name="Content Placeholder 2">
            <a:extLst>
              <a:ext uri="{FF2B5EF4-FFF2-40B4-BE49-F238E27FC236}">
                <a16:creationId xmlns:a16="http://schemas.microsoft.com/office/drawing/2014/main" id="{22D5172C-3B0E-A199-1BFC-7B4847DF6B0A}"/>
              </a:ext>
            </a:extLst>
          </p:cNvPr>
          <p:cNvSpPr>
            <a:spLocks noGrp="1"/>
          </p:cNvSpPr>
          <p:nvPr>
            <p:ph idx="1"/>
          </p:nvPr>
        </p:nvSpPr>
        <p:spPr>
          <a:xfrm>
            <a:off x="457200" y="637953"/>
            <a:ext cx="6935492" cy="4222937"/>
          </a:xfrm>
        </p:spPr>
        <p:txBody>
          <a:bodyPr/>
          <a:lstStyle/>
          <a:p>
            <a:pPr algn="l"/>
            <a:r>
              <a:rPr lang="en-GB" sz="1800" b="0" i="0" u="none" strike="noStrike" baseline="0" dirty="0">
                <a:latin typeface="MinionPro-Regular"/>
              </a:rPr>
              <a:t>Participant’s </a:t>
            </a:r>
            <a:r>
              <a:rPr lang="en-GB" sz="1800" b="0" i="1" u="none" strike="noStrike" baseline="0" dirty="0">
                <a:latin typeface="MinionPro-Regular"/>
              </a:rPr>
              <a:t>voice</a:t>
            </a:r>
            <a:r>
              <a:rPr lang="en-GB" sz="1800" b="0" i="0" u="none" strike="noStrike" baseline="0" dirty="0">
                <a:latin typeface="MinionPro-Regular"/>
              </a:rPr>
              <a:t> at the heart of the research</a:t>
            </a:r>
          </a:p>
          <a:p>
            <a:r>
              <a:rPr lang="en-GB" sz="1800" dirty="0">
                <a:latin typeface="ElectraLH-Regular"/>
              </a:rPr>
              <a:t>Interviews are “narratives” - stories about what people </a:t>
            </a:r>
            <a:r>
              <a:rPr lang="en-GB" sz="1800" i="1" dirty="0">
                <a:latin typeface="ElectraLH-Cursive"/>
              </a:rPr>
              <a:t>think </a:t>
            </a:r>
            <a:r>
              <a:rPr lang="en-GB" sz="1800" dirty="0">
                <a:latin typeface="ElectraLH-Regular"/>
              </a:rPr>
              <a:t>happened, or </a:t>
            </a:r>
            <a:r>
              <a:rPr lang="en-GB" sz="1800" i="1" dirty="0">
                <a:latin typeface="ElectraLH-Regular"/>
              </a:rPr>
              <a:t>should have</a:t>
            </a:r>
            <a:r>
              <a:rPr lang="en-GB" sz="1800" dirty="0">
                <a:latin typeface="ElectraLH-Regular"/>
              </a:rPr>
              <a:t> happened, or even </a:t>
            </a:r>
            <a:r>
              <a:rPr lang="en-GB" sz="1800" i="1" dirty="0">
                <a:latin typeface="ElectraLH-Regular"/>
              </a:rPr>
              <a:t>wanted to have </a:t>
            </a:r>
            <a:r>
              <a:rPr lang="en-GB" sz="1800" dirty="0">
                <a:latin typeface="ElectraLH-Regular"/>
              </a:rPr>
              <a:t>happened</a:t>
            </a:r>
          </a:p>
          <a:p>
            <a:pPr algn="l"/>
            <a:r>
              <a:rPr lang="en-GB" sz="1800" b="0" i="0" u="none" strike="noStrike" baseline="0" dirty="0">
                <a:latin typeface="ElectraLH-Regular"/>
              </a:rPr>
              <a:t>Interest is not in the </a:t>
            </a:r>
            <a:r>
              <a:rPr lang="en-GB" sz="1800" b="0" i="1" u="none" strike="noStrike" baseline="0" dirty="0">
                <a:latin typeface="ElectraLH-Regular"/>
              </a:rPr>
              <a:t>veracity</a:t>
            </a:r>
            <a:r>
              <a:rPr lang="en-GB" sz="1800" b="0" i="0" u="none" strike="noStrike" baseline="0" dirty="0">
                <a:latin typeface="ElectraLH-Regular"/>
              </a:rPr>
              <a:t> of the interviews, but in their </a:t>
            </a:r>
            <a:r>
              <a:rPr lang="en-GB" sz="1800" b="0" i="1" u="none" strike="noStrike" baseline="0" dirty="0">
                <a:latin typeface="ElectraLH-Regular"/>
              </a:rPr>
              <a:t>deep truth</a:t>
            </a:r>
            <a:endParaRPr lang="en-GB" sz="1800" b="0" i="0" u="none" strike="noStrike" baseline="0" dirty="0">
              <a:latin typeface="ElectraLH-Regular"/>
            </a:endParaRPr>
          </a:p>
          <a:p>
            <a:pPr algn="l"/>
            <a:r>
              <a:rPr lang="en-GB" sz="1800" b="0" i="0" u="none" strike="noStrike" baseline="0" dirty="0">
                <a:latin typeface="ElectraLH-Regular"/>
              </a:rPr>
              <a:t>Regardless of whether things happened the way people said they did, what interests us is that people </a:t>
            </a:r>
            <a:r>
              <a:rPr lang="en-GB" sz="1800" b="0" i="1" u="none" strike="noStrike" baseline="0" dirty="0">
                <a:latin typeface="ElectraLH-Regular"/>
              </a:rPr>
              <a:t>chose</a:t>
            </a:r>
            <a:r>
              <a:rPr lang="en-GB" sz="1800" b="0" i="0" u="none" strike="noStrike" baseline="0" dirty="0">
                <a:latin typeface="ElectraLH-Regular"/>
              </a:rPr>
              <a:t> to tell us that they happened that way</a:t>
            </a:r>
          </a:p>
          <a:p>
            <a:pPr algn="l"/>
            <a:r>
              <a:rPr lang="en-GB" sz="1800" dirty="0">
                <a:latin typeface="ElectraLH-Regular"/>
              </a:rPr>
              <a:t>“The point of interviews, however, is not what is going on inside one person’s head, but what is going on inside lots of people’s heads. When you hear the same thing from people all over the country who don’t know one another, you can be reasonably sure that you are tapping into something that is reliably social and not just individual” (</a:t>
            </a:r>
            <a:r>
              <a:rPr lang="en-GB" sz="1800" dirty="0" err="1">
                <a:latin typeface="ElectraLH-Regular"/>
              </a:rPr>
              <a:t>Luker</a:t>
            </a:r>
            <a:r>
              <a:rPr lang="en-GB" sz="1800" dirty="0">
                <a:latin typeface="ElectraLH-Regular"/>
              </a:rPr>
              <a:t> 2008, p. 167)</a:t>
            </a:r>
            <a:endParaRPr lang="en-GB" sz="1800" b="0" i="0" u="none" strike="noStrike" baseline="0" dirty="0">
              <a:latin typeface="ElectraLH-Regular"/>
            </a:endParaRPr>
          </a:p>
          <a:p>
            <a:pPr algn="l"/>
            <a:endParaRPr lang="en-GB" dirty="0"/>
          </a:p>
        </p:txBody>
      </p:sp>
      <p:sp>
        <p:nvSpPr>
          <p:cNvPr id="4" name="Footer Placeholder 3">
            <a:extLst>
              <a:ext uri="{FF2B5EF4-FFF2-40B4-BE49-F238E27FC236}">
                <a16:creationId xmlns:a16="http://schemas.microsoft.com/office/drawing/2014/main" id="{3E21528E-21F3-3849-97E3-F857741CA2E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DA401F-E675-FE0E-C03F-239FEAF8025F}"/>
              </a:ext>
            </a:extLst>
          </p:cNvPr>
          <p:cNvSpPr>
            <a:spLocks noGrp="1"/>
          </p:cNvSpPr>
          <p:nvPr>
            <p:ph type="sldNum" sz="quarter" idx="12"/>
          </p:nvPr>
        </p:nvSpPr>
        <p:spPr/>
        <p:txBody>
          <a:bodyPr/>
          <a:lstStyle/>
          <a:p>
            <a:r>
              <a:rPr lang="en-US"/>
              <a:t>Slide </a:t>
            </a:r>
            <a:fld id="{C5EF2332-01BF-834F-8236-50238282D533}" type="slidenum">
              <a:rPr lang="en-US" smtClean="0"/>
              <a:pPr/>
              <a:t>5</a:t>
            </a:fld>
            <a:endParaRPr lang="en-US" dirty="0"/>
          </a:p>
        </p:txBody>
      </p:sp>
    </p:spTree>
    <p:extLst>
      <p:ext uri="{BB962C8B-B14F-4D97-AF65-F5344CB8AC3E}">
        <p14:creationId xmlns:p14="http://schemas.microsoft.com/office/powerpoint/2010/main" val="78043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CA64C99-002B-9489-AA1B-34E158975B4F}"/>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4291533" y="1127472"/>
            <a:ext cx="4566717" cy="3044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101F11-271F-74E4-533D-8E6FB29957B2}"/>
              </a:ext>
            </a:extLst>
          </p:cNvPr>
          <p:cNvSpPr>
            <a:spLocks noGrp="1"/>
          </p:cNvSpPr>
          <p:nvPr>
            <p:ph type="title"/>
          </p:nvPr>
        </p:nvSpPr>
        <p:spPr/>
        <p:txBody>
          <a:bodyPr>
            <a:normAutofit fontScale="90000"/>
          </a:bodyPr>
          <a:lstStyle/>
          <a:p>
            <a:r>
              <a:rPr lang="en-GB" dirty="0"/>
              <a:t>Focus groups</a:t>
            </a:r>
          </a:p>
        </p:txBody>
      </p:sp>
      <p:sp>
        <p:nvSpPr>
          <p:cNvPr id="3" name="Content Placeholder 2">
            <a:extLst>
              <a:ext uri="{FF2B5EF4-FFF2-40B4-BE49-F238E27FC236}">
                <a16:creationId xmlns:a16="http://schemas.microsoft.com/office/drawing/2014/main" id="{12A8E91E-F434-09E6-9144-9897732BC1FF}"/>
              </a:ext>
            </a:extLst>
          </p:cNvPr>
          <p:cNvSpPr>
            <a:spLocks noGrp="1"/>
          </p:cNvSpPr>
          <p:nvPr>
            <p:ph idx="1"/>
          </p:nvPr>
        </p:nvSpPr>
        <p:spPr>
          <a:xfrm>
            <a:off x="457200" y="637953"/>
            <a:ext cx="6581375" cy="4222937"/>
          </a:xfrm>
        </p:spPr>
        <p:txBody>
          <a:bodyPr/>
          <a:lstStyle/>
          <a:p>
            <a:r>
              <a:rPr lang="en-GB" dirty="0"/>
              <a:t>A special form of interviewing </a:t>
            </a:r>
          </a:p>
          <a:p>
            <a:r>
              <a:rPr lang="en-GB" dirty="0"/>
              <a:t>The interview asks </a:t>
            </a:r>
            <a:r>
              <a:rPr lang="en-GB" i="1" dirty="0"/>
              <a:t>focused questions </a:t>
            </a:r>
            <a:r>
              <a:rPr lang="en-GB" dirty="0"/>
              <a:t>of a </a:t>
            </a:r>
            <a:r>
              <a:rPr lang="en-GB" i="1" dirty="0"/>
              <a:t>group</a:t>
            </a:r>
            <a:r>
              <a:rPr lang="en-GB" dirty="0"/>
              <a:t> of persons, optimally between five and eight</a:t>
            </a:r>
          </a:p>
          <a:p>
            <a:r>
              <a:rPr lang="en-GB" dirty="0"/>
              <a:t>The group can be close friends, family members, or complete strangers</a:t>
            </a:r>
          </a:p>
          <a:p>
            <a:r>
              <a:rPr lang="en-GB" dirty="0"/>
              <a:t>Unlike one-on-one interviews, which can probe deeply, focus group questions are narrowly tailored (“focused”) to a particular topic and issue</a:t>
            </a:r>
          </a:p>
          <a:p>
            <a:r>
              <a:rPr lang="en-GB" dirty="0">
                <a:solidFill>
                  <a:srgbClr val="373D3F"/>
                </a:solidFill>
                <a:latin typeface="FreeSerif"/>
              </a:rPr>
              <a:t>The focus is on the group and its </a:t>
            </a:r>
            <a:r>
              <a:rPr lang="en-GB" i="1" dirty="0">
                <a:solidFill>
                  <a:srgbClr val="373D3F"/>
                </a:solidFill>
                <a:latin typeface="FreeSerif"/>
              </a:rPr>
              <a:t>interactions</a:t>
            </a:r>
            <a:r>
              <a:rPr lang="en-GB" dirty="0">
                <a:solidFill>
                  <a:srgbClr val="373D3F"/>
                </a:solidFill>
                <a:latin typeface="FreeSerif"/>
              </a:rPr>
              <a:t> and evaluations rather than on the individuals in that group.</a:t>
            </a:r>
          </a:p>
          <a:p>
            <a:r>
              <a:rPr lang="en-GB" dirty="0"/>
              <a:t>Sometimes used to initiate areas of inquiry for later data collection methods</a:t>
            </a:r>
          </a:p>
        </p:txBody>
      </p:sp>
      <p:sp>
        <p:nvSpPr>
          <p:cNvPr id="4" name="Footer Placeholder 3">
            <a:extLst>
              <a:ext uri="{FF2B5EF4-FFF2-40B4-BE49-F238E27FC236}">
                <a16:creationId xmlns:a16="http://schemas.microsoft.com/office/drawing/2014/main" id="{9A6FF252-A520-F0C8-0640-827AC3A50BA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A266036-5128-5673-C8EF-A27CC02CD2AB}"/>
              </a:ext>
            </a:extLst>
          </p:cNvPr>
          <p:cNvSpPr>
            <a:spLocks noGrp="1"/>
          </p:cNvSpPr>
          <p:nvPr>
            <p:ph type="sldNum" sz="quarter" idx="12"/>
          </p:nvPr>
        </p:nvSpPr>
        <p:spPr/>
        <p:txBody>
          <a:bodyPr/>
          <a:lstStyle/>
          <a:p>
            <a:r>
              <a:rPr lang="en-US"/>
              <a:t>Slide </a:t>
            </a:r>
            <a:fld id="{C5EF2332-01BF-834F-8236-50238282D533}" type="slidenum">
              <a:rPr lang="en-US" smtClean="0"/>
              <a:pPr/>
              <a:t>6</a:t>
            </a:fld>
            <a:endParaRPr lang="en-US" dirty="0"/>
          </a:p>
        </p:txBody>
      </p:sp>
    </p:spTree>
    <p:extLst>
      <p:ext uri="{BB962C8B-B14F-4D97-AF65-F5344CB8AC3E}">
        <p14:creationId xmlns:p14="http://schemas.microsoft.com/office/powerpoint/2010/main" val="98682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8B42-3787-2FDF-988B-7ADF7F403F07}"/>
              </a:ext>
            </a:extLst>
          </p:cNvPr>
          <p:cNvSpPr>
            <a:spLocks noGrp="1"/>
          </p:cNvSpPr>
          <p:nvPr>
            <p:ph type="title"/>
          </p:nvPr>
        </p:nvSpPr>
        <p:spPr/>
        <p:txBody>
          <a:bodyPr>
            <a:normAutofit fontScale="90000"/>
          </a:bodyPr>
          <a:lstStyle/>
          <a:p>
            <a:r>
              <a:rPr lang="en-GB" dirty="0"/>
              <a:t>Focus groups – how many participants?</a:t>
            </a:r>
          </a:p>
        </p:txBody>
      </p:sp>
      <p:sp>
        <p:nvSpPr>
          <p:cNvPr id="3" name="Content Placeholder 2">
            <a:extLst>
              <a:ext uri="{FF2B5EF4-FFF2-40B4-BE49-F238E27FC236}">
                <a16:creationId xmlns:a16="http://schemas.microsoft.com/office/drawing/2014/main" id="{526D5CE0-6367-B00C-69D0-FE1F244DD323}"/>
              </a:ext>
            </a:extLst>
          </p:cNvPr>
          <p:cNvSpPr>
            <a:spLocks noGrp="1"/>
          </p:cNvSpPr>
          <p:nvPr>
            <p:ph idx="1"/>
          </p:nvPr>
        </p:nvSpPr>
        <p:spPr/>
        <p:txBody>
          <a:bodyPr>
            <a:normAutofit/>
          </a:bodyPr>
          <a:lstStyle/>
          <a:p>
            <a:r>
              <a:rPr lang="en-GB" dirty="0"/>
              <a:t>Moderating a focus group can be a challenge</a:t>
            </a:r>
          </a:p>
          <a:p>
            <a:r>
              <a:rPr lang="en-GB" dirty="0"/>
              <a:t>Confining the group to no more than eight participants is recommended</a:t>
            </a:r>
          </a:p>
          <a:p>
            <a:r>
              <a:rPr lang="en-GB" dirty="0"/>
              <a:t>You probably want at least four persons to capture group interaction. Fewer than four participants can also make it more difficult for participants to remain (relatively) anonymous </a:t>
            </a:r>
          </a:p>
          <a:p>
            <a:r>
              <a:rPr lang="en-GB" dirty="0"/>
              <a:t>But: naturally occurring groups (as in the case of a family of three, a social club of ten, or a program of fifteen)</a:t>
            </a:r>
          </a:p>
          <a:p>
            <a:r>
              <a:rPr lang="en-GB" dirty="0"/>
              <a:t>If we really are interested in the group’s dynamic (not just a set of random strangers’ dynamic), then we want to include all its members or as many as are willing and able to participate.</a:t>
            </a:r>
          </a:p>
        </p:txBody>
      </p:sp>
      <p:sp>
        <p:nvSpPr>
          <p:cNvPr id="4" name="Footer Placeholder 3">
            <a:extLst>
              <a:ext uri="{FF2B5EF4-FFF2-40B4-BE49-F238E27FC236}">
                <a16:creationId xmlns:a16="http://schemas.microsoft.com/office/drawing/2014/main" id="{6684DE49-F8F4-23B7-B810-29F02DC80B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D378AD-B297-AC81-C807-DADA97C177D7}"/>
              </a:ext>
            </a:extLst>
          </p:cNvPr>
          <p:cNvSpPr>
            <a:spLocks noGrp="1"/>
          </p:cNvSpPr>
          <p:nvPr>
            <p:ph type="sldNum" sz="quarter" idx="12"/>
          </p:nvPr>
        </p:nvSpPr>
        <p:spPr/>
        <p:txBody>
          <a:bodyPr/>
          <a:lstStyle/>
          <a:p>
            <a:r>
              <a:rPr lang="en-US"/>
              <a:t>Slide </a:t>
            </a:r>
            <a:fld id="{C5EF2332-01BF-834F-8236-50238282D533}" type="slidenum">
              <a:rPr lang="en-US" smtClean="0"/>
              <a:pPr/>
              <a:t>7</a:t>
            </a:fld>
            <a:endParaRPr lang="en-US" dirty="0"/>
          </a:p>
        </p:txBody>
      </p:sp>
    </p:spTree>
    <p:extLst>
      <p:ext uri="{BB962C8B-B14F-4D97-AF65-F5344CB8AC3E}">
        <p14:creationId xmlns:p14="http://schemas.microsoft.com/office/powerpoint/2010/main" val="361312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CE2-86A1-D750-FCF3-C4D6E2C6E8A9}"/>
              </a:ext>
            </a:extLst>
          </p:cNvPr>
          <p:cNvSpPr>
            <a:spLocks noGrp="1"/>
          </p:cNvSpPr>
          <p:nvPr>
            <p:ph type="title"/>
          </p:nvPr>
        </p:nvSpPr>
        <p:spPr/>
        <p:txBody>
          <a:bodyPr>
            <a:normAutofit fontScale="90000"/>
          </a:bodyPr>
          <a:lstStyle/>
          <a:p>
            <a:r>
              <a:rPr lang="en-GB" dirty="0"/>
              <a:t>Focus groups – two main strategies</a:t>
            </a:r>
          </a:p>
        </p:txBody>
      </p:sp>
      <p:sp>
        <p:nvSpPr>
          <p:cNvPr id="3" name="Content Placeholder 2">
            <a:extLst>
              <a:ext uri="{FF2B5EF4-FFF2-40B4-BE49-F238E27FC236}">
                <a16:creationId xmlns:a16="http://schemas.microsoft.com/office/drawing/2014/main" id="{2DC1C48D-1830-7A6A-C08C-D0491A84228A}"/>
              </a:ext>
            </a:extLst>
          </p:cNvPr>
          <p:cNvSpPr>
            <a:spLocks noGrp="1"/>
          </p:cNvSpPr>
          <p:nvPr>
            <p:ph idx="1"/>
          </p:nvPr>
        </p:nvSpPr>
        <p:spPr/>
        <p:txBody>
          <a:bodyPr/>
          <a:lstStyle/>
          <a:p>
            <a:r>
              <a:rPr lang="en-GB" b="1" dirty="0"/>
              <a:t>Diversity focus groups </a:t>
            </a:r>
            <a:r>
              <a:rPr lang="en-GB" dirty="0"/>
              <a:t>include people with diverse perspectives and experiences. This helps the researcher identify commonalities across this diversity and/or note interactions across differences</a:t>
            </a:r>
          </a:p>
          <a:p>
            <a:r>
              <a:rPr lang="en-GB" b="1" dirty="0"/>
              <a:t>Convergence focus groups </a:t>
            </a:r>
            <a:r>
              <a:rPr lang="en-GB" dirty="0"/>
              <a:t>include people with similar perspectives and experiences. These are particularly helpful for identifying shared patterns and group consensus.</a:t>
            </a:r>
          </a:p>
        </p:txBody>
      </p:sp>
      <p:sp>
        <p:nvSpPr>
          <p:cNvPr id="4" name="Footer Placeholder 3">
            <a:extLst>
              <a:ext uri="{FF2B5EF4-FFF2-40B4-BE49-F238E27FC236}">
                <a16:creationId xmlns:a16="http://schemas.microsoft.com/office/drawing/2014/main" id="{BB1F5A9A-EE0E-5A81-210A-1A952F6DF07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95B0EAB-EC37-3965-5887-9E79EDA35921}"/>
              </a:ext>
            </a:extLst>
          </p:cNvPr>
          <p:cNvSpPr>
            <a:spLocks noGrp="1"/>
          </p:cNvSpPr>
          <p:nvPr>
            <p:ph type="sldNum" sz="quarter" idx="12"/>
          </p:nvPr>
        </p:nvSpPr>
        <p:spPr/>
        <p:txBody>
          <a:bodyPr/>
          <a:lstStyle/>
          <a:p>
            <a:r>
              <a:rPr lang="en-US"/>
              <a:t>Slide </a:t>
            </a:r>
            <a:fld id="{C5EF2332-01BF-834F-8236-50238282D533}" type="slidenum">
              <a:rPr lang="en-US" smtClean="0"/>
              <a:pPr/>
              <a:t>8</a:t>
            </a:fld>
            <a:endParaRPr lang="en-US" dirty="0"/>
          </a:p>
        </p:txBody>
      </p:sp>
    </p:spTree>
    <p:extLst>
      <p:ext uri="{BB962C8B-B14F-4D97-AF65-F5344CB8AC3E}">
        <p14:creationId xmlns:p14="http://schemas.microsoft.com/office/powerpoint/2010/main" val="111202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F9EA-6581-6E7C-6169-7C3F2899944F}"/>
              </a:ext>
            </a:extLst>
          </p:cNvPr>
          <p:cNvSpPr>
            <a:spLocks noGrp="1"/>
          </p:cNvSpPr>
          <p:nvPr>
            <p:ph type="title"/>
          </p:nvPr>
        </p:nvSpPr>
        <p:spPr>
          <a:xfrm>
            <a:off x="457200" y="205979"/>
            <a:ext cx="7532376" cy="371011"/>
          </a:xfrm>
        </p:spPr>
        <p:txBody>
          <a:bodyPr anchor="ctr">
            <a:normAutofit/>
          </a:bodyPr>
          <a:lstStyle/>
          <a:p>
            <a:pPr>
              <a:lnSpc>
                <a:spcPct val="90000"/>
              </a:lnSpc>
            </a:pPr>
            <a:r>
              <a:rPr lang="en-GB" sz="2000"/>
              <a:t>Considerations</a:t>
            </a:r>
          </a:p>
        </p:txBody>
      </p:sp>
      <p:sp>
        <p:nvSpPr>
          <p:cNvPr id="11" name="Footer Placeholder 3">
            <a:extLst>
              <a:ext uri="{FF2B5EF4-FFF2-40B4-BE49-F238E27FC236}">
                <a16:creationId xmlns:a16="http://schemas.microsoft.com/office/drawing/2014/main" id="{18A18103-4E70-AFAA-CCC8-A2DBCC99C137}"/>
              </a:ext>
            </a:extLst>
          </p:cNvPr>
          <p:cNvSpPr>
            <a:spLocks noGrp="1"/>
          </p:cNvSpPr>
          <p:nvPr>
            <p:ph type="ftr" sz="quarter" idx="11"/>
          </p:nvPr>
        </p:nvSpPr>
        <p:spPr>
          <a:xfrm>
            <a:off x="457200" y="4939093"/>
            <a:ext cx="7430322" cy="162964"/>
          </a:xfrm>
        </p:spPr>
        <p:txBody>
          <a:bodyPr/>
          <a:lstStyle/>
          <a:p>
            <a:endParaRPr lang="en-US"/>
          </a:p>
        </p:txBody>
      </p:sp>
      <p:sp>
        <p:nvSpPr>
          <p:cNvPr id="5" name="Slide Number Placeholder 4">
            <a:extLst>
              <a:ext uri="{FF2B5EF4-FFF2-40B4-BE49-F238E27FC236}">
                <a16:creationId xmlns:a16="http://schemas.microsoft.com/office/drawing/2014/main" id="{0367E5C1-787F-93B2-F52C-99E3FC40AF97}"/>
              </a:ext>
            </a:extLst>
          </p:cNvPr>
          <p:cNvSpPr>
            <a:spLocks noGrp="1"/>
          </p:cNvSpPr>
          <p:nvPr>
            <p:ph type="sldNum" sz="quarter" idx="12"/>
          </p:nvPr>
        </p:nvSpPr>
        <p:spPr>
          <a:xfrm>
            <a:off x="8017393" y="4934651"/>
            <a:ext cx="669407" cy="162964"/>
          </a:xfrm>
        </p:spPr>
        <p:txBody>
          <a:bodyPr anchor="ctr">
            <a:normAutofit/>
          </a:bodyPr>
          <a:lstStyle/>
          <a:p>
            <a:pPr>
              <a:lnSpc>
                <a:spcPct val="90000"/>
              </a:lnSpc>
              <a:spcAft>
                <a:spcPts val="600"/>
              </a:spcAft>
            </a:pPr>
            <a:r>
              <a:rPr lang="en-US" sz="500"/>
              <a:t>Slide </a:t>
            </a:r>
            <a:fld id="{C5EF2332-01BF-834F-8236-50238282D533}" type="slidenum">
              <a:rPr lang="en-US" sz="500" smtClean="0"/>
              <a:pPr>
                <a:lnSpc>
                  <a:spcPct val="90000"/>
                </a:lnSpc>
                <a:spcAft>
                  <a:spcPts val="600"/>
                </a:spcAft>
              </a:pPr>
              <a:t>9</a:t>
            </a:fld>
            <a:endParaRPr lang="en-US" sz="500"/>
          </a:p>
        </p:txBody>
      </p:sp>
      <p:graphicFrame>
        <p:nvGraphicFramePr>
          <p:cNvPr id="7" name="Content Placeholder 2">
            <a:extLst>
              <a:ext uri="{FF2B5EF4-FFF2-40B4-BE49-F238E27FC236}">
                <a16:creationId xmlns:a16="http://schemas.microsoft.com/office/drawing/2014/main" id="{EB8BE53C-6C38-95BE-FD38-ADCA6C9865FF}"/>
              </a:ext>
            </a:extLst>
          </p:cNvPr>
          <p:cNvGraphicFramePr>
            <a:graphicFrameLocks noGrp="1"/>
          </p:cNvGraphicFramePr>
          <p:nvPr>
            <p:ph idx="1"/>
            <p:extLst>
              <p:ext uri="{D42A27DB-BD31-4B8C-83A1-F6EECF244321}">
                <p14:modId xmlns:p14="http://schemas.microsoft.com/office/powerpoint/2010/main" val="4072653406"/>
              </p:ext>
            </p:extLst>
          </p:nvPr>
        </p:nvGraphicFramePr>
        <p:xfrm>
          <a:off x="457200" y="637953"/>
          <a:ext cx="8229600" cy="4222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488831"/>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1589</Words>
  <Application>Microsoft Office PowerPoint</Application>
  <PresentationFormat>On-screen Show (16:9)</PresentationFormat>
  <Paragraphs>148</Paragraphs>
  <Slides>18</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Arial</vt:lpstr>
      <vt:lpstr>Arial Narrow</vt:lpstr>
      <vt:lpstr>Calibri</vt:lpstr>
      <vt:lpstr>Courier New</vt:lpstr>
      <vt:lpstr>ElectraLH-Cursive</vt:lpstr>
      <vt:lpstr>ElectraLH-Regular</vt:lpstr>
      <vt:lpstr>FreeSerif</vt:lpstr>
      <vt:lpstr>Harding</vt:lpstr>
      <vt:lpstr>MinionPro-Regular</vt:lpstr>
      <vt:lpstr>SOC2069 Theme</vt:lpstr>
      <vt:lpstr>Elicitation: interviews and focus groups</vt:lpstr>
      <vt:lpstr>Ethnography, participant observation or interviewing?</vt:lpstr>
      <vt:lpstr>Ethnography, participant observation or interviewing?</vt:lpstr>
      <vt:lpstr>Why interviewing?</vt:lpstr>
      <vt:lpstr>Voice, Veracity and Truth</vt:lpstr>
      <vt:lpstr>Focus groups</vt:lpstr>
      <vt:lpstr>Focus groups – how many participants?</vt:lpstr>
      <vt:lpstr>Focus groups – two main strategies</vt:lpstr>
      <vt:lpstr>Considerations</vt:lpstr>
      <vt:lpstr>Who to interview? Sampling</vt:lpstr>
      <vt:lpstr>Who to interview? Sampling</vt:lpstr>
      <vt:lpstr>Types of interviews</vt:lpstr>
      <vt:lpstr>How many interviews?</vt:lpstr>
      <vt:lpstr>From research questions to interview questions</vt:lpstr>
      <vt:lpstr>Interview topic guides</vt:lpstr>
      <vt:lpstr>A “topic guide arc”</vt:lpstr>
      <vt:lpstr>Types of interview questions</vt:lpstr>
      <vt:lpstr>Analysing interview data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uncertainty, inference</dc:title>
  <dc:creator/>
  <cp:keywords/>
  <cp:lastModifiedBy/>
  <cp:revision>1</cp:revision>
  <dcterms:created xsi:type="dcterms:W3CDTF">2023-10-31T11:50:59Z</dcterms:created>
  <dcterms:modified xsi:type="dcterms:W3CDTF">2023-11-28T11:52:04Z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Week 6</vt:lpwstr>
  </property>
  <property fmtid="{D5CDD505-2E9C-101B-9397-08002B2CF9AE}" pid="9" name="toc-title">
    <vt:lpwstr>Table of contents</vt:lpwstr>
  </property>
</Properties>
</file>