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7"/>
  </p:notesMasterIdLst>
  <p:sldIdLst>
    <p:sldId id="256" r:id="rId2"/>
    <p:sldId id="259" r:id="rId3"/>
    <p:sldId id="260" r:id="rId4"/>
    <p:sldId id="289" r:id="rId5"/>
    <p:sldId id="290" r:id="rId6"/>
    <p:sldId id="262" r:id="rId7"/>
    <p:sldId id="287" r:id="rId8"/>
    <p:sldId id="263" r:id="rId9"/>
    <p:sldId id="264" r:id="rId10"/>
    <p:sldId id="265" r:id="rId11"/>
    <p:sldId id="266" r:id="rId12"/>
    <p:sldId id="267" r:id="rId13"/>
    <p:sldId id="268" r:id="rId14"/>
    <p:sldId id="269" r:id="rId15"/>
    <p:sldId id="270" r:id="rId16"/>
    <p:sldId id="272" r:id="rId17"/>
    <p:sldId id="273" r:id="rId18"/>
    <p:sldId id="294" r:id="rId19"/>
    <p:sldId id="357"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1"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27B00"/>
    <a:srgbClr val="496F2F"/>
    <a:srgbClr val="5E8F3D"/>
    <a:srgbClr val="C6D9F1"/>
    <a:srgbClr val="E2EFD9"/>
    <a:srgbClr val="CBE2BC"/>
    <a:srgbClr val="FFF4D1"/>
    <a:srgbClr val="FAE3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3057" autoAdjust="0"/>
  </p:normalViewPr>
  <p:slideViewPr>
    <p:cSldViewPr snapToGrid="0" snapToObjects="1">
      <p:cViewPr varScale="1">
        <p:scale>
          <a:sx n="119" d="100"/>
          <a:sy n="119" d="100"/>
        </p:scale>
        <p:origin x="738" y="10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3</a:t>
            </a:fld>
            <a:endParaRPr lang="en-US"/>
          </a:p>
        </p:txBody>
      </p:sp>
    </p:spTree>
    <p:extLst>
      <p:ext uri="{BB962C8B-B14F-4D97-AF65-F5344CB8AC3E}">
        <p14:creationId xmlns:p14="http://schemas.microsoft.com/office/powerpoint/2010/main" val="4133458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4</a:t>
            </a:fld>
            <a:endParaRPr lang="en-US"/>
          </a:p>
        </p:txBody>
      </p:sp>
    </p:spTree>
    <p:extLst>
      <p:ext uri="{BB962C8B-B14F-4D97-AF65-F5344CB8AC3E}">
        <p14:creationId xmlns:p14="http://schemas.microsoft.com/office/powerpoint/2010/main" val="3011735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5</a:t>
            </a:fld>
            <a:endParaRPr lang="en-US"/>
          </a:p>
        </p:txBody>
      </p:sp>
    </p:spTree>
    <p:extLst>
      <p:ext uri="{BB962C8B-B14F-4D97-AF65-F5344CB8AC3E}">
        <p14:creationId xmlns:p14="http://schemas.microsoft.com/office/powerpoint/2010/main" val="90085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28</a:t>
            </a:fld>
            <a:endParaRPr lang="en-US"/>
          </a:p>
        </p:txBody>
      </p:sp>
    </p:spTree>
    <p:extLst>
      <p:ext uri="{BB962C8B-B14F-4D97-AF65-F5344CB8AC3E}">
        <p14:creationId xmlns:p14="http://schemas.microsoft.com/office/powerpoint/2010/main" val="288038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30</a:t>
            </a:fld>
            <a:endParaRPr lang="en-US"/>
          </a:p>
        </p:txBody>
      </p:sp>
    </p:spTree>
    <p:extLst>
      <p:ext uri="{BB962C8B-B14F-4D97-AF65-F5344CB8AC3E}">
        <p14:creationId xmlns:p14="http://schemas.microsoft.com/office/powerpoint/2010/main" val="1587771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31</a:t>
            </a:fld>
            <a:endParaRPr lang="en-US"/>
          </a:p>
        </p:txBody>
      </p:sp>
    </p:spTree>
    <p:extLst>
      <p:ext uri="{BB962C8B-B14F-4D97-AF65-F5344CB8AC3E}">
        <p14:creationId xmlns:p14="http://schemas.microsoft.com/office/powerpoint/2010/main" val="262954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32</a:t>
            </a:fld>
            <a:endParaRPr lang="en-US"/>
          </a:p>
        </p:txBody>
      </p:sp>
    </p:spTree>
    <p:extLst>
      <p:ext uri="{BB962C8B-B14F-4D97-AF65-F5344CB8AC3E}">
        <p14:creationId xmlns:p14="http://schemas.microsoft.com/office/powerpoint/2010/main" val="196550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35</a:t>
            </a:fld>
            <a:endParaRPr lang="en-US"/>
          </a:p>
        </p:txBody>
      </p:sp>
    </p:spTree>
    <p:extLst>
      <p:ext uri="{BB962C8B-B14F-4D97-AF65-F5344CB8AC3E}">
        <p14:creationId xmlns:p14="http://schemas.microsoft.com/office/powerpoint/2010/main" val="3362209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6DF4CE-8BCC-4D06-A37D-8C7B549A22D2}" type="datetimeFigureOut">
              <a:rPr lang="en-GB" smtClean="0"/>
              <a:t>10/10/2023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D1399F-DFF0-4C25-8DDA-AB0718C212D8}" type="slidenum">
              <a:rPr lang="en-GB" smtClean="0"/>
              <a:t>‹#›</a:t>
            </a:fld>
            <a:endParaRPr lang="en-GB"/>
          </a:p>
        </p:txBody>
      </p:sp>
    </p:spTree>
    <p:extLst>
      <p:ext uri="{BB962C8B-B14F-4D97-AF65-F5344CB8AC3E}">
        <p14:creationId xmlns:p14="http://schemas.microsoft.com/office/powerpoint/2010/main" val="330614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7"/>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 id="2147483694" r:id="rId15"/>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www.jstor.org/stable/2682899" TargetMode="External"/><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lstStyle/>
          <a:p>
            <a:pPr marL="0" lvl="0" indent="0">
              <a:buNone/>
            </a:pPr>
            <a:r>
              <a:t>Linear regression</a:t>
            </a:r>
          </a:p>
        </p:txBody>
      </p:sp>
      <p:sp>
        <p:nvSpPr>
          <p:cNvPr id="3" name="Subtitle 2"/>
          <p:cNvSpPr>
            <a:spLocks noGrp="1"/>
          </p:cNvSpPr>
          <p:nvPr>
            <p:ph type="subTitle" idx="1" hasCustomPrompt="1"/>
          </p:nvPr>
        </p:nvSpPr>
        <p:spPr>
          <a:xfrm>
            <a:off x="2956853" y="3318386"/>
            <a:ext cx="3230289" cy="374810"/>
          </a:xfrm>
          <a:prstGeom prst="rect">
            <a:avLst/>
          </a:prstGeom>
        </p:spPr>
        <p:txBody>
          <a:bodyPr>
            <a:noAutofit/>
          </a:bodyPr>
          <a:lstStyle/>
          <a:p>
            <a:pPr marL="0" lvl="0" indent="0">
              <a:buNone/>
            </a:pPr>
            <a:r>
              <a:rPr sz="1800" dirty="0"/>
              <a:t>Week 3</a:t>
            </a:r>
            <a:br>
              <a:rPr sz="1800" dirty="0"/>
            </a:br>
            <a:br>
              <a:rPr sz="1800" dirty="0"/>
            </a:b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pPr lvl="0" indent="0">
              <a:buNone/>
            </a:pPr>
            <a:r>
              <a:rPr>
                <a:solidFill>
                  <a:srgbClr val="4758AB"/>
                </a:solidFill>
                <a:latin typeface="Courier"/>
              </a:rPr>
              <a:t>gf_histogram</a:t>
            </a:r>
            <a:r>
              <a:rPr>
                <a:solidFill>
                  <a:srgbClr val="003B4F"/>
                </a:solidFill>
                <a:latin typeface="Courier"/>
              </a:rPr>
              <a:t>( </a:t>
            </a:r>
            <a:r>
              <a:rPr>
                <a:solidFill>
                  <a:srgbClr val="5E5E5E"/>
                </a:solidFill>
                <a:latin typeface="Courier"/>
              </a:rPr>
              <a:t>~</a:t>
            </a:r>
            <a:r>
              <a:rPr>
                <a:solidFill>
                  <a:srgbClr val="003B4F"/>
                </a:solidFill>
                <a:latin typeface="Courier"/>
              </a:rPr>
              <a:t> s80s20,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3.png"/>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pPr lvl="0" indent="0">
              <a:buNone/>
            </a:pPr>
            <a:r>
              <a:rPr>
                <a:solidFill>
                  <a:srgbClr val="4758AB"/>
                </a:solidFill>
                <a:latin typeface="Courier"/>
              </a:rPr>
              <a:t>gf_density</a:t>
            </a:r>
            <a:r>
              <a:rPr>
                <a:solidFill>
                  <a:srgbClr val="003B4F"/>
                </a:solidFill>
                <a:latin typeface="Courier"/>
              </a:rPr>
              <a:t>( </a:t>
            </a:r>
            <a:r>
              <a:rPr>
                <a:solidFill>
                  <a:srgbClr val="5E5E5E"/>
                </a:solidFill>
                <a:latin typeface="Courier"/>
              </a:rPr>
              <a:t>~</a:t>
            </a:r>
            <a:r>
              <a:rPr>
                <a:solidFill>
                  <a:srgbClr val="003B4F"/>
                </a:solidFill>
                <a:latin typeface="Courier"/>
              </a:rPr>
              <a:t> s80s20,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4.png"/>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6-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7-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8-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9-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10-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11-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F9F34F-1A90-4DA3-B285-4EE21E5DF0AB}"/>
              </a:ext>
            </a:extLst>
          </p:cNvPr>
          <p:cNvPicPr>
            <a:picLocks noChangeAspect="1"/>
          </p:cNvPicPr>
          <p:nvPr/>
        </p:nvPicPr>
        <p:blipFill>
          <a:blip r:embed="rId2"/>
          <a:stretch>
            <a:fillRect/>
          </a:stretch>
        </p:blipFill>
        <p:spPr>
          <a:xfrm>
            <a:off x="937284" y="473242"/>
            <a:ext cx="6886726" cy="4078486"/>
          </a:xfrm>
          <a:prstGeom prst="rect">
            <a:avLst/>
          </a:prstGeom>
        </p:spPr>
      </p:pic>
    </p:spTree>
    <p:extLst>
      <p:ext uri="{BB962C8B-B14F-4D97-AF65-F5344CB8AC3E}">
        <p14:creationId xmlns:p14="http://schemas.microsoft.com/office/powerpoint/2010/main" val="813728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E31FDA-E474-477F-89E4-2BE343EEA2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solidFill>
                  <a:schemeClr val="tx2">
                    <a:lumMod val="75000"/>
                  </a:schemeClr>
                </a:solidFill>
              </a:rPr>
              <a:t>19</a:t>
            </a:fld>
            <a:endParaRPr lang="en">
              <a:solidFill>
                <a:schemeClr val="tx2">
                  <a:lumMod val="75000"/>
                </a:schemeClr>
              </a:solidFill>
            </a:endParaRPr>
          </a:p>
        </p:txBody>
      </p:sp>
      <p:sp>
        <p:nvSpPr>
          <p:cNvPr id="7" name="Title 5">
            <a:extLst>
              <a:ext uri="{FF2B5EF4-FFF2-40B4-BE49-F238E27FC236}">
                <a16:creationId xmlns:a16="http://schemas.microsoft.com/office/drawing/2014/main" id="{898441BA-3F2F-4EB0-BF85-2BEE6D4EDBD8}"/>
              </a:ext>
            </a:extLst>
          </p:cNvPr>
          <p:cNvSpPr>
            <a:spLocks noGrp="1"/>
          </p:cNvSpPr>
          <p:nvPr>
            <p:ph type="title" idx="4294967295"/>
          </p:nvPr>
        </p:nvSpPr>
        <p:spPr>
          <a:xfrm>
            <a:off x="728904" y="324712"/>
            <a:ext cx="4265612" cy="857250"/>
          </a:xfrm>
        </p:spPr>
        <p:txBody>
          <a:bodyPr/>
          <a:lstStyle/>
          <a:p>
            <a:r>
              <a:rPr lang="en-GB" dirty="0">
                <a:solidFill>
                  <a:schemeClr val="tx2">
                    <a:lumMod val="75000"/>
                  </a:schemeClr>
                </a:solidFill>
              </a:rPr>
              <a:t>What is a ‘best’ line?</a:t>
            </a:r>
          </a:p>
        </p:txBody>
      </p:sp>
      <p:pic>
        <p:nvPicPr>
          <p:cNvPr id="5" name="Picture 4">
            <a:extLst>
              <a:ext uri="{FF2B5EF4-FFF2-40B4-BE49-F238E27FC236}">
                <a16:creationId xmlns:a16="http://schemas.microsoft.com/office/drawing/2014/main" id="{63E68F5D-993E-4553-80D2-F5656CF17BB1}"/>
              </a:ext>
            </a:extLst>
          </p:cNvPr>
          <p:cNvPicPr>
            <a:picLocks noChangeAspect="1"/>
          </p:cNvPicPr>
          <p:nvPr/>
        </p:nvPicPr>
        <p:blipFill>
          <a:blip r:embed="rId2"/>
          <a:stretch>
            <a:fillRect/>
          </a:stretch>
        </p:blipFill>
        <p:spPr>
          <a:xfrm>
            <a:off x="475445" y="1043216"/>
            <a:ext cx="4729767" cy="3111689"/>
          </a:xfrm>
          <a:prstGeom prst="rect">
            <a:avLst/>
          </a:prstGeom>
        </p:spPr>
      </p:pic>
      <p:sp>
        <p:nvSpPr>
          <p:cNvPr id="6" name="TextBox 5">
            <a:extLst>
              <a:ext uri="{FF2B5EF4-FFF2-40B4-BE49-F238E27FC236}">
                <a16:creationId xmlns:a16="http://schemas.microsoft.com/office/drawing/2014/main" id="{389631AD-853D-482E-8CC1-BB559ACD1740}"/>
              </a:ext>
            </a:extLst>
          </p:cNvPr>
          <p:cNvSpPr txBox="1"/>
          <p:nvPr/>
        </p:nvSpPr>
        <p:spPr>
          <a:xfrm>
            <a:off x="526992" y="4212678"/>
            <a:ext cx="4041456" cy="461665"/>
          </a:xfrm>
          <a:prstGeom prst="rect">
            <a:avLst/>
          </a:prstGeom>
          <a:noFill/>
        </p:spPr>
        <p:txBody>
          <a:bodyPr wrap="square" rtlCol="0">
            <a:spAutoFit/>
          </a:bodyPr>
          <a:lstStyle/>
          <a:p>
            <a:r>
              <a:rPr lang="en-GB" sz="800" dirty="0">
                <a:solidFill>
                  <a:schemeClr val="tx2">
                    <a:lumMod val="75000"/>
                  </a:schemeClr>
                </a:solidFill>
              </a:rPr>
              <a:t>Source: F. J. Anscombe (1973). Graphs in Statistical Analysis. </a:t>
            </a:r>
            <a:r>
              <a:rPr lang="en-GB" sz="800" i="1" dirty="0">
                <a:solidFill>
                  <a:schemeClr val="tx2">
                    <a:lumMod val="75000"/>
                  </a:schemeClr>
                </a:solidFill>
              </a:rPr>
              <a:t>The American Statistician</a:t>
            </a:r>
            <a:r>
              <a:rPr lang="en-GB" sz="800" dirty="0">
                <a:solidFill>
                  <a:schemeClr val="tx2">
                    <a:lumMod val="75000"/>
                  </a:schemeClr>
                </a:solidFill>
              </a:rPr>
              <a:t>, 27(1):17-21. If you have access to JSTOR you can get the article at the following link: </a:t>
            </a:r>
            <a:r>
              <a:rPr lang="en-GB" sz="800" dirty="0">
                <a:solidFill>
                  <a:schemeClr val="tx2">
                    <a:lumMod val="75000"/>
                  </a:schemeClr>
                </a:solidFill>
                <a:hlinkClick r:id="rId3">
                  <a:extLst>
                    <a:ext uri="{A12FA001-AC4F-418D-AE19-62706E023703}">
                      <ahyp:hlinkClr xmlns:ahyp="http://schemas.microsoft.com/office/drawing/2018/hyperlinkcolor" val="tx"/>
                    </a:ext>
                  </a:extLst>
                </a:hlinkClick>
              </a:rPr>
              <a:t>http://www.jstor.org/stable/2682899</a:t>
            </a:r>
            <a:r>
              <a:rPr lang="en-GB" sz="800" dirty="0">
                <a:solidFill>
                  <a:schemeClr val="tx2">
                    <a:lumMod val="75000"/>
                  </a:schemeClr>
                </a:solidFill>
              </a:rPr>
              <a:t> </a:t>
            </a:r>
          </a:p>
        </p:txBody>
      </p:sp>
      <p:sp>
        <p:nvSpPr>
          <p:cNvPr id="9" name="TextBox 8">
            <a:extLst>
              <a:ext uri="{FF2B5EF4-FFF2-40B4-BE49-F238E27FC236}">
                <a16:creationId xmlns:a16="http://schemas.microsoft.com/office/drawing/2014/main" id="{275B775F-EBFA-4604-A384-C3EC4252B96A}"/>
              </a:ext>
            </a:extLst>
          </p:cNvPr>
          <p:cNvSpPr txBox="1"/>
          <p:nvPr/>
        </p:nvSpPr>
        <p:spPr>
          <a:xfrm>
            <a:off x="5422232" y="2140863"/>
            <a:ext cx="3414765" cy="861774"/>
          </a:xfrm>
          <a:prstGeom prst="rect">
            <a:avLst/>
          </a:prstGeom>
          <a:noFill/>
        </p:spPr>
        <p:txBody>
          <a:bodyPr wrap="square">
            <a:spAutoFit/>
          </a:bodyPr>
          <a:lstStyle/>
          <a:p>
            <a:pPr algn="l">
              <a:buClr>
                <a:schemeClr val="bg1"/>
              </a:buClr>
            </a:pPr>
            <a:r>
              <a:rPr lang="en-GB" dirty="0">
                <a:solidFill>
                  <a:schemeClr val="tx2">
                    <a:lumMod val="75000"/>
                  </a:schemeClr>
                </a:solidFill>
                <a:latin typeface="ArialMT"/>
              </a:rPr>
              <a:t>T</a:t>
            </a:r>
            <a:r>
              <a:rPr lang="en-GB" sz="1400" b="0" i="0" u="none" strike="noStrike" baseline="0" dirty="0">
                <a:solidFill>
                  <a:schemeClr val="tx2">
                    <a:lumMod val="75000"/>
                  </a:schemeClr>
                </a:solidFill>
                <a:latin typeface="ArialMT"/>
              </a:rPr>
              <a:t>he same regression line could represent very different relationships</a:t>
            </a:r>
          </a:p>
          <a:p>
            <a:pPr marL="285750" indent="-285750" algn="l">
              <a:buClr>
                <a:schemeClr val="bg1"/>
              </a:buClr>
              <a:buFont typeface="Arial" panose="020B0604020202020204" pitchFamily="34" charset="0"/>
              <a:buChar char="•"/>
            </a:pPr>
            <a:endParaRPr lang="en-GB" dirty="0">
              <a:solidFill>
                <a:schemeClr val="tx2">
                  <a:lumMod val="75000"/>
                </a:schemeClr>
              </a:solidFill>
            </a:endParaRPr>
          </a:p>
        </p:txBody>
      </p:sp>
    </p:spTree>
    <p:extLst>
      <p:ext uri="{BB962C8B-B14F-4D97-AF65-F5344CB8AC3E}">
        <p14:creationId xmlns:p14="http://schemas.microsoft.com/office/powerpoint/2010/main" val="40441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lstStyle/>
          <a:p>
            <a:pPr marL="0" lvl="0" indent="0">
              <a:buNone/>
            </a:pPr>
            <a:r>
              <a:t>Is inequality affecting social trust?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E9004-46D7-4459-92C5-C04BA0CB41C7}"/>
              </a:ext>
            </a:extLst>
          </p:cNvPr>
          <p:cNvPicPr>
            <a:picLocks noChangeAspect="1"/>
          </p:cNvPicPr>
          <p:nvPr/>
        </p:nvPicPr>
        <p:blipFill>
          <a:blip r:embed="rId2"/>
          <a:stretch>
            <a:fillRect/>
          </a:stretch>
        </p:blipFill>
        <p:spPr>
          <a:xfrm>
            <a:off x="898358" y="531698"/>
            <a:ext cx="6858619" cy="4126374"/>
          </a:xfrm>
          <a:prstGeom prst="rect">
            <a:avLst/>
          </a:prstGeom>
        </p:spPr>
      </p:pic>
    </p:spTree>
    <p:extLst>
      <p:ext uri="{BB962C8B-B14F-4D97-AF65-F5344CB8AC3E}">
        <p14:creationId xmlns:p14="http://schemas.microsoft.com/office/powerpoint/2010/main" val="2550670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B22B1-E9CC-41F6-ADF8-58947530F1AD}"/>
              </a:ext>
            </a:extLst>
          </p:cNvPr>
          <p:cNvPicPr>
            <a:picLocks noChangeAspect="1"/>
          </p:cNvPicPr>
          <p:nvPr/>
        </p:nvPicPr>
        <p:blipFill>
          <a:blip r:embed="rId2"/>
          <a:stretch>
            <a:fillRect/>
          </a:stretch>
        </p:blipFill>
        <p:spPr>
          <a:xfrm>
            <a:off x="1349559" y="280043"/>
            <a:ext cx="6444882" cy="4314294"/>
          </a:xfrm>
          <a:prstGeom prst="rect">
            <a:avLst/>
          </a:prstGeom>
        </p:spPr>
      </p:pic>
    </p:spTree>
    <p:extLst>
      <p:ext uri="{BB962C8B-B14F-4D97-AF65-F5344CB8AC3E}">
        <p14:creationId xmlns:p14="http://schemas.microsoft.com/office/powerpoint/2010/main" val="239736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A31D3-72D3-4C2F-9E46-F962CBDEF629}"/>
              </a:ext>
            </a:extLst>
          </p:cNvPr>
          <p:cNvPicPr>
            <a:picLocks noChangeAspect="1"/>
          </p:cNvPicPr>
          <p:nvPr/>
        </p:nvPicPr>
        <p:blipFill>
          <a:blip r:embed="rId2"/>
          <a:stretch>
            <a:fillRect/>
          </a:stretch>
        </p:blipFill>
        <p:spPr>
          <a:xfrm>
            <a:off x="1207813" y="261442"/>
            <a:ext cx="6728375" cy="4432232"/>
          </a:xfrm>
          <a:prstGeom prst="rect">
            <a:avLst/>
          </a:prstGeom>
        </p:spPr>
      </p:pic>
    </p:spTree>
    <p:extLst>
      <p:ext uri="{BB962C8B-B14F-4D97-AF65-F5344CB8AC3E}">
        <p14:creationId xmlns:p14="http://schemas.microsoft.com/office/powerpoint/2010/main" val="782263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1F263-0D8A-4978-A492-9DB9B24F13D3}"/>
              </a:ext>
            </a:extLst>
          </p:cNvPr>
          <p:cNvSpPr>
            <a:spLocks noGrp="1"/>
          </p:cNvSpPr>
          <p:nvPr>
            <p:ph type="ctrTitle"/>
          </p:nvPr>
        </p:nvSpPr>
        <p:spPr>
          <a:xfrm>
            <a:off x="3882188" y="2335338"/>
            <a:ext cx="4940969" cy="1434557"/>
          </a:xfrm>
        </p:spPr>
        <p:txBody>
          <a:bodyPr vert="horz" lIns="68580" tIns="34290" rIns="68580" bIns="34290" rtlCol="0" anchor="b">
            <a:normAutofit fontScale="90000"/>
          </a:bodyPr>
          <a:lstStyle/>
          <a:p>
            <a:pPr marL="0" indent="0">
              <a:buNone/>
            </a:pPr>
            <a:r>
              <a:rPr lang="en-US" sz="6000" dirty="0">
                <a:solidFill>
                  <a:schemeClr val="tx1">
                    <a:lumMod val="85000"/>
                    <a:lumOff val="15000"/>
                  </a:schemeClr>
                </a:solidFill>
              </a:rPr>
              <a:t>Applied regression</a:t>
            </a:r>
          </a:p>
        </p:txBody>
      </p:sp>
    </p:spTree>
    <p:extLst>
      <p:ext uri="{BB962C8B-B14F-4D97-AF65-F5344CB8AC3E}">
        <p14:creationId xmlns:p14="http://schemas.microsoft.com/office/powerpoint/2010/main" val="292900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36E0A5-A667-4777-AD4E-CB013CD2D656}"/>
              </a:ext>
            </a:extLst>
          </p:cNvPr>
          <p:cNvPicPr>
            <a:picLocks noChangeAspect="1"/>
          </p:cNvPicPr>
          <p:nvPr/>
        </p:nvPicPr>
        <p:blipFill>
          <a:blip r:embed="rId2"/>
          <a:stretch>
            <a:fillRect/>
          </a:stretch>
        </p:blipFill>
        <p:spPr>
          <a:xfrm>
            <a:off x="1039884" y="500720"/>
            <a:ext cx="7064232" cy="3923877"/>
          </a:xfrm>
          <a:prstGeom prst="rect">
            <a:avLst/>
          </a:prstGeom>
        </p:spPr>
      </p:pic>
    </p:spTree>
    <p:extLst>
      <p:ext uri="{BB962C8B-B14F-4D97-AF65-F5344CB8AC3E}">
        <p14:creationId xmlns:p14="http://schemas.microsoft.com/office/powerpoint/2010/main" val="3378867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AC57F-84B8-4EBA-BF2E-8B6FA5DB2493}"/>
              </a:ext>
            </a:extLst>
          </p:cNvPr>
          <p:cNvPicPr>
            <a:picLocks noChangeAspect="1"/>
          </p:cNvPicPr>
          <p:nvPr/>
        </p:nvPicPr>
        <p:blipFill>
          <a:blip r:embed="rId2"/>
          <a:stretch>
            <a:fillRect/>
          </a:stretch>
        </p:blipFill>
        <p:spPr>
          <a:xfrm>
            <a:off x="956932" y="569494"/>
            <a:ext cx="6890937" cy="3933183"/>
          </a:xfrm>
          <a:prstGeom prst="rect">
            <a:avLst/>
          </a:prstGeom>
        </p:spPr>
      </p:pic>
    </p:spTree>
    <p:extLst>
      <p:ext uri="{BB962C8B-B14F-4D97-AF65-F5344CB8AC3E}">
        <p14:creationId xmlns:p14="http://schemas.microsoft.com/office/powerpoint/2010/main" val="153276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EB49A-5429-48A8-95C1-B24396D0E3A2}"/>
              </a:ext>
            </a:extLst>
          </p:cNvPr>
          <p:cNvPicPr>
            <a:picLocks noChangeAspect="1"/>
          </p:cNvPicPr>
          <p:nvPr/>
        </p:nvPicPr>
        <p:blipFill>
          <a:blip r:embed="rId2"/>
          <a:stretch>
            <a:fillRect/>
          </a:stretch>
        </p:blipFill>
        <p:spPr>
          <a:xfrm>
            <a:off x="2258098" y="352339"/>
            <a:ext cx="4627804" cy="4211483"/>
          </a:xfrm>
          <a:prstGeom prst="rect">
            <a:avLst/>
          </a:prstGeom>
        </p:spPr>
      </p:pic>
      <p:sp>
        <p:nvSpPr>
          <p:cNvPr id="2" name="Rectangle 1">
            <a:extLst>
              <a:ext uri="{FF2B5EF4-FFF2-40B4-BE49-F238E27FC236}">
                <a16:creationId xmlns:a16="http://schemas.microsoft.com/office/drawing/2014/main" id="{4F50B46B-8322-447F-0DCD-D1879CC7CF44}"/>
              </a:ext>
            </a:extLst>
          </p:cNvPr>
          <p:cNvSpPr/>
          <p:nvPr/>
        </p:nvSpPr>
        <p:spPr>
          <a:xfrm>
            <a:off x="2617909" y="2795954"/>
            <a:ext cx="3804872" cy="138479"/>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Rectangle 3">
            <a:extLst>
              <a:ext uri="{FF2B5EF4-FFF2-40B4-BE49-F238E27FC236}">
                <a16:creationId xmlns:a16="http://schemas.microsoft.com/office/drawing/2014/main" id="{1D5E31A3-8F4C-F7D2-C1E1-D42EBB3385E4}"/>
              </a:ext>
            </a:extLst>
          </p:cNvPr>
          <p:cNvSpPr/>
          <p:nvPr/>
        </p:nvSpPr>
        <p:spPr>
          <a:xfrm>
            <a:off x="2617909" y="1809017"/>
            <a:ext cx="3804872" cy="433022"/>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73397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D4CC3-91C0-4E6B-9630-2C764838DE25}"/>
              </a:ext>
            </a:extLst>
          </p:cNvPr>
          <p:cNvPicPr>
            <a:picLocks noChangeAspect="1"/>
          </p:cNvPicPr>
          <p:nvPr/>
        </p:nvPicPr>
        <p:blipFill>
          <a:blip r:embed="rId2"/>
          <a:stretch>
            <a:fillRect/>
          </a:stretch>
        </p:blipFill>
        <p:spPr>
          <a:xfrm>
            <a:off x="1452716" y="387839"/>
            <a:ext cx="6513201" cy="4200859"/>
          </a:xfrm>
          <a:prstGeom prst="rect">
            <a:avLst/>
          </a:prstGeom>
        </p:spPr>
      </p:pic>
      <p:sp>
        <p:nvSpPr>
          <p:cNvPr id="2" name="Rectangle 1">
            <a:extLst>
              <a:ext uri="{FF2B5EF4-FFF2-40B4-BE49-F238E27FC236}">
                <a16:creationId xmlns:a16="http://schemas.microsoft.com/office/drawing/2014/main" id="{751B29C2-35BA-2F91-1299-557830491E40}"/>
              </a:ext>
            </a:extLst>
          </p:cNvPr>
          <p:cNvSpPr/>
          <p:nvPr/>
        </p:nvSpPr>
        <p:spPr>
          <a:xfrm>
            <a:off x="1734284" y="4346803"/>
            <a:ext cx="6053503" cy="150463"/>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Rectangle 3">
            <a:extLst>
              <a:ext uri="{FF2B5EF4-FFF2-40B4-BE49-F238E27FC236}">
                <a16:creationId xmlns:a16="http://schemas.microsoft.com/office/drawing/2014/main" id="{CD52EFA8-9F1D-5BA9-2ACF-FA25870E2F12}"/>
              </a:ext>
            </a:extLst>
          </p:cNvPr>
          <p:cNvSpPr/>
          <p:nvPr/>
        </p:nvSpPr>
        <p:spPr>
          <a:xfrm rot="16200000">
            <a:off x="-268758" y="2494225"/>
            <a:ext cx="3827953" cy="178131"/>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451471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EA481-93EB-4F40-997B-E9DC84F52F5D}"/>
              </a:ext>
            </a:extLst>
          </p:cNvPr>
          <p:cNvPicPr>
            <a:picLocks noChangeAspect="1"/>
          </p:cNvPicPr>
          <p:nvPr/>
        </p:nvPicPr>
        <p:blipFill>
          <a:blip r:embed="rId3"/>
          <a:stretch>
            <a:fillRect/>
          </a:stretch>
        </p:blipFill>
        <p:spPr>
          <a:xfrm>
            <a:off x="926033" y="228012"/>
            <a:ext cx="7067346" cy="4482646"/>
          </a:xfrm>
          <a:prstGeom prst="rect">
            <a:avLst/>
          </a:prstGeom>
        </p:spPr>
      </p:pic>
      <p:sp>
        <p:nvSpPr>
          <p:cNvPr id="2" name="Rectangle 1">
            <a:extLst>
              <a:ext uri="{FF2B5EF4-FFF2-40B4-BE49-F238E27FC236}">
                <a16:creationId xmlns:a16="http://schemas.microsoft.com/office/drawing/2014/main" id="{19286C77-E247-3FB1-C870-135F1A5E6318}"/>
              </a:ext>
            </a:extLst>
          </p:cNvPr>
          <p:cNvSpPr/>
          <p:nvPr/>
        </p:nvSpPr>
        <p:spPr>
          <a:xfrm>
            <a:off x="1305465" y="3376246"/>
            <a:ext cx="1747472" cy="145073"/>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Oval 3">
            <a:extLst>
              <a:ext uri="{FF2B5EF4-FFF2-40B4-BE49-F238E27FC236}">
                <a16:creationId xmlns:a16="http://schemas.microsoft.com/office/drawing/2014/main" id="{BC961829-E211-F2A5-D9FF-10AE62374EE4}"/>
              </a:ext>
            </a:extLst>
          </p:cNvPr>
          <p:cNvSpPr/>
          <p:nvPr/>
        </p:nvSpPr>
        <p:spPr>
          <a:xfrm>
            <a:off x="4459707" y="3330087"/>
            <a:ext cx="1019907"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 name="Oval 4">
            <a:extLst>
              <a:ext uri="{FF2B5EF4-FFF2-40B4-BE49-F238E27FC236}">
                <a16:creationId xmlns:a16="http://schemas.microsoft.com/office/drawing/2014/main" id="{BD83009A-E6DA-7FFE-F3FB-EE48054A0024}"/>
              </a:ext>
            </a:extLst>
          </p:cNvPr>
          <p:cNvSpPr/>
          <p:nvPr/>
        </p:nvSpPr>
        <p:spPr>
          <a:xfrm>
            <a:off x="2661680" y="3655402"/>
            <a:ext cx="1019907"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7" name="Straight Arrow Connector 6">
            <a:extLst>
              <a:ext uri="{FF2B5EF4-FFF2-40B4-BE49-F238E27FC236}">
                <a16:creationId xmlns:a16="http://schemas.microsoft.com/office/drawing/2014/main" id="{F82BCE24-CA10-2833-B151-4A14AA8C7BA3}"/>
              </a:ext>
            </a:extLst>
          </p:cNvPr>
          <p:cNvCxnSpPr>
            <a:stCxn id="4" idx="3"/>
            <a:endCxn id="5" idx="7"/>
          </p:cNvCxnSpPr>
          <p:nvPr/>
        </p:nvCxnSpPr>
        <p:spPr>
          <a:xfrm flipH="1">
            <a:off x="3532226" y="3493314"/>
            <a:ext cx="1076843" cy="19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llout: Line 7">
            <a:extLst>
              <a:ext uri="{FF2B5EF4-FFF2-40B4-BE49-F238E27FC236}">
                <a16:creationId xmlns:a16="http://schemas.microsoft.com/office/drawing/2014/main" id="{960163E1-580D-46D3-0FED-B5F13A8A6D29}"/>
              </a:ext>
            </a:extLst>
          </p:cNvPr>
          <p:cNvSpPr/>
          <p:nvPr/>
        </p:nvSpPr>
        <p:spPr>
          <a:xfrm>
            <a:off x="6310488" y="2710229"/>
            <a:ext cx="1682891" cy="534132"/>
          </a:xfrm>
          <a:prstGeom prst="borderCallout1">
            <a:avLst>
              <a:gd name="adj1" fmla="val 47918"/>
              <a:gd name="adj2" fmla="val -502"/>
              <a:gd name="adj3" fmla="val 127314"/>
              <a:gd name="adj4" fmla="val -518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p-value; very small; smaller than 0.001, and definitely smaller than 0.05 (for what it’s worth)</a:t>
            </a:r>
          </a:p>
        </p:txBody>
      </p:sp>
      <p:sp>
        <p:nvSpPr>
          <p:cNvPr id="9" name="Callout: Line 8">
            <a:extLst>
              <a:ext uri="{FF2B5EF4-FFF2-40B4-BE49-F238E27FC236}">
                <a16:creationId xmlns:a16="http://schemas.microsoft.com/office/drawing/2014/main" id="{D8ED418D-AE1F-BE5F-AF6A-961083E4672C}"/>
              </a:ext>
            </a:extLst>
          </p:cNvPr>
          <p:cNvSpPr/>
          <p:nvPr/>
        </p:nvSpPr>
        <p:spPr>
          <a:xfrm>
            <a:off x="4280564" y="2176097"/>
            <a:ext cx="1765054" cy="534132"/>
          </a:xfrm>
          <a:prstGeom prst="borderCallout1">
            <a:avLst>
              <a:gd name="adj1" fmla="val 47918"/>
              <a:gd name="adj2" fmla="val -502"/>
              <a:gd name="adj3" fmla="val 226233"/>
              <a:gd name="adj4" fmla="val -712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The “slope” coefficient; rather weak, but more years of education completed is associated with higher levels of social trust</a:t>
            </a:r>
          </a:p>
        </p:txBody>
      </p:sp>
      <p:cxnSp>
        <p:nvCxnSpPr>
          <p:cNvPr id="10" name="Straight Arrow Connector 9">
            <a:extLst>
              <a:ext uri="{FF2B5EF4-FFF2-40B4-BE49-F238E27FC236}">
                <a16:creationId xmlns:a16="http://schemas.microsoft.com/office/drawing/2014/main" id="{CCF38884-5CD1-B4E8-3381-AF93A2DFC30B}"/>
              </a:ext>
            </a:extLst>
          </p:cNvPr>
          <p:cNvCxnSpPr>
            <a:cxnSpLocks/>
          </p:cNvCxnSpPr>
          <p:nvPr/>
        </p:nvCxnSpPr>
        <p:spPr>
          <a:xfrm>
            <a:off x="4938887" y="3521320"/>
            <a:ext cx="402248" cy="92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90E23E5-E829-3C2E-7AE0-610D675C44ED}"/>
              </a:ext>
            </a:extLst>
          </p:cNvPr>
          <p:cNvSpPr/>
          <p:nvPr/>
        </p:nvSpPr>
        <p:spPr>
          <a:xfrm>
            <a:off x="5163090" y="4434581"/>
            <a:ext cx="795704"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a:extLst>
              <a:ext uri="{FF2B5EF4-FFF2-40B4-BE49-F238E27FC236}">
                <a16:creationId xmlns:a16="http://schemas.microsoft.com/office/drawing/2014/main" id="{D769E8BD-D0E5-D4CF-03FE-8DA55956DCF8}"/>
              </a:ext>
            </a:extLst>
          </p:cNvPr>
          <p:cNvSpPr/>
          <p:nvPr/>
        </p:nvSpPr>
        <p:spPr>
          <a:xfrm>
            <a:off x="6557928" y="3330087"/>
            <a:ext cx="2288198" cy="138057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25" b="1" dirty="0">
                <a:solidFill>
                  <a:schemeClr val="tx1"/>
                </a:solidFill>
              </a:rPr>
              <a:t>Conclusion</a:t>
            </a:r>
            <a:r>
              <a:rPr lang="en-GB" sz="825" dirty="0">
                <a:solidFill>
                  <a:schemeClr val="tx1"/>
                </a:solidFill>
              </a:rPr>
              <a:t>:</a:t>
            </a:r>
          </a:p>
          <a:p>
            <a:r>
              <a:rPr lang="en-GB" sz="825" dirty="0">
                <a:solidFill>
                  <a:schemeClr val="tx1"/>
                </a:solidFill>
              </a:rPr>
              <a:t>One’s education appears to have an impact on their level of social trust. Each additional year of completed formal education is associated with a 0.105-point increase on the measured “social trust” scale. Based on the p-value (&lt;0.001), we reject the null-hypothesis that this relationship would appear in our data by chance only, and provisionally accept that education affects social trust in the wider EU population.</a:t>
            </a:r>
          </a:p>
        </p:txBody>
      </p:sp>
      <p:sp>
        <p:nvSpPr>
          <p:cNvPr id="6" name="Rectangle: Rounded Corners 5">
            <a:extLst>
              <a:ext uri="{FF2B5EF4-FFF2-40B4-BE49-F238E27FC236}">
                <a16:creationId xmlns:a16="http://schemas.microsoft.com/office/drawing/2014/main" id="{BB118EF6-4D24-D9E2-AD70-107C33D39A41}"/>
              </a:ext>
            </a:extLst>
          </p:cNvPr>
          <p:cNvSpPr/>
          <p:nvPr/>
        </p:nvSpPr>
        <p:spPr>
          <a:xfrm>
            <a:off x="1008001" y="946484"/>
            <a:ext cx="6086752" cy="586376"/>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90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8" grpId="0" animBg="1"/>
      <p:bldP spid="9"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6FD05-397D-4836-A2B2-3FEF43015E9F}"/>
              </a:ext>
            </a:extLst>
          </p:cNvPr>
          <p:cNvPicPr>
            <a:picLocks noChangeAspect="1"/>
          </p:cNvPicPr>
          <p:nvPr/>
        </p:nvPicPr>
        <p:blipFill>
          <a:blip r:embed="rId2"/>
          <a:stretch>
            <a:fillRect/>
          </a:stretch>
        </p:blipFill>
        <p:spPr>
          <a:xfrm>
            <a:off x="1392712" y="235975"/>
            <a:ext cx="6358577" cy="4459418"/>
          </a:xfrm>
          <a:prstGeom prst="rect">
            <a:avLst/>
          </a:prstGeom>
        </p:spPr>
      </p:pic>
    </p:spTree>
    <p:extLst>
      <p:ext uri="{BB962C8B-B14F-4D97-AF65-F5344CB8AC3E}">
        <p14:creationId xmlns:p14="http://schemas.microsoft.com/office/powerpoint/2010/main" val="394590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spirit level” (2010)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3</a:t>
            </a:fld>
            <a:endParaRPr lang="en-US" dirty="0"/>
          </a:p>
        </p:txBody>
      </p:sp>
      <p:pic>
        <p:nvPicPr>
          <p:cNvPr id="1026" name="Picture 2" descr="The Spirit Level: Why Equality is Better for Everyone: Amazon.co.uk:  Pickett, Kate, Wilkinson, Richard: 9780241954294: Books">
            <a:extLst>
              <a:ext uri="{FF2B5EF4-FFF2-40B4-BE49-F238E27FC236}">
                <a16:creationId xmlns:a16="http://schemas.microsoft.com/office/drawing/2014/main" id="{A76EC4F5-D491-B613-8EA8-7A7CE063F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69" y="702355"/>
            <a:ext cx="2675835" cy="40972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BC206A0-F9E8-E772-3BA8-FFF14852643B}"/>
              </a:ext>
            </a:extLst>
          </p:cNvPr>
          <p:cNvPicPr>
            <a:picLocks noChangeAspect="1"/>
          </p:cNvPicPr>
          <p:nvPr/>
        </p:nvPicPr>
        <p:blipFill>
          <a:blip r:embed="rId4"/>
          <a:stretch>
            <a:fillRect/>
          </a:stretch>
        </p:blipFill>
        <p:spPr>
          <a:xfrm>
            <a:off x="4034826" y="702356"/>
            <a:ext cx="4317270" cy="4097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DEF88-6622-4478-BE2B-02756A40A35D}"/>
              </a:ext>
            </a:extLst>
          </p:cNvPr>
          <p:cNvPicPr>
            <a:picLocks noChangeAspect="1"/>
          </p:cNvPicPr>
          <p:nvPr/>
        </p:nvPicPr>
        <p:blipFill>
          <a:blip r:embed="rId3"/>
          <a:stretch>
            <a:fillRect/>
          </a:stretch>
        </p:blipFill>
        <p:spPr>
          <a:xfrm>
            <a:off x="567370" y="467622"/>
            <a:ext cx="7643141" cy="4015888"/>
          </a:xfrm>
          <a:prstGeom prst="rect">
            <a:avLst/>
          </a:prstGeom>
        </p:spPr>
      </p:pic>
      <p:sp>
        <p:nvSpPr>
          <p:cNvPr id="12" name="Rectangle 11">
            <a:extLst>
              <a:ext uri="{FF2B5EF4-FFF2-40B4-BE49-F238E27FC236}">
                <a16:creationId xmlns:a16="http://schemas.microsoft.com/office/drawing/2014/main" id="{88F7AEA6-D851-11F7-BCBF-51BA06CFEC5C}"/>
              </a:ext>
            </a:extLst>
          </p:cNvPr>
          <p:cNvSpPr/>
          <p:nvPr/>
        </p:nvSpPr>
        <p:spPr>
          <a:xfrm>
            <a:off x="933490" y="3102940"/>
            <a:ext cx="1747472" cy="145073"/>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Oval 12">
            <a:extLst>
              <a:ext uri="{FF2B5EF4-FFF2-40B4-BE49-F238E27FC236}">
                <a16:creationId xmlns:a16="http://schemas.microsoft.com/office/drawing/2014/main" id="{A408BA76-99E8-3A2C-3AC9-5E016FEFD6A6}"/>
              </a:ext>
            </a:extLst>
          </p:cNvPr>
          <p:cNvSpPr/>
          <p:nvPr/>
        </p:nvSpPr>
        <p:spPr>
          <a:xfrm>
            <a:off x="4444512" y="3102939"/>
            <a:ext cx="1061671"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Oval 13">
            <a:extLst>
              <a:ext uri="{FF2B5EF4-FFF2-40B4-BE49-F238E27FC236}">
                <a16:creationId xmlns:a16="http://schemas.microsoft.com/office/drawing/2014/main" id="{3D85A6BF-5F80-38DB-26AA-F1DCBCEB5307}"/>
              </a:ext>
            </a:extLst>
          </p:cNvPr>
          <p:cNvSpPr/>
          <p:nvPr/>
        </p:nvSpPr>
        <p:spPr>
          <a:xfrm>
            <a:off x="2494126" y="3428255"/>
            <a:ext cx="1019907"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15" name="Straight Arrow Connector 14">
            <a:extLst>
              <a:ext uri="{FF2B5EF4-FFF2-40B4-BE49-F238E27FC236}">
                <a16:creationId xmlns:a16="http://schemas.microsoft.com/office/drawing/2014/main" id="{158F47A9-6839-FFCC-CC74-056C5198BD89}"/>
              </a:ext>
            </a:extLst>
          </p:cNvPr>
          <p:cNvCxnSpPr>
            <a:cxnSpLocks/>
            <a:stCxn id="13" idx="3"/>
            <a:endCxn id="14" idx="7"/>
          </p:cNvCxnSpPr>
          <p:nvPr/>
        </p:nvCxnSpPr>
        <p:spPr>
          <a:xfrm flipH="1">
            <a:off x="3364672" y="3266167"/>
            <a:ext cx="1235318" cy="19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allout: Line 15">
            <a:extLst>
              <a:ext uri="{FF2B5EF4-FFF2-40B4-BE49-F238E27FC236}">
                <a16:creationId xmlns:a16="http://schemas.microsoft.com/office/drawing/2014/main" id="{B43C8FE4-16F1-C3E3-EF5A-2BEA8827EC41}"/>
              </a:ext>
            </a:extLst>
          </p:cNvPr>
          <p:cNvSpPr/>
          <p:nvPr/>
        </p:nvSpPr>
        <p:spPr>
          <a:xfrm>
            <a:off x="6142934" y="2483082"/>
            <a:ext cx="1682891" cy="534132"/>
          </a:xfrm>
          <a:prstGeom prst="borderCallout1">
            <a:avLst>
              <a:gd name="adj1" fmla="val 47918"/>
              <a:gd name="adj2" fmla="val -502"/>
              <a:gd name="adj3" fmla="val 127314"/>
              <a:gd name="adj4" fmla="val -518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p-value; very small; smaller than 0.001, and definitely smaller than 0.05 (for what it’s worth)</a:t>
            </a:r>
          </a:p>
        </p:txBody>
      </p:sp>
      <p:sp>
        <p:nvSpPr>
          <p:cNvPr id="17" name="Callout: Line 16">
            <a:extLst>
              <a:ext uri="{FF2B5EF4-FFF2-40B4-BE49-F238E27FC236}">
                <a16:creationId xmlns:a16="http://schemas.microsoft.com/office/drawing/2014/main" id="{5C0674A4-CC70-EB12-42F5-488A3ADA9AA8}"/>
              </a:ext>
            </a:extLst>
          </p:cNvPr>
          <p:cNvSpPr/>
          <p:nvPr/>
        </p:nvSpPr>
        <p:spPr>
          <a:xfrm>
            <a:off x="4247784" y="2035241"/>
            <a:ext cx="1765054" cy="534132"/>
          </a:xfrm>
          <a:prstGeom prst="borderCallout1">
            <a:avLst>
              <a:gd name="adj1" fmla="val 47918"/>
              <a:gd name="adj2" fmla="val -502"/>
              <a:gd name="adj3" fmla="val 205245"/>
              <a:gd name="adj4" fmla="val -887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The “slope” coefficient; rather weak, but being older is associated with higher levels of social trust</a:t>
            </a:r>
          </a:p>
        </p:txBody>
      </p:sp>
      <p:cxnSp>
        <p:nvCxnSpPr>
          <p:cNvPr id="18" name="Straight Arrow Connector 17">
            <a:extLst>
              <a:ext uri="{FF2B5EF4-FFF2-40B4-BE49-F238E27FC236}">
                <a16:creationId xmlns:a16="http://schemas.microsoft.com/office/drawing/2014/main" id="{11A6731D-2742-6802-08B4-CD5709E2442B}"/>
              </a:ext>
            </a:extLst>
          </p:cNvPr>
          <p:cNvCxnSpPr>
            <a:cxnSpLocks/>
          </p:cNvCxnSpPr>
          <p:nvPr/>
        </p:nvCxnSpPr>
        <p:spPr>
          <a:xfrm>
            <a:off x="4771333" y="3294172"/>
            <a:ext cx="358979" cy="827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96E8645-0D8A-8B39-417E-DB9F887E3881}"/>
              </a:ext>
            </a:extLst>
          </p:cNvPr>
          <p:cNvSpPr/>
          <p:nvPr/>
        </p:nvSpPr>
        <p:spPr>
          <a:xfrm>
            <a:off x="4921100" y="4121748"/>
            <a:ext cx="795704"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Rectangle 19">
            <a:extLst>
              <a:ext uri="{FF2B5EF4-FFF2-40B4-BE49-F238E27FC236}">
                <a16:creationId xmlns:a16="http://schemas.microsoft.com/office/drawing/2014/main" id="{27FB3E5B-3497-552B-FE67-D6755C6CF9EE}"/>
              </a:ext>
            </a:extLst>
          </p:cNvPr>
          <p:cNvSpPr/>
          <p:nvPr/>
        </p:nvSpPr>
        <p:spPr>
          <a:xfrm>
            <a:off x="6390374" y="3102939"/>
            <a:ext cx="2288198" cy="138057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25" b="1" dirty="0">
                <a:solidFill>
                  <a:schemeClr val="tx1"/>
                </a:solidFill>
              </a:rPr>
              <a:t>Conclusion</a:t>
            </a:r>
            <a:r>
              <a:rPr lang="en-GB" sz="825" dirty="0">
                <a:solidFill>
                  <a:schemeClr val="tx1"/>
                </a:solidFill>
              </a:rPr>
              <a:t>:</a:t>
            </a:r>
          </a:p>
          <a:p>
            <a:r>
              <a:rPr lang="en-GB" sz="825" dirty="0">
                <a:solidFill>
                  <a:schemeClr val="tx1"/>
                </a:solidFill>
              </a:rPr>
              <a:t>One’s age appears to have an impact on their level of social trust. This association is weak in substantive terms. Each additional year of age is associated with a 0.006-point increase on the measured “social trust” scale. Based on the p-value (&lt;0.001), we reject the null-hypothesis that this relationship would appear in our data by chance only, and provisionally accept that age affects social trust in the wider EU population.</a:t>
            </a:r>
          </a:p>
        </p:txBody>
      </p:sp>
      <p:sp>
        <p:nvSpPr>
          <p:cNvPr id="2" name="Rectangle: Rounded Corners 1">
            <a:extLst>
              <a:ext uri="{FF2B5EF4-FFF2-40B4-BE49-F238E27FC236}">
                <a16:creationId xmlns:a16="http://schemas.microsoft.com/office/drawing/2014/main" id="{481AD989-DA68-1AAD-FB53-24706AF1386B}"/>
              </a:ext>
            </a:extLst>
          </p:cNvPr>
          <p:cNvSpPr/>
          <p:nvPr/>
        </p:nvSpPr>
        <p:spPr>
          <a:xfrm>
            <a:off x="679138" y="482866"/>
            <a:ext cx="6086752" cy="586376"/>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406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8CF33-F01C-453A-86A1-8D58D6A14D59}"/>
              </a:ext>
            </a:extLst>
          </p:cNvPr>
          <p:cNvPicPr>
            <a:picLocks noChangeAspect="1"/>
          </p:cNvPicPr>
          <p:nvPr/>
        </p:nvPicPr>
        <p:blipFill>
          <a:blip r:embed="rId3"/>
          <a:stretch>
            <a:fillRect/>
          </a:stretch>
        </p:blipFill>
        <p:spPr>
          <a:xfrm>
            <a:off x="884107" y="251109"/>
            <a:ext cx="6655682" cy="4732791"/>
          </a:xfrm>
          <a:prstGeom prst="rect">
            <a:avLst/>
          </a:prstGeom>
        </p:spPr>
      </p:pic>
    </p:spTree>
    <p:extLst>
      <p:ext uri="{BB962C8B-B14F-4D97-AF65-F5344CB8AC3E}">
        <p14:creationId xmlns:p14="http://schemas.microsoft.com/office/powerpoint/2010/main" val="1404295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8FD23-0913-49C0-8A42-6F773F8DBD78}"/>
              </a:ext>
            </a:extLst>
          </p:cNvPr>
          <p:cNvPicPr>
            <a:picLocks noChangeAspect="1"/>
          </p:cNvPicPr>
          <p:nvPr/>
        </p:nvPicPr>
        <p:blipFill>
          <a:blip r:embed="rId3"/>
          <a:stretch>
            <a:fillRect/>
          </a:stretch>
        </p:blipFill>
        <p:spPr>
          <a:xfrm>
            <a:off x="716121" y="266160"/>
            <a:ext cx="7230497" cy="4483680"/>
          </a:xfrm>
          <a:prstGeom prst="rect">
            <a:avLst/>
          </a:prstGeom>
        </p:spPr>
      </p:pic>
      <p:sp>
        <p:nvSpPr>
          <p:cNvPr id="2" name="Rectangle 1">
            <a:extLst>
              <a:ext uri="{FF2B5EF4-FFF2-40B4-BE49-F238E27FC236}">
                <a16:creationId xmlns:a16="http://schemas.microsoft.com/office/drawing/2014/main" id="{1B75010D-F8CD-6B78-71DD-EFBBD6A29E2C}"/>
              </a:ext>
            </a:extLst>
          </p:cNvPr>
          <p:cNvSpPr/>
          <p:nvPr/>
        </p:nvSpPr>
        <p:spPr>
          <a:xfrm>
            <a:off x="1018866" y="3488348"/>
            <a:ext cx="1747472" cy="145073"/>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Oval 3">
            <a:extLst>
              <a:ext uri="{FF2B5EF4-FFF2-40B4-BE49-F238E27FC236}">
                <a16:creationId xmlns:a16="http://schemas.microsoft.com/office/drawing/2014/main" id="{047A316E-F459-0AEA-3C23-FAFD19597D91}"/>
              </a:ext>
            </a:extLst>
          </p:cNvPr>
          <p:cNvSpPr/>
          <p:nvPr/>
        </p:nvSpPr>
        <p:spPr>
          <a:xfrm>
            <a:off x="4331369" y="3464886"/>
            <a:ext cx="1019907"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Callout: Line 6">
            <a:extLst>
              <a:ext uri="{FF2B5EF4-FFF2-40B4-BE49-F238E27FC236}">
                <a16:creationId xmlns:a16="http://schemas.microsoft.com/office/drawing/2014/main" id="{E67F3F7A-DA24-1710-929E-DB37B5B8B3AA}"/>
              </a:ext>
            </a:extLst>
          </p:cNvPr>
          <p:cNvSpPr/>
          <p:nvPr/>
        </p:nvSpPr>
        <p:spPr>
          <a:xfrm>
            <a:off x="5898600" y="2501406"/>
            <a:ext cx="1682891" cy="534132"/>
          </a:xfrm>
          <a:prstGeom prst="borderCallout1">
            <a:avLst>
              <a:gd name="adj1" fmla="val 47918"/>
              <a:gd name="adj2" fmla="val -502"/>
              <a:gd name="adj3" fmla="val 186573"/>
              <a:gd name="adj4" fmla="val -373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p-value; it runs on a 0-1 scale, so 0.58 (i.e. 58%) is very high, and much </a:t>
            </a:r>
            <a:r>
              <a:rPr lang="en-GB" sz="825" dirty="0" err="1">
                <a:solidFill>
                  <a:schemeClr val="tx1"/>
                </a:solidFill>
              </a:rPr>
              <a:t>much</a:t>
            </a:r>
            <a:r>
              <a:rPr lang="en-GB" sz="825" dirty="0">
                <a:solidFill>
                  <a:schemeClr val="tx1"/>
                </a:solidFill>
              </a:rPr>
              <a:t> higher than 0.05 (for what it’s worth)</a:t>
            </a:r>
          </a:p>
        </p:txBody>
      </p:sp>
      <p:sp>
        <p:nvSpPr>
          <p:cNvPr id="8" name="Callout: Line 7">
            <a:extLst>
              <a:ext uri="{FF2B5EF4-FFF2-40B4-BE49-F238E27FC236}">
                <a16:creationId xmlns:a16="http://schemas.microsoft.com/office/drawing/2014/main" id="{164E1EBD-E926-E400-725E-D11851C239BC}"/>
              </a:ext>
            </a:extLst>
          </p:cNvPr>
          <p:cNvSpPr/>
          <p:nvPr/>
        </p:nvSpPr>
        <p:spPr>
          <a:xfrm>
            <a:off x="3993965" y="2288199"/>
            <a:ext cx="1765054" cy="534132"/>
          </a:xfrm>
          <a:prstGeom prst="borderCallout1">
            <a:avLst>
              <a:gd name="adj1" fmla="val 47918"/>
              <a:gd name="adj2" fmla="val -502"/>
              <a:gd name="adj3" fmla="val 226233"/>
              <a:gd name="adj4" fmla="val -712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The “slope” coefficient; very weak, but being a woman is associated with higher levels of social trust compared to being a man</a:t>
            </a:r>
          </a:p>
        </p:txBody>
      </p:sp>
      <p:cxnSp>
        <p:nvCxnSpPr>
          <p:cNvPr id="9" name="Straight Arrow Connector 8">
            <a:extLst>
              <a:ext uri="{FF2B5EF4-FFF2-40B4-BE49-F238E27FC236}">
                <a16:creationId xmlns:a16="http://schemas.microsoft.com/office/drawing/2014/main" id="{CED6426E-A158-2FC7-0B75-FAE7975D1111}"/>
              </a:ext>
            </a:extLst>
          </p:cNvPr>
          <p:cNvCxnSpPr>
            <a:cxnSpLocks/>
          </p:cNvCxnSpPr>
          <p:nvPr/>
        </p:nvCxnSpPr>
        <p:spPr>
          <a:xfrm>
            <a:off x="4652289" y="3633421"/>
            <a:ext cx="401660" cy="827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63BFEB3-8549-3169-E568-DBCFABDE0E16}"/>
              </a:ext>
            </a:extLst>
          </p:cNvPr>
          <p:cNvSpPr/>
          <p:nvPr/>
        </p:nvSpPr>
        <p:spPr>
          <a:xfrm>
            <a:off x="4781503" y="4460997"/>
            <a:ext cx="795704"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a:extLst>
              <a:ext uri="{FF2B5EF4-FFF2-40B4-BE49-F238E27FC236}">
                <a16:creationId xmlns:a16="http://schemas.microsoft.com/office/drawing/2014/main" id="{EEF827BD-14AF-B53E-A2DB-F96142B4DD7F}"/>
              </a:ext>
            </a:extLst>
          </p:cNvPr>
          <p:cNvSpPr/>
          <p:nvPr/>
        </p:nvSpPr>
        <p:spPr>
          <a:xfrm>
            <a:off x="6131006" y="3128084"/>
            <a:ext cx="2598127" cy="152921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25" b="1" dirty="0">
                <a:solidFill>
                  <a:schemeClr val="tx1"/>
                </a:solidFill>
              </a:rPr>
              <a:t>Conclusion</a:t>
            </a:r>
            <a:r>
              <a:rPr lang="en-GB" sz="825" dirty="0">
                <a:solidFill>
                  <a:schemeClr val="tx1"/>
                </a:solidFill>
              </a:rPr>
              <a:t>:</a:t>
            </a:r>
          </a:p>
          <a:p>
            <a:r>
              <a:rPr lang="en-GB" sz="825" dirty="0">
                <a:solidFill>
                  <a:schemeClr val="tx1"/>
                </a:solidFill>
              </a:rPr>
              <a:t>One’s sex doesn’t appear to have an impact on their level of social trust. The average score of women on the social trust scale is merely 0.008 points higher than that of men. Based on the p-value (0.58), we </a:t>
            </a:r>
            <a:r>
              <a:rPr lang="en-GB" sz="825" u="sng" dirty="0">
                <a:solidFill>
                  <a:schemeClr val="tx1"/>
                </a:solidFill>
              </a:rPr>
              <a:t>cannot</a:t>
            </a:r>
            <a:r>
              <a:rPr lang="en-GB" sz="825" dirty="0">
                <a:solidFill>
                  <a:schemeClr val="tx1"/>
                </a:solidFill>
              </a:rPr>
              <a:t> reject the null-hypothesis that the difference between men and women in the wider EU population is in fact equal to 0 (as opposed to 0.008). There is in fact a probability of 0.58 (or 58%) that we would be wrong in rejecting the null-hypothesis. In conclusion, we don’t have evidence to suggest that sex is associated with differences in levels of social trust.</a:t>
            </a:r>
          </a:p>
        </p:txBody>
      </p:sp>
      <p:sp>
        <p:nvSpPr>
          <p:cNvPr id="5" name="Rectangle: Rounded Corners 4">
            <a:extLst>
              <a:ext uri="{FF2B5EF4-FFF2-40B4-BE49-F238E27FC236}">
                <a16:creationId xmlns:a16="http://schemas.microsoft.com/office/drawing/2014/main" id="{75FF7C9E-9107-6C21-3363-20EB5ABB6C00}"/>
              </a:ext>
            </a:extLst>
          </p:cNvPr>
          <p:cNvSpPr/>
          <p:nvPr/>
        </p:nvSpPr>
        <p:spPr>
          <a:xfrm>
            <a:off x="839559" y="1036044"/>
            <a:ext cx="6086752" cy="586376"/>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07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63665B-4A8A-4E7E-9EB9-FBCE5589F9C7}"/>
              </a:ext>
            </a:extLst>
          </p:cNvPr>
          <p:cNvPicPr>
            <a:picLocks noChangeAspect="1"/>
          </p:cNvPicPr>
          <p:nvPr/>
        </p:nvPicPr>
        <p:blipFill>
          <a:blip r:embed="rId2"/>
          <a:stretch>
            <a:fillRect/>
          </a:stretch>
        </p:blipFill>
        <p:spPr>
          <a:xfrm>
            <a:off x="899652" y="620833"/>
            <a:ext cx="7121402" cy="4028141"/>
          </a:xfrm>
          <a:prstGeom prst="rect">
            <a:avLst/>
          </a:prstGeom>
        </p:spPr>
      </p:pic>
    </p:spTree>
    <p:extLst>
      <p:ext uri="{BB962C8B-B14F-4D97-AF65-F5344CB8AC3E}">
        <p14:creationId xmlns:p14="http://schemas.microsoft.com/office/powerpoint/2010/main" val="1180492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FE4D6-8766-49A0-B677-626E90F8ED83}"/>
              </a:ext>
            </a:extLst>
          </p:cNvPr>
          <p:cNvPicPr>
            <a:picLocks noChangeAspect="1"/>
          </p:cNvPicPr>
          <p:nvPr/>
        </p:nvPicPr>
        <p:blipFill>
          <a:blip r:embed="rId2"/>
          <a:stretch>
            <a:fillRect/>
          </a:stretch>
        </p:blipFill>
        <p:spPr>
          <a:xfrm>
            <a:off x="412972" y="351115"/>
            <a:ext cx="5399249" cy="3948169"/>
          </a:xfrm>
          <a:prstGeom prst="rect">
            <a:avLst/>
          </a:prstGeom>
        </p:spPr>
      </p:pic>
      <mc:AlternateContent xmlns:mc="http://schemas.openxmlformats.org/markup-compatibility/2006">
        <mc:Choice xmlns:a14="http://schemas.microsoft.com/office/drawing/2010/main" Requires="a14">
          <p:sp>
            <p:nvSpPr>
              <p:cNvPr id="2" name="Text Placeholder 3">
                <a:extLst>
                  <a:ext uri="{FF2B5EF4-FFF2-40B4-BE49-F238E27FC236}">
                    <a16:creationId xmlns:a16="http://schemas.microsoft.com/office/drawing/2014/main" id="{92E34DB3-B618-46C4-F0E8-66B5AAF48975}"/>
                  </a:ext>
                </a:extLst>
              </p:cNvPr>
              <p:cNvSpPr txBox="1">
                <a:spLocks/>
              </p:cNvSpPr>
              <p:nvPr/>
            </p:nvSpPr>
            <p:spPr>
              <a:xfrm>
                <a:off x="5309937" y="844216"/>
                <a:ext cx="3665102" cy="978309"/>
              </a:xfrm>
              <a:prstGeom prst="rect">
                <a:avLst/>
              </a:prstGeom>
            </p:spPr>
            <p:txBody>
              <a:bodyPr/>
              <a:lst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76200" indent="0">
                  <a:buFont typeface="Arial Narrow" panose="020B0606020202030204" pitchFamily="34" charset="0"/>
                  <a:buNone/>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rPr>
                            <m:t>𝑌</m:t>
                          </m:r>
                        </m:e>
                      </m:acc>
                      <m:r>
                        <a:rPr lang="en-GB" i="1" smtClean="0">
                          <a:latin typeface="Cambria Math" panose="02040503050406030204" pitchFamily="18" charset="0"/>
                        </a:rPr>
                        <m:t>=</m:t>
                      </m:r>
                      <m:sSub>
                        <m:sSubPr>
                          <m:ctrlPr>
                            <a:rPr lang="en-GB" i="1" smtClean="0">
                              <a:latin typeface="Cambria Math" panose="02040503050406030204" pitchFamily="18" charset="0"/>
                            </a:rPr>
                          </m:ctrlPr>
                        </m:sSubPr>
                        <m:e>
                          <m:r>
                            <a:rPr lang="en-GB" i="1" smtClean="0">
                              <a:latin typeface="Cambria Math" panose="02040503050406030204" pitchFamily="18" charset="0"/>
                            </a:rPr>
                            <m:t>𝛽</m:t>
                          </m:r>
                        </m:e>
                        <m:sub>
                          <m:r>
                            <a:rPr lang="en-GB" i="1" smtClean="0">
                              <a:latin typeface="Cambria Math" panose="02040503050406030204" pitchFamily="18" charset="0"/>
                            </a:rPr>
                            <m:t>0</m:t>
                          </m:r>
                        </m:sub>
                      </m:sSub>
                      <m:r>
                        <a:rPr lang="en-GB" i="1" smtClean="0">
                          <a:latin typeface="Cambria Math" panose="02040503050406030204" pitchFamily="18" charset="0"/>
                        </a:rPr>
                        <m:t>+</m:t>
                      </m:r>
                      <m:sSub>
                        <m:sSubPr>
                          <m:ctrlPr>
                            <a:rPr lang="en-GB" i="1" smtClean="0">
                              <a:latin typeface="Cambria Math" panose="02040503050406030204" pitchFamily="18" charset="0"/>
                            </a:rPr>
                          </m:ctrlPr>
                        </m:sSubPr>
                        <m:e>
                          <m:r>
                            <a:rPr lang="en-GB" i="1" smtClean="0">
                              <a:latin typeface="Cambria Math" panose="02040503050406030204" pitchFamily="18" charset="0"/>
                            </a:rPr>
                            <m:t>𝛽</m:t>
                          </m:r>
                        </m:e>
                        <m:sub>
                          <m:r>
                            <a:rPr lang="en-GB" i="1" smtClean="0">
                              <a:latin typeface="Cambria Math" panose="02040503050406030204" pitchFamily="18" charset="0"/>
                            </a:rPr>
                            <m:t>1</m:t>
                          </m:r>
                        </m:sub>
                      </m:sSub>
                      <m:sSub>
                        <m:sSubPr>
                          <m:ctrlPr>
                            <a:rPr lang="en-GB" i="1" smtClean="0">
                              <a:solidFill>
                                <a:srgbClr val="00B050"/>
                              </a:solidFill>
                              <a:latin typeface="Cambria Math" panose="02040503050406030204" pitchFamily="18" charset="0"/>
                            </a:rPr>
                          </m:ctrlPr>
                        </m:sSubPr>
                        <m:e>
                          <m:r>
                            <a:rPr lang="en-GB" i="1" smtClean="0">
                              <a:solidFill>
                                <a:srgbClr val="00B050"/>
                              </a:solidFill>
                              <a:latin typeface="Cambria Math" panose="02040503050406030204" pitchFamily="18" charset="0"/>
                            </a:rPr>
                            <m:t>𝑋</m:t>
                          </m:r>
                        </m:e>
                        <m:sub>
                          <m:r>
                            <a:rPr lang="en-GB" i="1" smtClean="0">
                              <a:solidFill>
                                <a:srgbClr val="00B050"/>
                              </a:solidFill>
                              <a:latin typeface="Cambria Math" panose="02040503050406030204" pitchFamily="18" charset="0"/>
                            </a:rPr>
                            <m:t>1</m:t>
                          </m:r>
                        </m:sub>
                      </m:sSub>
                      <m:r>
                        <a:rPr lang="en-GB" i="1" smtClean="0">
                          <a:latin typeface="Cambria Math" panose="02040503050406030204" pitchFamily="18" charset="0"/>
                        </a:rPr>
                        <m:t>+</m:t>
                      </m:r>
                      <m:sSub>
                        <m:sSubPr>
                          <m:ctrlPr>
                            <a:rPr lang="en-GB" i="1" smtClean="0">
                              <a:latin typeface="Cambria Math" panose="02040503050406030204" pitchFamily="18" charset="0"/>
                            </a:rPr>
                          </m:ctrlPr>
                        </m:sSubPr>
                        <m:e>
                          <m:r>
                            <a:rPr lang="en-GB" i="1" smtClean="0">
                              <a:latin typeface="Cambria Math" panose="02040503050406030204" pitchFamily="18" charset="0"/>
                            </a:rPr>
                            <m:t>𝛽</m:t>
                          </m:r>
                        </m:e>
                        <m:sub>
                          <m:r>
                            <a:rPr lang="en-GB" i="1" smtClean="0">
                              <a:latin typeface="Cambria Math" panose="02040503050406030204" pitchFamily="18" charset="0"/>
                            </a:rPr>
                            <m:t>2</m:t>
                          </m:r>
                        </m:sub>
                      </m:sSub>
                      <m:sSub>
                        <m:sSubPr>
                          <m:ctrlPr>
                            <a:rPr lang="en-GB" i="1" smtClean="0">
                              <a:solidFill>
                                <a:srgbClr val="FFFF00"/>
                              </a:solidFill>
                              <a:latin typeface="Cambria Math" panose="02040503050406030204" pitchFamily="18" charset="0"/>
                            </a:rPr>
                          </m:ctrlPr>
                        </m:sSubPr>
                        <m:e>
                          <m:r>
                            <a:rPr lang="en-GB" i="1" smtClean="0">
                              <a:solidFill>
                                <a:srgbClr val="FFFF00"/>
                              </a:solidFill>
                              <a:latin typeface="Cambria Math" panose="02040503050406030204" pitchFamily="18" charset="0"/>
                            </a:rPr>
                            <m:t>𝑋</m:t>
                          </m:r>
                        </m:e>
                        <m:sub>
                          <m:r>
                            <a:rPr lang="en-GB" i="1" smtClean="0">
                              <a:solidFill>
                                <a:srgbClr val="FFFF00"/>
                              </a:solidFill>
                              <a:latin typeface="Cambria Math" panose="02040503050406030204" pitchFamily="18" charset="0"/>
                            </a:rPr>
                            <m:t>2</m:t>
                          </m:r>
                        </m:sub>
                      </m:sSub>
                      <m:r>
                        <a:rPr lang="en-GB" i="1" smtClean="0">
                          <a:latin typeface="Cambria Math" panose="02040503050406030204" pitchFamily="18" charset="0"/>
                        </a:rPr>
                        <m:t>+…</m:t>
                      </m:r>
                    </m:oMath>
                  </m:oMathPara>
                </a14:m>
                <a:endParaRPr lang="en-GB" i="1" dirty="0">
                  <a:latin typeface="Cambria Math" panose="02040503050406030204" pitchFamily="18" charset="0"/>
                </a:endParaRPr>
              </a:p>
              <a:p>
                <a:pPr marL="76200" indent="0">
                  <a:buFont typeface="Arial Narrow" panose="020B0606020202030204" pitchFamily="34" charse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sSub>
                        <m:sSubPr>
                          <m:ctrlPr>
                            <a:rPr lang="en-GB" i="1" smtClean="0">
                              <a:latin typeface="Cambria Math" panose="02040503050406030204" pitchFamily="18" charset="0"/>
                            </a:rPr>
                          </m:ctrlPr>
                        </m:sSubPr>
                        <m:e>
                          <m:r>
                            <a:rPr lang="en-GB" i="1" smtClean="0">
                              <a:latin typeface="Cambria Math" panose="02040503050406030204" pitchFamily="18" charset="0"/>
                            </a:rPr>
                            <m:t>𝛽</m:t>
                          </m:r>
                        </m:e>
                        <m:sub>
                          <m:r>
                            <a:rPr lang="en-GB" i="1" smtClean="0">
                              <a:latin typeface="Cambria Math" panose="02040503050406030204" pitchFamily="18" charset="0"/>
                            </a:rPr>
                            <m:t>𝑝</m:t>
                          </m:r>
                        </m:sub>
                      </m:sSub>
                      <m:sSub>
                        <m:sSubPr>
                          <m:ctrlPr>
                            <a:rPr lang="en-GB" i="1" smtClean="0">
                              <a:solidFill>
                                <a:srgbClr val="FFC000"/>
                              </a:solidFill>
                              <a:latin typeface="Cambria Math" panose="02040503050406030204" pitchFamily="18" charset="0"/>
                            </a:rPr>
                          </m:ctrlPr>
                        </m:sSubPr>
                        <m:e>
                          <m:r>
                            <a:rPr lang="en-GB" i="1" smtClean="0">
                              <a:solidFill>
                                <a:srgbClr val="FFC000"/>
                              </a:solidFill>
                              <a:latin typeface="Cambria Math" panose="02040503050406030204" pitchFamily="18" charset="0"/>
                            </a:rPr>
                            <m:t>𝑋</m:t>
                          </m:r>
                        </m:e>
                        <m:sub>
                          <m:r>
                            <a:rPr lang="en-GB" i="1" smtClean="0">
                              <a:solidFill>
                                <a:srgbClr val="FFC000"/>
                              </a:solidFill>
                              <a:latin typeface="Cambria Math" panose="02040503050406030204" pitchFamily="18" charset="0"/>
                            </a:rPr>
                            <m:t>𝑝</m:t>
                          </m:r>
                        </m:sub>
                      </m:sSub>
                    </m:oMath>
                  </m:oMathPara>
                </a14:m>
                <a:endParaRPr lang="en-GB" dirty="0"/>
              </a:p>
            </p:txBody>
          </p:sp>
        </mc:Choice>
        <mc:Fallback>
          <p:sp>
            <p:nvSpPr>
              <p:cNvPr id="2" name="Text Placeholder 3">
                <a:extLst>
                  <a:ext uri="{FF2B5EF4-FFF2-40B4-BE49-F238E27FC236}">
                    <a16:creationId xmlns:a16="http://schemas.microsoft.com/office/drawing/2014/main" id="{92E34DB3-B618-46C4-F0E8-66B5AAF48975}"/>
                  </a:ext>
                </a:extLst>
              </p:cNvPr>
              <p:cNvSpPr txBox="1">
                <a:spLocks noRot="1" noChangeAspect="1" noMove="1" noResize="1" noEditPoints="1" noAdjustHandles="1" noChangeArrowheads="1" noChangeShapeType="1" noTextEdit="1"/>
              </p:cNvSpPr>
              <p:nvPr/>
            </p:nvSpPr>
            <p:spPr>
              <a:xfrm>
                <a:off x="5309937" y="844216"/>
                <a:ext cx="3665102" cy="978309"/>
              </a:xfrm>
              <a:prstGeom prst="rect">
                <a:avLst/>
              </a:prstGeom>
              <a:blipFill>
                <a:blip r:embed="rId3"/>
                <a:stretch>
                  <a:fillRect t="-3106"/>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DF1E549E-C8DB-DE07-B1ED-FF5722BABEF5}"/>
              </a:ext>
            </a:extLst>
          </p:cNvPr>
          <p:cNvSpPr/>
          <p:nvPr/>
        </p:nvSpPr>
        <p:spPr>
          <a:xfrm>
            <a:off x="5252718" y="1632373"/>
            <a:ext cx="3108271" cy="287781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lumMod val="75000"/>
                </a:schemeClr>
              </a:solidFill>
            </a:endParaRPr>
          </a:p>
        </p:txBody>
      </p:sp>
      <p:sp>
        <p:nvSpPr>
          <p:cNvPr id="5" name="Rectangle 4">
            <a:extLst>
              <a:ext uri="{FF2B5EF4-FFF2-40B4-BE49-F238E27FC236}">
                <a16:creationId xmlns:a16="http://schemas.microsoft.com/office/drawing/2014/main" id="{8E70701F-D9D6-6991-C683-FACE1F142BDA}"/>
              </a:ext>
            </a:extLst>
          </p:cNvPr>
          <p:cNvSpPr/>
          <p:nvPr/>
        </p:nvSpPr>
        <p:spPr>
          <a:xfrm>
            <a:off x="6101885" y="2033425"/>
            <a:ext cx="2618986" cy="23701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099A6748-F37D-94A4-AEAC-3FE2A0B2AD44}"/>
              </a:ext>
            </a:extLst>
          </p:cNvPr>
          <p:cNvSpPr/>
          <p:nvPr/>
        </p:nvSpPr>
        <p:spPr>
          <a:xfrm>
            <a:off x="6214388" y="2054924"/>
            <a:ext cx="1270346" cy="1215236"/>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75000"/>
                  </a:schemeClr>
                </a:solidFill>
              </a:rPr>
              <a:t>X1</a:t>
            </a:r>
          </a:p>
        </p:txBody>
      </p:sp>
      <p:sp>
        <p:nvSpPr>
          <p:cNvPr id="7" name="Oval 6">
            <a:extLst>
              <a:ext uri="{FF2B5EF4-FFF2-40B4-BE49-F238E27FC236}">
                <a16:creationId xmlns:a16="http://schemas.microsoft.com/office/drawing/2014/main" id="{7D0ACD01-36E4-D4A4-1E7C-CE56D0CF83A1}"/>
              </a:ext>
            </a:extLst>
          </p:cNvPr>
          <p:cNvSpPr/>
          <p:nvPr/>
        </p:nvSpPr>
        <p:spPr>
          <a:xfrm>
            <a:off x="7030334" y="2463086"/>
            <a:ext cx="1320166" cy="1215236"/>
          </a:xfrm>
          <a:prstGeom prst="ellipse">
            <a:avLst/>
          </a:prstGeom>
          <a:solidFill>
            <a:schemeClr val="accent6">
              <a:lumMod val="75000"/>
              <a:alpha val="388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75000"/>
                  </a:schemeClr>
                </a:solidFill>
              </a:rPr>
              <a:t>X2</a:t>
            </a:r>
          </a:p>
        </p:txBody>
      </p:sp>
      <p:sp>
        <p:nvSpPr>
          <p:cNvPr id="8" name="Oval 7">
            <a:extLst>
              <a:ext uri="{FF2B5EF4-FFF2-40B4-BE49-F238E27FC236}">
                <a16:creationId xmlns:a16="http://schemas.microsoft.com/office/drawing/2014/main" id="{500FEB95-4329-643B-5B34-FF5EBD23FCCD}"/>
              </a:ext>
            </a:extLst>
          </p:cNvPr>
          <p:cNvSpPr/>
          <p:nvPr/>
        </p:nvSpPr>
        <p:spPr>
          <a:xfrm>
            <a:off x="6250329" y="2937492"/>
            <a:ext cx="1270346" cy="1132873"/>
          </a:xfrm>
          <a:prstGeom prst="ellipse">
            <a:avLst/>
          </a:prstGeom>
          <a:solidFill>
            <a:schemeClr val="accent4">
              <a:lumMod val="20000"/>
              <a:lumOff val="8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75000"/>
                  </a:schemeClr>
                </a:solidFill>
              </a:rPr>
              <a:t>X3</a:t>
            </a:r>
          </a:p>
        </p:txBody>
      </p:sp>
      <p:sp>
        <p:nvSpPr>
          <p:cNvPr id="9" name="TextBox 8">
            <a:extLst>
              <a:ext uri="{FF2B5EF4-FFF2-40B4-BE49-F238E27FC236}">
                <a16:creationId xmlns:a16="http://schemas.microsoft.com/office/drawing/2014/main" id="{6F742181-377B-DB51-81AF-6B14CB707D0E}"/>
              </a:ext>
            </a:extLst>
          </p:cNvPr>
          <p:cNvSpPr txBox="1"/>
          <p:nvPr/>
        </p:nvSpPr>
        <p:spPr>
          <a:xfrm>
            <a:off x="7737421" y="3814812"/>
            <a:ext cx="939419" cy="400110"/>
          </a:xfrm>
          <a:prstGeom prst="rect">
            <a:avLst/>
          </a:prstGeom>
          <a:noFill/>
        </p:spPr>
        <p:txBody>
          <a:bodyPr wrap="square" rtlCol="0">
            <a:spAutoFit/>
          </a:bodyPr>
          <a:lstStyle/>
          <a:p>
            <a:r>
              <a:rPr lang="en-GB" sz="1000" dirty="0">
                <a:solidFill>
                  <a:schemeClr val="tx2">
                    <a:lumMod val="75000"/>
                  </a:schemeClr>
                </a:solidFill>
              </a:rPr>
              <a:t>60%</a:t>
            </a:r>
          </a:p>
          <a:p>
            <a:r>
              <a:rPr lang="en-GB" sz="1000" dirty="0">
                <a:solidFill>
                  <a:schemeClr val="tx2">
                    <a:lumMod val="75000"/>
                  </a:schemeClr>
                </a:solidFill>
              </a:rPr>
              <a:t>unexplained</a:t>
            </a:r>
          </a:p>
        </p:txBody>
      </p:sp>
      <p:sp>
        <p:nvSpPr>
          <p:cNvPr id="10" name="Rectangle 9">
            <a:extLst>
              <a:ext uri="{FF2B5EF4-FFF2-40B4-BE49-F238E27FC236}">
                <a16:creationId xmlns:a16="http://schemas.microsoft.com/office/drawing/2014/main" id="{5EDA9B2C-703C-A088-6BFF-48AF5458E31B}"/>
              </a:ext>
            </a:extLst>
          </p:cNvPr>
          <p:cNvSpPr/>
          <p:nvPr/>
        </p:nvSpPr>
        <p:spPr>
          <a:xfrm>
            <a:off x="5622758" y="2033425"/>
            <a:ext cx="3108271" cy="26669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83205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0E8551-D76B-4BF8-A785-A6D148801121}"/>
              </a:ext>
            </a:extLst>
          </p:cNvPr>
          <p:cNvPicPr>
            <a:picLocks noChangeAspect="1"/>
          </p:cNvPicPr>
          <p:nvPr/>
        </p:nvPicPr>
        <p:blipFill>
          <a:blip r:embed="rId3"/>
          <a:stretch>
            <a:fillRect/>
          </a:stretch>
        </p:blipFill>
        <p:spPr>
          <a:xfrm>
            <a:off x="648930" y="887845"/>
            <a:ext cx="6445823" cy="3577263"/>
          </a:xfrm>
          <a:prstGeom prst="rect">
            <a:avLst/>
          </a:prstGeom>
        </p:spPr>
      </p:pic>
      <p:sp>
        <p:nvSpPr>
          <p:cNvPr id="2" name="Rectangle 1">
            <a:extLst>
              <a:ext uri="{FF2B5EF4-FFF2-40B4-BE49-F238E27FC236}">
                <a16:creationId xmlns:a16="http://schemas.microsoft.com/office/drawing/2014/main" id="{352A3A59-CCB1-7790-F204-3052CB603BAC}"/>
              </a:ext>
            </a:extLst>
          </p:cNvPr>
          <p:cNvSpPr/>
          <p:nvPr/>
        </p:nvSpPr>
        <p:spPr>
          <a:xfrm>
            <a:off x="1008001" y="2741639"/>
            <a:ext cx="1747472" cy="534131"/>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Oval 3">
            <a:extLst>
              <a:ext uri="{FF2B5EF4-FFF2-40B4-BE49-F238E27FC236}">
                <a16:creationId xmlns:a16="http://schemas.microsoft.com/office/drawing/2014/main" id="{5C602359-2B22-08EA-1358-A655E3E3CBEE}"/>
              </a:ext>
            </a:extLst>
          </p:cNvPr>
          <p:cNvSpPr/>
          <p:nvPr/>
        </p:nvSpPr>
        <p:spPr>
          <a:xfrm>
            <a:off x="4511528" y="3098070"/>
            <a:ext cx="1019907" cy="1912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FF0000"/>
              </a:solidFill>
            </a:endParaRPr>
          </a:p>
        </p:txBody>
      </p:sp>
      <p:sp>
        <p:nvSpPr>
          <p:cNvPr id="5" name="Oval 4">
            <a:extLst>
              <a:ext uri="{FF2B5EF4-FFF2-40B4-BE49-F238E27FC236}">
                <a16:creationId xmlns:a16="http://schemas.microsoft.com/office/drawing/2014/main" id="{9119E445-5ADC-532B-2FE4-BC1B137826D2}"/>
              </a:ext>
            </a:extLst>
          </p:cNvPr>
          <p:cNvSpPr/>
          <p:nvPr/>
        </p:nvSpPr>
        <p:spPr>
          <a:xfrm>
            <a:off x="3527914" y="3402624"/>
            <a:ext cx="890221" cy="226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6" name="Straight Arrow Connector 5">
            <a:extLst>
              <a:ext uri="{FF2B5EF4-FFF2-40B4-BE49-F238E27FC236}">
                <a16:creationId xmlns:a16="http://schemas.microsoft.com/office/drawing/2014/main" id="{0BA53F6E-86CC-DEFE-EE2C-11BC162F245C}"/>
              </a:ext>
            </a:extLst>
          </p:cNvPr>
          <p:cNvCxnSpPr>
            <a:cxnSpLocks/>
            <a:stCxn id="4" idx="3"/>
            <a:endCxn id="5" idx="7"/>
          </p:cNvCxnSpPr>
          <p:nvPr/>
        </p:nvCxnSpPr>
        <p:spPr>
          <a:xfrm flipH="1">
            <a:off x="4287766" y="3261297"/>
            <a:ext cx="373124" cy="174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llout: Line 6">
            <a:extLst>
              <a:ext uri="{FF2B5EF4-FFF2-40B4-BE49-F238E27FC236}">
                <a16:creationId xmlns:a16="http://schemas.microsoft.com/office/drawing/2014/main" id="{92B018A4-D08D-B4BF-BC83-F90F15BD0C78}"/>
              </a:ext>
            </a:extLst>
          </p:cNvPr>
          <p:cNvSpPr/>
          <p:nvPr/>
        </p:nvSpPr>
        <p:spPr>
          <a:xfrm>
            <a:off x="6079882" y="2215662"/>
            <a:ext cx="2721779" cy="786512"/>
          </a:xfrm>
          <a:prstGeom prst="borderCallout1">
            <a:avLst>
              <a:gd name="adj1" fmla="val 47918"/>
              <a:gd name="adj2" fmla="val -774"/>
              <a:gd name="adj3" fmla="val 117096"/>
              <a:gd name="adj4" fmla="val -231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p-value; small!; smaller than 0.01; note that this has changed compared to the previous model; now, once we also account for education and age (i.e. keeping the effect of those variables constant, one’s sex seems to have an impact on their level of social trust</a:t>
            </a:r>
          </a:p>
        </p:txBody>
      </p:sp>
      <p:sp>
        <p:nvSpPr>
          <p:cNvPr id="8" name="Callout: Line 7">
            <a:extLst>
              <a:ext uri="{FF2B5EF4-FFF2-40B4-BE49-F238E27FC236}">
                <a16:creationId xmlns:a16="http://schemas.microsoft.com/office/drawing/2014/main" id="{3DCC0A52-3E14-A48B-91AE-364FB747E252}"/>
              </a:ext>
            </a:extLst>
          </p:cNvPr>
          <p:cNvSpPr/>
          <p:nvPr/>
        </p:nvSpPr>
        <p:spPr>
          <a:xfrm>
            <a:off x="4210354" y="1607195"/>
            <a:ext cx="2364188" cy="534132"/>
          </a:xfrm>
          <a:prstGeom prst="borderCallout1">
            <a:avLst>
              <a:gd name="adj1" fmla="val 47918"/>
              <a:gd name="adj2" fmla="val -502"/>
              <a:gd name="adj3" fmla="val 212653"/>
              <a:gd name="adj4" fmla="val -827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5" dirty="0">
                <a:solidFill>
                  <a:schemeClr val="tx1"/>
                </a:solidFill>
              </a:rPr>
              <a:t>We are now interpreting each “slope” coefficient, keeping in mind that they represent the effect of that variable </a:t>
            </a:r>
            <a:r>
              <a:rPr lang="en-GB" sz="825" i="1" u="sng" dirty="0">
                <a:solidFill>
                  <a:schemeClr val="tx1"/>
                </a:solidFill>
              </a:rPr>
              <a:t>while keeping constant (eliminating) the effect of the other variables in the model</a:t>
            </a:r>
          </a:p>
        </p:txBody>
      </p:sp>
      <p:cxnSp>
        <p:nvCxnSpPr>
          <p:cNvPr id="9" name="Straight Arrow Connector 8">
            <a:extLst>
              <a:ext uri="{FF2B5EF4-FFF2-40B4-BE49-F238E27FC236}">
                <a16:creationId xmlns:a16="http://schemas.microsoft.com/office/drawing/2014/main" id="{EE52E5E5-33E3-C1A4-DC48-4ED99CC3328F}"/>
              </a:ext>
            </a:extLst>
          </p:cNvPr>
          <p:cNvCxnSpPr>
            <a:cxnSpLocks/>
            <a:endCxn id="10" idx="1"/>
          </p:cNvCxnSpPr>
          <p:nvPr/>
        </p:nvCxnSpPr>
        <p:spPr>
          <a:xfrm flipH="1">
            <a:off x="5363009" y="3435789"/>
            <a:ext cx="24330" cy="885461"/>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63743FC-D308-FEC8-F654-FE1C3EA07ED2}"/>
              </a:ext>
            </a:extLst>
          </p:cNvPr>
          <p:cNvSpPr/>
          <p:nvPr/>
        </p:nvSpPr>
        <p:spPr>
          <a:xfrm>
            <a:off x="5246481" y="4293244"/>
            <a:ext cx="795704" cy="191233"/>
          </a:xfrm>
          <a:prstGeom prst="ellipse">
            <a:avLst/>
          </a:prstGeom>
          <a:solidFill>
            <a:schemeClr val="tx2">
              <a:lumMod val="40000"/>
              <a:lumOff val="60000"/>
              <a:alpha val="5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a:extLst>
              <a:ext uri="{FF2B5EF4-FFF2-40B4-BE49-F238E27FC236}">
                <a16:creationId xmlns:a16="http://schemas.microsoft.com/office/drawing/2014/main" id="{34D5A48B-3AF6-77E6-E72C-CE6484C6E7A9}"/>
              </a:ext>
            </a:extLst>
          </p:cNvPr>
          <p:cNvSpPr/>
          <p:nvPr/>
        </p:nvSpPr>
        <p:spPr>
          <a:xfrm>
            <a:off x="6574543" y="3469144"/>
            <a:ext cx="2288198" cy="110912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25" b="1" dirty="0">
                <a:solidFill>
                  <a:schemeClr val="tx1"/>
                </a:solidFill>
              </a:rPr>
              <a:t>Conclusion</a:t>
            </a:r>
            <a:r>
              <a:rPr lang="en-GB" sz="825" dirty="0">
                <a:solidFill>
                  <a:schemeClr val="tx1"/>
                </a:solidFill>
              </a:rPr>
              <a:t>:</a:t>
            </a:r>
          </a:p>
          <a:p>
            <a:endParaRPr lang="en-GB" sz="825" dirty="0">
              <a:solidFill>
                <a:schemeClr val="tx1"/>
              </a:solidFill>
            </a:endParaRPr>
          </a:p>
          <a:p>
            <a:r>
              <a:rPr lang="en-GB" sz="825" dirty="0">
                <a:solidFill>
                  <a:schemeClr val="tx1"/>
                </a:solidFill>
              </a:rPr>
              <a:t>In a statistical model that predicts levels of social trust from education, age and gender, we find that all three predictors are associated with social trust. Having more education, being older and being a woman is associated with higher levels of social trust.</a:t>
            </a:r>
          </a:p>
        </p:txBody>
      </p:sp>
      <p:sp>
        <p:nvSpPr>
          <p:cNvPr id="12" name="Oval 11">
            <a:extLst>
              <a:ext uri="{FF2B5EF4-FFF2-40B4-BE49-F238E27FC236}">
                <a16:creationId xmlns:a16="http://schemas.microsoft.com/office/drawing/2014/main" id="{84A37073-4082-9244-41C7-CB2A61F76325}"/>
              </a:ext>
            </a:extLst>
          </p:cNvPr>
          <p:cNvSpPr/>
          <p:nvPr/>
        </p:nvSpPr>
        <p:spPr>
          <a:xfrm>
            <a:off x="4489919" y="2913087"/>
            <a:ext cx="1019907"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Oval 12">
            <a:extLst>
              <a:ext uri="{FF2B5EF4-FFF2-40B4-BE49-F238E27FC236}">
                <a16:creationId xmlns:a16="http://schemas.microsoft.com/office/drawing/2014/main" id="{7A41B6C6-FC70-B923-FC01-506C970D4C82}"/>
              </a:ext>
            </a:extLst>
          </p:cNvPr>
          <p:cNvSpPr/>
          <p:nvPr/>
        </p:nvSpPr>
        <p:spPr>
          <a:xfrm>
            <a:off x="4506341" y="2750496"/>
            <a:ext cx="1019907"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Oval 13">
            <a:extLst>
              <a:ext uri="{FF2B5EF4-FFF2-40B4-BE49-F238E27FC236}">
                <a16:creationId xmlns:a16="http://schemas.microsoft.com/office/drawing/2014/main" id="{B1719B1F-8800-F33B-3557-A8CBB414DB00}"/>
              </a:ext>
            </a:extLst>
          </p:cNvPr>
          <p:cNvSpPr/>
          <p:nvPr/>
        </p:nvSpPr>
        <p:spPr>
          <a:xfrm>
            <a:off x="4511528" y="2570035"/>
            <a:ext cx="1019907" cy="1912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3" name="Rectangle 22">
            <a:extLst>
              <a:ext uri="{FF2B5EF4-FFF2-40B4-BE49-F238E27FC236}">
                <a16:creationId xmlns:a16="http://schemas.microsoft.com/office/drawing/2014/main" id="{7A653D51-6060-9DC8-D139-73A8EE54FCEC}"/>
              </a:ext>
            </a:extLst>
          </p:cNvPr>
          <p:cNvSpPr/>
          <p:nvPr/>
        </p:nvSpPr>
        <p:spPr>
          <a:xfrm>
            <a:off x="4418134" y="2334358"/>
            <a:ext cx="1307471" cy="1101431"/>
          </a:xfrm>
          <a:prstGeom prst="rect">
            <a:avLst/>
          </a:prstGeom>
          <a:solidFill>
            <a:schemeClr val="tx2">
              <a:lumMod val="40000"/>
              <a:lumOff val="6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 name="Rectangle 24">
            <a:extLst>
              <a:ext uri="{FF2B5EF4-FFF2-40B4-BE49-F238E27FC236}">
                <a16:creationId xmlns:a16="http://schemas.microsoft.com/office/drawing/2014/main" id="{4B898BB9-86E7-ED8D-5405-6401C2563A62}"/>
              </a:ext>
            </a:extLst>
          </p:cNvPr>
          <p:cNvSpPr/>
          <p:nvPr/>
        </p:nvSpPr>
        <p:spPr>
          <a:xfrm>
            <a:off x="3633081" y="4578267"/>
            <a:ext cx="2484775" cy="11881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This is now the p-value for the entire model</a:t>
            </a:r>
          </a:p>
        </p:txBody>
      </p:sp>
      <p:cxnSp>
        <p:nvCxnSpPr>
          <p:cNvPr id="26" name="Straight Arrow Connector 25">
            <a:extLst>
              <a:ext uri="{FF2B5EF4-FFF2-40B4-BE49-F238E27FC236}">
                <a16:creationId xmlns:a16="http://schemas.microsoft.com/office/drawing/2014/main" id="{56B41D8C-DA0E-7B36-D332-EAA8D5F7DCC2}"/>
              </a:ext>
            </a:extLst>
          </p:cNvPr>
          <p:cNvCxnSpPr>
            <a:cxnSpLocks/>
            <a:stCxn id="25" idx="0"/>
            <a:endCxn id="10" idx="3"/>
          </p:cNvCxnSpPr>
          <p:nvPr/>
        </p:nvCxnSpPr>
        <p:spPr>
          <a:xfrm flipV="1">
            <a:off x="4875469" y="4456471"/>
            <a:ext cx="487541" cy="121796"/>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CAB497E-80F9-D14C-9347-07453AB047D5}"/>
              </a:ext>
            </a:extLst>
          </p:cNvPr>
          <p:cNvSpPr/>
          <p:nvPr/>
        </p:nvSpPr>
        <p:spPr>
          <a:xfrm>
            <a:off x="1008001" y="946484"/>
            <a:ext cx="6086752" cy="586376"/>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88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P spid="10" grpId="0" animBg="1"/>
      <p:bldP spid="11" grpId="0" animBg="1"/>
      <p:bldP spid="12" grpId="0" animBg="1"/>
      <p:bldP spid="13" grpId="0" animBg="1"/>
      <p:bldP spid="14" grpId="0" animBg="1"/>
      <p:bldP spid="23"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spirit level” (2010)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4</a:t>
            </a:fld>
            <a:endParaRPr lang="en-US" dirty="0"/>
          </a:p>
        </p:txBody>
      </p:sp>
      <p:pic>
        <p:nvPicPr>
          <p:cNvPr id="3" name="Picture 2">
            <a:extLst>
              <a:ext uri="{FF2B5EF4-FFF2-40B4-BE49-F238E27FC236}">
                <a16:creationId xmlns:a16="http://schemas.microsoft.com/office/drawing/2014/main" id="{5790DE78-5D91-9447-BF0B-96D4A9DBCF72}"/>
              </a:ext>
            </a:extLst>
          </p:cNvPr>
          <p:cNvPicPr>
            <a:picLocks noChangeAspect="1"/>
          </p:cNvPicPr>
          <p:nvPr/>
        </p:nvPicPr>
        <p:blipFill>
          <a:blip r:embed="rId3"/>
          <a:stretch>
            <a:fillRect/>
          </a:stretch>
        </p:blipFill>
        <p:spPr>
          <a:xfrm>
            <a:off x="1929911" y="681533"/>
            <a:ext cx="5284177" cy="4253118"/>
          </a:xfrm>
          <a:prstGeom prst="rect">
            <a:avLst/>
          </a:prstGeom>
        </p:spPr>
      </p:pic>
    </p:spTree>
    <p:extLst>
      <p:ext uri="{BB962C8B-B14F-4D97-AF65-F5344CB8AC3E}">
        <p14:creationId xmlns:p14="http://schemas.microsoft.com/office/powerpoint/2010/main" val="183673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spirit level” (2010)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5</a:t>
            </a:fld>
            <a:endParaRPr lang="en-US" dirty="0"/>
          </a:p>
        </p:txBody>
      </p:sp>
      <p:pic>
        <p:nvPicPr>
          <p:cNvPr id="4" name="Picture 3">
            <a:extLst>
              <a:ext uri="{FF2B5EF4-FFF2-40B4-BE49-F238E27FC236}">
                <a16:creationId xmlns:a16="http://schemas.microsoft.com/office/drawing/2014/main" id="{BBC67004-7023-2934-B9CC-E419109BD817}"/>
              </a:ext>
            </a:extLst>
          </p:cNvPr>
          <p:cNvPicPr>
            <a:picLocks noChangeAspect="1"/>
          </p:cNvPicPr>
          <p:nvPr/>
        </p:nvPicPr>
        <p:blipFill>
          <a:blip r:embed="rId3"/>
          <a:stretch>
            <a:fillRect/>
          </a:stretch>
        </p:blipFill>
        <p:spPr>
          <a:xfrm>
            <a:off x="1882044" y="576990"/>
            <a:ext cx="5379911" cy="4353310"/>
          </a:xfrm>
          <a:prstGeom prst="rect">
            <a:avLst/>
          </a:prstGeom>
        </p:spPr>
      </p:pic>
    </p:spTree>
    <p:extLst>
      <p:ext uri="{BB962C8B-B14F-4D97-AF65-F5344CB8AC3E}">
        <p14:creationId xmlns:p14="http://schemas.microsoft.com/office/powerpoint/2010/main" val="251064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noAutofit/>
          </a:bodyPr>
          <a:lstStyle/>
          <a:p>
            <a:pPr lvl="0" indent="0">
              <a:buNone/>
            </a:pPr>
            <a:r>
              <a:rPr sz="1100" dirty="0" err="1">
                <a:solidFill>
                  <a:srgbClr val="4758AB"/>
                </a:solidFill>
                <a:latin typeface="Courier"/>
              </a:rPr>
              <a:t>data_peek</a:t>
            </a:r>
            <a:r>
              <a:rPr sz="1100" dirty="0">
                <a:solidFill>
                  <a:srgbClr val="003B4F"/>
                </a:solidFill>
                <a:latin typeface="Courier"/>
              </a:rPr>
              <a:t>(inequality)</a:t>
            </a:r>
            <a:endParaRPr lang="en-GB" sz="1100" dirty="0">
              <a:solidFill>
                <a:srgbClr val="003B4F"/>
              </a:solidFill>
              <a:latin typeface="Courier"/>
            </a:endParaRPr>
          </a:p>
          <a:p>
            <a:pPr lvl="0" indent="0">
              <a:buNone/>
            </a:pPr>
            <a:endParaRPr lang="en-GB" sz="1100" dirty="0">
              <a:solidFill>
                <a:srgbClr val="003B4F"/>
              </a:solidFill>
              <a:latin typeface="Courier"/>
            </a:endParaRPr>
          </a:p>
          <a:p>
            <a:pPr lvl="0" indent="0">
              <a:buNone/>
            </a:pPr>
            <a:endParaRPr sz="1100" dirty="0">
              <a:solidFill>
                <a:srgbClr val="003B4F"/>
              </a:solidFill>
              <a:latin typeface="Courier"/>
            </a:endParaRPr>
          </a:p>
          <a:p>
            <a:pPr lvl="0" indent="0">
              <a:buNone/>
            </a:pPr>
            <a:r>
              <a:rPr sz="1100" dirty="0">
                <a:latin typeface="Courier"/>
              </a:rPr>
              <a:t>Data frame with 89 rows and 10 variables
Variable      | Type      | Values                                     
-----------------------------------------------------------------------
</a:t>
            </a:r>
            <a:r>
              <a:rPr sz="1100" dirty="0" err="1">
                <a:latin typeface="Courier"/>
              </a:rPr>
              <a:t>cntry_AN</a:t>
            </a:r>
            <a:r>
              <a:rPr sz="1100" dirty="0">
                <a:latin typeface="Courier"/>
              </a:rPr>
              <a:t>      | character | AL, AZ, AT, AM, BA, BG, BY, HR, CZ, DK, ...
country       | character | Albania, Azerbaijan, Austria, Armenia, ... 
</a:t>
            </a:r>
            <a:r>
              <a:rPr sz="1100" dirty="0" err="1">
                <a:latin typeface="Courier"/>
              </a:rPr>
              <a:t>trust_pct</a:t>
            </a:r>
            <a:r>
              <a:rPr sz="1100" dirty="0">
                <a:latin typeface="Courier"/>
              </a:rPr>
              <a:t>     | numeric   | 2.52, 30.36, 48.46, 17.68, 9.61, 18.05, ...
GDPpercap2    | numeric   | 12770.9918634405, 14121.4069355591, ...    
pop           | numeric   | 2873457, 9854033, 8797566, 2851923, ...    
</a:t>
            </a:r>
            <a:r>
              <a:rPr sz="1100" dirty="0" err="1">
                <a:latin typeface="Courier"/>
              </a:rPr>
              <a:t>urban_pop_pct</a:t>
            </a:r>
            <a:r>
              <a:rPr sz="1100" dirty="0">
                <a:latin typeface="Courier"/>
              </a:rPr>
              <a:t> | numeric   | 59.383, 55.343, 58.094, 63.103, 47.876, ...
inc_top20     | numeric   | 39.6375, NA, 38.4181818181818, 39.575, ... 
inc_bottom20  | numeric   | 7.9125, NA, 7.90909090909091, ...          
s80s20        | numeric   | 5.00947867298578, NA, 4.85747126436782, ...
Region        | character | Europe &amp; Central Asia, ...                 </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EF938FB-130F-68B2-8AC7-8A7278E3E0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B425EB-64BA-401C-E4BB-6DD7A92ED835}"/>
              </a:ext>
            </a:extLst>
          </p:cNvPr>
          <p:cNvSpPr>
            <a:spLocks noGrp="1"/>
          </p:cNvSpPr>
          <p:nvPr>
            <p:ph type="sldNum" sz="quarter" idx="12"/>
          </p:nvPr>
        </p:nvSpPr>
        <p:spPr/>
        <p:txBody>
          <a:bodyPr/>
          <a:lstStyle/>
          <a:p>
            <a:r>
              <a:rPr lang="en-US"/>
              <a:t>Slide </a:t>
            </a:r>
            <a:fld id="{C5EF2332-01BF-834F-8236-50238282D533}" type="slidenum">
              <a:rPr lang="en-US" smtClean="0"/>
              <a:pPr/>
              <a:t>7</a:t>
            </a:fld>
            <a:endParaRPr lang="en-US" dirty="0"/>
          </a:p>
        </p:txBody>
      </p:sp>
      <p:sp>
        <p:nvSpPr>
          <p:cNvPr id="7" name="TextBox 6">
            <a:extLst>
              <a:ext uri="{FF2B5EF4-FFF2-40B4-BE49-F238E27FC236}">
                <a16:creationId xmlns:a16="http://schemas.microsoft.com/office/drawing/2014/main" id="{B1DBF2EA-8994-0D68-D672-4C6311178E6E}"/>
              </a:ext>
            </a:extLst>
          </p:cNvPr>
          <p:cNvSpPr txBox="1"/>
          <p:nvPr/>
        </p:nvSpPr>
        <p:spPr>
          <a:xfrm>
            <a:off x="305532" y="1602254"/>
            <a:ext cx="8532935" cy="1938992"/>
          </a:xfrm>
          <a:prstGeom prst="rect">
            <a:avLst/>
          </a:prstGeom>
          <a:noFill/>
        </p:spPr>
        <p:txBody>
          <a:bodyPr wrap="square">
            <a:spAutoFit/>
          </a:bodyPr>
          <a:lstStyle/>
          <a:p>
            <a:pPr lvl="0" indent="0">
              <a:buNone/>
            </a:pPr>
            <a:r>
              <a:rPr lang="en-GB" sz="1000" dirty="0" err="1">
                <a:solidFill>
                  <a:srgbClr val="4758AB"/>
                </a:solidFill>
                <a:latin typeface="Courier"/>
              </a:rPr>
              <a:t>describe_distribution</a:t>
            </a:r>
            <a:r>
              <a:rPr lang="en-GB" sz="1000" dirty="0">
                <a:solidFill>
                  <a:srgbClr val="003B4F"/>
                </a:solidFill>
                <a:latin typeface="Courier"/>
              </a:rPr>
              <a:t>(inequality)</a:t>
            </a:r>
          </a:p>
          <a:p>
            <a:pPr lvl="0" indent="0">
              <a:buNone/>
            </a:pPr>
            <a:endParaRPr lang="en-GB" sz="1000" dirty="0">
              <a:solidFill>
                <a:srgbClr val="003B4F"/>
              </a:solidFill>
              <a:latin typeface="Courier"/>
            </a:endParaRPr>
          </a:p>
          <a:p>
            <a:pPr lvl="0" indent="0">
              <a:buNone/>
            </a:pPr>
            <a:endParaRPr lang="en-GB" sz="1000" dirty="0">
              <a:solidFill>
                <a:srgbClr val="003B4F"/>
              </a:solidFill>
              <a:latin typeface="Courier"/>
            </a:endParaRPr>
          </a:p>
          <a:p>
            <a:pPr lvl="0" indent="0">
              <a:buNone/>
            </a:pPr>
            <a:r>
              <a:rPr lang="en-GB" sz="1000" dirty="0">
                <a:latin typeface="Courier"/>
              </a:rPr>
              <a:t>Variable      |     Mean |       SD |      IQR |                Range | Skewness | Kurtosis |  n | </a:t>
            </a:r>
            <a:r>
              <a:rPr lang="en-GB" sz="1000" dirty="0" err="1">
                <a:latin typeface="Courier"/>
              </a:rPr>
              <a:t>n_Missing</a:t>
            </a:r>
            <a:r>
              <a:rPr lang="en-GB" sz="1000" dirty="0">
                <a:latin typeface="Courier"/>
              </a:rPr>
              <a:t>
------------------------------------------------------------------------------------------------------------
</a:t>
            </a:r>
            <a:r>
              <a:rPr lang="en-GB" sz="1000" dirty="0" err="1">
                <a:latin typeface="Courier"/>
              </a:rPr>
              <a:t>trust_pct</a:t>
            </a:r>
            <a:r>
              <a:rPr lang="en-GB" sz="1000" dirty="0">
                <a:latin typeface="Courier"/>
              </a:rPr>
              <a:t>     |    25.73 |    18.41 |    21.14 |        [2.14, 77.42] |     1.13 |     0.62 | 89 |         0
GDPpercap2    | 27447.01 | 21342.56 | 28284.55 |  [1987.97, 1.23e+05] |     1.62 |     4.20 | 86 |         3
pop           | 5.78e+07 | 1.58e+08 | 4.68e+07 | [73837.00, 1.40e+09] |     7.32 |    61.13 | 87 |         2
</a:t>
            </a:r>
            <a:r>
              <a:rPr lang="en-GB" sz="1000" dirty="0" err="1">
                <a:latin typeface="Courier"/>
              </a:rPr>
              <a:t>urban_pop_pct</a:t>
            </a:r>
            <a:r>
              <a:rPr lang="en-GB" sz="1000" dirty="0">
                <a:latin typeface="Courier"/>
              </a:rPr>
              <a:t> |    67.92 |    18.93 |    25.93 |      [20.31, 100.00] |    -0.49 |    -0.38 | 87 |         2
inc_top20     |    42.69 |     5.09 |     6.80 |       [34.56, 57.35] |     0.86 |     0.42 | 79 |        10
inc_bottom20  |     7.15 |     1.62 |     2.32 |        [3.45, 10.08] |    -0.19 |    -0.69 | 79 |        10
s80s20        |     6.50 |     2.60 |     2.79 |        [3.52, 16.64] |     1.67 |     3.50 | 79 |        10</a:t>
            </a:r>
          </a:p>
        </p:txBody>
      </p:sp>
    </p:spTree>
    <p:extLst>
      <p:ext uri="{BB962C8B-B14F-4D97-AF65-F5344CB8AC3E}">
        <p14:creationId xmlns:p14="http://schemas.microsoft.com/office/powerpoint/2010/main" val="65469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pPr lvl="0" indent="0">
              <a:buNone/>
            </a:pPr>
            <a:r>
              <a:rPr>
                <a:solidFill>
                  <a:srgbClr val="4758AB"/>
                </a:solidFill>
                <a:latin typeface="Courier"/>
              </a:rPr>
              <a:t>gf_histogram</a:t>
            </a:r>
            <a:r>
              <a:rPr>
                <a:solidFill>
                  <a:srgbClr val="003B4F"/>
                </a:solidFill>
                <a:latin typeface="Courier"/>
              </a:rPr>
              <a:t>( </a:t>
            </a:r>
            <a:r>
              <a:rPr>
                <a:solidFill>
                  <a:srgbClr val="5E5E5E"/>
                </a:solidFill>
                <a:latin typeface="Courier"/>
              </a:rPr>
              <a:t>~</a:t>
            </a:r>
            <a:r>
              <a:rPr>
                <a:solidFill>
                  <a:srgbClr val="003B4F"/>
                </a:solidFill>
                <a:latin typeface="Courier"/>
              </a:rPr>
              <a:t> trust_pct,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1.png"/>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pPr lvl="0" indent="0">
              <a:buNone/>
            </a:pPr>
            <a:r>
              <a:rPr>
                <a:solidFill>
                  <a:srgbClr val="4758AB"/>
                </a:solidFill>
                <a:latin typeface="Courier"/>
              </a:rPr>
              <a:t>gf_density</a:t>
            </a:r>
            <a:r>
              <a:rPr>
                <a:solidFill>
                  <a:srgbClr val="003B4F"/>
                </a:solidFill>
                <a:latin typeface="Courier"/>
              </a:rPr>
              <a:t>( </a:t>
            </a:r>
            <a:r>
              <a:rPr>
                <a:solidFill>
                  <a:srgbClr val="5E5E5E"/>
                </a:solidFill>
                <a:latin typeface="Courier"/>
              </a:rPr>
              <a:t>~</a:t>
            </a:r>
            <a:r>
              <a:rPr>
                <a:solidFill>
                  <a:srgbClr val="003B4F"/>
                </a:solidFill>
                <a:latin typeface="Courier"/>
              </a:rPr>
              <a:t> trust_pct,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2.png"/>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9</a:t>
            </a:fld>
            <a:endParaRPr lang="en-US" dirty="0"/>
          </a:p>
        </p:txBody>
      </p:sp>
    </p:spTree>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Words>
  <Application>Microsoft Office PowerPoint</Application>
  <PresentationFormat>On-screen Show (16:9)</PresentationFormat>
  <Paragraphs>71</Paragraphs>
  <Slides>35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Narrow</vt:lpstr>
      <vt:lpstr>ArialMT</vt:lpstr>
      <vt:lpstr>Calibri</vt:lpstr>
      <vt:lpstr>Cambria Math</vt:lpstr>
      <vt:lpstr>Courier</vt:lpstr>
      <vt:lpstr>Courier New</vt:lpstr>
      <vt:lpstr>SOC2069 Theme</vt:lpstr>
      <vt:lpstr>Linear regression</vt:lpstr>
      <vt:lpstr>Is inequality affecting social trust?</vt:lpstr>
      <vt:lpstr>“The spirit level” (2010)</vt:lpstr>
      <vt:lpstr>“The spirit level” (2010)</vt:lpstr>
      <vt:lpstr>“The spirit level” (2010)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‘best’ line?</vt:lpstr>
      <vt:lpstr>PowerPoint Presentation</vt:lpstr>
      <vt:lpstr>PowerPoint Presentation</vt:lpstr>
      <vt:lpstr>PowerPoint Presentation</vt:lpstr>
      <vt:lpstr>Applied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
  <cp:keywords/>
  <cp:revision>1</cp:revision>
  <dcterms:created xsi:type="dcterms:W3CDTF">2023-10-10T09:18:56Z</dcterms:created>
  <dcterms:modified xsi:type="dcterms:W3CDTF">2023-10-10T10:56:58Z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3</vt:lpwstr>
  </property>
  <property fmtid="{D5CDD505-2E9C-101B-9397-08002B2CF9AE}" pid="8" name="toc-title">
    <vt:lpwstr>Table of contents</vt:lpwstr>
  </property>
</Properties>
</file>