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removePersonalInfoOnSave="1" saveSubsetFonts="1" showSpecialPlsOnTitleSld="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B00"/>
    <a:srgbClr val="496F2F"/>
    <a:srgbClr val="5E8F3D"/>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76303"/>
  </p:normalViewPr>
  <p:slideViewPr>
    <p:cSldViewPr snapToGrid="0" snapToObjects="1">
      <p:cViewPr varScale="1">
        <p:scale>
          <a:sx d="100" n="145"/>
          <a:sy d="100" n="145"/>
        </p:scale>
        <p:origin x="546" y="126"/>
      </p:cViewPr>
      <p:guideLst>
        <p:guide orient="horz" pos="1620"/>
        <p:guide pos="2880"/>
      </p:guideLst>
    </p:cSldViewPr>
  </p:slideViewPr>
  <p:outlineViewPr>
    <p:cViewPr>
      <p:scale>
        <a:sx d="100" n="33"/>
        <a:sy d="100" n="33"/>
      </p:scale>
      <p:origin x="0" y="0"/>
    </p:cViewPr>
  </p:outlineViewPr>
  <p:notesTextViewPr>
    <p:cViewPr>
      <p:scale>
        <a:sx d="2" n="3"/>
        <a:sy d="2" n="3"/>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notesMaster" Target="notesMasters/notesMaster1.xml" /><Relationship Id="rId37" Type="http://schemas.openxmlformats.org/officeDocument/2006/relationships/tableStyles" Target="tableStyles.xml" /><Relationship Id="rId1" Type="http://schemas.openxmlformats.org/officeDocument/2006/relationships/slideMaster" Target="slideMasters/slideMaster1.xml" /><Relationship Id="rId36" Type="http://schemas.openxmlformats.org/officeDocument/2006/relationships/theme" Target="theme/theme1.xml" /><Relationship Id="rId35" Type="http://schemas.openxmlformats.org/officeDocument/2006/relationships/viewProps" Target="viewProps.xml" /><Relationship Id="rId3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may write a lot of extra stuff here in case you are interested.</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6" Target="../media/image1.png" Type="http://schemas.openxmlformats.org/officeDocument/2006/relationships/image"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5" Target="../theme/theme1.xml" Type="http://schemas.openxmlformats.org/officeDocument/2006/relationships/theme"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644685"/>
            <a:ext cx="8229600" cy="4216205"/>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5" name="Footer Placeholder 4"/>
          <p:cNvSpPr>
            <a:spLocks noGrp="1"/>
          </p:cNvSpPr>
          <p:nvPr>
            <p:ph idx="3" sz="quarter" type="ftr"/>
          </p:nvPr>
        </p:nvSpPr>
        <p:spPr>
          <a:xfrm>
            <a:off x="457200" y="4939093"/>
            <a:ext cx="7430322" cy="162964"/>
          </a:xfrm>
          <a:prstGeom prst="rect">
            <a:avLst/>
          </a:prstGeom>
        </p:spPr>
        <p:txBody>
          <a:bodyPr anchor="ctr" bIns="45720" lIns="91440" rIns="91440" rtlCol="0" tIns="45720" vert="horz"/>
          <a:lstStyle>
            <a:lvl1pPr algn="ctr">
              <a:defRPr sz="8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8017393" y="4934651"/>
            <a:ext cx="669407" cy="162964"/>
          </a:xfrm>
          <a:prstGeom prst="rect">
            <a:avLst/>
          </a:prstGeom>
        </p:spPr>
        <p:txBody>
          <a:bodyPr anchor="ctr" bIns="45720" lIns="91440" rIns="91440" rtlCol="0" tIns="45720" vert="horz"/>
          <a:lstStyle>
            <a:lvl1pPr algn="r">
              <a:defRPr sz="800">
                <a:solidFill>
                  <a:srgbClr val="A27B00"/>
                </a:solidFill>
              </a:defRPr>
            </a:lvl1pPr>
          </a:lstStyle>
          <a:p>
            <a:r>
              <a:rPr lang="en-US"/>
              <a:t>Slide </a:t>
            </a:r>
            <a:fld id="{C5EF2332-01BF-834F-8236-50238282D533}" type="slidenum">
              <a:rPr lang="en-US" smtClean="0"/>
              <a:pPr/>
              <a:t>‹#›</a:t>
            </a:fld>
            <a:endParaRPr dirty="0" lang="en-US"/>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dt="0" hdr="0"/>
  <p:txStyles>
    <p:titleStyle>
      <a:lvl1pPr algn="l" defTabSz="342900" eaLnBrk="1" hangingPunct="1" latinLnBrk="0" rtl="0">
        <a:spcBef>
          <a:spcPct val="0"/>
        </a:spcBef>
        <a:buNone/>
        <a:defRPr b="1" kern="1200" sz="2400">
          <a:solidFill>
            <a:schemeClr val="accent1">
              <a:lumMod val="50000"/>
            </a:schemeClr>
          </a:solidFill>
          <a:latin charset="0" panose="020B0606020202030204" pitchFamily="34" typeface="Arial Narrow"/>
          <a:ea typeface="+mj-ea"/>
          <a:cs typeface="+mj-cs"/>
        </a:defRPr>
      </a:lvl1pPr>
    </p:titleStyle>
    <p:bodyStyle>
      <a:lvl1pPr algn="l" defTabSz="342900" eaLnBrk="1" hangingPunct="1" indent="-269875" latinLnBrk="0" marL="269875" rtl="0">
        <a:spcBef>
          <a:spcPct val="20000"/>
        </a:spcBef>
        <a:buClr>
          <a:schemeClr val="accent1">
            <a:lumMod val="50000"/>
          </a:schemeClr>
        </a:buClr>
        <a:buSzPct val="130000"/>
        <a:buFont charset="0" panose="020B0606020202030204" pitchFamily="34" typeface="Arial Narrow"/>
        <a:buChar char="●"/>
        <a:defRPr kern="1200" sz="2000">
          <a:solidFill>
            <a:schemeClr val="tx1"/>
          </a:solidFill>
          <a:latin typeface="+mn-lt"/>
          <a:ea typeface="+mn-ea"/>
          <a:cs typeface="+mn-cs"/>
        </a:defRPr>
      </a:lvl1pPr>
      <a:lvl2pPr algn="l" defTabSz="342900" eaLnBrk="1" hangingPunct="1" indent="-196850" latinLnBrk="0" marL="539750" rtl="0">
        <a:spcBef>
          <a:spcPct val="20000"/>
        </a:spcBef>
        <a:buClr>
          <a:schemeClr val="accent1">
            <a:lumMod val="50000"/>
          </a:schemeClr>
        </a:buClr>
        <a:buFont charset="0" panose="020B0606020202030204" pitchFamily="34" typeface="Arial Narrow"/>
        <a:buChar char="►"/>
        <a:defRPr kern="1200" sz="1800">
          <a:solidFill>
            <a:schemeClr val="tx1">
              <a:lumMod val="85000"/>
              <a:lumOff val="15000"/>
            </a:schemeClr>
          </a:solidFill>
          <a:latin typeface="+mn-lt"/>
          <a:ea typeface="+mn-ea"/>
          <a:cs typeface="+mn-cs"/>
        </a:defRPr>
      </a:lvl2pPr>
      <a:lvl3pPr algn="l" defTabSz="342900" eaLnBrk="1" hangingPunct="1" indent="-269875" latinLnBrk="0" marL="717550" rtl="0">
        <a:spcBef>
          <a:spcPct val="20000"/>
        </a:spcBef>
        <a:buClr>
          <a:srgbClr val="5E8F3D"/>
        </a:buClr>
        <a:buFont charset="0" panose="020B0606020202030204" pitchFamily="34" typeface="Arial Narrow"/>
        <a:buChar char="◄"/>
        <a:defRPr kern="1200" sz="1600">
          <a:solidFill>
            <a:schemeClr val="tx1">
              <a:lumMod val="75000"/>
              <a:lumOff val="25000"/>
            </a:schemeClr>
          </a:solidFill>
          <a:latin typeface="+mn-lt"/>
          <a:ea typeface="+mn-ea"/>
          <a:cs typeface="+mn-cs"/>
        </a:defRPr>
      </a:lvl3pPr>
      <a:lvl4pPr algn="l" defTabSz="342900" eaLnBrk="1" hangingPunct="1" indent="-177800" latinLnBrk="0" marL="809625" rtl="0">
        <a:spcBef>
          <a:spcPct val="20000"/>
        </a:spcBef>
        <a:buClr>
          <a:schemeClr val="accent6">
            <a:lumMod val="50000"/>
          </a:schemeClr>
        </a:buClr>
        <a:buFont charset="0" panose="020B0606020202030204" pitchFamily="34" typeface="Arial Narrow"/>
        <a:buChar char="▼"/>
        <a:defRPr kern="1200" sz="1400">
          <a:solidFill>
            <a:schemeClr val="tx1">
              <a:lumMod val="50000"/>
              <a:lumOff val="50000"/>
            </a:schemeClr>
          </a:solidFill>
          <a:latin typeface="+mn-lt"/>
          <a:ea typeface="+mn-ea"/>
          <a:cs typeface="+mn-cs"/>
        </a:defRPr>
      </a:lvl4pPr>
      <a:lvl5pPr algn="l" defTabSz="342900" eaLnBrk="1" hangingPunct="1" indent="-92075" latinLnBrk="0" marL="895350" rtl="0">
        <a:spcBef>
          <a:spcPct val="20000"/>
        </a:spcBef>
        <a:buClr>
          <a:srgbClr val="A88000"/>
        </a:buClr>
        <a:buFont charset="0" panose="020B0606020202030204" pitchFamily="34" typeface="Arial Narrow"/>
        <a:buChar char="▲"/>
        <a:defRPr kern="1200" sz="1200">
          <a:solidFill>
            <a:schemeClr val="bg1">
              <a:lumMod val="65000"/>
            </a:schemeClr>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1.xml" /><Relationship Id="rId3" Type="http://schemas.openxmlformats.org/officeDocument/2006/relationships/image" Target="../media/image18.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9.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6.xml" /><Relationship Id="rId3" Type="http://schemas.openxmlformats.org/officeDocument/2006/relationships/image" Target="../media/image21.png" /><Relationship Id="rId2" Type="http://schemas.openxmlformats.org/officeDocument/2006/relationships/image" Target="../media/image2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6.xml" /><Relationship Id="rId3"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6.xml" /><Relationship Id="rId3" Type="http://schemas.openxmlformats.org/officeDocument/2006/relationships/image" Target="../media/image25.png"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6.xml" /><Relationship Id="rId3" Type="http://schemas.openxmlformats.org/officeDocument/2006/relationships/image" Target="../media/image27.png" /><Relationship Id="rId2" Type="http://schemas.openxmlformats.org/officeDocument/2006/relationships/image" Target="../media/image26.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ctrTitle"/>
          </p:nvPr>
        </p:nvSpPr>
        <p:spPr>
          <a:xfrm>
            <a:off x="1506453" y="2512608"/>
            <a:ext cx="6131085" cy="781398"/>
          </a:xfrm>
          <a:prstGeom prst="rect">
            <a:avLst/>
          </a:prstGeom>
          <a:effectLst>
            <a:outerShdw algn="l" blurRad="50800" dist="38100" rotWithShape="0">
              <a:prstClr val="black">
                <a:alpha val="40000"/>
              </a:prstClr>
            </a:outerShdw>
          </a:effectLst>
        </p:spPr>
        <p:txBody>
          <a:bodyPr/>
          <a:lstStyle/>
          <a:p>
            <a:pPr lvl="0" indent="0" marL="0">
              <a:buNone/>
            </a:pPr>
            <a:r>
              <a:rPr/>
              <a:t>Linear regression</a:t>
            </a:r>
          </a:p>
        </p:txBody>
      </p:sp>
      <p:sp>
        <p:nvSpPr>
          <p:cNvPr id="3" name="Subtitle 2"/>
          <p:cNvSpPr>
            <a:spLocks noGrp="1"/>
          </p:cNvSpPr>
          <p:nvPr>
            <p:ph hasCustomPrompt="1" idx="1" type="subTitle"/>
          </p:nvPr>
        </p:nvSpPr>
        <p:spPr>
          <a:xfrm>
            <a:off x="2956853" y="3318386"/>
            <a:ext cx="3230289" cy="374810"/>
          </a:xfrm>
          <a:prstGeom prst="rect">
            <a:avLst/>
          </a:prstGeom>
        </p:spPr>
        <p:txBody>
          <a:bodyPr/>
          <a:lstStyle/>
          <a:p>
            <a:pPr lvl="0" indent="0" marL="0">
              <a:buNone/>
            </a:pPr>
            <a:r>
              <a:rPr/>
              <a:t>Week 3</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gf_histogram</a:t>
            </a:r>
            <a:r>
              <a:rPr>
                <a:solidFill>
                  <a:srgbClr val="003B4F"/>
                </a:solidFill>
                <a:latin typeface="Courier"/>
              </a:rPr>
              <a:t>( </a:t>
            </a:r>
            <a:r>
              <a:rPr>
                <a:solidFill>
                  <a:srgbClr val="5E5E5E"/>
                </a:solidFill>
                <a:latin typeface="Courier"/>
              </a:rPr>
              <a:t>~</a:t>
            </a:r>
            <a:r>
              <a:rPr>
                <a:solidFill>
                  <a:srgbClr val="003B4F"/>
                </a:solidFill>
                <a:latin typeface="Courier"/>
              </a:rPr>
              <a:t> s80s20, </a:t>
            </a:r>
            <a:r>
              <a:rPr>
                <a:solidFill>
                  <a:srgbClr val="657422"/>
                </a:solidFill>
                <a:latin typeface="Courier"/>
              </a:rPr>
              <a:t>data =</a:t>
            </a:r>
            <a:r>
              <a:rPr>
                <a:solidFill>
                  <a:srgbClr val="003B4F"/>
                </a:solidFill>
                <a:latin typeface="Courier"/>
              </a:rPr>
              <a:t> inequality)</a:t>
            </a:r>
          </a:p>
        </p:txBody>
      </p:sp>
      <p:pic>
        <p:nvPicPr>
          <p:cNvPr descr="Week_3_R_files/figure-pptx/unnamed-chunk-5-3.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gf_density</a:t>
            </a:r>
            <a:r>
              <a:rPr>
                <a:solidFill>
                  <a:srgbClr val="003B4F"/>
                </a:solidFill>
                <a:latin typeface="Courier"/>
              </a:rPr>
              <a:t>( </a:t>
            </a:r>
            <a:r>
              <a:rPr>
                <a:solidFill>
                  <a:srgbClr val="5E5E5E"/>
                </a:solidFill>
                <a:latin typeface="Courier"/>
              </a:rPr>
              <a:t>~</a:t>
            </a:r>
            <a:r>
              <a:rPr>
                <a:solidFill>
                  <a:srgbClr val="003B4F"/>
                </a:solidFill>
                <a:latin typeface="Courier"/>
              </a:rPr>
              <a:t> s80s20, </a:t>
            </a:r>
            <a:r>
              <a:rPr>
                <a:solidFill>
                  <a:srgbClr val="657422"/>
                </a:solidFill>
                <a:latin typeface="Courier"/>
              </a:rPr>
              <a:t>data =</a:t>
            </a:r>
            <a:r>
              <a:rPr>
                <a:solidFill>
                  <a:srgbClr val="003B4F"/>
                </a:solidFill>
                <a:latin typeface="Courier"/>
              </a:rPr>
              <a:t> inequality)</a:t>
            </a:r>
          </a:p>
        </p:txBody>
      </p:sp>
      <p:pic>
        <p:nvPicPr>
          <p:cNvPr descr="Week_3_R_files/figure-pptx/unnamed-chunk-5-4.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3_R_files/figure-pptx/unnamed-chunk-6-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3_R_files/figure-pptx/unnamed-chunk-7-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3_R_files/figure-pptx/unnamed-chunk-8-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3_R_files/figure-pptx/unnamed-chunk-9-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idx="11" sz="quarter" type="ftr"/>
          </p:nvPr>
        </p:nvSpPr>
        <p:spPr>
          <a:xfrm>
            <a:off x="457200" y="4939093"/>
            <a:ext cx="7430322" cy="162964"/>
          </a:xfrm>
        </p:spPr>
        <p:txBody>
          <a:bodyPr/>
          <a:lstStyle/>
          <a:p>
            <a:endParaRPr dirty="0" lang="en-US"/>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3_R_files/figure-pptx/unnamed-chunk-10-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Week_3_R_files/figure-pptx/unnamed-chunk-11-1.png" id="0" name="Picture 1"/>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hasCustomPrompt="1" idx="1"/>
          </p:nvPr>
        </p:nvSpPr>
        <p:spPr/>
        <p:txBody>
          <a:bodyPr/>
          <a:lstStyle/>
          <a:p>
            <a:pPr lvl="0" indent="0">
              <a:buNone/>
            </a:pPr>
            <a:r>
              <a:rPr>
                <a:latin typeface="Courier"/>
              </a:rPr>
              <a:t>
Call:
lm(formula = trust_pct ~ s80s20, data = inequality)
Residuals:
    Min      1Q  Median      3Q     Max 
-27.263 -12.432  -3.831   7.003  44.597 
Coefficients:
            Estimate Std. Error t value Pr(&gt;|t|)    
(Intercept)  45.3844     5.2088   8.713 4.29e-13 ***
s80s20       -3.1144     0.7444  -4.184 7.53e-05 ***
---
Signif. codes:  0 '***' 0.001 '**' 0.01 '*' 0.05 '.' 0.1 ' ' 1
Residual standard error: 17.07 on 77 degrees of freedom
  (10 observations deleted due to missingness)
Multiple R-squared:  0.1852,    Adjusted R-squared:  0.1747 
F-statistic: 17.51 on 1 and 77 DF,  p-value: 7.527e-05</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idx="11" sz="quarter" type="ftr"/>
          </p:nvPr>
        </p:nvSpPr>
        <p:spPr>
          <a:xfrm>
            <a:off x="457200" y="4939093"/>
            <a:ext cx="7430322" cy="162964"/>
          </a:xfrm>
        </p:spPr>
        <p:txBody>
          <a:bodyPr/>
          <a:lstStyle/>
          <a:p>
            <a:endParaRPr dirty="0" lang="en-US"/>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Measurement: from questionnaire items to dataset variables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Variables</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Understanding and describing (clean)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Managing “messy” data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Visualisation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This print “Two content” output</a:t>
            </a:r>
          </a:p>
        </p:txBody>
      </p:sp>
      <p:sp>
        <p:nvSpPr>
          <p:cNvPr id="10" name="Text Placeholder 3">
            <a:extLst>
              <a:ext uri="{FF2B5EF4-FFF2-40B4-BE49-F238E27FC236}">
                <a16:creationId xmlns:a16="http://schemas.microsoft.com/office/drawing/2014/main" id="{9B9988F2-9518-E8AA-3D61-8260643BBD21}"/>
              </a:ext>
            </a:extLst>
          </p:cNvPr>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(palmerpenguins)</a:t>
            </a:r>
            <a:br/>
            <a:br/>
            <a:r>
              <a:rPr>
                <a:solidFill>
                  <a:srgbClr val="4758AB"/>
                </a:solidFill>
                <a:latin typeface="Courier"/>
              </a:rPr>
              <a:t>ggplot</a:t>
            </a:r>
            <a:r>
              <a:rPr>
                <a:solidFill>
                  <a:srgbClr val="003B4F"/>
                </a:solidFill>
                <a:latin typeface="Courier"/>
              </a:rPr>
              <a:t>(penguins,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bill_length_mm,          </a:t>
            </a:r>
            <a:br/>
            <a:r>
              <a:rPr>
                <a:solidFill>
                  <a:srgbClr val="003B4F"/>
                </a:solidFill>
                <a:latin typeface="Courier"/>
              </a:rPr>
              <a:t>           </a:t>
            </a:r>
            <a:r>
              <a:rPr>
                <a:solidFill>
                  <a:srgbClr val="657422"/>
                </a:solidFill>
                <a:latin typeface="Courier"/>
              </a:rPr>
              <a:t>y =</a:t>
            </a:r>
            <a:r>
              <a:rPr>
                <a:solidFill>
                  <a:srgbClr val="003B4F"/>
                </a:solidFill>
                <a:latin typeface="Courier"/>
              </a:rPr>
              <a:t> bill_depth_mm, </a:t>
            </a:r>
            <a:br/>
            <a:r>
              <a:rPr>
                <a:solidFill>
                  <a:srgbClr val="003B4F"/>
                </a:solidFill>
                <a:latin typeface="Courier"/>
              </a:rPr>
              <a:t>           </a:t>
            </a:r>
            <a:r>
              <a:rPr>
                <a:solidFill>
                  <a:srgbClr val="657422"/>
                </a:solidFill>
                <a:latin typeface="Courier"/>
              </a:rPr>
              <a:t>color =</a:t>
            </a:r>
            <a:r>
              <a:rPr>
                <a:solidFill>
                  <a:srgbClr val="003B4F"/>
                </a:solidFill>
                <a:latin typeface="Courier"/>
              </a:rPr>
              <a:t> species))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p>
        </p:txBody>
      </p:sp>
      <p:pic>
        <p:nvPicPr>
          <p:cNvPr descr="Week_3_R_files/figure-pptx/unnamed-chunk-13-1.png" id="0" name="Picture 1"/>
          <p:cNvPicPr>
            <a:picLocks noGrp="1" noChangeAspect="1"/>
          </p:cNvPicPr>
          <p:nvPr/>
        </p:nvPicPr>
        <p:blipFill>
          <a:blip r:embed="rId3"/>
          <a:stretch>
            <a:fillRect/>
          </a:stretch>
        </p:blipFill>
        <p:spPr bwMode="auto">
          <a:xfrm>
            <a:off x="4648200" y="635000"/>
            <a:ext cx="4114800" cy="2057400"/>
          </a:xfrm>
          <a:prstGeom prst="rect">
            <a:avLst/>
          </a:prstGeom>
          <a:noFill/>
          <a:ln w="9525">
            <a:noFill/>
            <a:headEnd/>
            <a:tailEnd/>
          </a:ln>
        </p:spPr>
      </p:pic>
      <p:sp>
        <p:nvSpPr>
          <p:cNvPr id="14" name="Text Placeholder 3">
            <a:extLst>
              <a:ext uri="{FF2B5EF4-FFF2-40B4-BE49-F238E27FC236}">
                <a16:creationId xmlns:a16="http://schemas.microsoft.com/office/drawing/2014/main" id="{C33D2356-F2FE-18D9-F847-A2B3BCED5ACC}"/>
              </a:ext>
            </a:extLst>
          </p:cNvPr>
          <p:cNvSpPr>
            <a:spLocks noGrp="1"/>
          </p:cNvSpPr>
          <p:nvPr>
            <p:ph idx="13" sz="half" type="body"/>
          </p:nvPr>
        </p:nvSpPr>
        <p:spPr/>
        <p:txBody>
          <a:bodyPr/>
          <a:lstStyle/>
          <a:p>
            <a:pPr lvl="0" indent="0" marL="0">
              <a:buNone/>
            </a:pPr>
            <a:r>
              <a:rPr/>
              <a:t>Something else</a:t>
            </a:r>
          </a:p>
        </p:txBody>
      </p:sp>
      <p:sp>
        <p:nvSpPr>
          <p:cNvPr id="4" name="Footer Placeholder 4">
            <a:extLst>
              <a:ext uri="{FF2B5EF4-FFF2-40B4-BE49-F238E27FC236}">
                <a16:creationId xmlns:a16="http://schemas.microsoft.com/office/drawing/2014/main" id="{18FD2785-3129-AF44-315F-16B5BA72C03A}"/>
              </a:ext>
            </a:extLst>
          </p:cNvPr>
          <p:cNvSpPr>
            <a:spLocks noGrp="1"/>
          </p:cNvSpPr>
          <p:nvPr>
            <p:ph idx="11" sz="quarter" type="ftr"/>
          </p:nvPr>
        </p:nvSpPr>
        <p:spPr>
          <a:xfrm>
            <a:off x="457200" y="4939093"/>
            <a:ext cx="7430322" cy="162964"/>
          </a:xfrm>
        </p:spPr>
        <p:txBody>
          <a:bodyPr/>
          <a:lstStyle/>
          <a:p>
            <a:endParaRPr dirty="0" lang="en-US"/>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pPr lvl="0" indent="0" marL="0">
              <a:buNone/>
            </a:pPr>
            <a:r>
              <a:rPr/>
              <a:t>Title</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ggplot</a:t>
            </a:r>
            <a:r>
              <a:rPr>
                <a:solidFill>
                  <a:srgbClr val="003B4F"/>
                </a:solidFill>
                <a:latin typeface="Courier"/>
              </a:rPr>
              <a:t>(penguins,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bill_length_mm,          </a:t>
            </a:r>
            <a:br/>
            <a:r>
              <a:rPr>
                <a:solidFill>
                  <a:srgbClr val="003B4F"/>
                </a:solidFill>
                <a:latin typeface="Courier"/>
              </a:rPr>
              <a:t>           </a:t>
            </a:r>
            <a:r>
              <a:rPr>
                <a:solidFill>
                  <a:srgbClr val="657422"/>
                </a:solidFill>
                <a:latin typeface="Courier"/>
              </a:rPr>
              <a:t>y =</a:t>
            </a:r>
            <a:r>
              <a:rPr>
                <a:solidFill>
                  <a:srgbClr val="003B4F"/>
                </a:solidFill>
                <a:latin typeface="Courier"/>
              </a:rPr>
              <a:t> bill_depth_mm, </a:t>
            </a:r>
            <a:br/>
            <a:r>
              <a:rPr>
                <a:solidFill>
                  <a:srgbClr val="003B4F"/>
                </a:solidFill>
                <a:latin typeface="Courier"/>
              </a:rPr>
              <a:t>           </a:t>
            </a:r>
            <a:r>
              <a:rPr>
                <a:solidFill>
                  <a:srgbClr val="657422"/>
                </a:solidFill>
                <a:latin typeface="Courier"/>
              </a:rPr>
              <a:t>color =</a:t>
            </a:r>
            <a:r>
              <a:rPr>
                <a:solidFill>
                  <a:srgbClr val="003B4F"/>
                </a:solidFill>
                <a:latin typeface="Courier"/>
              </a:rPr>
              <a:t> species))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p>
        </p:txBody>
      </p:sp>
      <p:pic>
        <p:nvPicPr>
          <p:cNvPr descr="Week_3_R_files/figure-pptx/unnamed-chunk-14-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This prints to Comparison</a:t>
            </a:r>
          </a:p>
        </p:txBody>
      </p:sp>
      <p:sp>
        <p:nvSpPr>
          <p:cNvPr id="10" name="Text Placeholder 3">
            <a:extLst>
              <a:ext uri="{FF2B5EF4-FFF2-40B4-BE49-F238E27FC236}">
                <a16:creationId xmlns:a16="http://schemas.microsoft.com/office/drawing/2014/main" id="{9B9988F2-9518-E8AA-3D61-8260643BBD21}"/>
              </a:ext>
            </a:extLst>
          </p:cNvPr>
          <p:cNvSpPr>
            <a:spLocks noGrp="1"/>
          </p:cNvSpPr>
          <p:nvPr>
            <p:ph idx="2" sz="half" type="body"/>
          </p:nvPr>
        </p:nvSpPr>
        <p:spPr/>
        <p:txBody>
          <a:bodyPr/>
          <a:lstStyle/>
          <a:p>
            <a:pPr lvl="0" indent="0">
              <a:buNone/>
            </a:pPr>
            <a:r>
              <a:rPr>
                <a:solidFill>
                  <a:srgbClr val="4758AB"/>
                </a:solidFill>
                <a:latin typeface="Courier"/>
              </a:rPr>
              <a:t>plot</a:t>
            </a:r>
            <a:r>
              <a:rPr>
                <a:solidFill>
                  <a:srgbClr val="003B4F"/>
                </a:solidFill>
                <a:latin typeface="Courier"/>
              </a:rPr>
              <a:t>(penguins</a:t>
            </a:r>
            <a:r>
              <a:rPr>
                <a:solidFill>
                  <a:srgbClr val="5E5E5E"/>
                </a:solidFill>
                <a:latin typeface="Courier"/>
              </a:rPr>
              <a:t>$</a:t>
            </a:r>
            <a:r>
              <a:rPr>
                <a:solidFill>
                  <a:srgbClr val="003B4F"/>
                </a:solidFill>
                <a:latin typeface="Courier"/>
              </a:rPr>
              <a:t>bill_depth_mm, </a:t>
            </a:r>
            <a:br/>
            <a:r>
              <a:rPr>
                <a:solidFill>
                  <a:srgbClr val="003B4F"/>
                </a:solidFill>
                <a:latin typeface="Courier"/>
              </a:rPr>
              <a:t>     penguins</a:t>
            </a:r>
            <a:r>
              <a:rPr>
                <a:solidFill>
                  <a:srgbClr val="5E5E5E"/>
                </a:solidFill>
                <a:latin typeface="Courier"/>
              </a:rPr>
              <a:t>$</a:t>
            </a:r>
            <a:r>
              <a:rPr>
                <a:solidFill>
                  <a:srgbClr val="003B4F"/>
                </a:solidFill>
                <a:latin typeface="Courier"/>
              </a:rPr>
              <a:t>bill_length_mm)</a:t>
            </a:r>
          </a:p>
        </p:txBody>
      </p:sp>
      <p:pic>
        <p:nvPicPr>
          <p:cNvPr descr="Week_3_R_files/figure-pptx/unnamed-chunk-15-1.png" id="0" name="Picture 1"/>
          <p:cNvPicPr>
            <a:picLocks noGrp="1" noChangeAspect="1"/>
          </p:cNvPicPr>
          <p:nvPr/>
        </p:nvPicPr>
        <p:blipFill>
          <a:blip r:embed="rId2"/>
          <a:stretch>
            <a:fillRect/>
          </a:stretch>
        </p:blipFill>
        <p:spPr bwMode="auto">
          <a:xfrm>
            <a:off x="4648200" y="635000"/>
            <a:ext cx="4114800" cy="2057400"/>
          </a:xfrm>
          <a:prstGeom prst="rect">
            <a:avLst/>
          </a:prstGeom>
          <a:noFill/>
          <a:ln w="9525">
            <a:noFill/>
            <a:headEnd/>
            <a:tailEnd/>
          </a:ln>
        </p:spPr>
      </p:pic>
      <p:sp>
        <p:nvSpPr>
          <p:cNvPr id="14" name="Text Placeholder 3">
            <a:extLst>
              <a:ext uri="{FF2B5EF4-FFF2-40B4-BE49-F238E27FC236}">
                <a16:creationId xmlns:a16="http://schemas.microsoft.com/office/drawing/2014/main" id="{C33D2356-F2FE-18D9-F847-A2B3BCED5ACC}"/>
              </a:ext>
            </a:extLst>
          </p:cNvPr>
          <p:cNvSpPr>
            <a:spLocks noGrp="1"/>
          </p:cNvSpPr>
          <p:nvPr>
            <p:ph idx="13" sz="half" type="body"/>
          </p:nvPr>
        </p:nvSpPr>
        <p:spPr/>
        <p:txBody>
          <a:bodyPr/>
          <a:lstStyle/>
          <a:p>
            <a:pPr lvl="0" indent="0">
              <a:buNone/>
            </a:pPr>
            <a:r>
              <a:rPr>
                <a:solidFill>
                  <a:srgbClr val="4758AB"/>
                </a:solidFill>
                <a:latin typeface="Courier"/>
              </a:rPr>
              <a:t>ggplot</a:t>
            </a:r>
            <a:r>
              <a:rPr>
                <a:solidFill>
                  <a:srgbClr val="003B4F"/>
                </a:solidFill>
                <a:latin typeface="Courier"/>
              </a:rPr>
              <a:t>(penguins,                        </a:t>
            </a:r>
            <a:br/>
            <a:r>
              <a:rPr>
                <a:solidFill>
                  <a:srgbClr val="003B4F"/>
                </a:solidFill>
                <a:latin typeface="Courier"/>
              </a:rPr>
              <a:t>       </a:t>
            </a:r>
            <a:r>
              <a:rPr>
                <a:solidFill>
                  <a:srgbClr val="4758AB"/>
                </a:solidFill>
                <a:latin typeface="Courier"/>
              </a:rPr>
              <a:t>aes</a:t>
            </a:r>
            <a:r>
              <a:rPr>
                <a:solidFill>
                  <a:srgbClr val="003B4F"/>
                </a:solidFill>
                <a:latin typeface="Courier"/>
              </a:rPr>
              <a:t>(bill_depth_mm,          </a:t>
            </a:r>
            <a:br/>
            <a:r>
              <a:rPr>
                <a:solidFill>
                  <a:srgbClr val="003B4F"/>
                </a:solidFill>
                <a:latin typeface="Courier"/>
              </a:rPr>
              <a:t>           bill_length_mm))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p>
        </p:txBody>
      </p:sp>
      <p:pic>
        <p:nvPicPr>
          <p:cNvPr descr="Week_3_R_files/figure-pptx/unnamed-chunk-16-1.png" id="0" name="Picture 1"/>
          <p:cNvPicPr>
            <a:picLocks noGrp="1" noChangeAspect="1"/>
          </p:cNvPicPr>
          <p:nvPr/>
        </p:nvPicPr>
        <p:blipFill>
          <a:blip r:embed="rId3"/>
          <a:stretch>
            <a:fillRect/>
          </a:stretch>
        </p:blipFill>
        <p:spPr bwMode="auto">
          <a:xfrm>
            <a:off x="4648200" y="2819400"/>
            <a:ext cx="4114800" cy="2057400"/>
          </a:xfrm>
          <a:prstGeom prst="rect">
            <a:avLst/>
          </a:prstGeom>
          <a:noFill/>
          <a:ln w="9525">
            <a:noFill/>
            <a:headEnd/>
            <a:tailEnd/>
          </a:ln>
        </p:spPr>
      </p:pic>
      <p:sp>
        <p:nvSpPr>
          <p:cNvPr id="4" name="Footer Placeholder 4">
            <a:extLst>
              <a:ext uri="{FF2B5EF4-FFF2-40B4-BE49-F238E27FC236}">
                <a16:creationId xmlns:a16="http://schemas.microsoft.com/office/drawing/2014/main" id="{18FD2785-3129-AF44-315F-16B5BA72C03A}"/>
              </a:ext>
            </a:extLst>
          </p:cNvPr>
          <p:cNvSpPr>
            <a:spLocks noGrp="1"/>
          </p:cNvSpPr>
          <p:nvPr>
            <p:ph idx="11" sz="quarter" type="ftr"/>
          </p:nvPr>
        </p:nvSpPr>
        <p:spPr>
          <a:xfrm>
            <a:off x="457200" y="4939093"/>
            <a:ext cx="7430322" cy="162964"/>
          </a:xfrm>
        </p:spPr>
        <p:txBody>
          <a:bodyPr/>
          <a:lstStyle/>
          <a:p>
            <a:endParaRPr dirty="0" lang="en-US"/>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Using </a:t>
            </a:r>
            <a:r>
              <a:rPr>
                <a:latin typeface="Courier"/>
              </a:rPr>
              <a:t>with()</a:t>
            </a:r>
            <a:r>
              <a:rPr/>
              <a:t> in </a:t>
            </a:r>
            <a:r>
              <a:rPr i="1"/>
              <a:t>base R</a:t>
            </a:r>
          </a:p>
        </p:txBody>
      </p:sp>
      <p:sp>
        <p:nvSpPr>
          <p:cNvPr id="10" name="Text Placeholder 3">
            <a:extLst>
              <a:ext uri="{FF2B5EF4-FFF2-40B4-BE49-F238E27FC236}">
                <a16:creationId xmlns:a16="http://schemas.microsoft.com/office/drawing/2014/main" id="{9B9988F2-9518-E8AA-3D61-8260643BBD21}"/>
              </a:ext>
            </a:extLst>
          </p:cNvPr>
          <p:cNvSpPr>
            <a:spLocks noGrp="1"/>
          </p:cNvSpPr>
          <p:nvPr>
            <p:ph idx="2" sz="half" type="body"/>
          </p:nvPr>
        </p:nvSpPr>
        <p:spPr/>
        <p:txBody>
          <a:bodyPr/>
          <a:lstStyle/>
          <a:p>
            <a:pPr lvl="0" indent="0">
              <a:buNone/>
            </a:pPr>
            <a:r>
              <a:rPr>
                <a:solidFill>
                  <a:srgbClr val="4758AB"/>
                </a:solidFill>
                <a:latin typeface="Courier"/>
              </a:rPr>
              <a:t>with</a:t>
            </a:r>
            <a:r>
              <a:rPr>
                <a:solidFill>
                  <a:srgbClr val="003B4F"/>
                </a:solidFill>
                <a:latin typeface="Courier"/>
              </a:rPr>
              <a:t>(penguins,</a:t>
            </a:r>
            <a:br/>
            <a:r>
              <a:rPr>
                <a:solidFill>
                  <a:srgbClr val="003B4F"/>
                </a:solidFill>
                <a:latin typeface="Courier"/>
              </a:rPr>
              <a:t>     </a:t>
            </a:r>
            <a:r>
              <a:rPr>
                <a:solidFill>
                  <a:srgbClr val="4758AB"/>
                </a:solidFill>
                <a:latin typeface="Courier"/>
              </a:rPr>
              <a:t>plot</a:t>
            </a:r>
            <a:r>
              <a:rPr>
                <a:solidFill>
                  <a:srgbClr val="003B4F"/>
                </a:solidFill>
                <a:latin typeface="Courier"/>
              </a:rPr>
              <a:t>(bill_depth_mm, </a:t>
            </a:r>
            <a:br/>
            <a:r>
              <a:rPr>
                <a:solidFill>
                  <a:srgbClr val="003B4F"/>
                </a:solidFill>
                <a:latin typeface="Courier"/>
              </a:rPr>
              <a:t>          bill_length_mm))</a:t>
            </a:r>
          </a:p>
        </p:txBody>
      </p:sp>
      <p:pic>
        <p:nvPicPr>
          <p:cNvPr descr="Week_3_R_files/figure-pptx/unnamed-chunk-17-1.png" id="0" name="Picture 1"/>
          <p:cNvPicPr>
            <a:picLocks noGrp="1" noChangeAspect="1"/>
          </p:cNvPicPr>
          <p:nvPr/>
        </p:nvPicPr>
        <p:blipFill>
          <a:blip r:embed="rId2"/>
          <a:stretch>
            <a:fillRect/>
          </a:stretch>
        </p:blipFill>
        <p:spPr bwMode="auto">
          <a:xfrm>
            <a:off x="4648200" y="635000"/>
            <a:ext cx="4114800" cy="2057400"/>
          </a:xfrm>
          <a:prstGeom prst="rect">
            <a:avLst/>
          </a:prstGeom>
          <a:noFill/>
          <a:ln w="9525">
            <a:noFill/>
            <a:headEnd/>
            <a:tailEnd/>
          </a:ln>
        </p:spPr>
      </p:pic>
      <p:sp>
        <p:nvSpPr>
          <p:cNvPr id="14" name="Text Placeholder 3">
            <a:extLst>
              <a:ext uri="{FF2B5EF4-FFF2-40B4-BE49-F238E27FC236}">
                <a16:creationId xmlns:a16="http://schemas.microsoft.com/office/drawing/2014/main" id="{C33D2356-F2FE-18D9-F847-A2B3BCED5ACC}"/>
              </a:ext>
            </a:extLst>
          </p:cNvPr>
          <p:cNvSpPr>
            <a:spLocks noGrp="1"/>
          </p:cNvSpPr>
          <p:nvPr>
            <p:ph idx="13" sz="half" type="body"/>
          </p:nvPr>
        </p:nvSpPr>
        <p:spPr/>
        <p:txBody>
          <a:bodyPr/>
          <a:lstStyle/>
          <a:p>
            <a:pPr lvl="0" indent="0">
              <a:buNone/>
            </a:pPr>
            <a:r>
              <a:rPr>
                <a:solidFill>
                  <a:srgbClr val="4758AB"/>
                </a:solidFill>
                <a:latin typeface="Courier"/>
              </a:rPr>
              <a:t>ggplot</a:t>
            </a:r>
            <a:r>
              <a:rPr>
                <a:solidFill>
                  <a:srgbClr val="003B4F"/>
                </a:solidFill>
                <a:latin typeface="Courier"/>
              </a:rPr>
              <a:t>(penguins,                        </a:t>
            </a:r>
            <a:br/>
            <a:r>
              <a:rPr>
                <a:solidFill>
                  <a:srgbClr val="003B4F"/>
                </a:solidFill>
                <a:latin typeface="Courier"/>
              </a:rPr>
              <a:t>       </a:t>
            </a:r>
            <a:r>
              <a:rPr>
                <a:solidFill>
                  <a:srgbClr val="4758AB"/>
                </a:solidFill>
                <a:latin typeface="Courier"/>
              </a:rPr>
              <a:t>aes</a:t>
            </a:r>
            <a:r>
              <a:rPr>
                <a:solidFill>
                  <a:srgbClr val="003B4F"/>
                </a:solidFill>
                <a:latin typeface="Courier"/>
              </a:rPr>
              <a:t>(bill_depth_mm,          </a:t>
            </a:r>
            <a:br/>
            <a:r>
              <a:rPr>
                <a:solidFill>
                  <a:srgbClr val="003B4F"/>
                </a:solidFill>
                <a:latin typeface="Courier"/>
              </a:rPr>
              <a:t>           bill_length_mm))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p>
        </p:txBody>
      </p:sp>
      <p:pic>
        <p:nvPicPr>
          <p:cNvPr descr="Week_3_R_files/figure-pptx/unnamed-chunk-18-1.png" id="0" name="Picture 1"/>
          <p:cNvPicPr>
            <a:picLocks noGrp="1" noChangeAspect="1"/>
          </p:cNvPicPr>
          <p:nvPr/>
        </p:nvPicPr>
        <p:blipFill>
          <a:blip r:embed="rId3"/>
          <a:stretch>
            <a:fillRect/>
          </a:stretch>
        </p:blipFill>
        <p:spPr bwMode="auto">
          <a:xfrm>
            <a:off x="4648200" y="2819400"/>
            <a:ext cx="4114800" cy="2057400"/>
          </a:xfrm>
          <a:prstGeom prst="rect">
            <a:avLst/>
          </a:prstGeom>
          <a:noFill/>
          <a:ln w="9525">
            <a:noFill/>
            <a:headEnd/>
            <a:tailEnd/>
          </a:ln>
        </p:spPr>
      </p:pic>
      <p:sp>
        <p:nvSpPr>
          <p:cNvPr id="4" name="Footer Placeholder 4">
            <a:extLst>
              <a:ext uri="{FF2B5EF4-FFF2-40B4-BE49-F238E27FC236}">
                <a16:creationId xmlns:a16="http://schemas.microsoft.com/office/drawing/2014/main" id="{18FD2785-3129-AF44-315F-16B5BA72C03A}"/>
              </a:ext>
            </a:extLst>
          </p:cNvPr>
          <p:cNvSpPr>
            <a:spLocks noGrp="1"/>
          </p:cNvSpPr>
          <p:nvPr>
            <p:ph idx="11" sz="quarter" type="ftr"/>
          </p:nvPr>
        </p:nvSpPr>
        <p:spPr>
          <a:xfrm>
            <a:off x="457200" y="4939093"/>
            <a:ext cx="7430322" cy="162964"/>
          </a:xfrm>
        </p:spPr>
        <p:txBody>
          <a:bodyPr/>
          <a:lstStyle/>
          <a:p>
            <a:endParaRPr dirty="0" lang="en-US"/>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a:t>Changing the </a:t>
            </a:r>
            <a:r>
              <a:rPr>
                <a:latin typeface="Courier"/>
              </a:rPr>
              <a:t>ggplot</a:t>
            </a:r>
            <a:r>
              <a:rPr/>
              <a:t> theme</a:t>
            </a:r>
          </a:p>
        </p:txBody>
      </p:sp>
      <p:sp>
        <p:nvSpPr>
          <p:cNvPr id="10" name="Text Placeholder 3">
            <a:extLst>
              <a:ext uri="{FF2B5EF4-FFF2-40B4-BE49-F238E27FC236}">
                <a16:creationId xmlns:a16="http://schemas.microsoft.com/office/drawing/2014/main" id="{9B9988F2-9518-E8AA-3D61-8260643BBD21}"/>
              </a:ext>
            </a:extLst>
          </p:cNvPr>
          <p:cNvSpPr>
            <a:spLocks noGrp="1"/>
          </p:cNvSpPr>
          <p:nvPr>
            <p:ph idx="2" sz="half" type="body"/>
          </p:nvPr>
        </p:nvSpPr>
        <p:spPr/>
        <p:txBody>
          <a:bodyPr/>
          <a:lstStyle/>
          <a:p>
            <a:pPr lvl="0" indent="0">
              <a:buNone/>
            </a:pPr>
            <a:r>
              <a:rPr>
                <a:solidFill>
                  <a:srgbClr val="4758AB"/>
                </a:solidFill>
                <a:latin typeface="Courier"/>
              </a:rPr>
              <a:t>with</a:t>
            </a:r>
            <a:r>
              <a:rPr>
                <a:solidFill>
                  <a:srgbClr val="003B4F"/>
                </a:solidFill>
                <a:latin typeface="Courier"/>
              </a:rPr>
              <a:t>(penguins,</a:t>
            </a:r>
            <a:br/>
            <a:r>
              <a:rPr>
                <a:solidFill>
                  <a:srgbClr val="003B4F"/>
                </a:solidFill>
                <a:latin typeface="Courier"/>
              </a:rPr>
              <a:t>     </a:t>
            </a:r>
            <a:r>
              <a:rPr>
                <a:solidFill>
                  <a:srgbClr val="4758AB"/>
                </a:solidFill>
                <a:latin typeface="Courier"/>
              </a:rPr>
              <a:t>plot</a:t>
            </a:r>
            <a:r>
              <a:rPr>
                <a:solidFill>
                  <a:srgbClr val="003B4F"/>
                </a:solidFill>
                <a:latin typeface="Courier"/>
              </a:rPr>
              <a:t>(bill_depth_mm, </a:t>
            </a:r>
            <a:br/>
            <a:r>
              <a:rPr>
                <a:solidFill>
                  <a:srgbClr val="003B4F"/>
                </a:solidFill>
                <a:latin typeface="Courier"/>
              </a:rPr>
              <a:t>          bill_length_mm))</a:t>
            </a:r>
          </a:p>
        </p:txBody>
      </p:sp>
      <p:pic>
        <p:nvPicPr>
          <p:cNvPr descr="Week_3_R_files/figure-pptx/unnamed-chunk-19-1.png" id="0" name="Picture 1"/>
          <p:cNvPicPr>
            <a:picLocks noGrp="1" noChangeAspect="1"/>
          </p:cNvPicPr>
          <p:nvPr/>
        </p:nvPicPr>
        <p:blipFill>
          <a:blip r:embed="rId2"/>
          <a:stretch>
            <a:fillRect/>
          </a:stretch>
        </p:blipFill>
        <p:spPr bwMode="auto">
          <a:xfrm>
            <a:off x="4648200" y="635000"/>
            <a:ext cx="4114800" cy="2057400"/>
          </a:xfrm>
          <a:prstGeom prst="rect">
            <a:avLst/>
          </a:prstGeom>
          <a:noFill/>
          <a:ln w="9525">
            <a:noFill/>
            <a:headEnd/>
            <a:tailEnd/>
          </a:ln>
        </p:spPr>
      </p:pic>
      <p:sp>
        <p:nvSpPr>
          <p:cNvPr id="14" name="Text Placeholder 3">
            <a:extLst>
              <a:ext uri="{FF2B5EF4-FFF2-40B4-BE49-F238E27FC236}">
                <a16:creationId xmlns:a16="http://schemas.microsoft.com/office/drawing/2014/main" id="{C33D2356-F2FE-18D9-F847-A2B3BCED5ACC}"/>
              </a:ext>
            </a:extLst>
          </p:cNvPr>
          <p:cNvSpPr>
            <a:spLocks noGrp="1"/>
          </p:cNvSpPr>
          <p:nvPr>
            <p:ph idx="13" sz="half" type="body"/>
          </p:nvPr>
        </p:nvSpPr>
        <p:spPr/>
        <p:txBody>
          <a:bodyPr/>
          <a:lstStyle/>
          <a:p>
            <a:pPr lvl="0" indent="0">
              <a:buNone/>
            </a:pPr>
            <a:r>
              <a:rPr>
                <a:solidFill>
                  <a:srgbClr val="4758AB"/>
                </a:solidFill>
                <a:latin typeface="Courier"/>
              </a:rPr>
              <a:t>ggplot</a:t>
            </a:r>
            <a:r>
              <a:rPr>
                <a:solidFill>
                  <a:srgbClr val="003B4F"/>
                </a:solidFill>
                <a:latin typeface="Courier"/>
              </a:rPr>
              <a:t>(penguins,                        </a:t>
            </a:r>
            <a:br/>
            <a:r>
              <a:rPr>
                <a:solidFill>
                  <a:srgbClr val="003B4F"/>
                </a:solidFill>
                <a:latin typeface="Courier"/>
              </a:rPr>
              <a:t>       </a:t>
            </a:r>
            <a:r>
              <a:rPr>
                <a:solidFill>
                  <a:srgbClr val="4758AB"/>
                </a:solidFill>
                <a:latin typeface="Courier"/>
              </a:rPr>
              <a:t>aes</a:t>
            </a:r>
            <a:r>
              <a:rPr>
                <a:solidFill>
                  <a:srgbClr val="003B4F"/>
                </a:solidFill>
                <a:latin typeface="Courier"/>
              </a:rPr>
              <a:t>(bill_depth_mm,          </a:t>
            </a:r>
            <a:br/>
            <a:r>
              <a:rPr>
                <a:solidFill>
                  <a:srgbClr val="003B4F"/>
                </a:solidFill>
                <a:latin typeface="Courier"/>
              </a:rPr>
              <a:t>           bill_length_mm))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theme_classic</a:t>
            </a:r>
            <a:r>
              <a:rPr>
                <a:solidFill>
                  <a:srgbClr val="003B4F"/>
                </a:solidFill>
                <a:latin typeface="Courier"/>
              </a:rPr>
              <a:t>()</a:t>
            </a:r>
          </a:p>
        </p:txBody>
      </p:sp>
      <p:pic>
        <p:nvPicPr>
          <p:cNvPr descr="Week_3_R_files/figure-pptx/unnamed-chunk-20-1.png" id="0" name="Picture 1"/>
          <p:cNvPicPr>
            <a:picLocks noGrp="1" noChangeAspect="1"/>
          </p:cNvPicPr>
          <p:nvPr/>
        </p:nvPicPr>
        <p:blipFill>
          <a:blip r:embed="rId3"/>
          <a:stretch>
            <a:fillRect/>
          </a:stretch>
        </p:blipFill>
        <p:spPr bwMode="auto">
          <a:xfrm>
            <a:off x="4648200" y="2819400"/>
            <a:ext cx="4114800" cy="2057400"/>
          </a:xfrm>
          <a:prstGeom prst="rect">
            <a:avLst/>
          </a:prstGeom>
          <a:noFill/>
          <a:ln w="9525">
            <a:noFill/>
            <a:headEnd/>
            <a:tailEnd/>
          </a:ln>
        </p:spPr>
      </p:pic>
      <p:sp>
        <p:nvSpPr>
          <p:cNvPr id="4" name="Footer Placeholder 4">
            <a:extLst>
              <a:ext uri="{FF2B5EF4-FFF2-40B4-BE49-F238E27FC236}">
                <a16:creationId xmlns:a16="http://schemas.microsoft.com/office/drawing/2014/main" id="{18FD2785-3129-AF44-315F-16B5BA72C03A}"/>
              </a:ext>
            </a:extLst>
          </p:cNvPr>
          <p:cNvSpPr>
            <a:spLocks noGrp="1"/>
          </p:cNvSpPr>
          <p:nvPr>
            <p:ph idx="11" sz="quarter" type="ftr"/>
          </p:nvPr>
        </p:nvSpPr>
        <p:spPr>
          <a:xfrm>
            <a:off x="457200" y="4939093"/>
            <a:ext cx="7430322" cy="162964"/>
          </a:xfrm>
        </p:spPr>
        <p:txBody>
          <a:bodyPr/>
          <a:lstStyle/>
          <a:p>
            <a:endParaRPr dirty="0" lang="en-US"/>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idx="11" sz="quarter" type="ftr"/>
          </p:nvPr>
        </p:nvSpPr>
        <p:spPr>
          <a:xfrm>
            <a:off x="457200" y="4939093"/>
            <a:ext cx="7430322" cy="162964"/>
          </a:xfrm>
        </p:spPr>
        <p:txBody>
          <a:bodyPr/>
          <a:lstStyle/>
          <a:p>
            <a:endParaRPr dirty="0" lang="en-US"/>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pPr lvl="0" indent="0" marL="0">
              <a:buNone/>
            </a:pPr>
            <a:r>
              <a:rPr i="1"/>
              <a:t>Some</a:t>
            </a:r>
            <a:r>
              <a:rPr/>
              <a:t> further styling options</a:t>
            </a:r>
          </a:p>
        </p:txBody>
      </p:sp>
      <p:sp>
        <p:nvSpPr>
          <p:cNvPr id="10" name="Text Placeholder 3">
            <a:extLst>
              <a:ext uri="{FF2B5EF4-FFF2-40B4-BE49-F238E27FC236}">
                <a16:creationId xmlns:a16="http://schemas.microsoft.com/office/drawing/2014/main" id="{9B9988F2-9518-E8AA-3D61-8260643BBD21}"/>
              </a:ext>
            </a:extLst>
          </p:cNvPr>
          <p:cNvSpPr>
            <a:spLocks noGrp="1"/>
          </p:cNvSpPr>
          <p:nvPr>
            <p:ph idx="2" sz="half" type="body"/>
          </p:nvPr>
        </p:nvSpPr>
        <p:spPr/>
        <p:txBody>
          <a:bodyPr/>
          <a:lstStyle/>
          <a:p>
            <a:pPr lvl="0" indent="0">
              <a:buNone/>
            </a:pPr>
            <a:r>
              <a:rPr>
                <a:solidFill>
                  <a:srgbClr val="4758AB"/>
                </a:solidFill>
                <a:latin typeface="Courier"/>
              </a:rPr>
              <a:t>par</a:t>
            </a:r>
            <a:r>
              <a:rPr>
                <a:solidFill>
                  <a:srgbClr val="003B4F"/>
                </a:solidFill>
                <a:latin typeface="Courier"/>
              </a:rPr>
              <a:t>(</a:t>
            </a:r>
            <a:r>
              <a:rPr>
                <a:solidFill>
                  <a:srgbClr val="657422"/>
                </a:solidFill>
                <a:latin typeface="Courier"/>
              </a:rPr>
              <a:t>mar=</a:t>
            </a:r>
            <a:r>
              <a:rPr>
                <a:solidFill>
                  <a:srgbClr val="4758AB"/>
                </a:solidFill>
                <a:latin typeface="Courier"/>
              </a:rPr>
              <a:t>c</a:t>
            </a:r>
            <a:r>
              <a:rPr>
                <a:solidFill>
                  <a:srgbClr val="003B4F"/>
                </a:solidFill>
                <a:latin typeface="Courier"/>
              </a:rPr>
              <a:t>(</a:t>
            </a:r>
            <a:r>
              <a:rPr>
                <a:solidFill>
                  <a:srgbClr val="AD0000"/>
                </a:solidFill>
                <a:latin typeface="Courier"/>
              </a:rPr>
              <a:t>4.5</a:t>
            </a:r>
            <a:r>
              <a:rPr>
                <a:solidFill>
                  <a:srgbClr val="003B4F"/>
                </a:solidFill>
                <a:latin typeface="Courier"/>
              </a:rPr>
              <a:t>, </a:t>
            </a:r>
            <a:r>
              <a:rPr>
                <a:solidFill>
                  <a:srgbClr val="AD0000"/>
                </a:solidFill>
                <a:latin typeface="Courier"/>
              </a:rPr>
              <a:t>4.2</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7</a:t>
            </a:r>
            <a:r>
              <a:rPr>
                <a:solidFill>
                  <a:srgbClr val="003B4F"/>
                </a:solidFill>
                <a:latin typeface="Courier"/>
              </a:rPr>
              <a:t>), </a:t>
            </a:r>
            <a:r>
              <a:rPr>
                <a:solidFill>
                  <a:srgbClr val="657422"/>
                </a:solidFill>
                <a:latin typeface="Courier"/>
              </a:rPr>
              <a:t>xpd=</a:t>
            </a:r>
            <a:r>
              <a:rPr>
                <a:solidFill>
                  <a:srgbClr val="8F5902"/>
                </a:solidFill>
                <a:latin typeface="Courier"/>
              </a:rPr>
              <a:t>TRUE</a:t>
            </a:r>
            <a:r>
              <a:rPr>
                <a:solidFill>
                  <a:srgbClr val="003B4F"/>
                </a:solidFill>
                <a:latin typeface="Courier"/>
              </a:rPr>
              <a:t>)          </a:t>
            </a:r>
            <a:r>
              <a:rPr>
                <a:solidFill>
                  <a:srgbClr val="5E5E5E"/>
                </a:solidFill>
                <a:latin typeface="Courier"/>
              </a:rPr>
              <a:t># set custom plot size</a:t>
            </a:r>
            <a:br/>
            <a:br/>
            <a:r>
              <a:rPr>
                <a:solidFill>
                  <a:srgbClr val="4758AB"/>
                </a:solidFill>
                <a:latin typeface="Courier"/>
              </a:rPr>
              <a:t>with</a:t>
            </a:r>
            <a:r>
              <a:rPr>
                <a:solidFill>
                  <a:srgbClr val="003B4F"/>
                </a:solidFill>
                <a:latin typeface="Courier"/>
              </a:rPr>
              <a:t>(penguins,                                </a:t>
            </a:r>
            <a:r>
              <a:rPr>
                <a:solidFill>
                  <a:srgbClr val="5E5E5E"/>
                </a:solidFill>
                <a:latin typeface="Courier"/>
              </a:rPr>
              <a:t># select data frame</a:t>
            </a:r>
            <a:br/>
            <a:r>
              <a:rPr>
                <a:solidFill>
                  <a:srgbClr val="003B4F"/>
                </a:solidFill>
                <a:latin typeface="Courier"/>
              </a:rPr>
              <a:t>     </a:t>
            </a:r>
            <a:r>
              <a:rPr>
                <a:solidFill>
                  <a:srgbClr val="4758AB"/>
                </a:solidFill>
                <a:latin typeface="Courier"/>
              </a:rPr>
              <a:t>plot</a:t>
            </a:r>
            <a:r>
              <a:rPr>
                <a:solidFill>
                  <a:srgbClr val="003B4F"/>
                </a:solidFill>
                <a:latin typeface="Courier"/>
              </a:rPr>
              <a:t>(bill_depth_mm,                      </a:t>
            </a:r>
            <a:r>
              <a:rPr>
                <a:solidFill>
                  <a:srgbClr val="5E5E5E"/>
                </a:solidFill>
                <a:latin typeface="Courier"/>
              </a:rPr>
              <a:t># select variables to plot</a:t>
            </a:r>
            <a:br/>
            <a:r>
              <a:rPr>
                <a:solidFill>
                  <a:srgbClr val="003B4F"/>
                </a:solidFill>
                <a:latin typeface="Courier"/>
              </a:rPr>
              <a:t>          bill_length_mm,</a:t>
            </a:r>
            <a:br/>
            <a:r>
              <a:rPr>
                <a:solidFill>
                  <a:srgbClr val="003B4F"/>
                </a:solidFill>
                <a:latin typeface="Courier"/>
              </a:rPr>
              <a:t>          </a:t>
            </a:r>
            <a:r>
              <a:rPr>
                <a:solidFill>
                  <a:srgbClr val="657422"/>
                </a:solidFill>
                <a:latin typeface="Courier"/>
              </a:rPr>
              <a:t>col =</a:t>
            </a:r>
            <a:r>
              <a:rPr>
                <a:solidFill>
                  <a:srgbClr val="003B4F"/>
                </a:solidFill>
                <a:latin typeface="Courier"/>
              </a:rPr>
              <a:t> species,                      </a:t>
            </a:r>
            <a:r>
              <a:rPr>
                <a:solidFill>
                  <a:srgbClr val="5E5E5E"/>
                </a:solidFill>
                <a:latin typeface="Courier"/>
              </a:rPr>
              <a:t># grouping colour</a:t>
            </a:r>
            <a:br/>
            <a:r>
              <a:rPr>
                <a:solidFill>
                  <a:srgbClr val="003B4F"/>
                </a:solidFill>
                <a:latin typeface="Courier"/>
              </a:rPr>
              <a:t>          </a:t>
            </a:r>
            <a:r>
              <a:rPr>
                <a:solidFill>
                  <a:srgbClr val="657422"/>
                </a:solidFill>
                <a:latin typeface="Courier"/>
              </a:rPr>
              <a:t>bty =</a:t>
            </a:r>
            <a:r>
              <a:rPr>
                <a:solidFill>
                  <a:srgbClr val="003B4F"/>
                </a:solidFill>
                <a:latin typeface="Courier"/>
              </a:rPr>
              <a:t> </a:t>
            </a:r>
            <a:r>
              <a:rPr>
                <a:solidFill>
                  <a:srgbClr val="20794D"/>
                </a:solidFill>
                <a:latin typeface="Courier"/>
              </a:rPr>
              <a:t>"L"</a:t>
            </a:r>
            <a:r>
              <a:rPr>
                <a:solidFill>
                  <a:srgbClr val="003B4F"/>
                </a:solidFill>
                <a:latin typeface="Courier"/>
              </a:rPr>
              <a:t>)                          </a:t>
            </a:r>
            <a:r>
              <a:rPr>
                <a:solidFill>
                  <a:srgbClr val="5E5E5E"/>
                </a:solidFill>
                <a:latin typeface="Courier"/>
              </a:rPr>
              <a:t># change plot border style </a:t>
            </a:r>
            <a:br/>
            <a:r>
              <a:rPr>
                <a:solidFill>
                  <a:srgbClr val="003B4F"/>
                </a:solidFill>
                <a:latin typeface="Courier"/>
              </a:rPr>
              <a:t>     )                                                            </a:t>
            </a:r>
            <a:br/>
            <a:br/>
            <a:r>
              <a:rPr>
                <a:solidFill>
                  <a:srgbClr val="4758AB"/>
                </a:solidFill>
                <a:latin typeface="Courier"/>
              </a:rPr>
              <a:t>with</a:t>
            </a:r>
            <a:r>
              <a:rPr>
                <a:solidFill>
                  <a:srgbClr val="003B4F"/>
                </a:solidFill>
                <a:latin typeface="Courier"/>
              </a:rPr>
              <a:t>(penguins,</a:t>
            </a:r>
            <a:br/>
            <a:r>
              <a:rPr>
                <a:solidFill>
                  <a:srgbClr val="003B4F"/>
                </a:solidFill>
                <a:latin typeface="Courier"/>
              </a:rPr>
              <a:t>      </a:t>
            </a:r>
            <a:r>
              <a:rPr>
                <a:solidFill>
                  <a:srgbClr val="4758AB"/>
                </a:solidFill>
                <a:latin typeface="Courier"/>
              </a:rPr>
              <a:t>legend</a:t>
            </a:r>
            <a:r>
              <a:rPr>
                <a:solidFill>
                  <a:srgbClr val="003B4F"/>
                </a:solidFill>
                <a:latin typeface="Courier"/>
              </a:rPr>
              <a:t>(</a:t>
            </a:r>
            <a:r>
              <a:rPr>
                <a:solidFill>
                  <a:srgbClr val="20794D"/>
                </a:solidFill>
                <a:latin typeface="Courier"/>
              </a:rPr>
              <a:t>"right"</a:t>
            </a:r>
            <a:r>
              <a:rPr>
                <a:solidFill>
                  <a:srgbClr val="003B4F"/>
                </a:solidFill>
                <a:latin typeface="Courier"/>
              </a:rPr>
              <a:t>,                         </a:t>
            </a:r>
            <a:r>
              <a:rPr>
                <a:solidFill>
                  <a:srgbClr val="5E5E5E"/>
                </a:solidFill>
                <a:latin typeface="Courier"/>
              </a:rPr>
              <a:t># legend position</a:t>
            </a:r>
            <a:br/>
            <a:r>
              <a:rPr>
                <a:solidFill>
                  <a:srgbClr val="003B4F"/>
                </a:solidFill>
                <a:latin typeface="Courier"/>
              </a:rPr>
              <a:t>             </a:t>
            </a:r>
            <a:r>
              <a:rPr>
                <a:solidFill>
                  <a:srgbClr val="657422"/>
                </a:solidFill>
                <a:latin typeface="Courier"/>
              </a:rPr>
              <a:t>inset=</a:t>
            </a:r>
            <a:r>
              <a:rPr>
                <a:solidFill>
                  <a:srgbClr val="4758AB"/>
                </a:solidFill>
                <a:latin typeface="Courier"/>
              </a:rPr>
              <a:t>c</a:t>
            </a:r>
            <a:r>
              <a:rPr>
                <a:solidFill>
                  <a:srgbClr val="003B4F"/>
                </a:solidFill>
                <a:latin typeface="Courier"/>
              </a:rPr>
              <a:t>(</a:t>
            </a:r>
            <a:r>
              <a:rPr>
                <a:solidFill>
                  <a:srgbClr val="5E5E5E"/>
                </a:solidFill>
                <a:latin typeface="Courier"/>
              </a:rPr>
              <a:t>-</a:t>
            </a:r>
            <a:r>
              <a:rPr>
                <a:solidFill>
                  <a:srgbClr val="AD0000"/>
                </a:solidFill>
                <a:latin typeface="Courier"/>
              </a:rPr>
              <a:t>0.23</a:t>
            </a:r>
            <a:r>
              <a:rPr>
                <a:solidFill>
                  <a:srgbClr val="003B4F"/>
                </a:solidFill>
                <a:latin typeface="Courier"/>
              </a:rPr>
              <a:t>,</a:t>
            </a:r>
            <a:r>
              <a:rPr>
                <a:solidFill>
                  <a:srgbClr val="AD0000"/>
                </a:solidFill>
                <a:latin typeface="Courier"/>
              </a:rPr>
              <a:t>0.5</a:t>
            </a:r>
            <a:r>
              <a:rPr>
                <a:solidFill>
                  <a:srgbClr val="003B4F"/>
                </a:solidFill>
                <a:latin typeface="Courier"/>
              </a:rPr>
              <a:t>),              </a:t>
            </a:r>
            <a:r>
              <a:rPr>
                <a:solidFill>
                  <a:srgbClr val="5E5E5E"/>
                </a:solidFill>
                <a:latin typeface="Courier"/>
              </a:rPr>
              <a:t># legend custom location (outside the plot)</a:t>
            </a:r>
            <a:br/>
            <a:r>
              <a:rPr>
                <a:solidFill>
                  <a:srgbClr val="003B4F"/>
                </a:solidFill>
                <a:latin typeface="Courier"/>
              </a:rPr>
              <a:t>             </a:t>
            </a:r>
            <a:r>
              <a:rPr>
                <a:solidFill>
                  <a:srgbClr val="657422"/>
                </a:solidFill>
                <a:latin typeface="Courier"/>
              </a:rPr>
              <a:t>legend =</a:t>
            </a:r>
            <a:r>
              <a:rPr>
                <a:solidFill>
                  <a:srgbClr val="003B4F"/>
                </a:solidFill>
                <a:latin typeface="Courier"/>
              </a:rPr>
              <a:t> </a:t>
            </a:r>
            <a:r>
              <a:rPr>
                <a:solidFill>
                  <a:srgbClr val="4758AB"/>
                </a:solidFill>
                <a:latin typeface="Courier"/>
              </a:rPr>
              <a:t>levels</a:t>
            </a:r>
            <a:r>
              <a:rPr>
                <a:solidFill>
                  <a:srgbClr val="003B4F"/>
                </a:solidFill>
                <a:latin typeface="Courier"/>
              </a:rPr>
              <a:t>(species),        </a:t>
            </a:r>
            <a:r>
              <a:rPr>
                <a:solidFill>
                  <a:srgbClr val="5E5E5E"/>
                </a:solidFill>
                <a:latin typeface="Courier"/>
              </a:rPr>
              <a:t># legend labels</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                        </a:t>
            </a:r>
            <a:r>
              <a:rPr>
                <a:solidFill>
                  <a:srgbClr val="5E5E5E"/>
                </a:solidFill>
                <a:latin typeface="Courier"/>
              </a:rPr>
              <a:t># legend symbol size</a:t>
            </a:r>
            <a:b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4758AB"/>
                </a:solidFill>
                <a:latin typeface="Courier"/>
              </a:rPr>
              <a:t>unique</a:t>
            </a:r>
            <a:r>
              <a:rPr>
                <a:solidFill>
                  <a:srgbClr val="003B4F"/>
                </a:solidFill>
                <a:latin typeface="Courier"/>
              </a:rPr>
              <a:t>(species),           </a:t>
            </a:r>
            <a:r>
              <a:rPr>
                <a:solidFill>
                  <a:srgbClr val="5E5E5E"/>
                </a:solidFill>
                <a:latin typeface="Courier"/>
              </a:rPr>
              <a:t># legend symbol colour</a:t>
            </a:r>
            <a:br/>
            <a:r>
              <a:rPr>
                <a:solidFill>
                  <a:srgbClr val="003B4F"/>
                </a:solidFill>
                <a:latin typeface="Courier"/>
              </a:rPr>
              <a:t>             </a:t>
            </a:r>
            <a:r>
              <a:rPr>
                <a:solidFill>
                  <a:srgbClr val="657422"/>
                </a:solidFill>
                <a:latin typeface="Courier"/>
              </a:rPr>
              <a:t>bty =</a:t>
            </a:r>
            <a:r>
              <a:rPr>
                <a:solidFill>
                  <a:srgbClr val="003B4F"/>
                </a:solidFill>
                <a:latin typeface="Courier"/>
              </a:rPr>
              <a:t> </a:t>
            </a:r>
            <a:r>
              <a:rPr>
                <a:solidFill>
                  <a:srgbClr val="20794D"/>
                </a:solidFill>
                <a:latin typeface="Courier"/>
              </a:rPr>
              <a:t>"n"</a:t>
            </a:r>
            <a:r>
              <a:rPr>
                <a:solidFill>
                  <a:srgbClr val="003B4F"/>
                </a:solidFill>
                <a:latin typeface="Courier"/>
              </a:rPr>
              <a:t>                        </a:t>
            </a:r>
            <a:r>
              <a:rPr>
                <a:solidFill>
                  <a:srgbClr val="5E5E5E"/>
                </a:solidFill>
                <a:latin typeface="Courier"/>
              </a:rPr>
              <a:t># remove legend borders</a:t>
            </a:r>
            <a:br/>
            <a:r>
              <a:rPr>
                <a:solidFill>
                  <a:srgbClr val="003B4F"/>
                </a:solidFill>
                <a:latin typeface="Courier"/>
              </a:rPr>
              <a:t>             )</a:t>
            </a:r>
            <a:br/>
            <a:r>
              <a:rPr>
                <a:solidFill>
                  <a:srgbClr val="003B4F"/>
                </a:solidFill>
                <a:latin typeface="Courier"/>
              </a:rPr>
              <a:t>     )</a:t>
            </a:r>
          </a:p>
        </p:txBody>
      </p:sp>
      <p:pic>
        <p:nvPicPr>
          <p:cNvPr descr="Week_3_R_files/figure-pptx/unnamed-chunk-21-1.png" id="0" name="Picture 1"/>
          <p:cNvPicPr>
            <a:picLocks noGrp="1" noChangeAspect="1"/>
          </p:cNvPicPr>
          <p:nvPr/>
        </p:nvPicPr>
        <p:blipFill>
          <a:blip r:embed="rId2"/>
          <a:stretch>
            <a:fillRect/>
          </a:stretch>
        </p:blipFill>
        <p:spPr bwMode="auto">
          <a:xfrm>
            <a:off x="4648200" y="635000"/>
            <a:ext cx="4114800" cy="2057400"/>
          </a:xfrm>
          <a:prstGeom prst="rect">
            <a:avLst/>
          </a:prstGeom>
          <a:noFill/>
          <a:ln w="9525">
            <a:noFill/>
            <a:headEnd/>
            <a:tailEnd/>
          </a:ln>
        </p:spPr>
      </p:pic>
      <p:sp>
        <p:nvSpPr>
          <p:cNvPr id="14" name="Text Placeholder 3">
            <a:extLst>
              <a:ext uri="{FF2B5EF4-FFF2-40B4-BE49-F238E27FC236}">
                <a16:creationId xmlns:a16="http://schemas.microsoft.com/office/drawing/2014/main" id="{C33D2356-F2FE-18D9-F847-A2B3BCED5ACC}"/>
              </a:ext>
            </a:extLst>
          </p:cNvPr>
          <p:cNvSpPr>
            <a:spLocks noGrp="1"/>
          </p:cNvSpPr>
          <p:nvPr>
            <p:ph idx="13" sz="half" type="body"/>
          </p:nvPr>
        </p:nvSpPr>
        <p:spPr/>
        <p:txBody>
          <a:bodyPr/>
          <a:lstStyle/>
          <a:p>
            <a:pPr lvl="0" indent="0">
              <a:buNone/>
            </a:pPr>
            <a:r>
              <a:rPr>
                <a:solidFill>
                  <a:srgbClr val="4758AB"/>
                </a:solidFill>
                <a:latin typeface="Courier"/>
              </a:rPr>
              <a:t>ggplot</a:t>
            </a:r>
            <a:r>
              <a:rPr>
                <a:solidFill>
                  <a:srgbClr val="003B4F"/>
                </a:solidFill>
                <a:latin typeface="Courier"/>
              </a:rPr>
              <a:t>(penguins,                              </a:t>
            </a:r>
            <a:r>
              <a:rPr>
                <a:solidFill>
                  <a:srgbClr val="5E5E5E"/>
                </a:solidFill>
                <a:latin typeface="Courier"/>
              </a:rPr>
              <a:t># draw empty canvas</a:t>
            </a:r>
            <a:br/>
            <a:r>
              <a:rPr>
                <a:solidFill>
                  <a:srgbClr val="003B4F"/>
                </a:solidFill>
                <a:latin typeface="Courier"/>
              </a:rPr>
              <a:t>       </a:t>
            </a:r>
            <a:r>
              <a:rPr>
                <a:solidFill>
                  <a:srgbClr val="4758AB"/>
                </a:solidFill>
                <a:latin typeface="Courier"/>
              </a:rPr>
              <a:t>aes</a:t>
            </a:r>
            <a:r>
              <a:rPr>
                <a:solidFill>
                  <a:srgbClr val="003B4F"/>
                </a:solidFill>
                <a:latin typeface="Courier"/>
              </a:rPr>
              <a:t>(bill_depth_mm,                     </a:t>
            </a:r>
            <a:r>
              <a:rPr>
                <a:solidFill>
                  <a:srgbClr val="5E5E5E"/>
                </a:solidFill>
                <a:latin typeface="Courier"/>
              </a:rPr>
              <a:t># select variables to plot</a:t>
            </a:r>
            <a:br/>
            <a:r>
              <a:rPr>
                <a:solidFill>
                  <a:srgbClr val="003B4F"/>
                </a:solidFill>
                <a:latin typeface="Courier"/>
              </a:rPr>
              <a:t>           bill_length_mm,</a:t>
            </a:r>
            <a:br/>
            <a:r>
              <a:rPr>
                <a:solidFill>
                  <a:srgbClr val="003B4F"/>
                </a:solidFill>
                <a:latin typeface="Courier"/>
              </a:rPr>
              <a:t>           </a:t>
            </a:r>
            <a:r>
              <a:rPr>
                <a:solidFill>
                  <a:srgbClr val="657422"/>
                </a:solidFill>
                <a:latin typeface="Courier"/>
              </a:rPr>
              <a:t>color =</a:t>
            </a:r>
            <a:r>
              <a:rPr>
                <a:solidFill>
                  <a:srgbClr val="003B4F"/>
                </a:solidFill>
                <a:latin typeface="Courier"/>
              </a:rPr>
              <a:t> species)) </a:t>
            </a:r>
            <a:r>
              <a:rPr>
                <a:solidFill>
                  <a:srgbClr val="5E5E5E"/>
                </a:solidFill>
                <a:latin typeface="Courier"/>
              </a:rPr>
              <a:t>+</a:t>
            </a:r>
            <a:r>
              <a:rPr>
                <a:solidFill>
                  <a:srgbClr val="003B4F"/>
                </a:solidFill>
                <a:latin typeface="Courier"/>
              </a:rPr>
              <a:t>                </a:t>
            </a:r>
            <a:r>
              <a:rPr>
                <a:solidFill>
                  <a:srgbClr val="5E5E5E"/>
                </a:solidFill>
                <a:latin typeface="Courier"/>
              </a:rPr>
              <a:t># grouping colour</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5E5E5E"/>
                </a:solidFill>
                <a:latin typeface="Courier"/>
              </a:rPr>
              <a:t># select plot type</a:t>
            </a:r>
            <a:br/>
            <a:r>
              <a:rPr>
                <a:solidFill>
                  <a:srgbClr val="003B4F"/>
                </a:solidFill>
                <a:latin typeface="Courier"/>
              </a:rPr>
              <a:t>  </a:t>
            </a:r>
            <a:r>
              <a:rPr>
                <a:solidFill>
                  <a:srgbClr val="4758AB"/>
                </a:solidFill>
                <a:latin typeface="Courier"/>
              </a:rPr>
              <a:t>theme_classic</a:t>
            </a:r>
            <a:r>
              <a:rPr>
                <a:solidFill>
                  <a:srgbClr val="003B4F"/>
                </a:solidFill>
                <a:latin typeface="Courier"/>
              </a:rPr>
              <a:t>()                             </a:t>
            </a:r>
            <a:r>
              <a:rPr>
                <a:solidFill>
                  <a:srgbClr val="5E5E5E"/>
                </a:solidFill>
                <a:latin typeface="Courier"/>
              </a:rPr>
              <a:t># select pre-set style settings (theme)</a:t>
            </a:r>
          </a:p>
        </p:txBody>
      </p:sp>
      <p:pic>
        <p:nvPicPr>
          <p:cNvPr descr="Week_3_R_files/figure-pptx/unnamed-chunk-22-1.png" id="0" name="Picture 1"/>
          <p:cNvPicPr>
            <a:picLocks noGrp="1" noChangeAspect="1"/>
          </p:cNvPicPr>
          <p:nvPr/>
        </p:nvPicPr>
        <p:blipFill>
          <a:blip r:embed="rId3"/>
          <a:stretch>
            <a:fillRect/>
          </a:stretch>
        </p:blipFill>
        <p:spPr bwMode="auto">
          <a:xfrm>
            <a:off x="4648200" y="2819400"/>
            <a:ext cx="4114800" cy="2057400"/>
          </a:xfrm>
          <a:prstGeom prst="rect">
            <a:avLst/>
          </a:prstGeom>
          <a:noFill/>
          <a:ln w="9525">
            <a:noFill/>
            <a:headEnd/>
            <a:tailEnd/>
          </a:ln>
        </p:spPr>
      </p:pic>
      <p:sp>
        <p:nvSpPr>
          <p:cNvPr id="4" name="Footer Placeholder 4">
            <a:extLst>
              <a:ext uri="{FF2B5EF4-FFF2-40B4-BE49-F238E27FC236}">
                <a16:creationId xmlns:a16="http://schemas.microsoft.com/office/drawing/2014/main" id="{18FD2785-3129-AF44-315F-16B5BA72C03A}"/>
              </a:ext>
            </a:extLst>
          </p:cNvPr>
          <p:cNvSpPr>
            <a:spLocks noGrp="1"/>
          </p:cNvSpPr>
          <p:nvPr>
            <p:ph idx="11" sz="quarter" type="ftr"/>
          </p:nvPr>
        </p:nvSpPr>
        <p:spPr>
          <a:xfrm>
            <a:off x="457200" y="4939093"/>
            <a:ext cx="7430322" cy="162964"/>
          </a:xfrm>
        </p:spPr>
        <p:txBody>
          <a:bodyPr/>
          <a:lstStyle/>
          <a:p>
            <a:endParaRPr dirty="0" lang="en-US"/>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pPr lvl="0" indent="0" marL="0">
              <a:buNone/>
            </a:pPr>
            <a:r>
              <a:rPr/>
              <a:t>Test</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(ggplot2)</a:t>
            </a:r>
            <a:br/>
            <a:br/>
            <a:r>
              <a:rPr>
                <a:solidFill>
                  <a:srgbClr val="003B4F"/>
                </a:solidFill>
                <a:latin typeface="Courier"/>
              </a:rPr>
              <a:t>mtcars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disp, </a:t>
            </a:r>
            <a:r>
              <a:rPr>
                <a:solidFill>
                  <a:srgbClr val="657422"/>
                </a:solidFill>
                <a:latin typeface="Courier"/>
              </a:rPr>
              <a:t>y =</a:t>
            </a:r>
            <a:r>
              <a:rPr>
                <a:solidFill>
                  <a:srgbClr val="003B4F"/>
                </a:solidFill>
                <a:latin typeface="Courier"/>
              </a:rPr>
              <a:t> mpg))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"loess"</a:t>
            </a:r>
            <a:r>
              <a:rPr>
                <a:solidFill>
                  <a:srgbClr val="003B4F"/>
                </a:solidFill>
                <a:latin typeface="Courier"/>
              </a:rPr>
              <a:t>, </a:t>
            </a:r>
            <a:r>
              <a:rPr>
                <a:solidFill>
                  <a:srgbClr val="657422"/>
                </a:solidFill>
                <a:latin typeface="Courier"/>
              </a:rPr>
              <a:t>formula =</a:t>
            </a:r>
            <a:r>
              <a:rPr>
                <a:solidFill>
                  <a:srgbClr val="003B4F"/>
                </a:solidFill>
                <a:latin typeface="Courier"/>
              </a:rPr>
              <a:t> </a:t>
            </a:r>
            <a:r>
              <a:rPr>
                <a:solidFill>
                  <a:srgbClr val="20794D"/>
                </a:solidFill>
                <a:latin typeface="Courier"/>
              </a:rPr>
              <a:t>"y~x"</a:t>
            </a:r>
            <a:r>
              <a:rPr>
                <a:solidFill>
                  <a:srgbClr val="003B4F"/>
                </a:solidFill>
                <a:latin typeface="Courier"/>
              </a:rPr>
              <a:t>)</a:t>
            </a:r>
          </a:p>
        </p:txBody>
      </p:sp>
      <p:pic>
        <p:nvPicPr>
          <p:cNvPr descr="Week_3_R_files/figure-pptx/unnamed-chunk-23-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hasCustomPrompt="1" type="ctrTitle"/>
          </p:nvPr>
        </p:nvSpPr>
        <p:spPr>
          <a:xfrm>
            <a:off x="3947050" y="2335338"/>
            <a:ext cx="4624011" cy="786585"/>
          </a:xfrm>
          <a:prstGeom prst="rect">
            <a:avLst/>
          </a:prstGeom>
          <a:effectLst>
            <a:outerShdw algn="l" blurRad="50800" dist="38100" rotWithShape="0">
              <a:prstClr val="black">
                <a:alpha val="40000"/>
              </a:prstClr>
            </a:outerShdw>
          </a:effectLst>
        </p:spPr>
        <p:txBody>
          <a:bodyPr/>
          <a:lstStyle/>
          <a:p>
            <a:pPr lvl="0" indent="0" marL="0">
              <a:buNone/>
            </a:pPr>
            <a:r>
              <a:rPr/>
              <a:t>Is inequality affecting social trust?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457200" y="205979"/>
            <a:ext cx="7532376" cy="371011"/>
          </a:xfrm>
          <a:prstGeom prst="rect">
            <a:avLst/>
          </a:prstGeom>
        </p:spPr>
        <p:txBody>
          <a:bodyPr/>
          <a:lstStyle/>
          <a:p>
            <a:pPr lvl="0" indent="0" marL="0">
              <a:buNone/>
            </a:pPr>
            <a:r>
              <a:rPr/>
              <a:t>“The spirit level” (2010)</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idx="11" sz="quarter" type="ftr"/>
          </p:nvPr>
        </p:nvSpPr>
        <p:spPr>
          <a:xfrm>
            <a:off x="457200" y="4939093"/>
            <a:ext cx="7430322" cy="162964"/>
          </a:xfrm>
        </p:spPr>
        <p:txBody>
          <a:bodyPr/>
          <a:lstStyle/>
          <a:p>
            <a:endParaRPr dirty="0" lang="en-US"/>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idx="12" sz="quarter" type="sldNum"/>
          </p:nvPr>
        </p:nvSpPr>
        <p:spPr>
          <a:xfrm>
            <a:off x="8017393" y="4934651"/>
            <a:ext cx="669407" cy="162964"/>
          </a:xfrm>
        </p:spPr>
        <p:txBody>
          <a:bodyPr/>
          <a:lstStyle/>
          <a:p>
            <a:r>
              <a:rPr dirty="0" lang="en-US"/>
              <a:t>Slide </a:t>
            </a:r>
            <a:fld id="{C5EF2332-01BF-834F-8236-50238282D533}" type="slidenum">
              <a:rPr lang="en-US" smtClean="0"/>
              <a:pPr/>
              <a:t>‹#›</a:t>
            </a:fld>
            <a:endParaRPr dirty="0"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hasCustomPrompt="1" idx="1"/>
          </p:nvPr>
        </p:nvSpPr>
        <p:spPr/>
        <p:txBody>
          <a:bodyPr/>
          <a:lstStyle/>
          <a:p>
            <a:pPr lvl="0" indent="0">
              <a:buNone/>
            </a:pPr>
            <a:r>
              <a:rPr>
                <a:solidFill>
                  <a:srgbClr val="4758AB"/>
                </a:solidFill>
                <a:latin typeface="Courier"/>
              </a:rPr>
              <a:t>data_peek</a:t>
            </a:r>
            <a:r>
              <a:rPr>
                <a:solidFill>
                  <a:srgbClr val="003B4F"/>
                </a:solidFill>
                <a:latin typeface="Courier"/>
              </a:rPr>
              <a:t>(inequality)</a:t>
            </a:r>
          </a:p>
          <a:p>
            <a:pPr lvl="0" indent="0">
              <a:buNone/>
            </a:pPr>
            <a:r>
              <a:rPr>
                <a:latin typeface="Courier"/>
              </a:rPr>
              <a:t>Data frame with 89 rows and 10 variables
Variable      | Type      | Values                                     
-----------------------------------------------------------------------
cntry_AN      | character | AL, AZ, AT, AM, BA, BG, BY, HR, CZ, DK, ...
country       | character | Albania, Azerbaijan, Austria, Armenia, ... 
trust_pct     | numeric   | 2.52, 30.36, 48.46, 17.68, 9.61, 18.05, ...
GDPpercap2    | numeric   | 12770.9918634405, 14121.4069355591, ...    
pop           | numeric   | 2873457, 9854033, 8797566, 2851923, ...    
urban_pop_pct | numeric   | 59.383, 55.343, 58.094, 63.103, 47.876, ...
inc_top20     | numeric   | 39.6375, NA, 38.4181818181818, 39.575, ... 
inc_bottom20  | numeric   | 7.9125, NA, 7.90909090909091, ...          
s80s20        | numeric   | 5.00947867298578, NA, 4.85747126436782, ...
Region        | character | Europe &amp; Central Asia, ...                 </a:t>
            </a:r>
          </a:p>
          <a:p>
            <a:pPr lvl="0" indent="0">
              <a:buNone/>
            </a:pPr>
            <a:r>
              <a:rPr>
                <a:solidFill>
                  <a:srgbClr val="4758AB"/>
                </a:solidFill>
                <a:latin typeface="Courier"/>
              </a:rPr>
              <a:t>describe_distribution</a:t>
            </a:r>
            <a:r>
              <a:rPr>
                <a:solidFill>
                  <a:srgbClr val="003B4F"/>
                </a:solidFill>
                <a:latin typeface="Courier"/>
              </a:rPr>
              <a:t>(inequality)</a:t>
            </a:r>
          </a:p>
          <a:p>
            <a:pPr lvl="0" indent="0">
              <a:buNone/>
            </a:pPr>
            <a:r>
              <a:rPr>
                <a:latin typeface="Courier"/>
              </a:rPr>
              <a:t>Variable      |     Mean |       SD |      IQR |                Range | Skewness | Kurtosis |  n | n_Missing
------------------------------------------------------------------------------------------------------------
trust_pct     |    25.73 |    18.41 |    21.14 |        [2.14, 77.42] |     1.13 |     0.62 | 89 |         0
GDPpercap2    | 27447.01 | 21342.56 | 28284.55 |  [1987.97, 1.23e+05] |     1.62 |     4.20 | 86 |         3
pop           | 5.78e+07 | 1.58e+08 | 4.68e+07 | [73837.00, 1.40e+09] |     7.32 |    61.13 | 87 |         2
urban_pop_pct |    67.92 |    18.93 |    25.93 |      [20.31, 100.00] |    -0.49 |    -0.38 | 87 |         2
inc_top20     |    42.69 |     5.09 |     6.80 |       [34.56, 57.35] |     0.86 |     0.42 | 79 |        10
inc_bottom20  |     7.15 |     1.62 |     2.32 |        [3.45, 10.08] |    -0.19 |    -0.69 | 79 |        10
s80s20        |     6.50 |     2.60 |     2.79 |        [3.52, 16.64] |     1.67 |     3.50 | 79 |        10</a:t>
            </a:r>
          </a:p>
        </p:txBody>
      </p:sp>
      <p:sp>
        <p:nvSpPr>
          <p:cNvPr id="5" name="Footer Placeholder 4"/>
          <p:cNvSpPr>
            <a:spLocks noGrp="1"/>
          </p:cNvSpPr>
          <p:nvPr>
            <p:ph idx="11" sz="quarter" type="ftr"/>
          </p:nvPr>
        </p:nvSpPr>
        <p:spPr/>
        <p:txBody>
          <a:bodyPr/>
          <a:lstStyle/>
          <a:p>
            <a:endParaRPr dirty="0" lang="en-US"/>
          </a:p>
        </p:txBody>
      </p:sp>
      <p:sp>
        <p:nvSpPr>
          <p:cNvPr id="6" name="Slide Number Placeholder 5"/>
          <p:cNvSpPr>
            <a:spLocks noGrp="1"/>
          </p:cNvSpPr>
          <p:nvPr>
            <p:ph idx="12" sz="quarter" type="sldNum"/>
          </p:nvPr>
        </p:nvSpPr>
        <p:spPr/>
        <p:txBody>
          <a:bodyPr/>
          <a:lstStyle/>
          <a:p>
            <a:r>
              <a:rPr dirty="0" lang="en-US"/>
              <a:t>Slide </a:t>
            </a:r>
            <a:fld id="{C5EF2332-01BF-834F-8236-50238282D533}" type="slidenum">
              <a:rPr lang="en-US" smtClean="0"/>
              <a:pPr/>
              <a:t>‹#›</a:t>
            </a:fld>
            <a:endParaRPr dirty="0" lang="en-US"/>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gf_histogram</a:t>
            </a:r>
            <a:r>
              <a:rPr>
                <a:solidFill>
                  <a:srgbClr val="003B4F"/>
                </a:solidFill>
                <a:latin typeface="Courier"/>
              </a:rPr>
              <a:t>( </a:t>
            </a:r>
            <a:r>
              <a:rPr>
                <a:solidFill>
                  <a:srgbClr val="5E5E5E"/>
                </a:solidFill>
                <a:latin typeface="Courier"/>
              </a:rPr>
              <a:t>~</a:t>
            </a:r>
            <a:r>
              <a:rPr>
                <a:solidFill>
                  <a:srgbClr val="003B4F"/>
                </a:solidFill>
                <a:latin typeface="Courier"/>
              </a:rPr>
              <a:t> trust_pct, </a:t>
            </a:r>
            <a:r>
              <a:rPr>
                <a:solidFill>
                  <a:srgbClr val="657422"/>
                </a:solidFill>
                <a:latin typeface="Courier"/>
              </a:rPr>
              <a:t>data =</a:t>
            </a:r>
            <a:r>
              <a:rPr>
                <a:solidFill>
                  <a:srgbClr val="003B4F"/>
                </a:solidFill>
                <a:latin typeface="Courier"/>
              </a:rPr>
              <a:t> inequality)</a:t>
            </a:r>
          </a:p>
        </p:txBody>
      </p:sp>
      <p:pic>
        <p:nvPicPr>
          <p:cNvPr descr="Week_3_R_files/figure-pptx/unnamed-chunk-5-1.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213AC-B520-1C10-5083-9B4C825E476E}"/>
              </a:ext>
            </a:extLst>
          </p:cNvPr>
          <p:cNvSpPr>
            <a:spLocks noGrp="1"/>
          </p:cNvSpPr>
          <p:nvPr>
            <p:ph idx="2" sz="half" type="body"/>
          </p:nvPr>
        </p:nvSpPr>
        <p:spPr/>
        <p:txBody>
          <a:bodyPr/>
          <a:lstStyle/>
          <a:p>
            <a:pPr lvl="0" indent="0">
              <a:buNone/>
            </a:pPr>
            <a:r>
              <a:rPr>
                <a:solidFill>
                  <a:srgbClr val="4758AB"/>
                </a:solidFill>
                <a:latin typeface="Courier"/>
              </a:rPr>
              <a:t>gf_density</a:t>
            </a:r>
            <a:r>
              <a:rPr>
                <a:solidFill>
                  <a:srgbClr val="003B4F"/>
                </a:solidFill>
                <a:latin typeface="Courier"/>
              </a:rPr>
              <a:t>( </a:t>
            </a:r>
            <a:r>
              <a:rPr>
                <a:solidFill>
                  <a:srgbClr val="5E5E5E"/>
                </a:solidFill>
                <a:latin typeface="Courier"/>
              </a:rPr>
              <a:t>~</a:t>
            </a:r>
            <a:r>
              <a:rPr>
                <a:solidFill>
                  <a:srgbClr val="003B4F"/>
                </a:solidFill>
                <a:latin typeface="Courier"/>
              </a:rPr>
              <a:t> trust_pct, </a:t>
            </a:r>
            <a:r>
              <a:rPr>
                <a:solidFill>
                  <a:srgbClr val="657422"/>
                </a:solidFill>
                <a:latin typeface="Courier"/>
              </a:rPr>
              <a:t>data =</a:t>
            </a:r>
            <a:r>
              <a:rPr>
                <a:solidFill>
                  <a:srgbClr val="003B4F"/>
                </a:solidFill>
                <a:latin typeface="Courier"/>
              </a:rPr>
              <a:t> inequality)</a:t>
            </a:r>
          </a:p>
        </p:txBody>
      </p:sp>
      <p:pic>
        <p:nvPicPr>
          <p:cNvPr descr="Week_3_R_files/figure-pptx/unnamed-chunk-5-2.png" id="0" name="Picture 1"/>
          <p:cNvPicPr>
            <a:picLocks noGrp="1" noChangeAspect="1"/>
          </p:cNvPicPr>
          <p:nvPr/>
        </p:nvPicPr>
        <p:blipFill>
          <a:blip r:embed="rId2"/>
          <a:stretch>
            <a:fillRect/>
          </a:stretch>
        </p:blipFill>
        <p:spPr bwMode="auto">
          <a:xfrm>
            <a:off x="3898900" y="1638300"/>
            <a:ext cx="4775200" cy="2387600"/>
          </a:xfrm>
          <a:prstGeom prst="rect">
            <a:avLst/>
          </a:prstGeom>
          <a:noFill/>
          <a:ln w="9525">
            <a:noFill/>
            <a:headEnd/>
            <a:tailEnd/>
          </a:ln>
        </p:spPr>
      </p:pic>
      <p:sp>
        <p:nvSpPr>
          <p:cNvPr id="6" name="Footer Placeholder 5">
            <a:extLst>
              <a:ext uri="{FF2B5EF4-FFF2-40B4-BE49-F238E27FC236}">
                <a16:creationId xmlns:a16="http://schemas.microsoft.com/office/drawing/2014/main" id="{B44277B0-3AC5-0D62-7994-A671EFD6E93E}"/>
              </a:ext>
            </a:extLst>
          </p:cNvPr>
          <p:cNvSpPr>
            <a:spLocks noGrp="1"/>
          </p:cNvSpPr>
          <p:nvPr>
            <p:ph idx="11" sz="quarter" type="ftr"/>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idx="12" sz="quarter" type="sldNum"/>
          </p:nvPr>
        </p:nvSpPr>
        <p:spPr>
          <a:xfrm>
            <a:off x="8017391" y="4930467"/>
            <a:ext cx="669407" cy="180215"/>
          </a:xfrm>
        </p:spPr>
        <p:txBody>
          <a:bodyPr/>
          <a:lstStyle/>
          <a:p>
            <a:r>
              <a:rPr dirty="0" lang="en-US"/>
              <a:t>Slide </a:t>
            </a:r>
            <a:fld id="{C5EF2332-01BF-834F-8236-50238282D533}" type="slidenum">
              <a:rPr lang="en-US" smtClean="0"/>
              <a:pPr/>
              <a:t>‹#›</a:t>
            </a:fld>
            <a:endParaRPr dirty="0" lang="en-US"/>
          </a:p>
        </p:txBody>
      </p:sp>
    </p:spTree>
  </p:cSld>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
  <cp:keywords/>
  <dcterms:created xsi:type="dcterms:W3CDTF">2023-10-10T09:18:56Z</dcterms:created>
  <dcterms:modified xsi:type="dcterms:W3CDTF">2023-10-10T09:18:56Z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subtitle">
    <vt:lpwstr>Week 3</vt:lpwstr>
  </property>
  <property fmtid="{D5CDD505-2E9C-101B-9397-08002B2CF9AE}" pid="8" name="toc-title">
    <vt:lpwstr>Table of contents</vt:lpwstr>
  </property>
</Properties>
</file>