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3" r:id="rId7"/>
    <p:sldId id="262" r:id="rId8"/>
    <p:sldId id="261" r:id="rId9"/>
    <p:sldId id="264" r:id="rId10"/>
    <p:sldId id="265" r:id="rId11"/>
    <p:sldId id="266" r:id="rId12"/>
    <p:sldId id="26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B00"/>
    <a:srgbClr val="496F2F"/>
    <a:srgbClr val="5E8F3D"/>
    <a:srgbClr val="C6D9F1"/>
    <a:srgbClr val="E2EFD9"/>
    <a:srgbClr val="CBE2BC"/>
    <a:srgbClr val="FFF4D1"/>
    <a:srgbClr val="FAE3D6"/>
    <a:srgbClr val="FFEBAB"/>
    <a:srgbClr val="F2B7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76303" autoAdjust="0"/>
  </p:normalViewPr>
  <p:slideViewPr>
    <p:cSldViewPr snapToGrid="0" snapToObjects="1">
      <p:cViewPr varScale="1">
        <p:scale>
          <a:sx n="109" d="100"/>
          <a:sy n="109" d="100"/>
        </p:scale>
        <p:origin x="864" y="96"/>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7EE3F-E271-4993-9090-0BD1B57853BF}" type="datetimeFigureOut">
              <a:rPr lang="en-GB" smtClean="0"/>
              <a:t>25/10/2023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B6683-18F1-4CC9-B298-5EC21B14CD03}" type="slidenum">
              <a:rPr lang="en-GB" smtClean="0"/>
              <a:t>‹#›</a:t>
            </a:fld>
            <a:endParaRPr lang="en-GB"/>
          </a:p>
        </p:txBody>
      </p:sp>
    </p:spTree>
    <p:extLst>
      <p:ext uri="{BB962C8B-B14F-4D97-AF65-F5344CB8AC3E}">
        <p14:creationId xmlns:p14="http://schemas.microsoft.com/office/powerpoint/2010/main" val="372231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CBB6683-18F1-4CC9-B298-5EC21B14CD03}" type="slidenum">
              <a:rPr lang="en-GB" smtClean="0"/>
              <a:t>1</a:t>
            </a:fld>
            <a:endParaRPr lang="en-GB"/>
          </a:p>
        </p:txBody>
      </p:sp>
    </p:spTree>
    <p:extLst>
      <p:ext uri="{BB962C8B-B14F-4D97-AF65-F5344CB8AC3E}">
        <p14:creationId xmlns:p14="http://schemas.microsoft.com/office/powerpoint/2010/main" val="387995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CBB6683-18F1-4CC9-B298-5EC21B14CD03}" type="slidenum">
              <a:rPr lang="en-GB" smtClean="0"/>
              <a:t>2</a:t>
            </a:fld>
            <a:endParaRPr lang="en-GB"/>
          </a:p>
        </p:txBody>
      </p:sp>
    </p:spTree>
    <p:extLst>
      <p:ext uri="{BB962C8B-B14F-4D97-AF65-F5344CB8AC3E}">
        <p14:creationId xmlns:p14="http://schemas.microsoft.com/office/powerpoint/2010/main" val="239800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CBB6683-18F1-4CC9-B298-5EC21B14CD03}" type="slidenum">
              <a:rPr lang="en-GB" smtClean="0"/>
              <a:t>6</a:t>
            </a:fld>
            <a:endParaRPr lang="en-GB"/>
          </a:p>
        </p:txBody>
      </p:sp>
    </p:spTree>
    <p:extLst>
      <p:ext uri="{BB962C8B-B14F-4D97-AF65-F5344CB8AC3E}">
        <p14:creationId xmlns:p14="http://schemas.microsoft.com/office/powerpoint/2010/main" val="2936667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CBB6683-18F1-4CC9-B298-5EC21B14CD03}" type="slidenum">
              <a:rPr lang="en-GB" smtClean="0"/>
              <a:t>7</a:t>
            </a:fld>
            <a:endParaRPr lang="en-GB"/>
          </a:p>
        </p:txBody>
      </p:sp>
    </p:spTree>
    <p:extLst>
      <p:ext uri="{BB962C8B-B14F-4D97-AF65-F5344CB8AC3E}">
        <p14:creationId xmlns:p14="http://schemas.microsoft.com/office/powerpoint/2010/main" val="3033341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7869"/>
            <a:ext cx="9144000" cy="5143500"/>
          </a:xfrm>
          <a:prstGeom prst="rect">
            <a:avLst/>
          </a:prstGeom>
        </p:spPr>
      </p:pic>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nchor="t">
            <a:noAutofit/>
          </a:bodyPr>
          <a:lstStyle>
            <a:lvl1pPr algn="ctr">
              <a:defRPr sz="3200"/>
            </a:lvl1pPr>
          </a:lstStyle>
          <a:p>
            <a:r>
              <a:rPr lang="en-US" dirty="0"/>
              <a:t>Title</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lvl1pPr marL="0" indent="0" algn="ct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06453" y="3699520"/>
            <a:ext cx="213499" cy="213499"/>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06453" y="3935854"/>
            <a:ext cx="197906" cy="197906"/>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1644488" y="3658387"/>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1644488" y="3879128"/>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1380269" y="637860"/>
            <a:ext cx="6383452" cy="1788479"/>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F960-150E-CFFE-3EB5-036D92AC413A}"/>
              </a:ext>
            </a:extLst>
          </p:cNvPr>
          <p:cNvPicPr>
            <a:picLocks noChangeAspect="1"/>
          </p:cNvPicPr>
          <p:nvPr userDrawn="1"/>
        </p:nvPicPr>
        <p:blipFill>
          <a:blip r:embed="rId2"/>
          <a:srcRect/>
          <a:stretch/>
        </p:blipFill>
        <p:spPr>
          <a:xfrm>
            <a:off x="0" y="0"/>
            <a:ext cx="9144000" cy="5143500"/>
          </a:xfrm>
          <a:prstGeom prst="rect">
            <a:avLst/>
          </a:prstGeom>
        </p:spPr>
      </p:pic>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496F2F"/>
                </a:solidFill>
              </a:defRPr>
            </a:lvl1pPr>
          </a:lstStyle>
          <a:p>
            <a:r>
              <a:rPr lang="en-US" dirty="0"/>
              <a:t>Section number</a:t>
            </a:r>
          </a:p>
        </p:txBody>
      </p:sp>
      <p:sp>
        <p:nvSpPr>
          <p:cNvPr id="4" name="Text Placeholder 3">
            <a:extLst>
              <a:ext uri="{FF2B5EF4-FFF2-40B4-BE49-F238E27FC236}">
                <a16:creationId xmlns:a16="http://schemas.microsoft.com/office/drawing/2014/main" id="{0F4BE298-0C12-3E53-D830-52A766E96A65}"/>
              </a:ext>
            </a:extLst>
          </p:cNvPr>
          <p:cNvSpPr>
            <a:spLocks noGrp="1"/>
          </p:cNvSpPr>
          <p:nvPr>
            <p:ph type="body" sz="quarter" idx="10"/>
          </p:nvPr>
        </p:nvSpPr>
        <p:spPr>
          <a:xfrm>
            <a:off x="3341836" y="3232394"/>
            <a:ext cx="5229225" cy="1295400"/>
          </a:xfrm>
        </p:spPr>
        <p:txBody>
          <a:bodyPr/>
          <a:lstStyle>
            <a:lvl1pPr marL="361950" indent="-184150">
              <a:buFont typeface="Arial" panose="020B0604020202020204" pitchFamily="34" charset="0"/>
              <a:buChar char="•"/>
              <a:defRPr sz="1400"/>
            </a:lvl1pPr>
            <a:lvl2pPr marL="342900" indent="0">
              <a:buNone/>
              <a:defRPr sz="1200"/>
            </a:lvl2pPr>
            <a:lvl3pPr marL="447675" indent="0">
              <a:buNone/>
              <a:defRPr sz="1100"/>
            </a:lvl3pPr>
            <a:lvl4pPr marL="631825" indent="0">
              <a:buNone/>
              <a:defRPr sz="1050"/>
            </a:lvl4pPr>
            <a:lvl5pPr marL="803275" indent="0">
              <a:buNone/>
              <a:defRPr sz="1000"/>
            </a:lvl5pPr>
          </a:lstStyle>
          <a:p>
            <a:pPr lvl="0"/>
            <a:r>
              <a:rPr lang="en-US" dirty="0"/>
              <a:t>Click to edit Master text styles</a:t>
            </a:r>
          </a:p>
          <a:p>
            <a:pPr lvl="0"/>
            <a:endParaRPr lang="en-US" dirty="0"/>
          </a:p>
          <a:p>
            <a:pPr lvl="0"/>
            <a:endParaRPr lang="en-US" dirty="0"/>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644685"/>
            <a:ext cx="8229600" cy="42162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4939093"/>
            <a:ext cx="7430322" cy="162964"/>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17393" y="4934651"/>
            <a:ext cx="669407" cy="162964"/>
          </a:xfrm>
          <a:prstGeom prst="rect">
            <a:avLst/>
          </a:prstGeom>
        </p:spPr>
        <p:txBody>
          <a:bodyPr vert="horz" lIns="91440" tIns="45720" rIns="91440" bIns="45720" rtlCol="0" anchor="ctr"/>
          <a:lstStyle>
            <a:lvl1pPr algn="r">
              <a:defRPr sz="800">
                <a:solidFill>
                  <a:srgbClr val="A27B00"/>
                </a:solidFill>
              </a:defRPr>
            </a:lvl1pPr>
          </a:lstStyle>
          <a:p>
            <a:r>
              <a:rPr lang="en-US"/>
              <a:t>Slide </a:t>
            </a:r>
            <a:fld id="{C5EF2332-01BF-834F-8236-50238282D533}" type="slidenum">
              <a:rPr lang="en-US" smtClean="0"/>
              <a:pPr/>
              <a:t>‹#›</a:t>
            </a:fld>
            <a:endParaRPr lang="en-US" dirty="0"/>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6"/>
          <a:srcRect/>
          <a:stretch/>
        </p:blipFill>
        <p:spPr>
          <a:xfrm>
            <a:off x="8063442" y="201449"/>
            <a:ext cx="914401" cy="243564"/>
          </a:xfrm>
          <a:prstGeom prst="rect">
            <a:avLst/>
          </a:prstGeom>
        </p:spPr>
      </p:pic>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1" r:id="rId3"/>
    <p:sldLayoutId id="2147483652" r:id="rId4"/>
    <p:sldLayoutId id="2147483675" r:id="rId5"/>
    <p:sldLayoutId id="2147483653" r:id="rId6"/>
    <p:sldLayoutId id="2147483664" r:id="rId7"/>
    <p:sldLayoutId id="2147483655" r:id="rId8"/>
    <p:sldLayoutId id="2147483658" r:id="rId9"/>
    <p:sldLayoutId id="2147483692" r:id="rId10"/>
    <p:sldLayoutId id="2147483693" r:id="rId11"/>
    <p:sldLayoutId id="2147483677" r:id="rId12"/>
    <p:sldLayoutId id="2147483678" r:id="rId13"/>
    <p:sldLayoutId id="2147483661" r:id="rId14"/>
  </p:sldLayoutIdLst>
  <p:hf hdr="0" dt="0"/>
  <p:txStyles>
    <p:titleStyle>
      <a:lvl1pPr algn="l" defTabSz="342900" rtl="0" eaLnBrk="1" latinLnBrk="0" hangingPunct="1">
        <a:spcBef>
          <a:spcPct val="0"/>
        </a:spcBef>
        <a:buNone/>
        <a:defRPr sz="2400" b="1" kern="1200">
          <a:solidFill>
            <a:schemeClr val="accent1">
              <a:lumMod val="50000"/>
            </a:schemeClr>
          </a:solidFill>
          <a:latin typeface="Arial Narrow" panose="020B0606020202030204" pitchFamily="34" charset="0"/>
          <a:ea typeface="+mj-ea"/>
          <a:cs typeface="+mj-cs"/>
        </a:defRPr>
      </a:lvl1pPr>
    </p:titleStyle>
    <p:bodyStyle>
      <a:lvl1pPr marL="269875" indent="-269875" algn="l" defTabSz="342900" rtl="0" eaLnBrk="1" latinLnBrk="0" hangingPunct="1">
        <a:spcBef>
          <a:spcPct val="20000"/>
        </a:spcBef>
        <a:buClr>
          <a:schemeClr val="accent1">
            <a:lumMod val="50000"/>
          </a:schemeClr>
        </a:buClr>
        <a:buSzPct val="130000"/>
        <a:buFont typeface="Arial Narrow" panose="020B0606020202030204" pitchFamily="34" charset="0"/>
        <a:buChar char="●"/>
        <a:defRPr sz="2000" kern="1200">
          <a:solidFill>
            <a:schemeClr val="tx1"/>
          </a:solidFill>
          <a:latin typeface="+mn-lt"/>
          <a:ea typeface="+mn-ea"/>
          <a:cs typeface="+mn-cs"/>
        </a:defRPr>
      </a:lvl1pPr>
      <a:lvl2pPr marL="539750" indent="-196850" algn="l" defTabSz="342900" rtl="0" eaLnBrk="1" latinLnBrk="0" hangingPunct="1">
        <a:spcBef>
          <a:spcPct val="20000"/>
        </a:spcBef>
        <a:buClr>
          <a:schemeClr val="accent1">
            <a:lumMod val="50000"/>
          </a:schemeClr>
        </a:buClr>
        <a:buFont typeface="Arial Narrow" panose="020B0606020202030204" pitchFamily="34" charset="0"/>
        <a:buChar char="►"/>
        <a:defRPr sz="1800" kern="1200">
          <a:solidFill>
            <a:schemeClr val="tx1">
              <a:lumMod val="85000"/>
              <a:lumOff val="15000"/>
            </a:schemeClr>
          </a:solidFill>
          <a:latin typeface="+mn-lt"/>
          <a:ea typeface="+mn-ea"/>
          <a:cs typeface="+mn-cs"/>
        </a:defRPr>
      </a:lvl2pPr>
      <a:lvl3pPr marL="717550" indent="-269875" algn="l" defTabSz="342900" rtl="0" eaLnBrk="1" latinLnBrk="0" hangingPunct="1">
        <a:spcBef>
          <a:spcPct val="20000"/>
        </a:spcBef>
        <a:buClr>
          <a:srgbClr val="5E8F3D"/>
        </a:buClr>
        <a:buFont typeface="Arial Narrow" panose="020B0606020202030204" pitchFamily="34" charset="0"/>
        <a:buChar char="◄"/>
        <a:defRPr sz="1600" kern="1200">
          <a:solidFill>
            <a:schemeClr val="tx1">
              <a:lumMod val="75000"/>
              <a:lumOff val="25000"/>
            </a:schemeClr>
          </a:solidFill>
          <a:latin typeface="+mn-lt"/>
          <a:ea typeface="+mn-ea"/>
          <a:cs typeface="+mn-cs"/>
        </a:defRPr>
      </a:lvl3pPr>
      <a:lvl4pPr marL="809625" indent="-177800" algn="l" defTabSz="342900" rtl="0" eaLnBrk="1" latinLnBrk="0" hangingPunct="1">
        <a:spcBef>
          <a:spcPct val="20000"/>
        </a:spcBef>
        <a:buClr>
          <a:schemeClr val="accent6">
            <a:lumMod val="50000"/>
          </a:schemeClr>
        </a:buClr>
        <a:buFont typeface="Arial Narrow" panose="020B0606020202030204" pitchFamily="34" charset="0"/>
        <a:buChar char="▼"/>
        <a:defRPr sz="1400" kern="1200">
          <a:solidFill>
            <a:schemeClr val="tx1">
              <a:lumMod val="50000"/>
              <a:lumOff val="50000"/>
            </a:schemeClr>
          </a:solidFill>
          <a:latin typeface="+mn-lt"/>
          <a:ea typeface="+mn-ea"/>
          <a:cs typeface="+mn-cs"/>
        </a:defRPr>
      </a:lvl4pPr>
      <a:lvl5pPr marL="895350" indent="-92075" algn="l" defTabSz="342900" rtl="0" eaLnBrk="1" latinLnBrk="0" hangingPunct="1">
        <a:spcBef>
          <a:spcPct val="20000"/>
        </a:spcBef>
        <a:buClr>
          <a:srgbClr val="A88000"/>
        </a:buClr>
        <a:buFont typeface="Arial Narrow" panose="020B0606020202030204" pitchFamily="34" charset="0"/>
        <a:buChar char="▲"/>
        <a:defRPr sz="1200" kern="1200">
          <a:solidFill>
            <a:schemeClr val="bg1">
              <a:lumMod val="65000"/>
            </a:schemeClr>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lstStyle/>
          <a:p>
            <a:pPr marL="0" lvl="0" indent="0">
              <a:buNone/>
            </a:pPr>
            <a:r>
              <a:t>Interaction models</a:t>
            </a:r>
          </a:p>
        </p:txBody>
      </p:sp>
      <p:sp>
        <p:nvSpPr>
          <p:cNvPr id="3" name="Subtitle 2"/>
          <p:cNvSpPr>
            <a:spLocks noGrp="1"/>
          </p:cNvSpPr>
          <p:nvPr>
            <p:ph type="subTitle" idx="1" hasCustomPrompt="1"/>
          </p:nvPr>
        </p:nvSpPr>
        <p:spPr>
          <a:xfrm>
            <a:off x="2956853" y="3318386"/>
            <a:ext cx="3230289" cy="374810"/>
          </a:xfrm>
          <a:prstGeom prst="rect">
            <a:avLst/>
          </a:prstGeom>
        </p:spPr>
        <p:txBody>
          <a:bodyPr>
            <a:noAutofit/>
          </a:bodyPr>
          <a:lstStyle/>
          <a:p>
            <a:pPr marL="0" lvl="0" indent="0">
              <a:buNone/>
            </a:pPr>
            <a:r>
              <a:rPr dirty="0"/>
              <a:t>Week </a:t>
            </a:r>
            <a:r>
              <a:rPr lang="en-GB" dirty="0"/>
              <a:t>5</a:t>
            </a:r>
            <a:br>
              <a:rPr dirty="0"/>
            </a:br>
            <a:br>
              <a:rPr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681E-48D2-93BC-AA76-51DD9863B68E}"/>
              </a:ext>
            </a:extLst>
          </p:cNvPr>
          <p:cNvSpPr>
            <a:spLocks noGrp="1"/>
          </p:cNvSpPr>
          <p:nvPr>
            <p:ph type="title"/>
          </p:nvPr>
        </p:nvSpPr>
        <p:spPr/>
        <p:txBody>
          <a:bodyPr>
            <a:normAutofit fontScale="90000"/>
          </a:bodyPr>
          <a:lstStyle/>
          <a:p>
            <a:r>
              <a:rPr lang="en-GB" dirty="0"/>
              <a:t>Example: Preferences for redistribution</a:t>
            </a:r>
          </a:p>
        </p:txBody>
      </p:sp>
      <p:sp>
        <p:nvSpPr>
          <p:cNvPr id="4" name="Footer Placeholder 3">
            <a:extLst>
              <a:ext uri="{FF2B5EF4-FFF2-40B4-BE49-F238E27FC236}">
                <a16:creationId xmlns:a16="http://schemas.microsoft.com/office/drawing/2014/main" id="{36A1BB05-12F6-B1C5-1A2C-15314BFA44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29EA78B-7573-C4DE-F1FC-6FB8E5C7864F}"/>
              </a:ext>
            </a:extLst>
          </p:cNvPr>
          <p:cNvSpPr>
            <a:spLocks noGrp="1"/>
          </p:cNvSpPr>
          <p:nvPr>
            <p:ph type="sldNum" sz="quarter" idx="12"/>
          </p:nvPr>
        </p:nvSpPr>
        <p:spPr/>
        <p:txBody>
          <a:bodyPr/>
          <a:lstStyle/>
          <a:p>
            <a:r>
              <a:rPr lang="en-US"/>
              <a:t>Slide </a:t>
            </a:r>
            <a:fld id="{C5EF2332-01BF-834F-8236-50238282D533}" type="slidenum">
              <a:rPr lang="en-US" smtClean="0"/>
              <a:pPr/>
              <a:t>10</a:t>
            </a:fld>
            <a:endParaRPr lang="en-US" dirty="0"/>
          </a:p>
        </p:txBody>
      </p:sp>
      <p:sp>
        <p:nvSpPr>
          <p:cNvPr id="7" name="Content Placeholder 6">
            <a:extLst>
              <a:ext uri="{FF2B5EF4-FFF2-40B4-BE49-F238E27FC236}">
                <a16:creationId xmlns:a16="http://schemas.microsoft.com/office/drawing/2014/main" id="{A6CA944F-1F44-037E-9886-95B3AFF82961}"/>
              </a:ext>
            </a:extLst>
          </p:cNvPr>
          <p:cNvSpPr>
            <a:spLocks noGrp="1"/>
          </p:cNvSpPr>
          <p:nvPr>
            <p:ph idx="1"/>
          </p:nvPr>
        </p:nvSpPr>
        <p:spPr/>
        <p:txBody>
          <a:bodyPr>
            <a:normAutofit/>
          </a:bodyPr>
          <a:lstStyle/>
          <a:p>
            <a:pPr marL="0" indent="0">
              <a:buNone/>
            </a:pPr>
            <a:r>
              <a:rPr lang="en-GB" sz="1400" dirty="0" err="1"/>
              <a:t>lm</a:t>
            </a:r>
            <a:r>
              <a:rPr lang="en-GB" sz="1400" dirty="0"/>
              <a:t>(redistribute ~ </a:t>
            </a:r>
            <a:r>
              <a:rPr lang="en-GB" sz="1400" dirty="0" err="1"/>
              <a:t>educ_univ</a:t>
            </a:r>
            <a:r>
              <a:rPr lang="en-GB" sz="1400" dirty="0"/>
              <a:t> + trusting + female + employment + </a:t>
            </a:r>
            <a:r>
              <a:rPr lang="en-GB" sz="1400" dirty="0" err="1"/>
              <a:t>hh_income</a:t>
            </a:r>
            <a:r>
              <a:rPr lang="en-GB" sz="1400" dirty="0"/>
              <a:t> + married + child + politics)</a:t>
            </a:r>
          </a:p>
        </p:txBody>
      </p:sp>
      <p:pic>
        <p:nvPicPr>
          <p:cNvPr id="9" name="Picture 8">
            <a:extLst>
              <a:ext uri="{FF2B5EF4-FFF2-40B4-BE49-F238E27FC236}">
                <a16:creationId xmlns:a16="http://schemas.microsoft.com/office/drawing/2014/main" id="{E06924AD-EDD3-3C19-C75C-088844969272}"/>
              </a:ext>
            </a:extLst>
          </p:cNvPr>
          <p:cNvPicPr>
            <a:picLocks noChangeAspect="1"/>
          </p:cNvPicPr>
          <p:nvPr/>
        </p:nvPicPr>
        <p:blipFill>
          <a:blip r:embed="rId2"/>
          <a:stretch>
            <a:fillRect/>
          </a:stretch>
        </p:blipFill>
        <p:spPr>
          <a:xfrm>
            <a:off x="679872" y="1269395"/>
            <a:ext cx="7405538" cy="3082797"/>
          </a:xfrm>
          <a:prstGeom prst="rect">
            <a:avLst/>
          </a:prstGeom>
        </p:spPr>
      </p:pic>
    </p:spTree>
    <p:extLst>
      <p:ext uri="{BB962C8B-B14F-4D97-AF65-F5344CB8AC3E}">
        <p14:creationId xmlns:p14="http://schemas.microsoft.com/office/powerpoint/2010/main" val="3241550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681E-48D2-93BC-AA76-51DD9863B68E}"/>
              </a:ext>
            </a:extLst>
          </p:cNvPr>
          <p:cNvSpPr>
            <a:spLocks noGrp="1"/>
          </p:cNvSpPr>
          <p:nvPr>
            <p:ph type="title"/>
          </p:nvPr>
        </p:nvSpPr>
        <p:spPr/>
        <p:txBody>
          <a:bodyPr>
            <a:normAutofit fontScale="90000"/>
          </a:bodyPr>
          <a:lstStyle/>
          <a:p>
            <a:r>
              <a:rPr lang="en-GB" dirty="0"/>
              <a:t>Example: Preferences for redistribution</a:t>
            </a:r>
          </a:p>
        </p:txBody>
      </p:sp>
      <p:sp>
        <p:nvSpPr>
          <p:cNvPr id="4" name="Footer Placeholder 3">
            <a:extLst>
              <a:ext uri="{FF2B5EF4-FFF2-40B4-BE49-F238E27FC236}">
                <a16:creationId xmlns:a16="http://schemas.microsoft.com/office/drawing/2014/main" id="{36A1BB05-12F6-B1C5-1A2C-15314BFA44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29EA78B-7573-C4DE-F1FC-6FB8E5C7864F}"/>
              </a:ext>
            </a:extLst>
          </p:cNvPr>
          <p:cNvSpPr>
            <a:spLocks noGrp="1"/>
          </p:cNvSpPr>
          <p:nvPr>
            <p:ph type="sldNum" sz="quarter" idx="12"/>
          </p:nvPr>
        </p:nvSpPr>
        <p:spPr/>
        <p:txBody>
          <a:bodyPr/>
          <a:lstStyle/>
          <a:p>
            <a:r>
              <a:rPr lang="en-US"/>
              <a:t>Slide </a:t>
            </a:r>
            <a:fld id="{C5EF2332-01BF-834F-8236-50238282D533}" type="slidenum">
              <a:rPr lang="en-US" smtClean="0"/>
              <a:pPr/>
              <a:t>11</a:t>
            </a:fld>
            <a:endParaRPr lang="en-US" dirty="0"/>
          </a:p>
        </p:txBody>
      </p:sp>
      <p:sp>
        <p:nvSpPr>
          <p:cNvPr id="7" name="Content Placeholder 6">
            <a:extLst>
              <a:ext uri="{FF2B5EF4-FFF2-40B4-BE49-F238E27FC236}">
                <a16:creationId xmlns:a16="http://schemas.microsoft.com/office/drawing/2014/main" id="{A6CA944F-1F44-037E-9886-95B3AFF82961}"/>
              </a:ext>
            </a:extLst>
          </p:cNvPr>
          <p:cNvSpPr>
            <a:spLocks noGrp="1"/>
          </p:cNvSpPr>
          <p:nvPr>
            <p:ph idx="1"/>
          </p:nvPr>
        </p:nvSpPr>
        <p:spPr/>
        <p:txBody>
          <a:bodyPr>
            <a:normAutofit/>
          </a:bodyPr>
          <a:lstStyle/>
          <a:p>
            <a:pPr marL="0" indent="0">
              <a:buNone/>
            </a:pPr>
            <a:r>
              <a:rPr lang="en-GB" sz="1400" dirty="0" err="1"/>
              <a:t>lm</a:t>
            </a:r>
            <a:r>
              <a:rPr lang="en-GB" sz="1400" dirty="0"/>
              <a:t>(redistribute ~ </a:t>
            </a:r>
            <a:r>
              <a:rPr lang="en-GB" sz="1400" dirty="0" err="1"/>
              <a:t>educ_univ</a:t>
            </a:r>
            <a:r>
              <a:rPr lang="en-GB" sz="1400" dirty="0"/>
              <a:t> + trusting + </a:t>
            </a:r>
            <a:r>
              <a:rPr lang="en-GB" sz="1400" b="1" dirty="0" err="1"/>
              <a:t>educ_univ</a:t>
            </a:r>
            <a:r>
              <a:rPr lang="en-GB" sz="1400" b="1" dirty="0"/>
              <a:t>*trusting </a:t>
            </a:r>
            <a:r>
              <a:rPr lang="en-GB" sz="1400" dirty="0"/>
              <a:t>+ female + employment + </a:t>
            </a:r>
            <a:r>
              <a:rPr lang="en-GB" sz="1400" dirty="0" err="1"/>
              <a:t>hh_income</a:t>
            </a:r>
            <a:r>
              <a:rPr lang="en-GB" sz="1400" dirty="0"/>
              <a:t> + married + child + politics)</a:t>
            </a:r>
          </a:p>
        </p:txBody>
      </p:sp>
      <p:pic>
        <p:nvPicPr>
          <p:cNvPr id="6" name="Picture 5">
            <a:extLst>
              <a:ext uri="{FF2B5EF4-FFF2-40B4-BE49-F238E27FC236}">
                <a16:creationId xmlns:a16="http://schemas.microsoft.com/office/drawing/2014/main" id="{874CB62D-0D5C-10F7-7B9B-9FD256EEB9C7}"/>
              </a:ext>
            </a:extLst>
          </p:cNvPr>
          <p:cNvPicPr>
            <a:picLocks noChangeAspect="1"/>
          </p:cNvPicPr>
          <p:nvPr/>
        </p:nvPicPr>
        <p:blipFill>
          <a:blip r:embed="rId2"/>
          <a:stretch>
            <a:fillRect/>
          </a:stretch>
        </p:blipFill>
        <p:spPr>
          <a:xfrm>
            <a:off x="457199" y="1185668"/>
            <a:ext cx="8193885" cy="2973093"/>
          </a:xfrm>
          <a:prstGeom prst="rect">
            <a:avLst/>
          </a:prstGeom>
        </p:spPr>
      </p:pic>
    </p:spTree>
    <p:extLst>
      <p:ext uri="{BB962C8B-B14F-4D97-AF65-F5344CB8AC3E}">
        <p14:creationId xmlns:p14="http://schemas.microsoft.com/office/powerpoint/2010/main" val="1904217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681E-48D2-93BC-AA76-51DD9863B68E}"/>
              </a:ext>
            </a:extLst>
          </p:cNvPr>
          <p:cNvSpPr>
            <a:spLocks noGrp="1"/>
          </p:cNvSpPr>
          <p:nvPr>
            <p:ph type="title"/>
          </p:nvPr>
        </p:nvSpPr>
        <p:spPr/>
        <p:txBody>
          <a:bodyPr>
            <a:normAutofit fontScale="90000"/>
          </a:bodyPr>
          <a:lstStyle/>
          <a:p>
            <a:r>
              <a:rPr lang="en-GB" dirty="0"/>
              <a:t>Example: Preferences for redistribution</a:t>
            </a:r>
          </a:p>
        </p:txBody>
      </p:sp>
      <p:sp>
        <p:nvSpPr>
          <p:cNvPr id="4" name="Footer Placeholder 3">
            <a:extLst>
              <a:ext uri="{FF2B5EF4-FFF2-40B4-BE49-F238E27FC236}">
                <a16:creationId xmlns:a16="http://schemas.microsoft.com/office/drawing/2014/main" id="{36A1BB05-12F6-B1C5-1A2C-15314BFA44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29EA78B-7573-C4DE-F1FC-6FB8E5C7864F}"/>
              </a:ext>
            </a:extLst>
          </p:cNvPr>
          <p:cNvSpPr>
            <a:spLocks noGrp="1"/>
          </p:cNvSpPr>
          <p:nvPr>
            <p:ph type="sldNum" sz="quarter" idx="12"/>
          </p:nvPr>
        </p:nvSpPr>
        <p:spPr/>
        <p:txBody>
          <a:bodyPr/>
          <a:lstStyle/>
          <a:p>
            <a:r>
              <a:rPr lang="en-US"/>
              <a:t>Slide </a:t>
            </a:r>
            <a:fld id="{C5EF2332-01BF-834F-8236-50238282D533}" type="slidenum">
              <a:rPr lang="en-US" smtClean="0"/>
              <a:pPr/>
              <a:t>12</a:t>
            </a:fld>
            <a:endParaRPr lang="en-US" dirty="0"/>
          </a:p>
        </p:txBody>
      </p:sp>
      <p:sp>
        <p:nvSpPr>
          <p:cNvPr id="7" name="Content Placeholder 6">
            <a:extLst>
              <a:ext uri="{FF2B5EF4-FFF2-40B4-BE49-F238E27FC236}">
                <a16:creationId xmlns:a16="http://schemas.microsoft.com/office/drawing/2014/main" id="{A6CA944F-1F44-037E-9886-95B3AFF82961}"/>
              </a:ext>
            </a:extLst>
          </p:cNvPr>
          <p:cNvSpPr>
            <a:spLocks noGrp="1"/>
          </p:cNvSpPr>
          <p:nvPr>
            <p:ph idx="1"/>
          </p:nvPr>
        </p:nvSpPr>
        <p:spPr/>
        <p:txBody>
          <a:bodyPr>
            <a:normAutofit/>
          </a:bodyPr>
          <a:lstStyle/>
          <a:p>
            <a:pPr marL="0" indent="0">
              <a:buNone/>
            </a:pPr>
            <a:r>
              <a:rPr lang="en-GB" sz="1400" dirty="0" err="1"/>
              <a:t>lm</a:t>
            </a:r>
            <a:r>
              <a:rPr lang="en-GB" sz="1400" dirty="0"/>
              <a:t>(redistribute ~ </a:t>
            </a:r>
            <a:r>
              <a:rPr lang="en-GB" sz="1400" dirty="0" err="1"/>
              <a:t>educ_univ</a:t>
            </a:r>
            <a:r>
              <a:rPr lang="en-GB" sz="1400" dirty="0"/>
              <a:t> + trusting + </a:t>
            </a:r>
            <a:r>
              <a:rPr lang="en-GB" sz="1400" b="1" dirty="0" err="1"/>
              <a:t>educ_univ</a:t>
            </a:r>
            <a:r>
              <a:rPr lang="en-GB" sz="1400" b="1" dirty="0"/>
              <a:t>*trusting </a:t>
            </a:r>
            <a:r>
              <a:rPr lang="en-GB" sz="1400" dirty="0"/>
              <a:t>+ female + employment + </a:t>
            </a:r>
            <a:r>
              <a:rPr lang="en-GB" sz="1400" dirty="0" err="1"/>
              <a:t>hh_income</a:t>
            </a:r>
            <a:r>
              <a:rPr lang="en-GB" sz="1400" dirty="0"/>
              <a:t> + married + child + politics)</a:t>
            </a:r>
          </a:p>
        </p:txBody>
      </p:sp>
      <p:pic>
        <p:nvPicPr>
          <p:cNvPr id="8" name="Picture 7">
            <a:extLst>
              <a:ext uri="{FF2B5EF4-FFF2-40B4-BE49-F238E27FC236}">
                <a16:creationId xmlns:a16="http://schemas.microsoft.com/office/drawing/2014/main" id="{8562EE9F-CBF6-C220-5EF6-E9E7E1769390}"/>
              </a:ext>
            </a:extLst>
          </p:cNvPr>
          <p:cNvPicPr>
            <a:picLocks noChangeAspect="1"/>
          </p:cNvPicPr>
          <p:nvPr/>
        </p:nvPicPr>
        <p:blipFill>
          <a:blip r:embed="rId2"/>
          <a:stretch>
            <a:fillRect/>
          </a:stretch>
        </p:blipFill>
        <p:spPr>
          <a:xfrm>
            <a:off x="1793630" y="1402285"/>
            <a:ext cx="4649703" cy="3301519"/>
          </a:xfrm>
          <a:prstGeom prst="rect">
            <a:avLst/>
          </a:prstGeom>
        </p:spPr>
      </p:pic>
    </p:spTree>
    <p:extLst>
      <p:ext uri="{BB962C8B-B14F-4D97-AF65-F5344CB8AC3E}">
        <p14:creationId xmlns:p14="http://schemas.microsoft.com/office/powerpoint/2010/main" val="77779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rPr dirty="0"/>
              <a:t>Statistical models</a:t>
            </a:r>
          </a:p>
        </p:txBody>
      </p:sp>
      <mc:AlternateContent xmlns:mc="http://schemas.openxmlformats.org/markup-compatibility/2006">
        <mc:Choice xmlns:a14="http://schemas.microsoft.com/office/drawing/2010/main" Requires="a14">
          <p:sp>
            <p:nvSpPr>
              <p:cNvPr id="3" name="Content Placeholder 2"/>
              <p:cNvSpPr>
                <a:spLocks noGrp="1"/>
              </p:cNvSpPr>
              <p:nvPr>
                <p:ph idx="1" hasCustomPrompt="1"/>
              </p:nvPr>
            </p:nvSpPr>
            <p:spPr/>
            <p:txBody>
              <a:bodyPr>
                <a:noAutofit/>
              </a:bodyPr>
              <a:lstStyle/>
              <a:p>
                <a:pPr lvl="0"/>
                <a:r>
                  <a:rPr sz="1200" b="1" dirty="0"/>
                  <a:t>(general) linear models</a:t>
                </a:r>
              </a:p>
              <a:p>
                <a:pPr lvl="1"/>
                <a:r>
                  <a:rPr sz="1100" dirty="0"/>
                  <a:t>For when we are interested in the relationship of some </a:t>
                </a:r>
                <a:r>
                  <a:rPr sz="1100" b="1" i="1" dirty="0"/>
                  <a:t>continuous</a:t>
                </a:r>
                <a:r>
                  <a:rPr sz="1100" dirty="0"/>
                  <a:t> outcome variable, say </a:t>
                </a:r>
                <a14:m>
                  <m:oMath xmlns:m="http://schemas.openxmlformats.org/officeDocument/2006/math">
                    <m:r>
                      <a:rPr sz="1100">
                        <a:latin typeface="Cambria Math" panose="02040503050406030204" pitchFamily="18" charset="0"/>
                      </a:rPr>
                      <m:t>𝑌</m:t>
                    </m:r>
                  </m:oMath>
                </a14:m>
                <a:r>
                  <a:rPr sz="1100" dirty="0"/>
                  <a:t>, and one or more explanatory (predictor) variables, say </a:t>
                </a:r>
                <a14:m>
                  <m:oMath xmlns:m="http://schemas.openxmlformats.org/officeDocument/2006/math">
                    <m:sSub>
                      <m:sSubPr>
                        <m:ctrlPr>
                          <a:rPr sz="1100">
                            <a:latin typeface="Cambria Math" panose="02040503050406030204" pitchFamily="18" charset="0"/>
                          </a:rPr>
                        </m:ctrlPr>
                      </m:sSubPr>
                      <m:e>
                        <m:r>
                          <a:rPr sz="1100">
                            <a:latin typeface="Cambria Math" panose="02040503050406030204" pitchFamily="18" charset="0"/>
                          </a:rPr>
                          <m:t>𝑋</m:t>
                        </m:r>
                      </m:e>
                      <m:sub>
                        <m:r>
                          <a:rPr sz="1100">
                            <a:latin typeface="Cambria Math" panose="02040503050406030204" pitchFamily="18" charset="0"/>
                          </a:rPr>
                          <m:t>1</m:t>
                        </m:r>
                      </m:sub>
                    </m:sSub>
                    <m:r>
                      <a:rPr sz="1100">
                        <a:latin typeface="Cambria Math" panose="02040503050406030204" pitchFamily="18" charset="0"/>
                      </a:rPr>
                      <m:t>…</m:t>
                    </m:r>
                    <m:r>
                      <a:rPr sz="1100">
                        <a:latin typeface="Cambria Math" panose="02040503050406030204" pitchFamily="18" charset="0"/>
                      </a:rPr>
                      <m:t>𝑝</m:t>
                    </m:r>
                  </m:oMath>
                </a14:m>
                <a:endParaRPr sz="1100" dirty="0"/>
              </a:p>
              <a:p>
                <a:pPr lvl="2"/>
                <a:r>
                  <a:rPr sz="1050" dirty="0"/>
                  <a:t>for </a:t>
                </a:r>
                <a14:m>
                  <m:oMath xmlns:m="http://schemas.openxmlformats.org/officeDocument/2006/math">
                    <m:r>
                      <a:rPr sz="1050">
                        <a:latin typeface="Cambria Math" panose="02040503050406030204" pitchFamily="18" charset="0"/>
                      </a:rPr>
                      <m:t>𝑝</m:t>
                    </m:r>
                    <m:r>
                      <a:rPr sz="1050">
                        <a:latin typeface="Cambria Math" panose="02040503050406030204" pitchFamily="18" charset="0"/>
                      </a:rPr>
                      <m:t>=1</m:t>
                    </m:r>
                  </m:oMath>
                </a14:m>
                <a:r>
                  <a:rPr sz="1050" dirty="0"/>
                  <a:t>. we have a </a:t>
                </a:r>
                <a:r>
                  <a:rPr sz="1050" i="1" dirty="0"/>
                  <a:t>simple</a:t>
                </a:r>
                <a:r>
                  <a:rPr sz="1050" dirty="0"/>
                  <a:t> (bi-variate) regression;</a:t>
                </a:r>
              </a:p>
              <a:p>
                <a:pPr lvl="3"/>
                <a:r>
                  <a:rPr sz="1000" dirty="0"/>
                  <a:t>a more general version of a </a:t>
                </a:r>
                <a:r>
                  <a:rPr sz="1000" b="1" i="1" dirty="0"/>
                  <a:t>correlation</a:t>
                </a:r>
                <a:r>
                  <a:rPr sz="1000" dirty="0"/>
                  <a:t> between two variables, using the true, </a:t>
                </a:r>
                <a:r>
                  <a:rPr sz="1000" dirty="0" err="1"/>
                  <a:t>unstandardised</a:t>
                </a:r>
                <a:r>
                  <a:rPr sz="1000" dirty="0"/>
                  <a:t> scales on which variables are measured;</a:t>
                </a:r>
              </a:p>
              <a:p>
                <a:pPr lvl="3"/>
                <a:r>
                  <a:rPr sz="1000" dirty="0"/>
                  <a:t>when driven by substantive theory on a specific topic we wish to explain the observed variation in one of the variables (designated as the “dependent”/“outcome”/“explained” variable) based on the variability of the other variable (the “independent”/“predictor”/“explanatory” variable)</a:t>
                </a:r>
              </a:p>
              <a:p>
                <a:pPr lvl="2"/>
                <a:r>
                  <a:rPr sz="1050" dirty="0"/>
                  <a:t>for </a:t>
                </a:r>
                <a14:m>
                  <m:oMath xmlns:m="http://schemas.openxmlformats.org/officeDocument/2006/math">
                    <m:r>
                      <a:rPr sz="1050">
                        <a:latin typeface="Cambria Math" panose="02040503050406030204" pitchFamily="18" charset="0"/>
                      </a:rPr>
                      <m:t>𝑝</m:t>
                    </m:r>
                    <m:r>
                      <a:rPr sz="1050">
                        <a:latin typeface="Cambria Math" panose="02040503050406030204" pitchFamily="18" charset="0"/>
                      </a:rPr>
                      <m:t>&gt;1</m:t>
                    </m:r>
                  </m:oMath>
                </a14:m>
                <a:r>
                  <a:rPr sz="1050" dirty="0"/>
                  <a:t>, we have a </a:t>
                </a:r>
                <a:r>
                  <a:rPr sz="1050" i="1" dirty="0"/>
                  <a:t>multiple</a:t>
                </a:r>
                <a:r>
                  <a:rPr sz="1050" dirty="0"/>
                  <a:t> regression;</a:t>
                </a:r>
              </a:p>
              <a:p>
                <a:pPr lvl="3"/>
                <a:r>
                  <a:rPr sz="1000" dirty="0"/>
                  <a:t>a more general version of a </a:t>
                </a:r>
                <a:r>
                  <a:rPr sz="1000" b="1" i="1" dirty="0"/>
                  <a:t>partial correlation</a:t>
                </a:r>
                <a:r>
                  <a:rPr sz="1000" dirty="0"/>
                  <a:t> between two variables in the presence of other covariates;</a:t>
                </a:r>
              </a:p>
              <a:p>
                <a:pPr lvl="1"/>
                <a:r>
                  <a:rPr sz="1100" dirty="0"/>
                  <a:t>Lets us characterize the relationship between </a:t>
                </a:r>
                <a14:m>
                  <m:oMath xmlns:m="http://schemas.openxmlformats.org/officeDocument/2006/math">
                    <m:r>
                      <a:rPr sz="1100">
                        <a:latin typeface="Cambria Math" panose="02040503050406030204" pitchFamily="18" charset="0"/>
                      </a:rPr>
                      <m:t>𝑌</m:t>
                    </m:r>
                  </m:oMath>
                </a14:m>
                <a:r>
                  <a:rPr sz="1100" dirty="0"/>
                  <a:t> and </a:t>
                </a:r>
                <a14:m>
                  <m:oMath xmlns:m="http://schemas.openxmlformats.org/officeDocument/2006/math">
                    <m:r>
                      <a:rPr sz="1100">
                        <a:latin typeface="Cambria Math" panose="02040503050406030204" pitchFamily="18" charset="0"/>
                      </a:rPr>
                      <m:t>𝑋</m:t>
                    </m:r>
                  </m:oMath>
                </a14:m>
                <a:r>
                  <a:rPr sz="1100" dirty="0"/>
                  <a:t> as: </a:t>
                </a:r>
                <a14:m>
                  <m:oMath xmlns:m="http://schemas.openxmlformats.org/officeDocument/2006/math">
                    <m:r>
                      <a:rPr sz="1100">
                        <a:latin typeface="Cambria Math" panose="02040503050406030204" pitchFamily="18" charset="0"/>
                      </a:rPr>
                      <m:t>𝑌</m:t>
                    </m:r>
                    <m:r>
                      <a:rPr sz="1100">
                        <a:latin typeface="Cambria Math" panose="02040503050406030204" pitchFamily="18" charset="0"/>
                      </a:rPr>
                      <m:t>=</m:t>
                    </m:r>
                    <m:sSub>
                      <m:sSubPr>
                        <m:ctrlPr>
                          <a:rPr sz="1100" i="1">
                            <a:latin typeface="Cambria Math" panose="02040503050406030204" pitchFamily="18" charset="0"/>
                          </a:rPr>
                        </m:ctrlPr>
                      </m:sSubPr>
                      <m:e>
                        <m:r>
                          <a:rPr sz="1100">
                            <a:latin typeface="Cambria Math" panose="02040503050406030204" pitchFamily="18" charset="0"/>
                          </a:rPr>
                          <m:t>𝛽</m:t>
                        </m:r>
                      </m:e>
                      <m:sub>
                        <m:r>
                          <a:rPr sz="1100">
                            <a:latin typeface="Cambria Math" panose="02040503050406030204" pitchFamily="18" charset="0"/>
                          </a:rPr>
                          <m:t>0</m:t>
                        </m:r>
                      </m:sub>
                    </m:sSub>
                    <m:r>
                      <a:rPr sz="1100" b="1">
                        <a:latin typeface="Cambria Math" panose="02040503050406030204" pitchFamily="18" charset="0"/>
                      </a:rPr>
                      <m:t>+</m:t>
                    </m:r>
                    <m:sSub>
                      <m:sSubPr>
                        <m:ctrlPr>
                          <a:rPr sz="1100" i="1">
                            <a:latin typeface="Cambria Math" panose="02040503050406030204" pitchFamily="18" charset="0"/>
                          </a:rPr>
                        </m:ctrlPr>
                      </m:sSubPr>
                      <m:e>
                        <m:r>
                          <a:rPr sz="1100">
                            <a:latin typeface="Cambria Math" panose="02040503050406030204" pitchFamily="18" charset="0"/>
                          </a:rPr>
                          <m:t>𝛽</m:t>
                        </m:r>
                      </m:e>
                      <m:sub>
                        <m:r>
                          <a:rPr sz="1100">
                            <a:latin typeface="Cambria Math" panose="02040503050406030204" pitchFamily="18" charset="0"/>
                          </a:rPr>
                          <m:t>1</m:t>
                        </m:r>
                      </m:sub>
                    </m:sSub>
                    <m:r>
                      <a:rPr sz="1100">
                        <a:latin typeface="Cambria Math" panose="02040503050406030204" pitchFamily="18" charset="0"/>
                      </a:rPr>
                      <m:t>𝑋</m:t>
                    </m:r>
                    <m:r>
                      <a:rPr sz="1100">
                        <a:latin typeface="Cambria Math" panose="02040503050406030204" pitchFamily="18" charset="0"/>
                      </a:rPr>
                      <m:t>+</m:t>
                    </m:r>
                    <m:r>
                      <a:rPr sz="1100">
                        <a:latin typeface="Cambria Math" panose="02040503050406030204" pitchFamily="18" charset="0"/>
                      </a:rPr>
                      <m:t>𝜖</m:t>
                    </m:r>
                  </m:oMath>
                </a14:m>
                <a:r>
                  <a:rPr sz="1100" dirty="0"/>
                  <a:t>, where</a:t>
                </a:r>
              </a:p>
              <a:p>
                <a:pPr lvl="2"/>
                <a14:m>
                  <m:oMath xmlns:m="http://schemas.openxmlformats.org/officeDocument/2006/math">
                    <m:sSub>
                      <m:sSubPr>
                        <m:ctrlPr>
                          <a:rPr sz="1050">
                            <a:latin typeface="Cambria Math" panose="02040503050406030204" pitchFamily="18" charset="0"/>
                          </a:rPr>
                        </m:ctrlPr>
                      </m:sSubPr>
                      <m:e>
                        <m:r>
                          <a:rPr sz="1050">
                            <a:latin typeface="Cambria Math" panose="02040503050406030204" pitchFamily="18" charset="0"/>
                          </a:rPr>
                          <m:t>𝛽</m:t>
                        </m:r>
                      </m:e>
                      <m:sub>
                        <m:r>
                          <a:rPr sz="1050">
                            <a:latin typeface="Cambria Math" panose="02040503050406030204" pitchFamily="18" charset="0"/>
                          </a:rPr>
                          <m:t>0</m:t>
                        </m:r>
                      </m:sub>
                    </m:sSub>
                  </m:oMath>
                </a14:m>
                <a:r>
                  <a:rPr sz="1050" dirty="0"/>
                  <a:t> is just a baseline, average value of </a:t>
                </a:r>
                <a14:m>
                  <m:oMath xmlns:m="http://schemas.openxmlformats.org/officeDocument/2006/math">
                    <m:r>
                      <a:rPr sz="1050">
                        <a:latin typeface="Cambria Math" panose="02040503050406030204" pitchFamily="18" charset="0"/>
                      </a:rPr>
                      <m:t>𝑌</m:t>
                    </m:r>
                  </m:oMath>
                </a14:m>
                <a:r>
                  <a:rPr sz="1050" dirty="0"/>
                  <a:t> when we assign </a:t>
                </a:r>
                <a14:m>
                  <m:oMath xmlns:m="http://schemas.openxmlformats.org/officeDocument/2006/math">
                    <m:r>
                      <a:rPr sz="1050">
                        <a:latin typeface="Cambria Math" panose="02040503050406030204" pitchFamily="18" charset="0"/>
                      </a:rPr>
                      <m:t>𝑋</m:t>
                    </m:r>
                  </m:oMath>
                </a14:m>
                <a:r>
                  <a:rPr sz="1050" dirty="0"/>
                  <a:t> the value </a:t>
                </a:r>
                <a:r>
                  <a:rPr sz="1050" b="1" dirty="0"/>
                  <a:t>0</a:t>
                </a:r>
                <a:r>
                  <a:rPr sz="1050" dirty="0"/>
                  <a:t> (so exclude its effect)</a:t>
                </a:r>
              </a:p>
              <a:p>
                <a:pPr lvl="2"/>
                <a14:m>
                  <m:oMath xmlns:m="http://schemas.openxmlformats.org/officeDocument/2006/math">
                    <m:sSub>
                      <m:sSubPr>
                        <m:ctrlPr>
                          <a:rPr sz="1050">
                            <a:latin typeface="Cambria Math" panose="02040503050406030204" pitchFamily="18" charset="0"/>
                          </a:rPr>
                        </m:ctrlPr>
                      </m:sSubPr>
                      <m:e>
                        <m:r>
                          <a:rPr sz="1050">
                            <a:latin typeface="Cambria Math" panose="02040503050406030204" pitchFamily="18" charset="0"/>
                          </a:rPr>
                          <m:t>𝛽</m:t>
                        </m:r>
                      </m:e>
                      <m:sub>
                        <m:r>
                          <a:rPr sz="1050">
                            <a:latin typeface="Cambria Math" panose="02040503050406030204" pitchFamily="18" charset="0"/>
                          </a:rPr>
                          <m:t>1</m:t>
                        </m:r>
                      </m:sub>
                    </m:sSub>
                  </m:oMath>
                </a14:m>
                <a:r>
                  <a:rPr sz="1050" dirty="0"/>
                  <a:t> is the predicted difference in the value of </a:t>
                </a:r>
                <a14:m>
                  <m:oMath xmlns:m="http://schemas.openxmlformats.org/officeDocument/2006/math">
                    <m:r>
                      <a:rPr sz="1050">
                        <a:latin typeface="Cambria Math" panose="02040503050406030204" pitchFamily="18" charset="0"/>
                      </a:rPr>
                      <m:t>𝑌</m:t>
                    </m:r>
                  </m:oMath>
                </a14:m>
                <a:r>
                  <a:rPr sz="1050" dirty="0"/>
                  <a:t> associated with a </a:t>
                </a:r>
                <a:r>
                  <a:rPr sz="1050" i="1" dirty="0"/>
                  <a:t>one unit</a:t>
                </a:r>
                <a:r>
                  <a:rPr sz="1050" dirty="0"/>
                  <a:t> change in </a:t>
                </a:r>
                <a14:m>
                  <m:oMath xmlns:m="http://schemas.openxmlformats.org/officeDocument/2006/math">
                    <m:r>
                      <a:rPr sz="1050">
                        <a:latin typeface="Cambria Math" panose="02040503050406030204" pitchFamily="18" charset="0"/>
                      </a:rPr>
                      <m:t>𝑋</m:t>
                    </m:r>
                  </m:oMath>
                </a14:m>
                <a:r>
                  <a:rPr sz="1050" dirty="0"/>
                  <a:t>; where “unit” depends on how </a:t>
                </a:r>
                <a14:m>
                  <m:oMath xmlns:m="http://schemas.openxmlformats.org/officeDocument/2006/math">
                    <m:r>
                      <a:rPr sz="1050">
                        <a:latin typeface="Cambria Math" panose="02040503050406030204" pitchFamily="18" charset="0"/>
                      </a:rPr>
                      <m:t>𝑋</m:t>
                    </m:r>
                  </m:oMath>
                </a14:m>
                <a:r>
                  <a:rPr sz="1050" dirty="0"/>
                  <a:t> is measured (e.g. one year of age; one extra £ of income; a 1-point jump on an attitudinal scale running from 0 to 10; being 1 (=Female) compared to 0(=Male);</a:t>
                </a:r>
              </a:p>
              <a:p>
                <a:pPr lvl="2"/>
                <a:r>
                  <a:rPr sz="1050" dirty="0"/>
                  <a:t>the </a:t>
                </a:r>
                <a14:m>
                  <m:oMath xmlns:m="http://schemas.openxmlformats.org/officeDocument/2006/math">
                    <m:r>
                      <a:rPr sz="1050">
                        <a:latin typeface="Cambria Math" panose="02040503050406030204" pitchFamily="18" charset="0"/>
                      </a:rPr>
                      <m:t>𝜖</m:t>
                    </m:r>
                  </m:oMath>
                </a14:m>
                <a:r>
                  <a:rPr sz="1050" dirty="0"/>
                  <a:t> is “noise”; accounts for the deviations between the data points and the expected linear trend line</a:t>
                </a:r>
              </a:p>
              <a:p>
                <a:pPr lvl="2"/>
                <a14:m>
                  <m:oMath xmlns:m="http://schemas.openxmlformats.org/officeDocument/2006/math">
                    <m:r>
                      <a:rPr sz="1050">
                        <a:latin typeface="Cambria Math" panose="02040503050406030204" pitchFamily="18" charset="0"/>
                      </a:rPr>
                      <m:t>𝜖</m:t>
                    </m:r>
                  </m:oMath>
                </a14:m>
                <a:r>
                  <a:rPr sz="1050" dirty="0"/>
                  <a:t> must follow a </a:t>
                </a:r>
                <a:r>
                  <a:rPr sz="1050" b="1" i="1" dirty="0"/>
                  <a:t>normal distribution</a:t>
                </a:r>
                <a:r>
                  <a:rPr sz="1050" dirty="0"/>
                  <a:t> to satisfy the mathematical requirements for a linear model; if not, we need to think about other modelling approaches</a:t>
                </a:r>
              </a:p>
              <a:p>
                <a:pPr lvl="0"/>
                <a:r>
                  <a:rPr sz="1200" b="1" dirty="0" err="1"/>
                  <a:t>Generalised</a:t>
                </a:r>
                <a:r>
                  <a:rPr sz="1200" b="1" dirty="0"/>
                  <a:t> linear models</a:t>
                </a:r>
              </a:p>
              <a:p>
                <a:pPr lvl="1"/>
                <a:r>
                  <a:rPr sz="1100" dirty="0"/>
                  <a:t>Logistic regression</a:t>
                </a:r>
              </a:p>
              <a:p>
                <a:pPr lvl="2"/>
                <a:r>
                  <a:rPr sz="1050" dirty="0"/>
                  <a:t>For when we are interested in the relationship between a </a:t>
                </a:r>
                <a:r>
                  <a:rPr sz="1050" b="1" dirty="0"/>
                  <a:t>binary</a:t>
                </a:r>
                <a:r>
                  <a:rPr sz="1050" dirty="0"/>
                  <a:t> outcome variable and one or more explanatory variables</a:t>
                </a:r>
              </a:p>
            </p:txBody>
          </p:sp>
        </mc:Choice>
        <mc:Fallback>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3"/>
                <a:stretch>
                  <a:fillRect l="-296" t="-1445"/>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16A1-0AC3-93C9-C795-6EC312FA881D}"/>
              </a:ext>
            </a:extLst>
          </p:cNvPr>
          <p:cNvSpPr>
            <a:spLocks noGrp="1"/>
          </p:cNvSpPr>
          <p:nvPr>
            <p:ph type="title"/>
          </p:nvPr>
        </p:nvSpPr>
        <p:spPr/>
        <p:txBody>
          <a:bodyPr>
            <a:normAutofit fontScale="90000"/>
          </a:bodyPr>
          <a:lstStyle/>
          <a:p>
            <a:r>
              <a:rPr lang="en-GB" dirty="0"/>
              <a:t>Statistical models</a:t>
            </a:r>
          </a:p>
        </p:txBody>
      </p:sp>
      <p:sp>
        <p:nvSpPr>
          <p:cNvPr id="3" name="Content Placeholder 2">
            <a:extLst>
              <a:ext uri="{FF2B5EF4-FFF2-40B4-BE49-F238E27FC236}">
                <a16:creationId xmlns:a16="http://schemas.microsoft.com/office/drawing/2014/main" id="{B92E8A37-0785-6A95-D956-93D050B23674}"/>
              </a:ext>
            </a:extLst>
          </p:cNvPr>
          <p:cNvSpPr>
            <a:spLocks noGrp="1"/>
          </p:cNvSpPr>
          <p:nvPr>
            <p:ph idx="1"/>
          </p:nvPr>
        </p:nvSpPr>
        <p:spPr/>
        <p:txBody>
          <a:bodyPr/>
          <a:lstStyle/>
          <a:p>
            <a:r>
              <a:rPr lang="en-GB" dirty="0"/>
              <a:t>Interaction models</a:t>
            </a:r>
          </a:p>
          <a:p>
            <a:pPr lvl="1"/>
            <a:r>
              <a:rPr lang="en-GB" dirty="0"/>
              <a:t>In linear models, </a:t>
            </a:r>
            <a:r>
              <a:rPr lang="en-GB" b="0" i="0" dirty="0">
                <a:solidFill>
                  <a:srgbClr val="373A3C"/>
                </a:solidFill>
                <a:effectLst/>
                <a:latin typeface="Source Sans Pro" panose="020B0503030403020204" pitchFamily="34" charset="0"/>
              </a:rPr>
              <a:t>each explanatory variable is assumed to have an effect on the outcome variable that is independent of the values of other explanatory variables included in the model </a:t>
            </a:r>
            <a:r>
              <a:rPr lang="en-GB" b="0" i="0" dirty="0">
                <a:solidFill>
                  <a:srgbClr val="373A3C"/>
                </a:solidFill>
                <a:effectLst/>
                <a:latin typeface="Source Sans Pro" panose="020B0503030403020204" pitchFamily="34" charset="0"/>
                <a:sym typeface="Wingdings" panose="05000000000000000000" pitchFamily="2" charset="2"/>
              </a:rPr>
              <a:t> </a:t>
            </a:r>
            <a:r>
              <a:rPr lang="en-GB" b="1" i="0" dirty="0">
                <a:solidFill>
                  <a:srgbClr val="373A3C"/>
                </a:solidFill>
                <a:effectLst/>
                <a:latin typeface="Source Sans Pro" panose="020B0503030403020204" pitchFamily="34" charset="0"/>
                <a:sym typeface="Wingdings" panose="05000000000000000000" pitchFamily="2" charset="2"/>
              </a:rPr>
              <a:t>main effects</a:t>
            </a:r>
          </a:p>
          <a:p>
            <a:pPr lvl="1"/>
            <a:r>
              <a:rPr lang="en-GB" dirty="0">
                <a:solidFill>
                  <a:srgbClr val="373A3C"/>
                </a:solidFill>
                <a:latin typeface="Source Sans Pro" panose="020B0503030403020204" pitchFamily="34" charset="0"/>
                <a:sym typeface="Wingdings" panose="05000000000000000000" pitchFamily="2" charset="2"/>
              </a:rPr>
              <a:t>We can reject this assumption and model any theoretically motivated dependencies between the explanatory variables themselves</a:t>
            </a:r>
          </a:p>
          <a:p>
            <a:pPr lvl="1"/>
            <a:r>
              <a:rPr lang="en-GB" dirty="0">
                <a:solidFill>
                  <a:srgbClr val="373A3C"/>
                </a:solidFill>
                <a:latin typeface="Source Sans Pro" panose="020B0503030403020204" pitchFamily="34" charset="0"/>
                <a:sym typeface="Wingdings" panose="05000000000000000000" pitchFamily="2" charset="2"/>
              </a:rPr>
              <a:t>We “multiplicate” the effect of two explanatory variables to estimate their effect as dependent on the values of the other explanatory variable(s)</a:t>
            </a:r>
          </a:p>
          <a:p>
            <a:pPr lvl="1"/>
            <a:endParaRPr lang="en-GB" dirty="0"/>
          </a:p>
        </p:txBody>
      </p:sp>
      <p:sp>
        <p:nvSpPr>
          <p:cNvPr id="4" name="Footer Placeholder 3">
            <a:extLst>
              <a:ext uri="{FF2B5EF4-FFF2-40B4-BE49-F238E27FC236}">
                <a16:creationId xmlns:a16="http://schemas.microsoft.com/office/drawing/2014/main" id="{FBB5D22F-A6D5-6F99-B6DD-5B1CC9E9627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3E4088A-9319-E2B2-962E-9D11E0DB9D3A}"/>
              </a:ext>
            </a:extLst>
          </p:cNvPr>
          <p:cNvSpPr>
            <a:spLocks noGrp="1"/>
          </p:cNvSpPr>
          <p:nvPr>
            <p:ph type="sldNum" sz="quarter" idx="12"/>
          </p:nvPr>
        </p:nvSpPr>
        <p:spPr/>
        <p:txBody>
          <a:bodyPr/>
          <a:lstStyle/>
          <a:p>
            <a:r>
              <a:rPr lang="en-US"/>
              <a:t>Slide </a:t>
            </a:r>
            <a:fld id="{C5EF2332-01BF-834F-8236-50238282D533}" type="slidenum">
              <a:rPr lang="en-US" smtClean="0"/>
              <a:pPr/>
              <a:t>3</a:t>
            </a:fld>
            <a:endParaRPr lang="en-US" dirty="0"/>
          </a:p>
        </p:txBody>
      </p:sp>
    </p:spTree>
    <p:extLst>
      <p:ext uri="{BB962C8B-B14F-4D97-AF65-F5344CB8AC3E}">
        <p14:creationId xmlns:p14="http://schemas.microsoft.com/office/powerpoint/2010/main" val="284962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58AC-AA41-4854-958F-B5222E1C3FBC}"/>
              </a:ext>
            </a:extLst>
          </p:cNvPr>
          <p:cNvSpPr>
            <a:spLocks noGrp="1"/>
          </p:cNvSpPr>
          <p:nvPr>
            <p:ph type="title"/>
          </p:nvPr>
        </p:nvSpPr>
        <p:spPr/>
        <p:txBody>
          <a:bodyPr>
            <a:normAutofit fontScale="90000"/>
          </a:bodyPr>
          <a:lstStyle/>
          <a:p>
            <a:r>
              <a:rPr lang="en-GB" dirty="0"/>
              <a:t>Remember…</a:t>
            </a:r>
          </a:p>
        </p:txBody>
      </p:sp>
      <p:sp>
        <p:nvSpPr>
          <p:cNvPr id="4" name="Footer Placeholder 3">
            <a:extLst>
              <a:ext uri="{FF2B5EF4-FFF2-40B4-BE49-F238E27FC236}">
                <a16:creationId xmlns:a16="http://schemas.microsoft.com/office/drawing/2014/main" id="{EC6C9D43-6F9C-81A0-590D-BC655FBBD40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8DBE3F4-8229-9048-85D1-D9EA113F4D55}"/>
              </a:ext>
            </a:extLst>
          </p:cNvPr>
          <p:cNvSpPr>
            <a:spLocks noGrp="1"/>
          </p:cNvSpPr>
          <p:nvPr>
            <p:ph type="sldNum" sz="quarter" idx="12"/>
          </p:nvPr>
        </p:nvSpPr>
        <p:spPr/>
        <p:txBody>
          <a:bodyPr/>
          <a:lstStyle/>
          <a:p>
            <a:r>
              <a:rPr lang="en-US"/>
              <a:t>Slide </a:t>
            </a:r>
            <a:fld id="{C5EF2332-01BF-834F-8236-50238282D533}" type="slidenum">
              <a:rPr lang="en-US" smtClean="0"/>
              <a:pPr/>
              <a:t>4</a:t>
            </a:fld>
            <a:endParaRPr lang="en-US" dirty="0"/>
          </a:p>
        </p:txBody>
      </p:sp>
      <p:pic>
        <p:nvPicPr>
          <p:cNvPr id="6" name="Picture 5" descr="Week_3_R_files/figure-pptx/unnamed-chunk-9-1.png">
            <a:extLst>
              <a:ext uri="{FF2B5EF4-FFF2-40B4-BE49-F238E27FC236}">
                <a16:creationId xmlns:a16="http://schemas.microsoft.com/office/drawing/2014/main" id="{DCBB3EE3-B0A4-B04A-54A8-8DB5B18F0547}"/>
              </a:ext>
            </a:extLst>
          </p:cNvPr>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Tree>
    <p:extLst>
      <p:ext uri="{BB962C8B-B14F-4D97-AF65-F5344CB8AC3E}">
        <p14:creationId xmlns:p14="http://schemas.microsoft.com/office/powerpoint/2010/main" val="2663359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20FD-3729-4C79-D37A-8B81795A2E26}"/>
              </a:ext>
            </a:extLst>
          </p:cNvPr>
          <p:cNvSpPr>
            <a:spLocks noGrp="1"/>
          </p:cNvSpPr>
          <p:nvPr>
            <p:ph type="title"/>
          </p:nvPr>
        </p:nvSpPr>
        <p:spPr/>
        <p:txBody>
          <a:bodyPr>
            <a:normAutofit fontScale="90000"/>
          </a:bodyPr>
          <a:lstStyle/>
          <a:p>
            <a:r>
              <a:rPr lang="en-GB" dirty="0"/>
              <a:t>Remember…</a:t>
            </a:r>
          </a:p>
        </p:txBody>
      </p:sp>
      <p:sp>
        <p:nvSpPr>
          <p:cNvPr id="4" name="Footer Placeholder 3">
            <a:extLst>
              <a:ext uri="{FF2B5EF4-FFF2-40B4-BE49-F238E27FC236}">
                <a16:creationId xmlns:a16="http://schemas.microsoft.com/office/drawing/2014/main" id="{821D4A4E-8BE1-F31E-6CDB-4C46DF60416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0B88372-DEF4-5310-653A-351E7D48CE91}"/>
              </a:ext>
            </a:extLst>
          </p:cNvPr>
          <p:cNvSpPr>
            <a:spLocks noGrp="1"/>
          </p:cNvSpPr>
          <p:nvPr>
            <p:ph type="sldNum" sz="quarter" idx="12"/>
          </p:nvPr>
        </p:nvSpPr>
        <p:spPr/>
        <p:txBody>
          <a:bodyPr/>
          <a:lstStyle/>
          <a:p>
            <a:r>
              <a:rPr lang="en-US"/>
              <a:t>Slide </a:t>
            </a:r>
            <a:fld id="{C5EF2332-01BF-834F-8236-50238282D533}" type="slidenum">
              <a:rPr lang="en-US" smtClean="0"/>
              <a:pPr/>
              <a:t>5</a:t>
            </a:fld>
            <a:endParaRPr lang="en-US" dirty="0"/>
          </a:p>
        </p:txBody>
      </p:sp>
      <p:pic>
        <p:nvPicPr>
          <p:cNvPr id="6" name="Picture 5" descr="Week_3_R_files/figure-pptx/unnamed-chunk-11-1.png">
            <a:extLst>
              <a:ext uri="{FF2B5EF4-FFF2-40B4-BE49-F238E27FC236}">
                <a16:creationId xmlns:a16="http://schemas.microsoft.com/office/drawing/2014/main" id="{3FC510F0-B911-BC8A-7EB9-AA9A90D46F55}"/>
              </a:ext>
            </a:extLst>
          </p:cNvPr>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Tree>
    <p:extLst>
      <p:ext uri="{BB962C8B-B14F-4D97-AF65-F5344CB8AC3E}">
        <p14:creationId xmlns:p14="http://schemas.microsoft.com/office/powerpoint/2010/main" val="401451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9977-2C73-DC1A-87EB-B81EDBAB6D64}"/>
              </a:ext>
            </a:extLst>
          </p:cNvPr>
          <p:cNvSpPr>
            <a:spLocks noGrp="1"/>
          </p:cNvSpPr>
          <p:nvPr>
            <p:ph type="title"/>
          </p:nvPr>
        </p:nvSpPr>
        <p:spPr/>
        <p:txBody>
          <a:bodyPr>
            <a:normAutofit fontScale="90000"/>
          </a:bodyPr>
          <a:lstStyle/>
          <a:p>
            <a:r>
              <a:rPr lang="en-GB" dirty="0"/>
              <a:t>Our first model (Week 3)</a:t>
            </a:r>
          </a:p>
        </p:txBody>
      </p:sp>
      <p:sp>
        <p:nvSpPr>
          <p:cNvPr id="4" name="Footer Placeholder 3">
            <a:extLst>
              <a:ext uri="{FF2B5EF4-FFF2-40B4-BE49-F238E27FC236}">
                <a16:creationId xmlns:a16="http://schemas.microsoft.com/office/drawing/2014/main" id="{7CD0040B-73DB-2468-1FFD-B58EF70C479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2720EC4-3011-8C7B-B3B7-E65A41AC859A}"/>
              </a:ext>
            </a:extLst>
          </p:cNvPr>
          <p:cNvSpPr>
            <a:spLocks noGrp="1"/>
          </p:cNvSpPr>
          <p:nvPr>
            <p:ph type="sldNum" sz="quarter" idx="12"/>
          </p:nvPr>
        </p:nvSpPr>
        <p:spPr/>
        <p:txBody>
          <a:bodyPr/>
          <a:lstStyle/>
          <a:p>
            <a:r>
              <a:rPr lang="en-US"/>
              <a:t>Slide </a:t>
            </a:r>
            <a:fld id="{C5EF2332-01BF-834F-8236-50238282D533}" type="slidenum">
              <a:rPr lang="en-US" smtClean="0"/>
              <a:pPr/>
              <a:t>6</a:t>
            </a:fld>
            <a:endParaRPr lang="en-US" dirty="0"/>
          </a:p>
        </p:txBody>
      </p:sp>
      <p:pic>
        <p:nvPicPr>
          <p:cNvPr id="6" name="Picture 5">
            <a:extLst>
              <a:ext uri="{FF2B5EF4-FFF2-40B4-BE49-F238E27FC236}">
                <a16:creationId xmlns:a16="http://schemas.microsoft.com/office/drawing/2014/main" id="{1841335B-834E-1B79-755E-059F8F1B5547}"/>
              </a:ext>
            </a:extLst>
          </p:cNvPr>
          <p:cNvPicPr>
            <a:picLocks noChangeAspect="1"/>
          </p:cNvPicPr>
          <p:nvPr/>
        </p:nvPicPr>
        <p:blipFill>
          <a:blip r:embed="rId3"/>
          <a:stretch>
            <a:fillRect/>
          </a:stretch>
        </p:blipFill>
        <p:spPr>
          <a:xfrm>
            <a:off x="986230" y="1121090"/>
            <a:ext cx="7532377" cy="3468494"/>
          </a:xfrm>
          <a:prstGeom prst="rect">
            <a:avLst/>
          </a:prstGeom>
        </p:spPr>
      </p:pic>
      <p:sp>
        <p:nvSpPr>
          <p:cNvPr id="8" name="TextBox 7">
            <a:extLst>
              <a:ext uri="{FF2B5EF4-FFF2-40B4-BE49-F238E27FC236}">
                <a16:creationId xmlns:a16="http://schemas.microsoft.com/office/drawing/2014/main" id="{BC3D2B79-BD8D-AD72-3231-685873D5A411}"/>
              </a:ext>
            </a:extLst>
          </p:cNvPr>
          <p:cNvSpPr txBox="1"/>
          <p:nvPr/>
        </p:nvSpPr>
        <p:spPr>
          <a:xfrm>
            <a:off x="457199" y="664374"/>
            <a:ext cx="7430321" cy="369332"/>
          </a:xfrm>
          <a:prstGeom prst="rect">
            <a:avLst/>
          </a:prstGeom>
          <a:noFill/>
        </p:spPr>
        <p:txBody>
          <a:bodyPr wrap="square">
            <a:spAutoFit/>
          </a:bodyPr>
          <a:lstStyle/>
          <a:p>
            <a:r>
              <a:rPr lang="en-GB" dirty="0" err="1"/>
              <a:t>lm</a:t>
            </a:r>
            <a:r>
              <a:rPr lang="en-GB" dirty="0"/>
              <a:t>(</a:t>
            </a:r>
            <a:r>
              <a:rPr lang="en-GB" dirty="0" err="1"/>
              <a:t>trust_pct</a:t>
            </a:r>
            <a:r>
              <a:rPr lang="en-GB" dirty="0"/>
              <a:t> ~ s80s20 + </a:t>
            </a:r>
            <a:r>
              <a:rPr lang="en-GB" dirty="0" err="1"/>
              <a:t>urban_pop_pct</a:t>
            </a:r>
            <a:r>
              <a:rPr lang="en-GB" dirty="0"/>
              <a:t> + Region , data = inequality)</a:t>
            </a:r>
          </a:p>
        </p:txBody>
      </p:sp>
    </p:spTree>
    <p:extLst>
      <p:ext uri="{BB962C8B-B14F-4D97-AF65-F5344CB8AC3E}">
        <p14:creationId xmlns:p14="http://schemas.microsoft.com/office/powerpoint/2010/main" val="8636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9977-2C73-DC1A-87EB-B81EDBAB6D64}"/>
              </a:ext>
            </a:extLst>
          </p:cNvPr>
          <p:cNvSpPr>
            <a:spLocks noGrp="1"/>
          </p:cNvSpPr>
          <p:nvPr>
            <p:ph type="title"/>
          </p:nvPr>
        </p:nvSpPr>
        <p:spPr/>
        <p:txBody>
          <a:bodyPr>
            <a:normAutofit fontScale="90000"/>
          </a:bodyPr>
          <a:lstStyle/>
          <a:p>
            <a:r>
              <a:rPr lang="en-GB" dirty="0"/>
              <a:t>Our first model revisited</a:t>
            </a:r>
          </a:p>
        </p:txBody>
      </p:sp>
      <p:sp>
        <p:nvSpPr>
          <p:cNvPr id="4" name="Footer Placeholder 3">
            <a:extLst>
              <a:ext uri="{FF2B5EF4-FFF2-40B4-BE49-F238E27FC236}">
                <a16:creationId xmlns:a16="http://schemas.microsoft.com/office/drawing/2014/main" id="{7CD0040B-73DB-2468-1FFD-B58EF70C479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2720EC4-3011-8C7B-B3B7-E65A41AC859A}"/>
              </a:ext>
            </a:extLst>
          </p:cNvPr>
          <p:cNvSpPr>
            <a:spLocks noGrp="1"/>
          </p:cNvSpPr>
          <p:nvPr>
            <p:ph type="sldNum" sz="quarter" idx="12"/>
          </p:nvPr>
        </p:nvSpPr>
        <p:spPr/>
        <p:txBody>
          <a:bodyPr/>
          <a:lstStyle/>
          <a:p>
            <a:r>
              <a:rPr lang="en-US"/>
              <a:t>Slide </a:t>
            </a:r>
            <a:fld id="{C5EF2332-01BF-834F-8236-50238282D533}" type="slidenum">
              <a:rPr lang="en-US" smtClean="0"/>
              <a:pPr/>
              <a:t>7</a:t>
            </a:fld>
            <a:endParaRPr lang="en-US" dirty="0"/>
          </a:p>
        </p:txBody>
      </p:sp>
      <p:pic>
        <p:nvPicPr>
          <p:cNvPr id="6" name="Picture 5">
            <a:extLst>
              <a:ext uri="{FF2B5EF4-FFF2-40B4-BE49-F238E27FC236}">
                <a16:creationId xmlns:a16="http://schemas.microsoft.com/office/drawing/2014/main" id="{8A1A9BBC-D121-EF63-156D-90B511AD0F3A}"/>
              </a:ext>
            </a:extLst>
          </p:cNvPr>
          <p:cNvPicPr>
            <a:picLocks noChangeAspect="1"/>
          </p:cNvPicPr>
          <p:nvPr/>
        </p:nvPicPr>
        <p:blipFill>
          <a:blip r:embed="rId3"/>
          <a:stretch>
            <a:fillRect/>
          </a:stretch>
        </p:blipFill>
        <p:spPr>
          <a:xfrm>
            <a:off x="280038" y="1107281"/>
            <a:ext cx="8134200" cy="3745619"/>
          </a:xfrm>
          <a:prstGeom prst="rect">
            <a:avLst/>
          </a:prstGeom>
        </p:spPr>
      </p:pic>
      <p:sp>
        <p:nvSpPr>
          <p:cNvPr id="8" name="TextBox 7">
            <a:extLst>
              <a:ext uri="{FF2B5EF4-FFF2-40B4-BE49-F238E27FC236}">
                <a16:creationId xmlns:a16="http://schemas.microsoft.com/office/drawing/2014/main" id="{410C498B-BED3-AAA2-DBF5-30E5AB4569D0}"/>
              </a:ext>
            </a:extLst>
          </p:cNvPr>
          <p:cNvSpPr txBox="1"/>
          <p:nvPr/>
        </p:nvSpPr>
        <p:spPr>
          <a:xfrm>
            <a:off x="457199" y="614309"/>
            <a:ext cx="8546123" cy="369332"/>
          </a:xfrm>
          <a:prstGeom prst="rect">
            <a:avLst/>
          </a:prstGeom>
          <a:noFill/>
        </p:spPr>
        <p:txBody>
          <a:bodyPr wrap="square">
            <a:spAutoFit/>
          </a:bodyPr>
          <a:lstStyle/>
          <a:p>
            <a:r>
              <a:rPr lang="en-GB" dirty="0" err="1"/>
              <a:t>lm</a:t>
            </a:r>
            <a:r>
              <a:rPr lang="en-GB" dirty="0"/>
              <a:t>(</a:t>
            </a:r>
            <a:r>
              <a:rPr lang="en-GB" dirty="0" err="1"/>
              <a:t>trust_pct</a:t>
            </a:r>
            <a:r>
              <a:rPr lang="en-GB" dirty="0"/>
              <a:t> ~ s80s20 + </a:t>
            </a:r>
            <a:r>
              <a:rPr lang="en-GB" dirty="0" err="1"/>
              <a:t>urban_pop_pct</a:t>
            </a:r>
            <a:r>
              <a:rPr lang="en-GB" dirty="0"/>
              <a:t> + Region + </a:t>
            </a:r>
            <a:r>
              <a:rPr lang="en-GB" b="1" dirty="0"/>
              <a:t>s80s20*Region</a:t>
            </a:r>
            <a:r>
              <a:rPr lang="en-GB" dirty="0"/>
              <a:t>, data = inequality)</a:t>
            </a:r>
          </a:p>
        </p:txBody>
      </p:sp>
    </p:spTree>
    <p:extLst>
      <p:ext uri="{BB962C8B-B14F-4D97-AF65-F5344CB8AC3E}">
        <p14:creationId xmlns:p14="http://schemas.microsoft.com/office/powerpoint/2010/main" val="96175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2DD7-E2F3-E7AC-5151-7227AF62DF5D}"/>
              </a:ext>
            </a:extLst>
          </p:cNvPr>
          <p:cNvSpPr>
            <a:spLocks noGrp="1"/>
          </p:cNvSpPr>
          <p:nvPr>
            <p:ph type="title"/>
          </p:nvPr>
        </p:nvSpPr>
        <p:spPr/>
        <p:txBody>
          <a:bodyPr>
            <a:normAutofit fontScale="90000"/>
          </a:bodyPr>
          <a:lstStyle/>
          <a:p>
            <a:r>
              <a:rPr lang="en-GB" dirty="0"/>
              <a:t>Visualising interactions</a:t>
            </a:r>
          </a:p>
        </p:txBody>
      </p:sp>
      <p:sp>
        <p:nvSpPr>
          <p:cNvPr id="3" name="Content Placeholder 2">
            <a:extLst>
              <a:ext uri="{FF2B5EF4-FFF2-40B4-BE49-F238E27FC236}">
                <a16:creationId xmlns:a16="http://schemas.microsoft.com/office/drawing/2014/main" id="{2F870CD0-4AFC-BEDC-30AA-CA6FD81AF63A}"/>
              </a:ext>
            </a:extLst>
          </p:cNvPr>
          <p:cNvSpPr>
            <a:spLocks noGrp="1"/>
          </p:cNvSpPr>
          <p:nvPr>
            <p:ph idx="1"/>
          </p:nvPr>
        </p:nvSpPr>
        <p:spPr/>
        <p:txBody>
          <a:bodyPr/>
          <a:lstStyle/>
          <a:p>
            <a:pPr algn="l" fontAlgn="base"/>
            <a:r>
              <a:rPr lang="en-GB" b="0" i="0" dirty="0">
                <a:solidFill>
                  <a:srgbClr val="333333"/>
                </a:solidFill>
                <a:effectLst/>
                <a:latin typeface="Helvetica Neue"/>
              </a:rPr>
              <a:t>Margins plots are especially useful when we have an interaction term with at least one categorical variable.</a:t>
            </a:r>
          </a:p>
          <a:p>
            <a:pPr algn="l" fontAlgn="base"/>
            <a:r>
              <a:rPr lang="en-GB" b="0" i="0" dirty="0">
                <a:solidFill>
                  <a:srgbClr val="333333"/>
                </a:solidFill>
                <a:effectLst/>
                <a:latin typeface="Helvetica Neue"/>
              </a:rPr>
              <a:t>The coefficient estimates in interactions with categorical variables are adjustments to the main effects.</a:t>
            </a:r>
          </a:p>
          <a:p>
            <a:pPr algn="l" fontAlgn="base"/>
            <a:r>
              <a:rPr lang="en-GB" b="0" i="0" dirty="0">
                <a:solidFill>
                  <a:srgbClr val="333333"/>
                </a:solidFill>
                <a:effectLst/>
                <a:latin typeface="Helvetica Neue"/>
              </a:rPr>
              <a:t>The utility of plotting models with interactions is that these plots can tell us where we might or might not see differences, and they can guide our modelling process by helping us decide how to relevel our categorical variables.</a:t>
            </a:r>
          </a:p>
        </p:txBody>
      </p:sp>
      <p:sp>
        <p:nvSpPr>
          <p:cNvPr id="4" name="Footer Placeholder 3">
            <a:extLst>
              <a:ext uri="{FF2B5EF4-FFF2-40B4-BE49-F238E27FC236}">
                <a16:creationId xmlns:a16="http://schemas.microsoft.com/office/drawing/2014/main" id="{E03FFBB5-4C79-7654-EEBC-1749C29AE33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5C47255-82FC-4780-32D4-B76A70E8CBE2}"/>
              </a:ext>
            </a:extLst>
          </p:cNvPr>
          <p:cNvSpPr>
            <a:spLocks noGrp="1"/>
          </p:cNvSpPr>
          <p:nvPr>
            <p:ph type="sldNum" sz="quarter" idx="12"/>
          </p:nvPr>
        </p:nvSpPr>
        <p:spPr/>
        <p:txBody>
          <a:bodyPr/>
          <a:lstStyle/>
          <a:p>
            <a:r>
              <a:rPr lang="en-US"/>
              <a:t>Slide </a:t>
            </a:r>
            <a:fld id="{C5EF2332-01BF-834F-8236-50238282D533}" type="slidenum">
              <a:rPr lang="en-US" smtClean="0"/>
              <a:pPr/>
              <a:t>8</a:t>
            </a:fld>
            <a:endParaRPr lang="en-US" dirty="0"/>
          </a:p>
        </p:txBody>
      </p:sp>
    </p:spTree>
    <p:extLst>
      <p:ext uri="{BB962C8B-B14F-4D97-AF65-F5344CB8AC3E}">
        <p14:creationId xmlns:p14="http://schemas.microsoft.com/office/powerpoint/2010/main" val="4016032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681E-48D2-93BC-AA76-51DD9863B68E}"/>
              </a:ext>
            </a:extLst>
          </p:cNvPr>
          <p:cNvSpPr>
            <a:spLocks noGrp="1"/>
          </p:cNvSpPr>
          <p:nvPr>
            <p:ph type="title"/>
          </p:nvPr>
        </p:nvSpPr>
        <p:spPr/>
        <p:txBody>
          <a:bodyPr>
            <a:normAutofit fontScale="90000"/>
          </a:bodyPr>
          <a:lstStyle/>
          <a:p>
            <a:r>
              <a:rPr lang="en-GB" dirty="0"/>
              <a:t>Example: Preferences for redistribution</a:t>
            </a:r>
          </a:p>
        </p:txBody>
      </p:sp>
      <p:sp>
        <p:nvSpPr>
          <p:cNvPr id="3" name="Content Placeholder 2">
            <a:extLst>
              <a:ext uri="{FF2B5EF4-FFF2-40B4-BE49-F238E27FC236}">
                <a16:creationId xmlns:a16="http://schemas.microsoft.com/office/drawing/2014/main" id="{FCF6E60D-E2F7-8EA9-A772-592FB51B0EF6}"/>
              </a:ext>
            </a:extLst>
          </p:cNvPr>
          <p:cNvSpPr>
            <a:spLocks noGrp="1"/>
          </p:cNvSpPr>
          <p:nvPr>
            <p:ph idx="1"/>
          </p:nvPr>
        </p:nvSpPr>
        <p:spPr/>
        <p:txBody>
          <a:bodyPr>
            <a:normAutofit fontScale="85000" lnSpcReduction="10000"/>
          </a:bodyPr>
          <a:lstStyle/>
          <a:p>
            <a:r>
              <a:rPr lang="en-GB" dirty="0"/>
              <a:t>Based on </a:t>
            </a:r>
            <a:r>
              <a:rPr lang="en-GB" dirty="0" err="1"/>
              <a:t>Akaeda</a:t>
            </a:r>
            <a:r>
              <a:rPr lang="en-GB" dirty="0"/>
              <a:t> (2023):</a:t>
            </a:r>
          </a:p>
          <a:p>
            <a:pPr lvl="1"/>
            <a:r>
              <a:rPr lang="en-GB" dirty="0"/>
              <a:t>the </a:t>
            </a:r>
            <a:r>
              <a:rPr lang="en-GB" b="1" dirty="0"/>
              <a:t>dependent</a:t>
            </a:r>
            <a:r>
              <a:rPr lang="en-GB" dirty="0"/>
              <a:t> variable is the score of preferences for redistribution. This score is based on a question … that asks respondents to indicate on a scale from 1 to 10 whether ‘Incomes should be made more equal (1)’ or ‘We need larger income differences as incentives for individual effort (10)’. In accordance with previous research, the scores were reversed such that a higher score indicates stronger support for redistribution;</a:t>
            </a:r>
          </a:p>
          <a:p>
            <a:pPr lvl="1"/>
            <a:r>
              <a:rPr lang="en-GB" dirty="0"/>
              <a:t>the level of education is a </a:t>
            </a:r>
            <a:r>
              <a:rPr lang="en-GB" b="1" dirty="0"/>
              <a:t>key independent </a:t>
            </a:r>
            <a:r>
              <a:rPr lang="en-GB" dirty="0"/>
              <a:t>variable because the association between education and support for redistribution is a main focus of this study. Because previous studies have shed light on the mechanisms of university education related to a conservative view of redistribution, this analysis adopts the dummy for university or higher degree as an independent variable;</a:t>
            </a:r>
          </a:p>
          <a:p>
            <a:pPr lvl="1"/>
            <a:r>
              <a:rPr lang="en-GB" dirty="0"/>
              <a:t>as a </a:t>
            </a:r>
            <a:r>
              <a:rPr lang="en-GB" b="1" dirty="0"/>
              <a:t>key moderator </a:t>
            </a:r>
            <a:r>
              <a:rPr lang="en-GB" dirty="0"/>
              <a:t>variable … social trust as measured by the question, ‘Generally speaking, would you say that most people can be trusted or that you need to be very careful in dealing with people?’, which had the following two potential responses: ‘1. Most people can be trusted’, ‘2. Need to be very careful’. Based on previous research involving social trust, this analysis employs the dummy for social trust (1 = ‘Most people can be trusted’);</a:t>
            </a:r>
          </a:p>
          <a:p>
            <a:pPr lvl="1"/>
            <a:r>
              <a:rPr lang="en-GB" dirty="0"/>
              <a:t>the following individual-level </a:t>
            </a:r>
            <a:r>
              <a:rPr lang="en-GB" b="1" dirty="0"/>
              <a:t>controls</a:t>
            </a:r>
            <a:r>
              <a:rPr lang="en-GB" dirty="0"/>
              <a:t>: gender (1 = female, 0= male), age, age squared, employment status (employed, self-employed, unemployed, retired, other), household income (z scored for country-year units, marital status (married = 1), child (having child = 1), and political orientation (1 = right to 10 = left)</a:t>
            </a:r>
          </a:p>
        </p:txBody>
      </p:sp>
      <p:sp>
        <p:nvSpPr>
          <p:cNvPr id="4" name="Footer Placeholder 3">
            <a:extLst>
              <a:ext uri="{FF2B5EF4-FFF2-40B4-BE49-F238E27FC236}">
                <a16:creationId xmlns:a16="http://schemas.microsoft.com/office/drawing/2014/main" id="{36A1BB05-12F6-B1C5-1A2C-15314BFA44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29EA78B-7573-C4DE-F1FC-6FB8E5C7864F}"/>
              </a:ext>
            </a:extLst>
          </p:cNvPr>
          <p:cNvSpPr>
            <a:spLocks noGrp="1"/>
          </p:cNvSpPr>
          <p:nvPr>
            <p:ph type="sldNum" sz="quarter" idx="12"/>
          </p:nvPr>
        </p:nvSpPr>
        <p:spPr/>
        <p:txBody>
          <a:bodyPr/>
          <a:lstStyle/>
          <a:p>
            <a:r>
              <a:rPr lang="en-US"/>
              <a:t>Slide </a:t>
            </a:r>
            <a:fld id="{C5EF2332-01BF-834F-8236-50238282D533}" type="slidenum">
              <a:rPr lang="en-US" smtClean="0"/>
              <a:pPr/>
              <a:t>9</a:t>
            </a:fld>
            <a:endParaRPr lang="en-US" dirty="0"/>
          </a:p>
        </p:txBody>
      </p:sp>
    </p:spTree>
    <p:extLst>
      <p:ext uri="{BB962C8B-B14F-4D97-AF65-F5344CB8AC3E}">
        <p14:creationId xmlns:p14="http://schemas.microsoft.com/office/powerpoint/2010/main" val="231252937"/>
      </p:ext>
    </p:extLst>
  </p:cSld>
  <p:clrMapOvr>
    <a:masterClrMapping/>
  </p:clrMapOvr>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998</Words>
  <Application>Microsoft Office PowerPoint</Application>
  <PresentationFormat>On-screen Show (16:9)</PresentationFormat>
  <Paragraphs>60</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Narrow</vt:lpstr>
      <vt:lpstr>Calibri</vt:lpstr>
      <vt:lpstr>Cambria Math</vt:lpstr>
      <vt:lpstr>Courier New</vt:lpstr>
      <vt:lpstr>Helvetica Neue</vt:lpstr>
      <vt:lpstr>Source Sans Pro</vt:lpstr>
      <vt:lpstr>SOC2069 Theme</vt:lpstr>
      <vt:lpstr>Interaction models</vt:lpstr>
      <vt:lpstr>Statistical models</vt:lpstr>
      <vt:lpstr>Statistical models</vt:lpstr>
      <vt:lpstr>Remember…</vt:lpstr>
      <vt:lpstr>Remember…</vt:lpstr>
      <vt:lpstr>Our first model (Week 3)</vt:lpstr>
      <vt:lpstr>Our first model revisited</vt:lpstr>
      <vt:lpstr>Visualising interactions</vt:lpstr>
      <vt:lpstr>Example: Preferences for redistribution</vt:lpstr>
      <vt:lpstr>Example: Preferences for redistribution</vt:lpstr>
      <vt:lpstr>Example: Preferences for redistribution</vt:lpstr>
      <vt:lpstr>Example: Preferences for redistribution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models</dc:title>
  <dc:creator/>
  <cp:keywords/>
  <cp:revision>1</cp:revision>
  <dcterms:created xsi:type="dcterms:W3CDTF">2023-10-25T12:05:25Z</dcterms:created>
  <dcterms:modified xsi:type="dcterms:W3CDTF">2023-10-25T12:31:13Z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subtitle">
    <vt:lpwstr>Week 4</vt:lpwstr>
  </property>
  <property fmtid="{D5CDD505-2E9C-101B-9397-08002B2CF9AE}" pid="8" name="toc-title">
    <vt:lpwstr>Table of contents</vt:lpwstr>
  </property>
</Properties>
</file>