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removePersonalInfoOnSave="1" saveSubsetFonts="1" showSpecialPlsOnTitleSld="0">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B00"/>
    <a:srgbClr val="496F2F"/>
    <a:srgbClr val="5E8F3D"/>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76303"/>
  </p:normalViewPr>
  <p:slideViewPr>
    <p:cSldViewPr snapToGrid="0" snapToObjects="1">
      <p:cViewPr varScale="1">
        <p:scale>
          <a:sx d="100" n="145"/>
          <a:sy d="100" n="145"/>
        </p:scale>
        <p:origin x="546" y="126"/>
      </p:cViewPr>
      <p:guideLst>
        <p:guide orient="horz" pos="1620"/>
        <p:guide pos="2880"/>
      </p:guideLst>
    </p:cSldViewPr>
  </p:slideViewPr>
  <p:outlineViewPr>
    <p:cViewPr>
      <p:scale>
        <a:sx d="100" n="33"/>
        <a:sy d="100" n="33"/>
      </p:scale>
      <p:origin x="0" y="0"/>
    </p:cViewPr>
  </p:outlineViewPr>
  <p:notesTextViewPr>
    <p:cViewPr>
      <p:scale>
        <a:sx d="2" n="3"/>
        <a:sy d="2" n="3"/>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2" Type="http://schemas.openxmlformats.org/officeDocument/2006/relationships/tableStyles" Target="tableStyles.xml" /><Relationship Id="rId1" Type="http://schemas.openxmlformats.org/officeDocument/2006/relationships/slideMaster" Target="slideMasters/slideMaster1.xml" /><Relationship Id="rId11" Type="http://schemas.openxmlformats.org/officeDocument/2006/relationships/theme" Target="theme/theme1.xml" /><Relationship Id="rId10" Type="http://schemas.openxmlformats.org/officeDocument/2006/relationships/viewProps" Target="viewProps.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6" Target="../media/image1.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theme/theme1.xml" Type="http://schemas.openxmlformats.org/officeDocument/2006/relationships/them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644685"/>
            <a:ext cx="8229600" cy="4216205"/>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5" name="Footer Placeholder 4"/>
          <p:cNvSpPr>
            <a:spLocks noGrp="1"/>
          </p:cNvSpPr>
          <p:nvPr>
            <p:ph idx="3" sz="quarter" type="ftr"/>
          </p:nvPr>
        </p:nvSpPr>
        <p:spPr>
          <a:xfrm>
            <a:off x="457200" y="4939093"/>
            <a:ext cx="7430322" cy="162964"/>
          </a:xfrm>
          <a:prstGeom prst="rect">
            <a:avLst/>
          </a:prstGeom>
        </p:spPr>
        <p:txBody>
          <a:bodyPr anchor="ctr" bIns="45720" lIns="91440" rIns="91440" rtlCol="0" tIns="45720" vert="horz"/>
          <a:lstStyle>
            <a:lvl1pPr algn="ctr">
              <a:defRPr sz="8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8017393" y="4934651"/>
            <a:ext cx="669407" cy="162964"/>
          </a:xfrm>
          <a:prstGeom prst="rect">
            <a:avLst/>
          </a:prstGeom>
        </p:spPr>
        <p:txBody>
          <a:bodyPr anchor="ctr" bIns="45720" lIns="91440" rIns="91440" rtlCol="0" tIns="45720" vert="horz"/>
          <a:lstStyle>
            <a:lvl1pPr algn="r">
              <a:defRPr sz="800">
                <a:solidFill>
                  <a:srgbClr val="A27B00"/>
                </a:solidFill>
              </a:defRPr>
            </a:lvl1pPr>
          </a:lstStyle>
          <a:p>
            <a:r>
              <a:rPr lang="en-US"/>
              <a:t>Slide </a:t>
            </a:r>
            <a:fld id="{C5EF2332-01BF-834F-8236-50238282D533}" type="slidenum">
              <a:rPr lang="en-US" smtClean="0"/>
              <a:pPr/>
              <a:t>‹#›</a:t>
            </a:fld>
            <a:endParaRPr dirty="0" lang="en-US"/>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dt="0" hdr="0"/>
  <p:txStyles>
    <p:titleStyle>
      <a:lvl1pPr algn="l" defTabSz="342900" eaLnBrk="1" hangingPunct="1" latinLnBrk="0" rtl="0">
        <a:spcBef>
          <a:spcPct val="0"/>
        </a:spcBef>
        <a:buNone/>
        <a:defRPr b="1" kern="1200" sz="2400">
          <a:solidFill>
            <a:schemeClr val="accent1">
              <a:lumMod val="50000"/>
            </a:schemeClr>
          </a:solidFill>
          <a:latin charset="0" panose="020B0606020202030204" pitchFamily="34" typeface="Arial Narrow"/>
          <a:ea typeface="+mj-ea"/>
          <a:cs typeface="+mj-cs"/>
        </a:defRPr>
      </a:lvl1pPr>
    </p:titleStyle>
    <p:bodyStyle>
      <a:lvl1pPr algn="l" defTabSz="342900" eaLnBrk="1" hangingPunct="1" indent="-269875" latinLnBrk="0" marL="269875" rtl="0">
        <a:spcBef>
          <a:spcPct val="20000"/>
        </a:spcBef>
        <a:buClr>
          <a:schemeClr val="accent1">
            <a:lumMod val="50000"/>
          </a:schemeClr>
        </a:buClr>
        <a:buSzPct val="130000"/>
        <a:buFont charset="0" panose="020B0606020202030204" pitchFamily="34" typeface="Arial Narrow"/>
        <a:buChar char="●"/>
        <a:defRPr kern="1200" sz="2000">
          <a:solidFill>
            <a:schemeClr val="tx1"/>
          </a:solidFill>
          <a:latin typeface="+mn-lt"/>
          <a:ea typeface="+mn-ea"/>
          <a:cs typeface="+mn-cs"/>
        </a:defRPr>
      </a:lvl1pPr>
      <a:lvl2pPr algn="l" defTabSz="342900" eaLnBrk="1" hangingPunct="1" indent="-196850" latinLnBrk="0" marL="539750" rtl="0">
        <a:spcBef>
          <a:spcPct val="20000"/>
        </a:spcBef>
        <a:buClr>
          <a:schemeClr val="accent1">
            <a:lumMod val="50000"/>
          </a:schemeClr>
        </a:buClr>
        <a:buFont charset="0" panose="020B0606020202030204" pitchFamily="34" typeface="Arial Narrow"/>
        <a:buChar char="►"/>
        <a:defRPr kern="1200" sz="1800">
          <a:solidFill>
            <a:schemeClr val="tx1">
              <a:lumMod val="85000"/>
              <a:lumOff val="15000"/>
            </a:schemeClr>
          </a:solidFill>
          <a:latin typeface="+mn-lt"/>
          <a:ea typeface="+mn-ea"/>
          <a:cs typeface="+mn-cs"/>
        </a:defRPr>
      </a:lvl2pPr>
      <a:lvl3pPr algn="l" defTabSz="342900" eaLnBrk="1" hangingPunct="1" indent="-269875" latinLnBrk="0" marL="717550" rtl="0">
        <a:spcBef>
          <a:spcPct val="20000"/>
        </a:spcBef>
        <a:buClr>
          <a:srgbClr val="5E8F3D"/>
        </a:buClr>
        <a:buFont charset="0" panose="020B0606020202030204" pitchFamily="34" typeface="Arial Narrow"/>
        <a:buChar char="◄"/>
        <a:defRPr kern="1200" sz="1600">
          <a:solidFill>
            <a:schemeClr val="tx1">
              <a:lumMod val="75000"/>
              <a:lumOff val="25000"/>
            </a:schemeClr>
          </a:solidFill>
          <a:latin typeface="+mn-lt"/>
          <a:ea typeface="+mn-ea"/>
          <a:cs typeface="+mn-cs"/>
        </a:defRPr>
      </a:lvl3pPr>
      <a:lvl4pPr algn="l" defTabSz="342900" eaLnBrk="1" hangingPunct="1" indent="-177800" latinLnBrk="0" marL="809625" rtl="0">
        <a:spcBef>
          <a:spcPct val="20000"/>
        </a:spcBef>
        <a:buClr>
          <a:schemeClr val="accent6">
            <a:lumMod val="50000"/>
          </a:schemeClr>
        </a:buClr>
        <a:buFont charset="0" panose="020B0606020202030204" pitchFamily="34" typeface="Arial Narrow"/>
        <a:buChar char="▼"/>
        <a:defRPr kern="1200" sz="1400">
          <a:solidFill>
            <a:schemeClr val="tx1">
              <a:lumMod val="50000"/>
              <a:lumOff val="50000"/>
            </a:schemeClr>
          </a:solidFill>
          <a:latin typeface="+mn-lt"/>
          <a:ea typeface="+mn-ea"/>
          <a:cs typeface="+mn-cs"/>
        </a:defRPr>
      </a:lvl4pPr>
      <a:lvl5pPr algn="l" defTabSz="342900" eaLnBrk="1" hangingPunct="1" indent="-92075" latinLnBrk="0" marL="895350" rtl="0">
        <a:spcBef>
          <a:spcPct val="20000"/>
        </a:spcBef>
        <a:buClr>
          <a:srgbClr val="A88000"/>
        </a:buClr>
        <a:buFont charset="0" panose="020B0606020202030204" pitchFamily="34" typeface="Arial Narrow"/>
        <a:buChar char="▲"/>
        <a:defRPr kern="1200" sz="1200">
          <a:solidFill>
            <a:schemeClr val="bg1">
              <a:lumMod val="65000"/>
            </a:schemeClr>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9.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ctrTitle"/>
          </p:nvPr>
        </p:nvSpPr>
        <p:spPr>
          <a:xfrm>
            <a:off x="1506453" y="2512608"/>
            <a:ext cx="6131085" cy="781398"/>
          </a:xfrm>
          <a:prstGeom prst="rect">
            <a:avLst/>
          </a:prstGeom>
          <a:effectLst>
            <a:outerShdw algn="l" blurRad="50800" dist="38100" rotWithShape="0">
              <a:prstClr val="black">
                <a:alpha val="40000"/>
              </a:prstClr>
            </a:outerShdw>
          </a:effectLst>
        </p:spPr>
        <p:txBody>
          <a:bodyPr/>
          <a:lstStyle/>
          <a:p>
            <a:pPr lvl="0" indent="0" marL="0">
              <a:buNone/>
            </a:pPr>
            <a:r>
              <a:rPr/>
              <a:t>Interaction models</a:t>
            </a:r>
          </a:p>
        </p:txBody>
      </p:sp>
      <p:sp>
        <p:nvSpPr>
          <p:cNvPr id="3" name="Subtitle 2"/>
          <p:cNvSpPr>
            <a:spLocks noGrp="1"/>
          </p:cNvSpPr>
          <p:nvPr>
            <p:ph hasCustomPrompt="1" idx="1" type="subTitle"/>
          </p:nvPr>
        </p:nvSpPr>
        <p:spPr>
          <a:xfrm>
            <a:off x="2956853" y="3318386"/>
            <a:ext cx="3230289" cy="374810"/>
          </a:xfrm>
          <a:prstGeom prst="rect">
            <a:avLst/>
          </a:prstGeom>
        </p:spPr>
        <p:txBody>
          <a:bodyPr/>
          <a:lstStyle/>
          <a:p>
            <a:pPr lvl="0" indent="0" marL="0">
              <a:buNone/>
            </a:pPr>
            <a:r>
              <a:rPr/>
              <a:t>Week 4</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Statistical models</a:t>
            </a:r>
          </a:p>
        </p:txBody>
      </p:sp>
      <mc:AlternateContent xmlns:mc="http://schemas.openxmlformats.org/markup-compatibility/2006">
        <mc:Choice xmlns:a14="http://schemas.microsoft.com/office/drawing/2010/main" Requires="a14">
          <p:sp>
            <p:nvSpPr>
              <p:cNvPr id="3" name="Content Placeholder 2"/>
              <p:cNvSpPr>
                <a:spLocks noGrp="1"/>
              </p:cNvSpPr>
              <p:nvPr>
                <p:ph hasCustomPrompt="1" idx="1"/>
              </p:nvPr>
            </p:nvSpPr>
            <p:spPr/>
            <p:txBody>
              <a:bodyPr/>
              <a:lstStyle/>
              <a:p>
                <a:pPr lvl="0"/>
                <a:r>
                  <a:rPr b="1"/>
                  <a:t>(general) linear models</a:t>
                </a:r>
              </a:p>
              <a:p>
                <a:pPr lvl="1"/>
                <a:r>
                  <a:rPr/>
                  <a:t>For when we are interested in the relationship of some </a:t>
                </a:r>
                <a:r>
                  <a:rPr b="1" i="1"/>
                  <a:t>continuous</a:t>
                </a:r>
                <a:r>
                  <a:rPr/>
                  <a:t> outcome variable, say </a:t>
                </a:r>
                <a14:m>
                  <m:oMath xmlns:m="http://schemas.openxmlformats.org/officeDocument/2006/math">
                    <m:r>
                      <m:t>Y</m:t>
                    </m:r>
                  </m:oMath>
                </a14:m>
                <a:r>
                  <a:rPr/>
                  <a:t>, and one or more explanatory (predictor) variables, say </a:t>
                </a:r>
                <a14:m>
                  <m:oMath xmlns:m="http://schemas.openxmlformats.org/officeDocument/2006/math">
                    <m:sSub>
                      <m:e>
                        <m:r>
                          <m:t>X</m:t>
                        </m:r>
                      </m:e>
                      <m:sub>
                        <m:r>
                          <m:t>1</m:t>
                        </m:r>
                      </m:sub>
                    </m:sSub>
                    <m:r>
                      <m:rPr>
                        <m:sty m:val="p"/>
                      </m:rPr>
                      <m:t>…</m:t>
                    </m:r>
                    <m:r>
                      <m:t>p</m:t>
                    </m:r>
                  </m:oMath>
                </a14:m>
              </a:p>
              <a:p>
                <a:pPr lvl="2"/>
                <a:r>
                  <a:rPr/>
                  <a:t>for </a:t>
                </a:r>
                <a14:m>
                  <m:oMath xmlns:m="http://schemas.openxmlformats.org/officeDocument/2006/math">
                    <m:r>
                      <m:t>p</m:t>
                    </m:r>
                    <m:r>
                      <m:rPr>
                        <m:sty m:val="p"/>
                      </m:rPr>
                      <m:t>=</m:t>
                    </m:r>
                    <m:r>
                      <m:t>1</m:t>
                    </m:r>
                  </m:oMath>
                </a14:m>
                <a:r>
                  <a:rPr/>
                  <a:t>. we have a </a:t>
                </a:r>
                <a:r>
                  <a:rPr i="1"/>
                  <a:t>simple</a:t>
                </a:r>
                <a:r>
                  <a:rPr/>
                  <a:t> (bi-variate) regression;</a:t>
                </a:r>
              </a:p>
              <a:p>
                <a:pPr lvl="3"/>
                <a:r>
                  <a:rPr/>
                  <a:t>a more general version of a </a:t>
                </a:r>
                <a:r>
                  <a:rPr b="1" i="1"/>
                  <a:t>correlation</a:t>
                </a:r>
                <a:r>
                  <a:rPr/>
                  <a:t> between two variables, using the true, unstandardised scales on which variables are measured;</a:t>
                </a:r>
              </a:p>
              <a:p>
                <a:pPr lvl="3"/>
                <a:r>
                  <a:rPr/>
                  <a:t>when driven by substantive theory on a specific topic we wish to explain the observed variation in one of the variables (designated as the “dependent”/“outcome”/“explained” variable) based on the variability of the other variable (the “independent”/“predictor”/“explanatory” variable)</a:t>
                </a:r>
              </a:p>
              <a:p>
                <a:pPr lvl="2"/>
                <a:r>
                  <a:rPr/>
                  <a:t>for </a:t>
                </a:r>
                <a14:m>
                  <m:oMath xmlns:m="http://schemas.openxmlformats.org/officeDocument/2006/math">
                    <m:r>
                      <m:t>p</m:t>
                    </m:r>
                    <m:r>
                      <m:rPr>
                        <m:sty m:val="p"/>
                      </m:rPr>
                      <m:t>&gt;</m:t>
                    </m:r>
                    <m:r>
                      <m:t>1</m:t>
                    </m:r>
                  </m:oMath>
                </a14:m>
                <a:r>
                  <a:rPr/>
                  <a:t>, we have a </a:t>
                </a:r>
                <a:r>
                  <a:rPr i="1"/>
                  <a:t>multiple</a:t>
                </a:r>
                <a:r>
                  <a:rPr/>
                  <a:t> regression;</a:t>
                </a:r>
              </a:p>
              <a:p>
                <a:pPr lvl="3"/>
                <a:r>
                  <a:rPr/>
                  <a:t>a more general version of a </a:t>
                </a:r>
                <a:r>
                  <a:rPr b="1" i="1"/>
                  <a:t>partial correlation</a:t>
                </a:r>
                <a:r>
                  <a:rPr/>
                  <a:t> between two variables in the presence of other covariates;</a:t>
                </a:r>
              </a:p>
              <a:p>
                <a:pPr lvl="1"/>
                <a:r>
                  <a:rPr/>
                  <a:t>Lets us characterize the relationship between </a:t>
                </a:r>
                <a14:m>
                  <m:oMath xmlns:m="http://schemas.openxmlformats.org/officeDocument/2006/math">
                    <m:r>
                      <m:t>Y</m:t>
                    </m:r>
                  </m:oMath>
                </a14:m>
                <a:r>
                  <a:rPr/>
                  <a:t> and </a:t>
                </a:r>
                <a14:m>
                  <m:oMath xmlns:m="http://schemas.openxmlformats.org/officeDocument/2006/math">
                    <m:r>
                      <m:t>X</m:t>
                    </m:r>
                  </m:oMath>
                </a14:m>
                <a:r>
                  <a:rPr/>
                  <a:t> as: </a:t>
                </a:r>
                <a14:m>
                  <m:oMath xmlns:m="http://schemas.openxmlformats.org/officeDocument/2006/math">
                    <m:r>
                      <m:t>Y</m:t>
                    </m:r>
                    <m:r>
                      <m:rPr>
                        <m:sty m:val="p"/>
                      </m:rPr>
                      <m:t>=</m:t>
                    </m:r>
                    <m:sSub>
                      <m:e>
                        <m:r>
                          <m:t>β</m:t>
                        </m:r>
                      </m:e>
                      <m:sub>
                        <m:r>
                          <m:t>0</m:t>
                        </m:r>
                      </m:sub>
                    </m:sSub>
                    <m:r>
                      <m:rPr>
                        <m:sty m:val="p"/>
                      </m:rPr>
                      <m:t>+</m:t>
                    </m:r>
                    <m:sSub>
                      <m:e>
                        <m:r>
                          <m:t>β</m:t>
                        </m:r>
                      </m:e>
                      <m:sub>
                        <m:r>
                          <m:t>1</m:t>
                        </m:r>
                      </m:sub>
                    </m:sSub>
                    <m:r>
                      <m:t>X</m:t>
                    </m:r>
                    <m:r>
                      <m:rPr>
                        <m:sty m:val="p"/>
                      </m:rPr>
                      <m:t>+</m:t>
                    </m:r>
                    <m:r>
                      <m:t>ϵ</m:t>
                    </m:r>
                  </m:oMath>
                </a14:m>
                <a:r>
                  <a:rPr/>
                  <a:t>, where</a:t>
                </a:r>
              </a:p>
              <a:p>
                <a:pPr lvl="2"/>
                <a14:m>
                  <m:oMath xmlns:m="http://schemas.openxmlformats.org/officeDocument/2006/math">
                    <m:sSub>
                      <m:e>
                        <m:r>
                          <m:t>β</m:t>
                        </m:r>
                      </m:e>
                      <m:sub>
                        <m:r>
                          <m:t>0</m:t>
                        </m:r>
                      </m:sub>
                    </m:sSub>
                  </m:oMath>
                </a14:m>
                <a:r>
                  <a:rPr/>
                  <a:t> is just a baseline, average value of </a:t>
                </a:r>
                <a14:m>
                  <m:oMath xmlns:m="http://schemas.openxmlformats.org/officeDocument/2006/math">
                    <m:r>
                      <m:t>Y</m:t>
                    </m:r>
                  </m:oMath>
                </a14:m>
                <a:r>
                  <a:rPr/>
                  <a:t> when we assign </a:t>
                </a:r>
                <a14:m>
                  <m:oMath xmlns:m="http://schemas.openxmlformats.org/officeDocument/2006/math">
                    <m:r>
                      <m:t>X</m:t>
                    </m:r>
                  </m:oMath>
                </a14:m>
                <a:r>
                  <a:rPr/>
                  <a:t> the value </a:t>
                </a:r>
                <a:r>
                  <a:rPr b="1"/>
                  <a:t>0</a:t>
                </a:r>
                <a:r>
                  <a:rPr/>
                  <a:t> (so exclude its effect)</a:t>
                </a:r>
              </a:p>
              <a:p>
                <a:pPr lvl="2"/>
                <a14:m>
                  <m:oMath xmlns:m="http://schemas.openxmlformats.org/officeDocument/2006/math">
                    <m:sSub>
                      <m:e>
                        <m:r>
                          <m:t>β</m:t>
                        </m:r>
                      </m:e>
                      <m:sub>
                        <m:r>
                          <m:t>1</m:t>
                        </m:r>
                      </m:sub>
                    </m:sSub>
                  </m:oMath>
                </a14:m>
                <a:r>
                  <a:rPr/>
                  <a:t> is the predicted difference in the value of </a:t>
                </a:r>
                <a14:m>
                  <m:oMath xmlns:m="http://schemas.openxmlformats.org/officeDocument/2006/math">
                    <m:r>
                      <m:t>Y</m:t>
                    </m:r>
                  </m:oMath>
                </a14:m>
                <a:r>
                  <a:rPr/>
                  <a:t> associated with a </a:t>
                </a:r>
                <a:r>
                  <a:rPr i="1"/>
                  <a:t>one unit</a:t>
                </a:r>
                <a:r>
                  <a:rPr/>
                  <a:t> change in </a:t>
                </a:r>
                <a14:m>
                  <m:oMath xmlns:m="http://schemas.openxmlformats.org/officeDocument/2006/math">
                    <m:r>
                      <m:t>X</m:t>
                    </m:r>
                  </m:oMath>
                </a14:m>
                <a:r>
                  <a:rPr/>
                  <a:t>; where “unit” depends on how </a:t>
                </a:r>
                <a14:m>
                  <m:oMath xmlns:m="http://schemas.openxmlformats.org/officeDocument/2006/math">
                    <m:r>
                      <m:t>X</m:t>
                    </m:r>
                  </m:oMath>
                </a14:m>
                <a:r>
                  <a:rPr/>
                  <a:t> is measured (e.g. one year of age; one extra £ of income; a 1-point jump on an attitudinal scale running from 0 to 10; being 1 (=Female) compared to 0(=Male);</a:t>
                </a:r>
              </a:p>
              <a:p>
                <a:pPr lvl="2"/>
                <a:r>
                  <a:rPr/>
                  <a:t>the </a:t>
                </a:r>
                <a14:m>
                  <m:oMath xmlns:m="http://schemas.openxmlformats.org/officeDocument/2006/math">
                    <m:r>
                      <m:t>ϵ</m:t>
                    </m:r>
                  </m:oMath>
                </a14:m>
                <a:r>
                  <a:rPr/>
                  <a:t> is “noise”; accounts for the deviations between the data points and the expected linear trend line</a:t>
                </a:r>
              </a:p>
              <a:p>
                <a:pPr lvl="2"/>
                <a14:m>
                  <m:oMath xmlns:m="http://schemas.openxmlformats.org/officeDocument/2006/math">
                    <m:r>
                      <m:t>ϵ</m:t>
                    </m:r>
                  </m:oMath>
                </a14:m>
                <a:r>
                  <a:rPr/>
                  <a:t> must follow a </a:t>
                </a:r>
                <a:r>
                  <a:rPr b="1" i="1"/>
                  <a:t>normal distribution</a:t>
                </a:r>
                <a:r>
                  <a:rPr/>
                  <a:t> to satisfy the mathematical requirements for a linear model; if not, we need to think about other modelling approaches</a:t>
                </a:r>
              </a:p>
              <a:p>
                <a:pPr lvl="0"/>
                <a:r>
                  <a:rPr b="1"/>
                  <a:t>Generalised linear models</a:t>
                </a:r>
              </a:p>
              <a:p>
                <a:pPr lvl="1"/>
                <a:r>
                  <a:rPr/>
                  <a:t>Logistic regression</a:t>
                </a:r>
              </a:p>
              <a:p>
                <a:pPr lvl="2"/>
                <a:r>
                  <a:rPr/>
                  <a:t>For when we are interested in the relationship between a </a:t>
                </a:r>
                <a:r>
                  <a:rPr b="1"/>
                  <a:t>binary</a:t>
                </a:r>
                <a:r>
                  <a:rPr/>
                  <a:t> outcome variable and one or more explanatory variables</a:t>
                </a:r>
              </a:p>
            </p:txBody>
          </p:sp>
        </mc:Choice>
      </mc:AlternateContent>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Interaction models</a:t>
            </a:r>
          </a:p>
        </p:txBody>
      </p:sp>
      <p:sp>
        <p:nvSpPr>
          <p:cNvPr id="3" name="Content Placeholder 2"/>
          <p:cNvSpPr>
            <a:spLocks noGrp="1"/>
          </p:cNvSpPr>
          <p:nvPr>
            <p:ph hasCustomPrompt="1" idx="1"/>
          </p:nvPr>
        </p:nvSpPr>
        <p:spPr/>
        <p:txBody>
          <a:bodyPr/>
          <a:lstStyle/>
          <a:p>
            <a:pPr lvl="0"/>
            <a:r>
              <a:rPr/>
              <a:t>In linear models, each explanatory variable is assumed to have an effect on the outcome variable that is independent of the values of other explanatory variables included in the model  main effects</a:t>
            </a:r>
          </a:p>
          <a:p>
            <a:pPr lvl="0"/>
            <a:r>
              <a:rPr/>
              <a:t>We can reject this assumption and model any theoretically motivated dependencies between the explanatory variables themselves</a:t>
            </a:r>
          </a:p>
          <a:p>
            <a:pPr lvl="0"/>
            <a:r>
              <a:rPr/>
              <a:t>We “multiplicate” the effect of two explanatory variables to estimate their effect as dependent on the values of the other explanatory variable(s)</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Remember…</a:t>
            </a:r>
          </a:p>
        </p:txBody>
      </p:sp>
      <p:pic>
        <p:nvPicPr>
          <p:cNvPr descr="Week_5_R_files/figure-pptx/unnamed-chunk-2-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latin typeface="Courier"/>
              </a:rPr>
              <a:t>Parameter   | Coefficient |   SE |         95% CI | t(77) |      p
------------------------------------------------------------------
(Intercept) |       45.38 | 5.21 | [35.01, 55.76] |  8.71 | &lt; .001
s80s20      |       -3.11 | 0.74 | [-4.60, -1.63] | -4.18 | &lt; .001</a:t>
            </a:r>
          </a:p>
        </p:txBody>
      </p:sp>
      <p:pic>
        <p:nvPicPr>
          <p:cNvPr descr="Week_5_R_files/figure-pptx/unnamed-chunk-3-1.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5_R_files/figure-pptx/unnamed-chunk-4-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5_R_files/figure-pptx/unnamed-chunk-5-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models</dc:title>
  <dc:creator/>
  <cp:keywords/>
  <dcterms:created xsi:type="dcterms:W3CDTF">2023-10-31T08:49:41Z</dcterms:created>
  <dcterms:modified xsi:type="dcterms:W3CDTF">2023-10-31T08:49:41Z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Week 4</vt:lpwstr>
  </property>
  <property fmtid="{D5CDD505-2E9C-101B-9397-08002B2CF9AE}" pid="8" name="toc-title">
    <vt:lpwstr>Table of contents</vt:lpwstr>
  </property>
</Properties>
</file>