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8" r:id="rId18"/>
    <p:sldId id="274" r:id="rId19"/>
    <p:sldId id="275" r:id="rId20"/>
    <p:sldId id="276" r:id="rId21"/>
    <p:sldId id="277"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9" autoAdjust="0"/>
    <p:restoredTop sz="76303" autoAdjust="0"/>
  </p:normalViewPr>
  <p:slideViewPr>
    <p:cSldViewPr snapToGrid="0" snapToObjects="1">
      <p:cViewPr varScale="1">
        <p:scale>
          <a:sx n="144" d="100"/>
          <a:sy n="144" d="100"/>
        </p:scale>
        <p:origin x="612" y="1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17/9781139161879" TargetMode="External"/><Relationship Id="rId2" Type="http://schemas.openxmlformats.org/officeDocument/2006/relationships/hyperlink" Target="https://doi.org/10.1177/02685809231167834" TargetMode="External"/><Relationship Id="rId1" Type="http://schemas.openxmlformats.org/officeDocument/2006/relationships/slideLayout" Target="../slideLayouts/slideLayout2.xml"/><Relationship Id="rId4" Type="http://schemas.openxmlformats.org/officeDocument/2006/relationships/hyperlink" Target="https://doi.org/10.1177/0731121421990045"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lstStyle/>
          <a:p>
            <a:pPr marL="0" lvl="0" indent="0">
              <a:buNone/>
            </a:pPr>
            <a:r>
              <a:t>Probability, uncertainty, inference</a:t>
            </a:r>
          </a:p>
        </p:txBody>
      </p:sp>
      <p:sp>
        <p:nvSpPr>
          <p:cNvPr id="3" name="Subtitle 2"/>
          <p:cNvSpPr>
            <a:spLocks noGrp="1"/>
          </p:cNvSpPr>
          <p:nvPr>
            <p:ph type="subTitle" idx="1" hasCustomPrompt="1"/>
          </p:nvPr>
        </p:nvSpPr>
        <p:spPr>
          <a:xfrm>
            <a:off x="2956853" y="3318386"/>
            <a:ext cx="3230289" cy="374810"/>
          </a:xfrm>
          <a:prstGeom prst="rect">
            <a:avLst/>
          </a:prstGeom>
        </p:spPr>
        <p:txBody>
          <a:bodyPr>
            <a:normAutofit fontScale="32500" lnSpcReduction="20000"/>
          </a:bodyPr>
          <a:lstStyle/>
          <a:p>
            <a:pPr marL="0" lvl="0" indent="0">
              <a:buNone/>
            </a:pPr>
            <a:r>
              <a:t>Week 6</a:t>
            </a: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Quantify the variability of the slope</a:t>
            </a:r>
          </a:p>
        </p:txBody>
      </p:sp>
      <p:sp>
        <p:nvSpPr>
          <p:cNvPr id="3" name="Content Placeholder 2"/>
          <p:cNvSpPr>
            <a:spLocks noGrp="1"/>
          </p:cNvSpPr>
          <p:nvPr>
            <p:ph idx="1" hasCustomPrompt="1"/>
          </p:nvPr>
        </p:nvSpPr>
        <p:spPr/>
        <p:txBody>
          <a:bodyPr/>
          <a:lstStyle/>
          <a:p>
            <a:pPr lvl="0"/>
            <a:r>
              <a:t>Two approaches:</a:t>
            </a:r>
          </a:p>
          <a:p>
            <a:pPr marL="685800" lvl="1" indent="-342900">
              <a:buAutoNum type="arabicPeriod"/>
            </a:pPr>
            <a:r>
              <a:t>Via simulation</a:t>
            </a:r>
          </a:p>
          <a:p>
            <a:pPr marL="685800" lvl="1" indent="-342900">
              <a:buAutoNum type="arabicPeriod"/>
            </a:pPr>
            <a:r>
              <a:t>Via mathematical models</a:t>
            </a:r>
          </a:p>
          <a:p>
            <a:pPr lvl="0"/>
            <a:r>
              <a:t>Bootstrapping to quantify the variability of the slope for the purpose of estimation:</a:t>
            </a:r>
          </a:p>
          <a:p>
            <a:pPr lvl="1"/>
            <a:r>
              <a:t>Bootstrap new samples from the original sample</a:t>
            </a:r>
          </a:p>
          <a:p>
            <a:pPr lvl="1"/>
            <a:r>
              <a:t>Fit models to each of the samples and estimate the slope</a:t>
            </a:r>
          </a:p>
          <a:p>
            <a:pPr lvl="1"/>
            <a:r>
              <a:t>Use features of the distribution of the bootstrapped slopes to construct a confidence interval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Quantify the variability of the slope (simulation)</a:t>
            </a:r>
          </a:p>
        </p:txBody>
      </p:sp>
      <p:pic>
        <p:nvPicPr>
          <p:cNvPr id="7" name="Content Placeholder 6">
            <a:extLst>
              <a:ext uri="{FF2B5EF4-FFF2-40B4-BE49-F238E27FC236}">
                <a16:creationId xmlns:a16="http://schemas.microsoft.com/office/drawing/2014/main" id="{CD01DD6B-3F71-3061-56D2-94B8B3B05B82}"/>
              </a:ext>
            </a:extLst>
          </p:cNvPr>
          <p:cNvPicPr>
            <a:picLocks noGrp="1" noChangeAspect="1"/>
          </p:cNvPicPr>
          <p:nvPr>
            <p:ph idx="1"/>
          </p:nvPr>
        </p:nvPicPr>
        <p:blipFill>
          <a:blip r:embed="rId2"/>
          <a:stretch>
            <a:fillRect/>
          </a:stretch>
        </p:blipFill>
        <p:spPr>
          <a:xfrm>
            <a:off x="1397717" y="795089"/>
            <a:ext cx="5641037" cy="3962536"/>
          </a:xfrm>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Quantify the variability of the slope (mathematical models)</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marL="0" lvl="0" indent="0">
                  <a:buNone/>
                </a:pPr>
                <a:r>
                  <a:rPr b="1" i="1" dirty="0"/>
                  <a:t>Mathematical representation of the model</a:t>
                </a:r>
              </a:p>
              <a:p>
                <a:pPr marL="0" lvl="0" indent="0">
                  <a:buNone/>
                </a:pPr>
                <a14:m>
                  <m:oMathPara xmlns:m="http://schemas.openxmlformats.org/officeDocument/2006/math">
                    <m:oMathParaPr>
                      <m:jc m:val="center"/>
                    </m:oMathParaPr>
                    <m:oMath xmlns:m="http://schemas.openxmlformats.org/officeDocument/2006/math">
                      <m:m>
                        <m:mPr>
                          <m:mcs>
                            <m:mc>
                              <m:mcPr>
                                <m:count m:val="2"/>
                                <m:mcJc m:val="center"/>
                              </m:mcPr>
                            </m:mc>
                          </m:mcs>
                          <m:ctrlPr>
                            <a:rPr>
                              <a:latin typeface="Cambria Math" panose="02040503050406030204" pitchFamily="18" charset="0"/>
                            </a:rPr>
                          </m:ctrlPr>
                        </m:mPr>
                        <m:mr>
                          <m:e>
                            <m:r>
                              <a:rPr>
                                <a:latin typeface="Cambria Math" panose="02040503050406030204" pitchFamily="18" charset="0"/>
                              </a:rPr>
                              <m:t>𝑌</m:t>
                            </m:r>
                          </m:e>
                          <m:e>
                            <m:r>
                              <a:rPr>
                                <a:latin typeface="Cambria Math" panose="02040503050406030204" pitchFamily="18" charset="0"/>
                              </a:rPr>
                              <m:t>=</m:t>
                            </m:r>
                            <m:r>
                              <a:rPr>
                                <a:latin typeface="Cambria Math" panose="02040503050406030204" pitchFamily="18" charset="0"/>
                              </a:rPr>
                              <m:t>𝑀𝑜𝑑𝑒𝑙</m:t>
                            </m:r>
                            <m:r>
                              <a:rPr>
                                <a:latin typeface="Cambria Math" panose="02040503050406030204" pitchFamily="18" charset="0"/>
                              </a:rPr>
                              <m:t>+</m:t>
                            </m:r>
                            <m:r>
                              <a:rPr>
                                <a:latin typeface="Cambria Math" panose="02040503050406030204" pitchFamily="18" charset="0"/>
                              </a:rPr>
                              <m:t>𝐸𝑟𝑟𝑜𝑟</m:t>
                            </m:r>
                          </m:e>
                        </m:mr>
                        <m:mr>
                          <m:e/>
                          <m:e>
                            <m:r>
                              <a:rPr>
                                <a:latin typeface="Cambria Math" panose="02040503050406030204" pitchFamily="18" charset="0"/>
                              </a:rPr>
                              <m:t>=</m:t>
                            </m:r>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𝑋</m:t>
                                </m:r>
                              </m:e>
                            </m:d>
                            <m:r>
                              <a:rPr>
                                <a:latin typeface="Cambria Math" panose="02040503050406030204" pitchFamily="18" charset="0"/>
                              </a:rPr>
                              <m:t>+</m:t>
                            </m:r>
                            <m:r>
                              <a:rPr>
                                <a:latin typeface="Cambria Math" panose="02040503050406030204" pitchFamily="18" charset="0"/>
                              </a:rPr>
                              <m:t>𝜖</m:t>
                            </m:r>
                          </m:e>
                        </m:mr>
                        <m: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𝑌</m:t>
                                </m:r>
                                <m:r>
                                  <a:rPr>
                                    <a:latin typeface="Cambria Math" panose="02040503050406030204" pitchFamily="18" charset="0"/>
                                  </a:rPr>
                                  <m:t>|</m:t>
                                </m:r>
                                <m:r>
                                  <a:rPr>
                                    <a:latin typeface="Cambria Math" panose="02040503050406030204" pitchFamily="18" charset="0"/>
                                  </a:rPr>
                                  <m:t>𝑋</m:t>
                                </m:r>
                              </m:sub>
                            </m:sSub>
                            <m:r>
                              <a:rPr>
                                <a:latin typeface="Cambria Math" panose="02040503050406030204" pitchFamily="18" charset="0"/>
                              </a:rPr>
                              <m:t>+</m:t>
                            </m:r>
                            <m:r>
                              <a:rPr>
                                <a:latin typeface="Cambria Math" panose="02040503050406030204" pitchFamily="18" charset="0"/>
                              </a:rPr>
                              <m:t>𝜖</m:t>
                            </m:r>
                          </m:e>
                        </m:mr>
                        <m:mr>
                          <m:e/>
                          <m:e>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𝜖</m:t>
                            </m:r>
                          </m:e>
                        </m:mr>
                      </m:m>
                    </m:oMath>
                  </m:oMathPara>
                </a14:m>
                <a:endParaRPr b="1" i="1" dirty="0"/>
              </a:p>
              <a:p>
                <a:pPr marL="0" lvl="0" indent="0">
                  <a:buNone/>
                </a:pPr>
                <a:r>
                  <a:rPr dirty="0"/>
                  <a:t>where the errors are independent and normally distributed:</a:t>
                </a:r>
              </a:p>
              <a:p>
                <a:pPr lvl="0"/>
                <a:r>
                  <a:rPr dirty="0"/>
                  <a:t>independent: Knowing the error term for one observation doesn’t tell you anything about the error term for another observation</a:t>
                </a:r>
              </a:p>
              <a:p>
                <a:pPr lvl="0"/>
                <a:r>
                  <a:rPr dirty="0"/>
                  <a:t>normally distributed: </a:t>
                </a:r>
                <a14:m>
                  <m:oMath xmlns:m="http://schemas.openxmlformats.org/officeDocument/2006/math">
                    <m:r>
                      <a:rPr>
                        <a:latin typeface="Cambria Math" panose="02040503050406030204" pitchFamily="18" charset="0"/>
                      </a:rPr>
                      <m:t>𝜖</m:t>
                    </m:r>
                    <m:r>
                      <a:rPr>
                        <a:latin typeface="Cambria Math" panose="02040503050406030204" pitchFamily="18" charset="0"/>
                      </a:rPr>
                      <m:t>∼</m:t>
                    </m:r>
                    <m:r>
                      <a:rPr>
                        <a:latin typeface="Cambria Math" panose="02040503050406030204" pitchFamily="18" charset="0"/>
                      </a:rPr>
                      <m:t>𝑁</m:t>
                    </m:r>
                    <m:d>
                      <m:dPr>
                        <m:ctrlPr>
                          <a:rPr i="1">
                            <a:latin typeface="Cambria Math" panose="02040503050406030204" pitchFamily="18" charset="0"/>
                          </a:rPr>
                        </m:ctrlPr>
                      </m:dPr>
                      <m:e>
                        <m:r>
                          <a:rPr>
                            <a:latin typeface="Cambria Math" panose="02040503050406030204" pitchFamily="18" charset="0"/>
                          </a:rPr>
                          <m:t>0,</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𝜖</m:t>
                            </m:r>
                          </m:sub>
                          <m:sup>
                            <m:r>
                              <a:rPr>
                                <a:latin typeface="Cambria Math" panose="02040503050406030204" pitchFamily="18" charset="0"/>
                              </a:rPr>
                              <m:t>2</m:t>
                            </m:r>
                          </m:sup>
                        </m:sSubSup>
                      </m:e>
                    </m:d>
                  </m:oMath>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867"/>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Mathematical representation, visualized</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𝑌</m:t>
                      </m:r>
                      <m:r>
                        <a:rPr lang="ar-AE" smtClean="0">
                          <a:latin typeface="Cambria Math" panose="02040503050406030204" pitchFamily="18" charset="0"/>
                        </a:rPr>
                        <m:t>|</m:t>
                      </m:r>
                      <m:r>
                        <a:rPr lang="ar-AE" smtClean="0">
                          <a:latin typeface="Cambria Math" panose="02040503050406030204" pitchFamily="18" charset="0"/>
                        </a:rPr>
                        <m:t>𝑋</m:t>
                      </m:r>
                      <m:r>
                        <a:rPr lang="ar-AE" smtClean="0">
                          <a:latin typeface="Cambria Math" panose="02040503050406030204" pitchFamily="18" charset="0"/>
                        </a:rPr>
                        <m:t>∼</m:t>
                      </m:r>
                      <m:r>
                        <a:rPr lang="ar-AE" smtClean="0">
                          <a:latin typeface="Cambria Math" panose="02040503050406030204" pitchFamily="18" charset="0"/>
                        </a:rPr>
                        <m:t>𝑁</m:t>
                      </m:r>
                      <m:d>
                        <m:dPr>
                          <m:ctrlPr>
                            <a:rPr lang="ar-AE" i="1">
                              <a:latin typeface="Cambria Math" panose="02040503050406030204" pitchFamily="18" charset="0"/>
                            </a:rPr>
                          </m:ctrlPr>
                        </m:dPr>
                        <m:e>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1</m:t>
                              </m:r>
                            </m:sub>
                          </m:sSub>
                          <m:r>
                            <a:rPr lang="ar-AE">
                              <a:latin typeface="Cambria Math" panose="02040503050406030204" pitchFamily="18" charset="0"/>
                            </a:rPr>
                            <m:t>𝑋</m:t>
                          </m:r>
                          <m:r>
                            <a:rPr lang="ar-AE">
                              <a:latin typeface="Cambria Math" panose="02040503050406030204" pitchFamily="18" charset="0"/>
                            </a:rPr>
                            <m:t>,</m:t>
                          </m:r>
                          <m:sSubSup>
                            <m:sSubSupPr>
                              <m:ctrlPr>
                                <a:rPr lang="ar-AE" i="1">
                                  <a:latin typeface="Cambria Math" panose="02040503050406030204" pitchFamily="18" charset="0"/>
                                </a:rPr>
                              </m:ctrlPr>
                            </m:sSubSupPr>
                            <m:e>
                              <m:r>
                                <a:rPr lang="ar-AE">
                                  <a:latin typeface="Cambria Math" panose="02040503050406030204" pitchFamily="18" charset="0"/>
                                </a:rPr>
                                <m:t>𝜎</m:t>
                              </m:r>
                            </m:e>
                            <m:sub>
                              <m:r>
                                <a:rPr lang="ar-AE">
                                  <a:latin typeface="Cambria Math" panose="02040503050406030204" pitchFamily="18" charset="0"/>
                                </a:rPr>
                                <m:t>𝜖</m:t>
                              </m:r>
                            </m:sub>
                            <m:sup>
                              <m:r>
                                <a:rPr lang="ar-AE">
                                  <a:latin typeface="Cambria Math" panose="02040503050406030204" pitchFamily="18" charset="0"/>
                                </a:rPr>
                                <m:t>2</m:t>
                              </m:r>
                            </m:sup>
                          </m:sSubSup>
                        </m:e>
                      </m:d>
                    </m:oMath>
                  </m:oMathPara>
                </a14:m>
                <a:endParaRPr lang="ar-AE" dirty="0"/>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13</a:t>
            </a:fld>
            <a:endParaRPr lang="en-US" dirty="0"/>
          </a:p>
        </p:txBody>
      </p:sp>
      <p:pic>
        <p:nvPicPr>
          <p:cNvPr id="4" name="Picture 3" descr="Week_6_R_files/figure-pptx/unnamed-chunk-4-1.png">
            <a:extLst>
              <a:ext uri="{FF2B5EF4-FFF2-40B4-BE49-F238E27FC236}">
                <a16:creationId xmlns:a16="http://schemas.microsoft.com/office/drawing/2014/main" id="{D1AC5C5E-12A2-B87B-98FD-C32578060AE9}"/>
              </a:ext>
            </a:extLst>
          </p:cNvPr>
          <p:cNvPicPr>
            <a:picLocks noGrp="1" noChangeAspect="1"/>
          </p:cNvPicPr>
          <p:nvPr/>
        </p:nvPicPr>
        <p:blipFill>
          <a:blip r:embed="rId3"/>
          <a:stretch>
            <a:fillRect/>
          </a:stretch>
        </p:blipFill>
        <p:spPr bwMode="auto">
          <a:xfrm>
            <a:off x="457201" y="2038074"/>
            <a:ext cx="4038600" cy="2019300"/>
          </a:xfrm>
          <a:prstGeom prst="rect">
            <a:avLst/>
          </a:prstGeom>
          <a:noFill/>
          <a:ln w="9525">
            <a:noFill/>
            <a:headEnd/>
            <a:tailEnd/>
          </a:ln>
        </p:spPr>
      </p:pic>
      <mc:AlternateContent xmlns:mc="http://schemas.openxmlformats.org/markup-compatibility/2006">
        <mc:Choice xmlns:a14="http://schemas.microsoft.com/office/drawing/2010/main" Requires="a14">
          <p:sp>
            <p:nvSpPr>
              <p:cNvPr id="7" name="Content Placeholder 3">
                <a:extLst>
                  <a:ext uri="{FF2B5EF4-FFF2-40B4-BE49-F238E27FC236}">
                    <a16:creationId xmlns:a16="http://schemas.microsoft.com/office/drawing/2014/main" id="{D4D0AD7D-0B5B-5D65-B63B-5516D02D1E68}"/>
                  </a:ext>
                </a:extLst>
              </p:cNvPr>
              <p:cNvSpPr txBox="1">
                <a:spLocks/>
              </p:cNvSpPr>
              <p:nvPr/>
            </p:nvSpPr>
            <p:spPr>
              <a:xfrm>
                <a:off x="4648200" y="1739900"/>
                <a:ext cx="4038600" cy="3128129"/>
              </a:xfrm>
              <a:prstGeom prst="rect">
                <a:avLst/>
              </a:prstGeom>
            </p:spPr>
            <p:txBody>
              <a:bodyPr/>
              <a:lst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n-GB" dirty="0"/>
                  <a:t>Mean: </a:t>
                </a:r>
                <a14:m>
                  <m:oMath xmlns:m="http://schemas.openxmlformats.org/officeDocument/2006/math">
                    <m:sSub>
                      <m:sSubPr>
                        <m:ctrlPr>
                          <a:rPr lang="ar-AE">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1</m:t>
                        </m:r>
                      </m:sub>
                    </m:sSub>
                    <m:r>
                      <a:rPr lang="ar-AE">
                        <a:latin typeface="Cambria Math" panose="02040503050406030204" pitchFamily="18" charset="0"/>
                      </a:rPr>
                      <m:t>𝑋</m:t>
                    </m:r>
                  </m:oMath>
                </a14:m>
                <a:r>
                  <a:rPr lang="ar-AE" dirty="0"/>
                  <a:t>, </a:t>
                </a:r>
                <a:r>
                  <a:rPr lang="en-GB" dirty="0"/>
                  <a:t>the predicted value based on the regression model</a:t>
                </a:r>
              </a:p>
              <a:p>
                <a:r>
                  <a:rPr lang="en-GB" dirty="0"/>
                  <a:t>Variance: </a:t>
                </a:r>
                <a14:m>
                  <m:oMath xmlns:m="http://schemas.openxmlformats.org/officeDocument/2006/math">
                    <m:sSubSup>
                      <m:sSubSupPr>
                        <m:ctrlPr>
                          <a:rPr lang="ar-AE">
                            <a:latin typeface="Cambria Math" panose="02040503050406030204" pitchFamily="18" charset="0"/>
                          </a:rPr>
                        </m:ctrlPr>
                      </m:sSubSupPr>
                      <m:e>
                        <m:r>
                          <a:rPr lang="ar-AE">
                            <a:latin typeface="Cambria Math" panose="02040503050406030204" pitchFamily="18" charset="0"/>
                          </a:rPr>
                          <m:t>𝜎</m:t>
                        </m:r>
                      </m:e>
                      <m:sub>
                        <m:r>
                          <a:rPr lang="ar-AE">
                            <a:latin typeface="Cambria Math" panose="02040503050406030204" pitchFamily="18" charset="0"/>
                          </a:rPr>
                          <m:t>𝜖</m:t>
                        </m:r>
                      </m:sub>
                      <m:sup>
                        <m:r>
                          <a:rPr lang="ar-AE">
                            <a:latin typeface="Cambria Math" panose="02040503050406030204" pitchFamily="18" charset="0"/>
                          </a:rPr>
                          <m:t>2</m:t>
                        </m:r>
                      </m:sup>
                    </m:sSubSup>
                  </m:oMath>
                </a14:m>
                <a:r>
                  <a:rPr lang="ar-AE" dirty="0"/>
                  <a:t>, </a:t>
                </a:r>
                <a:r>
                  <a:rPr lang="en-GB" dirty="0"/>
                  <a:t>constant across the range of </a:t>
                </a:r>
                <a14:m>
                  <m:oMath xmlns:m="http://schemas.openxmlformats.org/officeDocument/2006/math">
                    <m:r>
                      <a:rPr lang="en-GB">
                        <a:latin typeface="Cambria Math" panose="02040503050406030204" pitchFamily="18" charset="0"/>
                      </a:rPr>
                      <m:t>𝑋</m:t>
                    </m:r>
                  </m:oMath>
                </a14:m>
                <a:endParaRPr lang="en-GB" dirty="0"/>
              </a:p>
              <a:p>
                <a:pPr lvl="1"/>
                <a:r>
                  <a:rPr lang="en-GB" dirty="0"/>
                  <a:t>How do we estimate </a:t>
                </a:r>
                <a14:m>
                  <m:oMath xmlns:m="http://schemas.openxmlformats.org/officeDocument/2006/math">
                    <m:sSubSup>
                      <m:sSubSupPr>
                        <m:ctrlPr>
                          <a:rPr lang="ar-AE">
                            <a:latin typeface="Cambria Math" panose="02040503050406030204" pitchFamily="18" charset="0"/>
                          </a:rPr>
                        </m:ctrlPr>
                      </m:sSubSupPr>
                      <m:e>
                        <m:r>
                          <a:rPr lang="ar-AE">
                            <a:latin typeface="Cambria Math" panose="02040503050406030204" pitchFamily="18" charset="0"/>
                          </a:rPr>
                          <m:t>𝜎</m:t>
                        </m:r>
                      </m:e>
                      <m:sub>
                        <m:r>
                          <a:rPr lang="ar-AE">
                            <a:latin typeface="Cambria Math" panose="02040503050406030204" pitchFamily="18" charset="0"/>
                          </a:rPr>
                          <m:t>𝜖</m:t>
                        </m:r>
                      </m:sub>
                      <m:sup>
                        <m:r>
                          <a:rPr lang="ar-AE">
                            <a:latin typeface="Cambria Math" panose="02040503050406030204" pitchFamily="18" charset="0"/>
                          </a:rPr>
                          <m:t>2</m:t>
                        </m:r>
                      </m:sup>
                    </m:sSubSup>
                  </m:oMath>
                </a14:m>
                <a:r>
                  <a:rPr lang="ar-AE" dirty="0"/>
                  <a:t>?</a:t>
                </a:r>
              </a:p>
            </p:txBody>
          </p:sp>
        </mc:Choice>
        <mc:Fallback>
          <p:sp>
            <p:nvSpPr>
              <p:cNvPr id="7" name="Content Placeholder 3">
                <a:extLst>
                  <a:ext uri="{FF2B5EF4-FFF2-40B4-BE49-F238E27FC236}">
                    <a16:creationId xmlns:a16="http://schemas.microsoft.com/office/drawing/2014/main" id="{D4D0AD7D-0B5B-5D65-B63B-5516D02D1E68}"/>
                  </a:ext>
                </a:extLst>
              </p:cNvPr>
              <p:cNvSpPr txBox="1">
                <a:spLocks noRot="1" noChangeAspect="1" noMove="1" noResize="1" noEditPoints="1" noAdjustHandles="1" noChangeArrowheads="1" noChangeShapeType="1" noTextEdit="1"/>
              </p:cNvSpPr>
              <p:nvPr/>
            </p:nvSpPr>
            <p:spPr>
              <a:xfrm>
                <a:off x="4648200" y="1739900"/>
                <a:ext cx="4038600" cy="3128129"/>
              </a:xfrm>
              <a:prstGeom prst="rect">
                <a:avLst/>
              </a:prstGeom>
              <a:blipFill>
                <a:blip r:embed="rId4"/>
                <a:stretch>
                  <a:fillRect l="-2417" t="-3696"/>
                </a:stretch>
              </a:blipFill>
            </p:spPr>
            <p:txBody>
              <a:bodyPr/>
              <a:lstStyle/>
              <a:p>
                <a:r>
                  <a:rPr lang="en-GB">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Regression standard error</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lstStyle/>
              <a:p>
                <a:pPr marL="0" lvl="0" indent="0">
                  <a:buNone/>
                </a:pPr>
                <a:r>
                  <a:rPr dirty="0"/>
                  <a:t>Once we fit the model, we can use the residuals to estimate the regression standard error (the spread of the distribution of the response, for a given value of the predictor variable):</a:t>
                </a: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lang="en-GB" dirty="0"/>
              </a:p>
              <a:p>
                <a:pPr marL="0" lvl="0" indent="0">
                  <a:buNone/>
                </a:pPr>
                <a:endParaRPr dirty="0"/>
              </a:p>
              <a:p>
                <a:pPr marL="342900" lvl="0" indent="-342900">
                  <a:buAutoNum type="arabicPeriod"/>
                </a:pPr>
                <a:r>
                  <a:rPr dirty="0"/>
                  <a:t>Why divide by </a:t>
                </a:r>
                <a14:m>
                  <m:oMath xmlns:m="http://schemas.openxmlformats.org/officeDocument/2006/math">
                    <m:r>
                      <a:rPr>
                        <a:latin typeface="Cambria Math" panose="02040503050406030204" pitchFamily="18" charset="0"/>
                      </a:rPr>
                      <m:t>𝑛</m:t>
                    </m:r>
                    <m:r>
                      <a:rPr>
                        <a:latin typeface="Cambria Math" panose="02040503050406030204" pitchFamily="18" charset="0"/>
                      </a:rPr>
                      <m:t>−2</m:t>
                    </m:r>
                  </m:oMath>
                </a14:m>
                <a:r>
                  <a:rPr dirty="0"/>
                  <a:t>?</a:t>
                </a:r>
              </a:p>
              <a:p>
                <a:pPr marL="342900" lvl="0" indent="-342900">
                  <a:buAutoNum type="arabicPeriod"/>
                </a:pPr>
                <a:r>
                  <a:rPr dirty="0"/>
                  <a:t>Why do we care about the value of the regression standard error?</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333" t="-867"/>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14</a:t>
            </a:fld>
            <a:endParaRPr lang="en-US" dirty="0"/>
          </a:p>
        </p:txBody>
      </p:sp>
      <p:pic>
        <p:nvPicPr>
          <p:cNvPr id="7" name="Picture 6">
            <a:extLst>
              <a:ext uri="{FF2B5EF4-FFF2-40B4-BE49-F238E27FC236}">
                <a16:creationId xmlns:a16="http://schemas.microsoft.com/office/drawing/2014/main" id="{56D1449D-2A5C-8F89-5F2B-2F49BF7878E7}"/>
              </a:ext>
            </a:extLst>
          </p:cNvPr>
          <p:cNvPicPr>
            <a:picLocks noChangeAspect="1"/>
          </p:cNvPicPr>
          <p:nvPr/>
        </p:nvPicPr>
        <p:blipFill>
          <a:blip r:embed="rId3"/>
          <a:stretch>
            <a:fillRect/>
          </a:stretch>
        </p:blipFill>
        <p:spPr>
          <a:xfrm>
            <a:off x="1546489" y="1693453"/>
            <a:ext cx="5353797" cy="16290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Hypothesis test for the slope</a:t>
            </a:r>
          </a:p>
        </p:txBody>
      </p:sp>
      <p:sp>
        <p:nvSpPr>
          <p:cNvPr id="3" name="Content Placeholder 2"/>
          <p:cNvSpPr>
            <a:spLocks noGrp="1"/>
          </p:cNvSpPr>
          <p:nvPr>
            <p:ph idx="1" hasCustomPrompt="1"/>
          </p:nvPr>
        </p:nvSpPr>
        <p:spPr/>
        <p:txBody>
          <a:bodyPr/>
          <a:lstStyle/>
          <a:p>
            <a:pPr lvl="0"/>
            <a:r>
              <a:t>“Do the data provide sufficient evidence that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(the true slope for the population) is different from 0?”</a:t>
            </a:r>
          </a:p>
          <a:p>
            <a:pPr lvl="0"/>
            <a:r>
              <a:rPr b="1"/>
              <a:t>Null hypothesis</a:t>
            </a:r>
            <a:r>
              <a:t> -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=0</m:t>
                </m:r>
              </m:oMath>
            </a14:m>
            <a:r>
              <a:t>, there is no linear relationship between </a:t>
            </a:r>
            <a:r>
              <a:rPr>
                <a:latin typeface="Courier"/>
              </a:rPr>
              <a:t>inequality</a:t>
            </a:r>
            <a:r>
              <a:t> and </a:t>
            </a:r>
            <a:r>
              <a:rPr>
                <a:latin typeface="Courier"/>
              </a:rPr>
              <a:t>trust</a:t>
            </a:r>
          </a:p>
          <a:p>
            <a:pPr lvl="0"/>
            <a:r>
              <a:rPr b="1"/>
              <a:t>Alternative hypothesis</a:t>
            </a:r>
            <a:r>
              <a:t> -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𝐴</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r>
                  <a:rPr>
                    <a:latin typeface="Cambria Math" panose="02040503050406030204" pitchFamily="18" charset="0"/>
                  </a:rPr>
                  <m:t>≠0</m:t>
                </m:r>
              </m:oMath>
            </a14:m>
            <a:r>
              <a:t>, there is a linear relationship between </a:t>
            </a:r>
            <a:r>
              <a:rPr>
                <a:latin typeface="Courier"/>
              </a:rPr>
              <a:t>inequality</a:t>
            </a:r>
            <a:r>
              <a:t> and </a:t>
            </a:r>
            <a:r>
              <a:rPr>
                <a:latin typeface="Courier"/>
              </a:rPr>
              <a:t>trust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Hypothesis testing framework</a:t>
            </a:r>
          </a:p>
        </p:txBody>
      </p:sp>
      <p:sp>
        <p:nvSpPr>
          <p:cNvPr id="3" name="Content Placeholder 2"/>
          <p:cNvSpPr>
            <a:spLocks noGrp="1"/>
          </p:cNvSpPr>
          <p:nvPr>
            <p:ph idx="1" hasCustomPrompt="1"/>
          </p:nvPr>
        </p:nvSpPr>
        <p:spPr/>
        <p:txBody>
          <a:bodyPr/>
          <a:lstStyle/>
          <a:p>
            <a:pPr lvl="0"/>
            <a:r>
              <a:t>Start with a null hypothesis,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t> that represents the status quo</a:t>
            </a:r>
          </a:p>
          <a:p>
            <a:pPr lvl="0"/>
            <a:r>
              <a:t>Set an alternative hypothesis,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𝐴</m:t>
                    </m:r>
                  </m:sub>
                </m:sSub>
              </m:oMath>
            </a14:m>
            <a:r>
              <a:t> that represents the research question, i.e. what we’re testing for</a:t>
            </a:r>
          </a:p>
          <a:p>
            <a:pPr lvl="0"/>
            <a:r>
              <a:t>Conduct a hypothesis test under the assumption that the null hypothesis is true and calculate a </a:t>
            </a:r>
            <a:r>
              <a:rPr b="1"/>
              <a:t>p-value</a:t>
            </a:r>
            <a:r>
              <a:t> (probability of observed or more extreme outcome given that the null hypothesis is true)</a:t>
            </a:r>
          </a:p>
          <a:p>
            <a:pPr lvl="1"/>
            <a:r>
              <a:t>if the test results suggest that the data do not provide convincing evidence for the alternative hypothesis, stick with the null hypothesis</a:t>
            </a:r>
          </a:p>
          <a:p>
            <a:pPr lvl="1"/>
            <a:r>
              <a:t>if they do, then reject the null hypothesis in favour of the alternative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CA90DD-3D52-B971-C155-139C292A0820}"/>
              </a:ext>
            </a:extLst>
          </p:cNvPr>
          <p:cNvSpPr>
            <a:spLocks noGrp="1"/>
          </p:cNvSpPr>
          <p:nvPr>
            <p:ph type="ctrTitle"/>
          </p:nvPr>
        </p:nvSpPr>
        <p:spPr/>
        <p:txBody>
          <a:bodyPr/>
          <a:lstStyle/>
          <a:p>
            <a:pPr marL="0" indent="0">
              <a:buNone/>
            </a:pPr>
            <a:r>
              <a:rPr lang="en-GB" dirty="0"/>
              <a:t>Review of questions and models</a:t>
            </a:r>
          </a:p>
        </p:txBody>
      </p:sp>
      <p:sp>
        <p:nvSpPr>
          <p:cNvPr id="7" name="Text Placeholder 6">
            <a:extLst>
              <a:ext uri="{FF2B5EF4-FFF2-40B4-BE49-F238E27FC236}">
                <a16:creationId xmlns:a16="http://schemas.microsoft.com/office/drawing/2014/main" id="{A8624635-409B-01D7-D477-EEB1A1CB2B81}"/>
              </a:ext>
            </a:extLst>
          </p:cNvPr>
          <p:cNvSpPr>
            <a:spLocks noGrp="1"/>
          </p:cNvSpPr>
          <p:nvPr>
            <p:ph type="body" sz="quarter" idx="10"/>
          </p:nvPr>
        </p:nvSpPr>
        <p:spPr/>
        <p:txBody>
          <a:bodyPr/>
          <a:lstStyle/>
          <a:p>
            <a:endParaRPr lang="en-GB"/>
          </a:p>
        </p:txBody>
      </p:sp>
      <p:sp>
        <p:nvSpPr>
          <p:cNvPr id="5" name="Slide Number Placeholder 4">
            <a:extLst>
              <a:ext uri="{FF2B5EF4-FFF2-40B4-BE49-F238E27FC236}">
                <a16:creationId xmlns:a16="http://schemas.microsoft.com/office/drawing/2014/main" id="{4D377267-F4E4-1471-96FF-97BB4C2EA62C}"/>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17</a:t>
            </a:fld>
            <a:endParaRPr lang="en-US" dirty="0"/>
          </a:p>
        </p:txBody>
      </p:sp>
    </p:spTree>
    <p:extLst>
      <p:ext uri="{BB962C8B-B14F-4D97-AF65-F5344CB8AC3E}">
        <p14:creationId xmlns:p14="http://schemas.microsoft.com/office/powerpoint/2010/main" val="4292756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Review of questions and models</a:t>
            </a:r>
          </a:p>
        </p:txBody>
      </p:sp>
      <p:sp>
        <p:nvSpPr>
          <p:cNvPr id="3" name="Content Placeholder 2"/>
          <p:cNvSpPr>
            <a:spLocks noGrp="1"/>
          </p:cNvSpPr>
          <p:nvPr>
            <p:ph idx="1" hasCustomPrompt="1"/>
          </p:nvPr>
        </p:nvSpPr>
        <p:spPr/>
        <p:txBody>
          <a:bodyPr>
            <a:normAutofit fontScale="92500" lnSpcReduction="20000"/>
          </a:bodyPr>
          <a:lstStyle/>
          <a:p>
            <a:pPr marL="457200" lvl="0" indent="-457200">
              <a:buFont typeface="+mj-lt"/>
              <a:buAutoNum type="arabicPeriod"/>
            </a:pPr>
            <a:r>
              <a:rPr dirty="0"/>
              <a:t>Predicting </a:t>
            </a:r>
            <a:r>
              <a:rPr i="1" dirty="0"/>
              <a:t>social</a:t>
            </a:r>
            <a:r>
              <a:rPr dirty="0"/>
              <a:t> </a:t>
            </a:r>
            <a:r>
              <a:rPr i="1" dirty="0"/>
              <a:t>trust</a:t>
            </a:r>
            <a:r>
              <a:rPr dirty="0"/>
              <a:t> from </a:t>
            </a:r>
            <a:r>
              <a:rPr i="1" dirty="0"/>
              <a:t>inequality</a:t>
            </a:r>
            <a:r>
              <a:rPr dirty="0"/>
              <a:t> and </a:t>
            </a:r>
            <a:r>
              <a:rPr i="1" dirty="0"/>
              <a:t>urbanization</a:t>
            </a:r>
            <a:r>
              <a:rPr dirty="0"/>
              <a:t>, while accounting for </a:t>
            </a:r>
            <a:r>
              <a:rPr i="1" dirty="0"/>
              <a:t>world</a:t>
            </a:r>
            <a:r>
              <a:rPr dirty="0"/>
              <a:t> </a:t>
            </a:r>
            <a:r>
              <a:rPr i="1" dirty="0"/>
              <a:t>region</a:t>
            </a:r>
            <a:r>
              <a:rPr dirty="0"/>
              <a:t> (W3, Ex2)</a:t>
            </a:r>
          </a:p>
          <a:p>
            <a:pPr marL="457200" lvl="0" indent="-457200">
              <a:buFont typeface="+mj-lt"/>
              <a:buAutoNum type="arabicPeriod"/>
            </a:pPr>
            <a:r>
              <a:rPr dirty="0"/>
              <a:t>Are </a:t>
            </a:r>
            <a:r>
              <a:rPr i="1" dirty="0"/>
              <a:t>anti-immigrant attitudes</a:t>
            </a:r>
            <a:r>
              <a:rPr dirty="0"/>
              <a:t> associated with lower </a:t>
            </a:r>
            <a:r>
              <a:rPr i="1" dirty="0"/>
              <a:t>social trust</a:t>
            </a:r>
            <a:r>
              <a:rPr dirty="0"/>
              <a:t>? (W3, Ex3; also, assignment example analysis)</a:t>
            </a:r>
          </a:p>
          <a:p>
            <a:pPr marL="457200" lvl="0" indent="-457200">
              <a:buFont typeface="+mj-lt"/>
              <a:buAutoNum type="arabicPeriod"/>
            </a:pPr>
            <a:r>
              <a:rPr dirty="0"/>
              <a:t>How does </a:t>
            </a:r>
            <a:r>
              <a:rPr i="1" dirty="0"/>
              <a:t>education</a:t>
            </a:r>
            <a:r>
              <a:rPr dirty="0"/>
              <a:t> relate to </a:t>
            </a:r>
            <a:r>
              <a:rPr i="1" dirty="0"/>
              <a:t>social trust</a:t>
            </a:r>
            <a:r>
              <a:rPr dirty="0"/>
              <a:t> (in a global perspective)? (W4Ex1) (Wu 2021)</a:t>
            </a:r>
          </a:p>
          <a:p>
            <a:pPr marL="457200" lvl="0" indent="-457200">
              <a:buFont typeface="+mj-lt"/>
              <a:buAutoNum type="arabicPeriod"/>
            </a:pPr>
            <a:r>
              <a:rPr dirty="0"/>
              <a:t>How does </a:t>
            </a:r>
            <a:r>
              <a:rPr i="1" dirty="0"/>
              <a:t>education</a:t>
            </a:r>
            <a:r>
              <a:rPr dirty="0"/>
              <a:t> relate to </a:t>
            </a:r>
            <a:r>
              <a:rPr i="1" dirty="0"/>
              <a:t>social trust</a:t>
            </a:r>
            <a:r>
              <a:rPr dirty="0"/>
              <a:t> in a chosen country? (W4Ex2)</a:t>
            </a:r>
          </a:p>
          <a:p>
            <a:pPr marL="457200" lvl="0" indent="-457200">
              <a:buFont typeface="+mj-lt"/>
              <a:buAutoNum type="arabicPeriod"/>
            </a:pPr>
            <a:r>
              <a:rPr dirty="0"/>
              <a:t>Are </a:t>
            </a:r>
            <a:r>
              <a:rPr i="1" dirty="0"/>
              <a:t>preferences for redistribution</a:t>
            </a:r>
            <a:r>
              <a:rPr dirty="0"/>
              <a:t> associated with </a:t>
            </a:r>
            <a:r>
              <a:rPr i="1" dirty="0"/>
              <a:t>education</a:t>
            </a:r>
            <a:r>
              <a:rPr dirty="0"/>
              <a:t> in European countries, and is the association moderated by </a:t>
            </a:r>
            <a:r>
              <a:rPr i="1" dirty="0"/>
              <a:t>social trust</a:t>
            </a:r>
            <a:r>
              <a:rPr dirty="0"/>
              <a:t>? (W5Ex1) (</a:t>
            </a:r>
            <a:r>
              <a:rPr dirty="0" err="1"/>
              <a:t>Akaeda</a:t>
            </a:r>
            <a:r>
              <a:rPr dirty="0"/>
              <a:t> 2023)</a:t>
            </a:r>
          </a:p>
          <a:p>
            <a:pPr marL="457200" lvl="0" indent="-457200">
              <a:buFont typeface="+mj-lt"/>
              <a:buAutoNum type="arabicPeriod"/>
            </a:pPr>
            <a:r>
              <a:rPr dirty="0"/>
              <a:t>Are </a:t>
            </a:r>
            <a:r>
              <a:rPr i="1" dirty="0"/>
              <a:t>anti-immigrant</a:t>
            </a:r>
            <a:r>
              <a:rPr dirty="0"/>
              <a:t> attitudes associated with lower </a:t>
            </a:r>
            <a:r>
              <a:rPr i="1" dirty="0"/>
              <a:t>social trust</a:t>
            </a:r>
            <a:r>
              <a:rPr dirty="0"/>
              <a:t>, and is the association dependent on </a:t>
            </a:r>
            <a:r>
              <a:rPr i="1" dirty="0"/>
              <a:t>gender</a:t>
            </a:r>
            <a:r>
              <a:rPr dirty="0"/>
              <a:t>, </a:t>
            </a:r>
            <a:r>
              <a:rPr i="1" dirty="0"/>
              <a:t>financial insecurity</a:t>
            </a:r>
            <a:r>
              <a:rPr dirty="0"/>
              <a:t> or </a:t>
            </a:r>
            <a:r>
              <a:rPr i="1" dirty="0"/>
              <a:t>authoritarian inclinations</a:t>
            </a:r>
            <a:r>
              <a:rPr dirty="0"/>
              <a:t>? (W5Ex2) (a development of W3Ex3)</a:t>
            </a:r>
          </a:p>
          <a:p>
            <a:pPr marL="457200" lvl="0" indent="-457200">
              <a:buFont typeface="+mj-lt"/>
              <a:buAutoNum type="arabicPeriod"/>
            </a:pPr>
            <a:r>
              <a:rPr dirty="0"/>
              <a:t>How does </a:t>
            </a:r>
            <a:r>
              <a:rPr i="1" dirty="0"/>
              <a:t>education</a:t>
            </a:r>
            <a:r>
              <a:rPr dirty="0"/>
              <a:t> relate to </a:t>
            </a:r>
            <a:r>
              <a:rPr i="1" dirty="0"/>
              <a:t>social trust</a:t>
            </a:r>
            <a:r>
              <a:rPr dirty="0"/>
              <a:t> in Great Britain, and is the relationship dependent on </a:t>
            </a:r>
            <a:r>
              <a:rPr i="1" dirty="0"/>
              <a:t>income?</a:t>
            </a:r>
            <a:r>
              <a:rPr dirty="0"/>
              <a:t> (W5Ex3)</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Anti-immigrant attitudes</a:t>
            </a:r>
          </a:p>
        </p:txBody>
      </p:sp>
      <p:pic>
        <p:nvPicPr>
          <p:cNvPr id="3" name="Picture 1" descr="Week_6_R_files/figure-pptx/unnamed-chunk-7-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Inference</a:t>
            </a:r>
          </a:p>
        </p:txBody>
      </p:sp>
      <p:sp>
        <p:nvSpPr>
          <p:cNvPr id="3" name="Content Placeholder 2"/>
          <p:cNvSpPr>
            <a:spLocks noGrp="1"/>
          </p:cNvSpPr>
          <p:nvPr>
            <p:ph idx="1" hasCustomPrompt="1"/>
          </p:nvPr>
        </p:nvSpPr>
        <p:spPr/>
        <p:txBody>
          <a:bodyPr/>
          <a:lstStyle/>
          <a:p>
            <a:pPr lvl="0"/>
            <a:r>
              <a:t>From “data” to “population”</a:t>
            </a:r>
          </a:p>
          <a:p>
            <a:pPr lvl="0"/>
            <a:r>
              <a:t>From “association” to “causality”</a:t>
            </a:r>
          </a:p>
          <a:p>
            <a:pPr lvl="0"/>
            <a:r>
              <a:rPr b="1" i="1"/>
              <a:t>Statistical inference</a:t>
            </a:r>
            <a:r>
              <a:t> can be formulated as a set of operations on data that yield </a:t>
            </a:r>
            <a:r>
              <a:rPr b="1" i="1"/>
              <a:t>estimates</a:t>
            </a:r>
            <a:r>
              <a:t> and </a:t>
            </a:r>
            <a:r>
              <a:rPr b="1" i="1"/>
              <a:t>uncertainty statements</a:t>
            </a:r>
            <a:r>
              <a:t> about </a:t>
            </a:r>
            <a:r>
              <a:rPr b="1" i="1"/>
              <a:t>predictions</a:t>
            </a:r>
            <a:r>
              <a:t> and </a:t>
            </a:r>
            <a:r>
              <a:rPr b="1" i="1"/>
              <a:t>parameters</a:t>
            </a:r>
            <a:r>
              <a:t> of some underlying </a:t>
            </a:r>
            <a:r>
              <a:rPr b="1" i="1"/>
              <a:t>process</a:t>
            </a:r>
            <a:r>
              <a:t> or </a:t>
            </a:r>
            <a:r>
              <a:rPr b="1" i="1"/>
              <a:t>population</a:t>
            </a:r>
            <a:r>
              <a:t> (Gelman, Hill, and Vehtari 2020)</a:t>
            </a:r>
          </a:p>
          <a:p>
            <a:pPr lvl="0"/>
            <a:r>
              <a:t>From a mathematical standpoint, these </a:t>
            </a:r>
            <a:r>
              <a:rPr i="1"/>
              <a:t>probabilistic uncertainty statements</a:t>
            </a:r>
            <a:r>
              <a:t> are derived based on some </a:t>
            </a:r>
            <a:r>
              <a:rPr b="1" i="1"/>
              <a:t>assumed probability model</a:t>
            </a:r>
            <a:r>
              <a:t> for observed data.</a:t>
            </a:r>
          </a:p>
          <a:p>
            <a:pPr lvl="0"/>
            <a:r>
              <a:t>The </a:t>
            </a:r>
            <a:r>
              <a:rPr b="1" i="1"/>
              <a:t>normal (Gaussian) distribution</a:t>
            </a:r>
            <a:r>
              <a:t> — </a:t>
            </a:r>
            <a:r>
              <a:rPr i="1"/>
              <a:t>linear regression</a:t>
            </a:r>
          </a:p>
          <a:p>
            <a:pPr lvl="0"/>
            <a:r>
              <a:t>The </a:t>
            </a:r>
            <a:r>
              <a:rPr b="1" i="1"/>
              <a:t>binomial distribution</a:t>
            </a:r>
            <a:r>
              <a:t> — </a:t>
            </a:r>
            <a:r>
              <a:rPr i="1"/>
              <a:t>logistic regression</a:t>
            </a:r>
          </a:p>
          <a:p>
            <a:pPr lvl="0"/>
            <a:r>
              <a:t>So far we have focused on the “point” </a:t>
            </a:r>
            <a:r>
              <a:rPr b="1"/>
              <a:t>estimates</a:t>
            </a:r>
            <a:r>
              <a:t> from regression models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635000"/>
          <a:ext cx="8229600" cy="17830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0">
                <a:tc>
                  <a:txBody>
                    <a:bodyPr/>
                    <a:lstStyle/>
                    <a:p>
                      <a:pPr marL="0" lvl="0" indent="0" algn="l">
                        <a:buNone/>
                      </a:pPr>
                      <a:r>
                        <a:t>Parameter</a:t>
                      </a:r>
                    </a:p>
                  </a:txBody>
                  <a:tcPr/>
                </a:tc>
                <a:tc>
                  <a:txBody>
                    <a:bodyPr/>
                    <a:lstStyle/>
                    <a:p>
                      <a:pPr marL="0" lvl="0" indent="0" algn="ctr">
                        <a:buNone/>
                      </a:pPr>
                      <a:r>
                        <a:t>Coefficient</a:t>
                      </a:r>
                    </a:p>
                  </a:txBody>
                  <a:tcPr/>
                </a:tc>
                <a:tc>
                  <a:txBody>
                    <a:bodyPr/>
                    <a:lstStyle/>
                    <a:p>
                      <a:pPr marL="0" lvl="0" indent="0" algn="ctr">
                        <a:buNone/>
                      </a:pPr>
                      <a:r>
                        <a:t>SE</a:t>
                      </a:r>
                    </a:p>
                  </a:txBody>
                  <a:tcPr/>
                </a:tc>
                <a:tc>
                  <a:txBody>
                    <a:bodyPr/>
                    <a:lstStyle/>
                    <a:p>
                      <a:pPr marL="0" lvl="0" indent="0" algn="ctr">
                        <a:buNone/>
                      </a:pPr>
                      <a:r>
                        <a:t>95% CI</a:t>
                      </a:r>
                    </a:p>
                  </a:txBody>
                  <a:tcPr/>
                </a:tc>
                <a:tc>
                  <a:txBody>
                    <a:bodyPr/>
                    <a:lstStyle/>
                    <a:p>
                      <a:pPr marL="0" lvl="0" indent="0" algn="ctr">
                        <a:buNone/>
                      </a:pPr>
                      <a:r>
                        <a:t>t(35537)</a:t>
                      </a:r>
                    </a:p>
                  </a:txBody>
                  <a:tcPr/>
                </a:tc>
                <a:tc>
                  <a:txBody>
                    <a:bodyPr/>
                    <a:lstStyle/>
                    <a:p>
                      <a:pPr marL="0" lvl="0" indent="0" algn="ctr">
                        <a:buNone/>
                      </a:pPr>
                      <a:r>
                        <a:t>p</a:t>
                      </a:r>
                    </a:p>
                  </a:txBody>
                  <a:tcPr/>
                </a:tc>
                <a:extLst>
                  <a:ext uri="{0D108BD9-81ED-4DB2-BD59-A6C34878D82A}">
                    <a16:rowId xmlns:a16="http://schemas.microsoft.com/office/drawing/2014/main" val="10000"/>
                  </a:ext>
                </a:extLst>
              </a:tr>
              <a:tr h="0">
                <a:tc>
                  <a:txBody>
                    <a:bodyPr/>
                    <a:lstStyle/>
                    <a:p>
                      <a:pPr marL="0" lvl="0" indent="0" algn="l">
                        <a:buNone/>
                      </a:pPr>
                      <a:r>
                        <a:t>(Intercept)</a:t>
                      </a:r>
                    </a:p>
                  </a:txBody>
                  <a:tcPr/>
                </a:tc>
                <a:tc>
                  <a:txBody>
                    <a:bodyPr/>
                    <a:lstStyle/>
                    <a:p>
                      <a:pPr marL="0" lvl="0" indent="0" algn="ctr">
                        <a:buNone/>
                      </a:pPr>
                      <a:r>
                        <a:t>6.71</a:t>
                      </a:r>
                    </a:p>
                  </a:txBody>
                  <a:tcPr/>
                </a:tc>
                <a:tc>
                  <a:txBody>
                    <a:bodyPr/>
                    <a:lstStyle/>
                    <a:p>
                      <a:pPr marL="0" lvl="0" indent="0" algn="ctr">
                        <a:buNone/>
                      </a:pPr>
                      <a:r>
                        <a:t>0.06</a:t>
                      </a:r>
                    </a:p>
                  </a:txBody>
                  <a:tcPr/>
                </a:tc>
                <a:tc>
                  <a:txBody>
                    <a:bodyPr/>
                    <a:lstStyle/>
                    <a:p>
                      <a:pPr marL="0" lvl="0" indent="0" algn="ctr">
                        <a:buNone/>
                      </a:pPr>
                      <a:r>
                        <a:t>(6.58, 6.84)</a:t>
                      </a:r>
                    </a:p>
                  </a:txBody>
                  <a:tcPr/>
                </a:tc>
                <a:tc>
                  <a:txBody>
                    <a:bodyPr/>
                    <a:lstStyle/>
                    <a:p>
                      <a:pPr marL="0" lvl="0" indent="0" algn="ctr">
                        <a:buNone/>
                      </a:pPr>
                      <a:r>
                        <a:t>104.58</a:t>
                      </a:r>
                    </a:p>
                  </a:txBody>
                  <a:tcPr/>
                </a:tc>
                <a:tc>
                  <a:txBody>
                    <a:bodyPr/>
                    <a:lstStyle/>
                    <a:p>
                      <a:pPr marL="0" lvl="0" indent="0" algn="ctr">
                        <a:buNone/>
                      </a:pPr>
                      <a:r>
                        <a:t>&lt; .001</a:t>
                      </a:r>
                    </a:p>
                  </a:txBody>
                  <a:tcPr/>
                </a:tc>
                <a:extLst>
                  <a:ext uri="{0D108BD9-81ED-4DB2-BD59-A6C34878D82A}">
                    <a16:rowId xmlns:a16="http://schemas.microsoft.com/office/drawing/2014/main" val="10001"/>
                  </a:ext>
                </a:extLst>
              </a:tr>
              <a:tr h="0">
                <a:tc>
                  <a:txBody>
                    <a:bodyPr/>
                    <a:lstStyle/>
                    <a:p>
                      <a:pPr marL="0" lvl="0" indent="0" algn="l">
                        <a:buNone/>
                      </a:pPr>
                      <a:r>
                        <a:t>ppltrst</a:t>
                      </a:r>
                    </a:p>
                  </a:txBody>
                  <a:tcPr/>
                </a:tc>
                <a:tc>
                  <a:txBody>
                    <a:bodyPr/>
                    <a:lstStyle/>
                    <a:p>
                      <a:pPr marL="0" lvl="0" indent="0" algn="ctr">
                        <a:buNone/>
                      </a:pPr>
                      <a:r>
                        <a:t>-0.23</a:t>
                      </a:r>
                    </a:p>
                  </a:txBody>
                  <a:tcPr/>
                </a:tc>
                <a:tc>
                  <a:txBody>
                    <a:bodyPr/>
                    <a:lstStyle/>
                    <a:p>
                      <a:pPr marL="0" lvl="0" indent="0" algn="ctr">
                        <a:buNone/>
                      </a:pPr>
                      <a:r>
                        <a:t>5.00e-03</a:t>
                      </a:r>
                    </a:p>
                  </a:txBody>
                  <a:tcPr/>
                </a:tc>
                <a:tc>
                  <a:txBody>
                    <a:bodyPr/>
                    <a:lstStyle/>
                    <a:p>
                      <a:pPr marL="0" lvl="0" indent="0" algn="ctr">
                        <a:buNone/>
                      </a:pPr>
                      <a:r>
                        <a:t>(-0.24, -0.22)</a:t>
                      </a:r>
                    </a:p>
                  </a:txBody>
                  <a:tcPr/>
                </a:tc>
                <a:tc>
                  <a:txBody>
                    <a:bodyPr/>
                    <a:lstStyle/>
                    <a:p>
                      <a:pPr marL="0" lvl="0" indent="0" algn="ctr">
                        <a:buNone/>
                      </a:pPr>
                      <a:r>
                        <a:t>-46.72</a:t>
                      </a:r>
                    </a:p>
                  </a:txBody>
                  <a:tcPr/>
                </a:tc>
                <a:tc>
                  <a:txBody>
                    <a:bodyPr/>
                    <a:lstStyle/>
                    <a:p>
                      <a:pPr marL="0" lvl="0" indent="0" algn="ctr">
                        <a:buNone/>
                      </a:pPr>
                      <a:r>
                        <a:t>&lt; .001</a:t>
                      </a:r>
                    </a:p>
                  </a:txBody>
                  <a:tcPr/>
                </a:tc>
                <a:extLst>
                  <a:ext uri="{0D108BD9-81ED-4DB2-BD59-A6C34878D82A}">
                    <a16:rowId xmlns:a16="http://schemas.microsoft.com/office/drawing/2014/main" val="10002"/>
                  </a:ext>
                </a:extLst>
              </a:tr>
              <a:tr h="0">
                <a:tc>
                  <a:txBody>
                    <a:bodyPr/>
                    <a:lstStyle/>
                    <a:p>
                      <a:pPr marL="0" lvl="0" indent="0" algn="l">
                        <a:buNone/>
                      </a:pPr>
                      <a:r>
                        <a:t>eduyrs</a:t>
                      </a:r>
                    </a:p>
                  </a:txBody>
                  <a:tcPr/>
                </a:tc>
                <a:tc>
                  <a:txBody>
                    <a:bodyPr/>
                    <a:lstStyle/>
                    <a:p>
                      <a:pPr marL="0" lvl="0" indent="0" algn="ctr">
                        <a:buNone/>
                      </a:pPr>
                      <a:r>
                        <a:t>-0.08</a:t>
                      </a:r>
                    </a:p>
                  </a:txBody>
                  <a:tcPr/>
                </a:tc>
                <a:tc>
                  <a:txBody>
                    <a:bodyPr/>
                    <a:lstStyle/>
                    <a:p>
                      <a:pPr marL="0" lvl="0" indent="0" algn="ctr">
                        <a:buNone/>
                      </a:pPr>
                      <a:r>
                        <a:t>3.20e-03</a:t>
                      </a:r>
                    </a:p>
                  </a:txBody>
                  <a:tcPr/>
                </a:tc>
                <a:tc>
                  <a:txBody>
                    <a:bodyPr/>
                    <a:lstStyle/>
                    <a:p>
                      <a:pPr marL="0" lvl="0" indent="0" algn="ctr">
                        <a:buNone/>
                      </a:pPr>
                      <a:r>
                        <a:t>(-0.09, -0.07)</a:t>
                      </a:r>
                    </a:p>
                  </a:txBody>
                  <a:tcPr/>
                </a:tc>
                <a:tc>
                  <a:txBody>
                    <a:bodyPr/>
                    <a:lstStyle/>
                    <a:p>
                      <a:pPr marL="0" lvl="0" indent="0" algn="ctr">
                        <a:buNone/>
                      </a:pPr>
                      <a:r>
                        <a:t>-24.99</a:t>
                      </a:r>
                    </a:p>
                  </a:txBody>
                  <a:tcPr/>
                </a:tc>
                <a:tc>
                  <a:txBody>
                    <a:bodyPr/>
                    <a:lstStyle/>
                    <a:p>
                      <a:pPr marL="0" lvl="0" indent="0" algn="ctr">
                        <a:buNone/>
                      </a:pPr>
                      <a:r>
                        <a:t>&lt; .001</a:t>
                      </a:r>
                    </a:p>
                  </a:txBody>
                  <a:tcPr/>
                </a:tc>
                <a:extLst>
                  <a:ext uri="{0D108BD9-81ED-4DB2-BD59-A6C34878D82A}">
                    <a16:rowId xmlns:a16="http://schemas.microsoft.com/office/drawing/2014/main" val="10003"/>
                  </a:ext>
                </a:extLst>
              </a:tr>
              <a:tr h="0">
                <a:tc>
                  <a:txBody>
                    <a:bodyPr/>
                    <a:lstStyle/>
                    <a:p>
                      <a:pPr marL="0" lvl="0" indent="0" algn="l">
                        <a:buNone/>
                      </a:pPr>
                      <a:r>
                        <a:t>agea</a:t>
                      </a:r>
                    </a:p>
                  </a:txBody>
                  <a:tcPr/>
                </a:tc>
                <a:tc>
                  <a:txBody>
                    <a:bodyPr/>
                    <a:lstStyle/>
                    <a:p>
                      <a:pPr marL="0" lvl="0" indent="0" algn="ctr">
                        <a:buNone/>
                      </a:pPr>
                      <a:r>
                        <a:t>9.11e-03</a:t>
                      </a:r>
                    </a:p>
                  </a:txBody>
                  <a:tcPr/>
                </a:tc>
                <a:tc>
                  <a:txBody>
                    <a:bodyPr/>
                    <a:lstStyle/>
                    <a:p>
                      <a:pPr marL="0" lvl="0" indent="0" algn="ctr">
                        <a:buNone/>
                      </a:pPr>
                      <a:r>
                        <a:t>6.91e-04</a:t>
                      </a:r>
                    </a:p>
                  </a:txBody>
                  <a:tcPr/>
                </a:tc>
                <a:tc>
                  <a:txBody>
                    <a:bodyPr/>
                    <a:lstStyle/>
                    <a:p>
                      <a:pPr marL="0" lvl="0" indent="0" algn="ctr">
                        <a:buNone/>
                      </a:pPr>
                      <a:r>
                        <a:t>(7.75e-03, 0.01)</a:t>
                      </a:r>
                    </a:p>
                  </a:txBody>
                  <a:tcPr/>
                </a:tc>
                <a:tc>
                  <a:txBody>
                    <a:bodyPr/>
                    <a:lstStyle/>
                    <a:p>
                      <a:pPr marL="0" lvl="0" indent="0" algn="ctr">
                        <a:buNone/>
                      </a:pPr>
                      <a:r>
                        <a:t>13.18</a:t>
                      </a:r>
                    </a:p>
                  </a:txBody>
                  <a:tcPr/>
                </a:tc>
                <a:tc>
                  <a:txBody>
                    <a:bodyPr/>
                    <a:lstStyle/>
                    <a:p>
                      <a:pPr marL="0" lvl="0" indent="0" algn="ctr">
                        <a:buNone/>
                      </a:pPr>
                      <a:r>
                        <a:t>&lt; .001</a:t>
                      </a:r>
                    </a:p>
                  </a:txBody>
                  <a:tcPr/>
                </a:tc>
                <a:extLst>
                  <a:ext uri="{0D108BD9-81ED-4DB2-BD59-A6C34878D82A}">
                    <a16:rowId xmlns:a16="http://schemas.microsoft.com/office/drawing/2014/main" val="10004"/>
                  </a:ext>
                </a:extLst>
              </a:tr>
              <a:tr h="0">
                <a:tc>
                  <a:txBody>
                    <a:bodyPr/>
                    <a:lstStyle/>
                    <a:p>
                      <a:pPr marL="0" lvl="0" indent="0" algn="l">
                        <a:buNone/>
                      </a:pPr>
                      <a:r>
                        <a:t>gndr (2)</a:t>
                      </a:r>
                    </a:p>
                  </a:txBody>
                  <a:tcPr/>
                </a:tc>
                <a:tc>
                  <a:txBody>
                    <a:bodyPr/>
                    <a:lstStyle/>
                    <a:p>
                      <a:pPr marL="0" lvl="0" indent="0" algn="ctr">
                        <a:buNone/>
                      </a:pPr>
                      <a:r>
                        <a:t>-0.08</a:t>
                      </a:r>
                    </a:p>
                  </a:txBody>
                  <a:tcPr/>
                </a:tc>
                <a:tc>
                  <a:txBody>
                    <a:bodyPr/>
                    <a:lstStyle/>
                    <a:p>
                      <a:pPr marL="0" lvl="0" indent="0" algn="ctr">
                        <a:buNone/>
                      </a:pPr>
                      <a:r>
                        <a:t>0.02</a:t>
                      </a:r>
                    </a:p>
                  </a:txBody>
                  <a:tcPr/>
                </a:tc>
                <a:tc>
                  <a:txBody>
                    <a:bodyPr/>
                    <a:lstStyle/>
                    <a:p>
                      <a:pPr marL="0" lvl="0" indent="0" algn="ctr">
                        <a:buNone/>
                      </a:pPr>
                      <a:r>
                        <a:t>(-0.12, -0.03)</a:t>
                      </a:r>
                    </a:p>
                  </a:txBody>
                  <a:tcPr/>
                </a:tc>
                <a:tc>
                  <a:txBody>
                    <a:bodyPr/>
                    <a:lstStyle/>
                    <a:p>
                      <a:pPr marL="0" lvl="0" indent="0" algn="ctr">
                        <a:buNone/>
                      </a:pPr>
                      <a:r>
                        <a:t>-3.07</a:t>
                      </a:r>
                    </a:p>
                  </a:txBody>
                  <a:tcPr/>
                </a:tc>
                <a:tc>
                  <a:txBody>
                    <a:bodyPr/>
                    <a:lstStyle/>
                    <a:p>
                      <a:pPr marL="0" lvl="0" indent="0" algn="ctr">
                        <a:buNone/>
                      </a:pPr>
                      <a:r>
                        <a:t>0.002</a:t>
                      </a:r>
                    </a:p>
                  </a:txBody>
                  <a:tcPr/>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endParaRPr lang="en-US" dirty="0"/>
          </a:p>
        </p:txBody>
      </p:sp>
      <p:sp>
        <p:nvSpPr>
          <p:cNvPr id="2" name="Slide Number Placeholder 5"/>
          <p:cNvSpPr>
            <a:spLocks noGrp="1"/>
          </p:cNvSpPr>
          <p:nvPr>
            <p:ph type="sldNum" sz="quarter" idx="12"/>
          </p:nvPr>
        </p:nvSpPr>
        <p:spPr/>
        <p:txBody>
          <a:bodyPr/>
          <a:lstStyle/>
          <a:p>
            <a:r>
              <a:rPr lang="en-US" dirty="0"/>
              <a:t>Slide </a:t>
            </a:r>
            <a:fld id="{C5EF2332-01BF-834F-8236-50238282D533}"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normAutofit/>
          </a:bodyPr>
          <a:lstStyle/>
          <a:p>
            <a:pPr marL="0" lvl="0" indent="0">
              <a:buNone/>
            </a:pPr>
            <a:r>
              <a:rPr lang="en-GB" b="1" dirty="0"/>
              <a:t>References</a:t>
            </a:r>
          </a:p>
          <a:p>
            <a:pPr marL="0" lvl="0" indent="0">
              <a:buNone/>
            </a:pPr>
            <a:endParaRPr lang="en-GB" sz="1600" dirty="0"/>
          </a:p>
          <a:p>
            <a:pPr marL="357188" lvl="0" indent="-357188">
              <a:buNone/>
            </a:pPr>
            <a:r>
              <a:rPr sz="1400" dirty="0" err="1"/>
              <a:t>Akaeda</a:t>
            </a:r>
            <a:r>
              <a:rPr sz="1400" dirty="0"/>
              <a:t>, Naoki. 2023. “Trust and the Educational Gap in the Demand for Redistribution: Evidence from the World Values Survey and the European Value Study.” </a:t>
            </a:r>
            <a:r>
              <a:rPr sz="1400" i="1" dirty="0"/>
              <a:t>International Sociology</a:t>
            </a:r>
            <a:r>
              <a:rPr sz="1400" dirty="0"/>
              <a:t> 38 (3): 290–310. </a:t>
            </a:r>
            <a:r>
              <a:rPr sz="1400" dirty="0">
                <a:hlinkClick r:id="rId2"/>
              </a:rPr>
              <a:t>https://doi.org/10.1177/02685809231167834</a:t>
            </a:r>
            <a:r>
              <a:rPr sz="1400" dirty="0"/>
              <a:t>.</a:t>
            </a:r>
          </a:p>
          <a:p>
            <a:pPr marL="357188" lvl="0" indent="-357188">
              <a:buNone/>
            </a:pPr>
            <a:r>
              <a:rPr sz="1400" dirty="0"/>
              <a:t>Gelman, Andrew, Jennifer Hill, and Aki </a:t>
            </a:r>
            <a:r>
              <a:rPr sz="1400" dirty="0" err="1"/>
              <a:t>Vehtari</a:t>
            </a:r>
            <a:r>
              <a:rPr sz="1400" dirty="0"/>
              <a:t>. 2020. </a:t>
            </a:r>
            <a:r>
              <a:rPr sz="1400" i="1" dirty="0"/>
              <a:t>Regression and other stories</a:t>
            </a:r>
            <a:r>
              <a:rPr sz="1400" dirty="0"/>
              <a:t>. Cambridge: Cambridge University Press. </a:t>
            </a:r>
            <a:r>
              <a:rPr sz="1400" dirty="0">
                <a:hlinkClick r:id="rId3"/>
              </a:rPr>
              <a:t>https://doi.org/10.1017/9781139161879</a:t>
            </a:r>
            <a:r>
              <a:rPr sz="1400" dirty="0"/>
              <a:t>.</a:t>
            </a:r>
          </a:p>
          <a:p>
            <a:pPr marL="357188" lvl="0" indent="-357188">
              <a:buNone/>
            </a:pPr>
            <a:r>
              <a:rPr sz="1400" dirty="0"/>
              <a:t>Wilkinson, Richard G., and Kate Pickett. 2010. </a:t>
            </a:r>
            <a:r>
              <a:rPr sz="1400" i="1" dirty="0"/>
              <a:t>The Spirit Level: Why Greater Equality Makes Societies Stronger</a:t>
            </a:r>
            <a:r>
              <a:rPr sz="1400" dirty="0"/>
              <a:t>. New York: Bloomsbury Press.</a:t>
            </a:r>
          </a:p>
          <a:p>
            <a:pPr marL="357188" lvl="0" indent="-357188">
              <a:buNone/>
            </a:pPr>
            <a:r>
              <a:rPr sz="1400" dirty="0"/>
              <a:t>Wu, Cary. 2021. “Education and Social Trust in Global Perspective.” </a:t>
            </a:r>
            <a:r>
              <a:rPr sz="1400" i="1" dirty="0"/>
              <a:t>Sociological Perspectives</a:t>
            </a:r>
            <a:r>
              <a:rPr sz="1400" dirty="0"/>
              <a:t> 64 (6): 1166–86. </a:t>
            </a:r>
            <a:r>
              <a:rPr sz="1400" dirty="0">
                <a:hlinkClick r:id="rId4"/>
              </a:rPr>
              <a:t>https://doi.org/10.1177/0731121421990045</a:t>
            </a:r>
            <a:r>
              <a:rPr sz="1400" dirty="0"/>
              <a: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hasCustomPrompt="1"/>
              </p:nvPr>
            </p:nvSpPr>
            <p:spPr/>
            <p:txBody>
              <a:bodyPr>
                <a:normAutofit lnSpcReduction="10000"/>
              </a:bodyPr>
              <a:lstStyle/>
              <a:p>
                <a:pPr marL="0" lvl="0" indent="0">
                  <a:buNone/>
                </a:pPr>
                <a:r>
                  <a:rPr b="1" i="1"/>
                  <a:t>Terminology</a:t>
                </a:r>
              </a:p>
              <a:p>
                <a:pPr lvl="0"/>
                <a:r>
                  <a:t>Outcome: y</a:t>
                </a:r>
              </a:p>
              <a:p>
                <a:pPr lvl="0"/>
                <a:r>
                  <a:t>Predictor: x</a:t>
                </a:r>
              </a:p>
              <a:p>
                <a:pPr lvl="0"/>
                <a:r>
                  <a:t>Observed y, </a:t>
                </a:r>
                <a14:m>
                  <m:oMath xmlns:m="http://schemas.openxmlformats.org/officeDocument/2006/math">
                    <m:r>
                      <a:rPr>
                        <a:latin typeface="Cambria Math" panose="02040503050406030204" pitchFamily="18" charset="0"/>
                      </a:rPr>
                      <m:t>𝑦</m:t>
                    </m:r>
                  </m:oMath>
                </a14:m>
                <a:r>
                  <a:t>: truth</a:t>
                </a:r>
              </a:p>
              <a:p>
                <a:pPr lvl="0"/>
                <a:r>
                  <a:t>Predicted y,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𝑦</m:t>
                        </m:r>
                      </m:e>
                    </m:acc>
                  </m:oMath>
                </a14:m>
                <a:r>
                  <a:t>: fitted, estimated</a:t>
                </a:r>
              </a:p>
              <a:p>
                <a:pPr lvl="0"/>
                <a:r>
                  <a:t>Residual: difference between observed and predicted outcome for a given value of predictor</a:t>
                </a:r>
              </a:p>
              <a:p>
                <a:pPr marL="0" lvl="0" indent="0">
                  <a:buNone/>
                </a:pPr>
                <a:r>
                  <a:rPr b="1" i="1"/>
                  <a:t>Model evaluation</a:t>
                </a:r>
              </a:p>
              <a:p>
                <a:pPr lvl="0"/>
                <a:r>
                  <a:t>One concern in evaluating models is how well they do for prediction</a:t>
                </a:r>
              </a:p>
              <a:p>
                <a:pPr lvl="0"/>
                <a:r>
                  <a:t>We’re generally interested in how well a model might do for predicting the outcome for a new observation, not for predicting the outcome for an observation we used to fit the model (and already know its observed value)</a:t>
                </a:r>
              </a:p>
            </p:txBody>
          </p:sp>
        </mc:Choice>
        <mc:Fallback>
          <p:sp>
            <p:nvSpPr>
              <p:cNvPr id="3" name="Content Placeholder 2"/>
              <p:cNvSpPr>
                <a:spLocks noGrp="1" noRot="1" noChangeAspect="1" noMove="1" noResize="1" noEditPoints="1" noAdjustHandles="1" noChangeArrowheads="1" noChangeShapeType="1" noTextEdit="1"/>
              </p:cNvSpPr>
              <p:nvPr>
                <p:ph idx="1" hasCustomPrompt="1"/>
              </p:nvPr>
            </p:nvSpPr>
            <p:spPr>
              <a:blipFill>
                <a:blip r:embed="rId2"/>
                <a:stretch>
                  <a:fillRect l="-1185" t="-1590" r="-741"/>
                </a:stretch>
              </a:blipFill>
            </p:spPr>
            <p:txBody>
              <a:bodyPr/>
              <a:lstStyle/>
              <a:p>
                <a:r>
                  <a:rPr lang="en-GB">
                    <a:noFill/>
                  </a:rPr>
                  <a:t> </a:t>
                </a:r>
              </a:p>
            </p:txBody>
          </p:sp>
        </mc:Fallback>
      </mc:AlternateContent>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prstGeom prst="rect">
            <a:avLst/>
          </a:prstGeom>
        </p:spPr>
        <p:txBody>
          <a:bodyPr>
            <a:normAutofit fontScale="90000"/>
          </a:bodyPr>
          <a:lstStyle/>
          <a:p>
            <a:pPr marL="0" lvl="0" indent="0">
              <a:buNone/>
            </a:pPr>
            <a: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1"/>
          </p:nvPr>
        </p:nvSpPr>
        <p:spPr/>
        <p:txBody>
          <a:bodyPr/>
          <a:lstStyle/>
          <a:p>
            <a:pPr lvl="0"/>
            <a:r>
              <a:t>Association between </a:t>
            </a:r>
            <a:r>
              <a:rPr i="1"/>
              <a:t>inequality</a:t>
            </a:r>
            <a:r>
              <a:t> and </a:t>
            </a:r>
            <a:r>
              <a:rPr i="1"/>
              <a:t>social trust</a:t>
            </a:r>
            <a:r>
              <a:t> at cross-national comparative level (W3Ex1) (Wilkinson and Pickett 2010)</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p:txBody>
          <a:bodyPr/>
          <a:lstStyle/>
          <a:p>
            <a:r>
              <a:rPr lang="en-US" dirty="0"/>
              <a:t>Slide </a:t>
            </a:r>
            <a:fld id="{C5EF2332-01BF-834F-8236-50238282D533}" type="slidenum">
              <a:rPr lang="en-US" smtClean="0"/>
              <a:pPr/>
              <a:t>4</a:t>
            </a:fld>
            <a:endParaRPr lang="en-US" dirty="0"/>
          </a:p>
        </p:txBody>
      </p:sp>
      <p:pic>
        <p:nvPicPr>
          <p:cNvPr id="3" name="Picture 1" descr="Week_6_R_files/figure-pptx/unnamed-chunk-2-1.png"/>
          <p:cNvPicPr>
            <a:picLocks noGrp="1" noChangeAspect="1"/>
          </p:cNvPicPr>
          <p:nvPr/>
        </p:nvPicPr>
        <p:blipFill>
          <a:blip r:embed="rId2"/>
          <a:stretch>
            <a:fillRect/>
          </a:stretch>
        </p:blipFill>
        <p:spPr bwMode="auto">
          <a:xfrm>
            <a:off x="1077727" y="1377949"/>
            <a:ext cx="6255194" cy="3127597"/>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prstGeom prst="rect">
            <a:avLst/>
          </a:prstGeom>
        </p:spPr>
        <p:txBody>
          <a:bodyPr>
            <a:normAutofit fontScale="90000"/>
          </a:bodyPr>
          <a:lstStyle/>
          <a:p>
            <a:pPr marL="0" lvl="0" indent="0">
              <a:buNone/>
            </a:pPr>
            <a:r>
              <a:t>Estimation</a:t>
            </a:r>
          </a:p>
        </p:txBody>
      </p:sp>
      <p:sp>
        <p:nvSpPr>
          <p:cNvPr id="4" name="Text Placeholder 3">
            <a:extLst>
              <a:ext uri="{FF2B5EF4-FFF2-40B4-BE49-F238E27FC236}">
                <a16:creationId xmlns:a16="http://schemas.microsoft.com/office/drawing/2014/main" id="{824213AC-B520-1C10-5083-9B4C825E476E}"/>
              </a:ext>
            </a:extLst>
          </p:cNvPr>
          <p:cNvSpPr>
            <a:spLocks noGrp="1"/>
          </p:cNvSpPr>
          <p:nvPr>
            <p:ph idx="1"/>
          </p:nvPr>
        </p:nvSpPr>
        <p:spPr>
          <a:xfrm>
            <a:off x="457200" y="637953"/>
            <a:ext cx="2831805" cy="4222937"/>
          </a:xfrm>
        </p:spPr>
        <p:txBody>
          <a:bodyPr/>
          <a:lstStyle/>
          <a:p>
            <a:pPr lvl="0"/>
            <a:r>
              <a:rPr b="1" dirty="0"/>
              <a:t>Intercept:</a:t>
            </a:r>
            <a:r>
              <a:rPr dirty="0"/>
              <a:t> Social trust in countries with 0 inequality is expected to be 45.4 on average.</a:t>
            </a:r>
          </a:p>
          <a:p>
            <a:pPr lvl="0"/>
            <a:r>
              <a:rPr b="1" dirty="0"/>
              <a:t>Slope:</a:t>
            </a:r>
            <a:r>
              <a:rPr dirty="0"/>
              <a:t> For each additional point increase in Inequality, the model predicts the level of social trust to be lower, on average, by 3.1 points.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p:txBody>
          <a:bodyPr/>
          <a:lstStyle/>
          <a:p>
            <a:r>
              <a:rPr lang="en-US" dirty="0"/>
              <a:t>Slide </a:t>
            </a:r>
            <a:fld id="{C5EF2332-01BF-834F-8236-50238282D533}" type="slidenum">
              <a:rPr lang="en-US" smtClean="0"/>
              <a:pPr/>
              <a:t>5</a:t>
            </a:fld>
            <a:endParaRPr lang="en-US" dirty="0"/>
          </a:p>
        </p:txBody>
      </p:sp>
      <p:pic>
        <p:nvPicPr>
          <p:cNvPr id="3" name="Picture 1" descr="Week_6_R_files/figure-pptx/unnamed-chunk-3-1.png"/>
          <p:cNvPicPr>
            <a:picLocks noGrp="1" noChangeAspect="1"/>
          </p:cNvPicPr>
          <p:nvPr/>
        </p:nvPicPr>
        <p:blipFill>
          <a:blip r:embed="rId2"/>
          <a:stretch>
            <a:fillRect/>
          </a:stretch>
        </p:blipFill>
        <p:spPr bwMode="auto">
          <a:xfrm>
            <a:off x="3289005" y="1250820"/>
            <a:ext cx="5649988" cy="2824994"/>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From (sample) estimation to (population) inference</a:t>
            </a:r>
          </a:p>
        </p:txBody>
      </p:sp>
      <p:sp>
        <p:nvSpPr>
          <p:cNvPr id="3" name="Content Placeholder 2"/>
          <p:cNvSpPr>
            <a:spLocks noGrp="1"/>
          </p:cNvSpPr>
          <p:nvPr>
            <p:ph idx="1" hasCustomPrompt="1"/>
          </p:nvPr>
        </p:nvSpPr>
        <p:spPr/>
        <p:txBody>
          <a:bodyPr/>
          <a:lstStyle/>
          <a:p>
            <a:pPr marL="0" indent="0">
              <a:buNone/>
            </a:pPr>
            <a:r>
              <a:rPr sz="2000" i="1" dirty="0"/>
              <a:t>For each additional point increase in Inequality, the model predicts the level of social trust to be lower, on average, by 3.1 points</a:t>
            </a:r>
            <a:endParaRPr lang="en-GB" sz="2000" i="1" dirty="0"/>
          </a:p>
          <a:p>
            <a:pPr marL="0" indent="0">
              <a:buNone/>
            </a:pPr>
            <a:endParaRPr sz="2000" i="1" dirty="0"/>
          </a:p>
          <a:p>
            <a:pPr lvl="0"/>
            <a:r>
              <a:rPr dirty="0"/>
              <a:t>This estimate is valid for the single sample of the countries in the model</a:t>
            </a:r>
          </a:p>
          <a:p>
            <a:pPr lvl="0"/>
            <a:r>
              <a:rPr dirty="0"/>
              <a:t>But what if we’re not interested in quantifying the relationship between Inequality and Trust in only this sample?</a:t>
            </a:r>
          </a:p>
          <a:p>
            <a:pPr lvl="0"/>
            <a:r>
              <a:rPr dirty="0"/>
              <a:t>What if we want to say something about the relationship between these variables for all the countries in the world?</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Statistical inference</a:t>
            </a:r>
          </a:p>
        </p:txBody>
      </p:sp>
      <p:sp>
        <p:nvSpPr>
          <p:cNvPr id="3" name="Content Placeholder 2"/>
          <p:cNvSpPr>
            <a:spLocks noGrp="1"/>
          </p:cNvSpPr>
          <p:nvPr>
            <p:ph idx="1" hasCustomPrompt="1"/>
          </p:nvPr>
        </p:nvSpPr>
        <p:spPr/>
        <p:txBody>
          <a:bodyPr/>
          <a:lstStyle/>
          <a:p>
            <a:pPr lvl="0"/>
            <a:r>
              <a:t>Statistical inference allows provide methods and tools for us to use the single sample we have observed to make valid statements (inferences) about the population it comes from</a:t>
            </a:r>
          </a:p>
          <a:p>
            <a:pPr lvl="0"/>
            <a:r>
              <a:t>For our inferences to be valid, the sample should be random and representative of the population we’re interested in</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Inference for simple linear regression</a:t>
            </a:r>
          </a:p>
        </p:txBody>
      </p:sp>
      <p:sp>
        <p:nvSpPr>
          <p:cNvPr id="3" name="Content Placeholder 2"/>
          <p:cNvSpPr>
            <a:spLocks noGrp="1"/>
          </p:cNvSpPr>
          <p:nvPr>
            <p:ph idx="1" hasCustomPrompt="1"/>
          </p:nvPr>
        </p:nvSpPr>
        <p:spPr/>
        <p:txBody>
          <a:bodyPr/>
          <a:lstStyle/>
          <a:p>
            <a:pPr lvl="0"/>
            <a:r>
              <a:t>Calculate a confidence interval for the 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endParaRPr/>
          </a:p>
          <a:p>
            <a:pPr lvl="0"/>
            <a:r>
              <a:t>Conduct a hypothesis test for the interval,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Confidence interval for the slope</a:t>
            </a:r>
          </a:p>
        </p:txBody>
      </p:sp>
      <p:sp>
        <p:nvSpPr>
          <p:cNvPr id="3" name="Content Placeholder 2"/>
          <p:cNvSpPr>
            <a:spLocks noGrp="1"/>
          </p:cNvSpPr>
          <p:nvPr>
            <p:ph idx="1" hasCustomPrompt="1"/>
          </p:nvPr>
        </p:nvSpPr>
        <p:spPr/>
        <p:txBody>
          <a:bodyPr/>
          <a:lstStyle/>
          <a:p>
            <a:pPr lvl="0"/>
            <a:r>
              <a:rPr b="1"/>
              <a:t>Confidence interval:</a:t>
            </a:r>
            <a:r>
              <a:t> Provide a plausible range of values for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oMath>
            </a14:m>
            <a:r>
              <a:t> at a given confidence level.</a:t>
            </a:r>
          </a:p>
          <a:p>
            <a:pPr lvl="0"/>
            <a:r>
              <a:t>Using only a single point estimate is like fishing in a murky lake with a spear, and using a confidence interval is like fishing with a net</a:t>
            </a:r>
          </a:p>
          <a:p>
            <a:pPr lvl="1"/>
            <a:r>
              <a:t>We can throw a spear where we saw a fish but we will probably miss, if we toss a net in that area, we have a good chance of catching the fish</a:t>
            </a:r>
          </a:p>
          <a:p>
            <a:pPr lvl="1"/>
            <a:r>
              <a:t>Similarly, if we report a point estimate, we probably will not hit the exact population parameter, but if we report a range of plausible values we have a good shot at capturing the parameter</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1373</Words>
  <Application>Microsoft Office PowerPoint</Application>
  <PresentationFormat>On-screen Show (16:9)</PresentationFormat>
  <Paragraphs>153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Narrow</vt:lpstr>
      <vt:lpstr>Calibri</vt:lpstr>
      <vt:lpstr>Cambria Math</vt:lpstr>
      <vt:lpstr>Courier</vt:lpstr>
      <vt:lpstr>Courier New</vt:lpstr>
      <vt:lpstr>SOC2069 Theme</vt:lpstr>
      <vt:lpstr>Probability, uncertainty, inference</vt:lpstr>
      <vt:lpstr>Inference</vt:lpstr>
      <vt:lpstr>Estimation</vt:lpstr>
      <vt:lpstr>Estimation</vt:lpstr>
      <vt:lpstr>Estimation</vt:lpstr>
      <vt:lpstr>From (sample) estimation to (population) inference</vt:lpstr>
      <vt:lpstr>Statistical inference</vt:lpstr>
      <vt:lpstr>Inference for simple linear regression</vt:lpstr>
      <vt:lpstr>Confidence interval for the slope</vt:lpstr>
      <vt:lpstr>Quantify the variability of the slope</vt:lpstr>
      <vt:lpstr>Quantify the variability of the slope (simulation)</vt:lpstr>
      <vt:lpstr>Quantify the variability of the slope (mathematical models)</vt:lpstr>
      <vt:lpstr>Mathematical representation, visualized</vt:lpstr>
      <vt:lpstr>Regression standard error</vt:lpstr>
      <vt:lpstr>Hypothesis test for the slope</vt:lpstr>
      <vt:lpstr>Hypothesis testing framework</vt:lpstr>
      <vt:lpstr>Review of questions and models</vt:lpstr>
      <vt:lpstr>Review of questions and models</vt:lpstr>
      <vt:lpstr>Anti-immigrant attitudes</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uncertainty, inference</dc:title>
  <dc:creator/>
  <cp:keywords/>
  <cp:lastModifiedBy/>
  <cp:revision>1</cp:revision>
  <dcterms:created xsi:type="dcterms:W3CDTF">2023-10-31T11:50:59Z</dcterms:created>
  <dcterms:modified xsi:type="dcterms:W3CDTF">2023-10-31T11:58:11Z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Week 6</vt:lpwstr>
  </property>
  <property fmtid="{D5CDD505-2E9C-101B-9397-08002B2CF9AE}" pid="9" name="toc-title">
    <vt:lpwstr>Table of contents</vt:lpwstr>
  </property>
</Properties>
</file>