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showSpecialPlsOnTitleSld="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76303"/>
  </p:normalViewPr>
  <p:slideViewPr>
    <p:cSldViewPr snapToGrid="0" snapToObjects="1">
      <p:cViewPr varScale="1">
        <p:scale>
          <a:sx d="100" n="145"/>
          <a:sy d="100" n="145"/>
        </p:scale>
        <p:origin x="546" y="126"/>
      </p:cViewPr>
      <p:guideLst>
        <p:guide orient="horz" pos="1620"/>
        <p:guide pos="2880"/>
      </p:guideLst>
    </p:cSldViewPr>
  </p:slideViewPr>
  <p:outlineViewPr>
    <p:cViewPr>
      <p:scale>
        <a:sx d="100" n="33"/>
        <a:sy d="100" n="33"/>
      </p:scale>
      <p:origin x="0" y="0"/>
    </p:cViewPr>
  </p:outlineViewPr>
  <p:notesTextViewPr>
    <p:cViewPr>
      <p:scale>
        <a:sx d="2" n="3"/>
        <a:sy d="2" n="3"/>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7" Type="http://schemas.openxmlformats.org/officeDocument/2006/relationships/tableStyles" Target="tableStyles.xml" /><Relationship Id="rId1" Type="http://schemas.openxmlformats.org/officeDocument/2006/relationships/slideMaster" Target="slideMasters/slideMaster1.xml" /><Relationship Id="rId26" Type="http://schemas.openxmlformats.org/officeDocument/2006/relationships/theme" Target="theme/theme1.xml" /><Relationship Id="rId25" Type="http://schemas.openxmlformats.org/officeDocument/2006/relationships/viewProps" Target="viewProps.xml" /><Relationship Id="rId2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6" Target="../media/image1.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theme/theme1.xml" Type="http://schemas.openxmlformats.org/officeDocument/2006/relationships/them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644685"/>
            <a:ext cx="8229600" cy="4216205"/>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5" name="Footer Placeholder 4"/>
          <p:cNvSpPr>
            <a:spLocks noGrp="1"/>
          </p:cNvSpPr>
          <p:nvPr>
            <p:ph idx="3" sz="quarter" type="ftr"/>
          </p:nvPr>
        </p:nvSpPr>
        <p:spPr>
          <a:xfrm>
            <a:off x="457200" y="4939093"/>
            <a:ext cx="7430322" cy="162964"/>
          </a:xfrm>
          <a:prstGeom prst="rect">
            <a:avLst/>
          </a:prstGeom>
        </p:spPr>
        <p:txBody>
          <a:bodyPr anchor="ctr" bIns="45720" lIns="91440" rIns="91440" rtlCol="0" tIns="45720" vert="horz"/>
          <a:lstStyle>
            <a:lvl1pPr algn="ctr">
              <a:defRPr sz="8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017393" y="4934651"/>
            <a:ext cx="669407" cy="162964"/>
          </a:xfrm>
          <a:prstGeom prst="rect">
            <a:avLst/>
          </a:prstGeom>
        </p:spPr>
        <p:txBody>
          <a:bodyPr anchor="ctr" bIns="45720" lIns="91440" rIns="91440" rtlCol="0" tIns="45720" vert="horz"/>
          <a:lstStyle>
            <a:lvl1pPr algn="r">
              <a:defRPr sz="800">
                <a:solidFill>
                  <a:srgbClr val="A27B00"/>
                </a:solidFill>
              </a:defRPr>
            </a:lvl1pPr>
          </a:lstStyle>
          <a:p>
            <a:r>
              <a:rPr lang="en-US"/>
              <a:t>Slide </a:t>
            </a:r>
            <a:fld id="{C5EF2332-01BF-834F-8236-50238282D533}" type="slidenum">
              <a:rPr lang="en-US" smtClean="0"/>
              <a:pPr/>
              <a:t>‹#›</a:t>
            </a:fld>
            <a:endParaRPr dirty="0" lang="en-US"/>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dt="0" hdr="0"/>
  <p:txStyles>
    <p:titleStyle>
      <a:lvl1pPr algn="l" defTabSz="342900" eaLnBrk="1" hangingPunct="1" latinLnBrk="0" rtl="0">
        <a:spcBef>
          <a:spcPct val="0"/>
        </a:spcBef>
        <a:buNone/>
        <a:defRPr b="1" kern="1200" sz="2400">
          <a:solidFill>
            <a:schemeClr val="accent1">
              <a:lumMod val="50000"/>
            </a:schemeClr>
          </a:solidFill>
          <a:latin charset="0" panose="020B0606020202030204" pitchFamily="34" typeface="Arial Narrow"/>
          <a:ea typeface="+mj-ea"/>
          <a:cs typeface="+mj-cs"/>
        </a:defRPr>
      </a:lvl1pPr>
    </p:titleStyle>
    <p:bodyStyle>
      <a:lvl1pPr algn="l" defTabSz="342900" eaLnBrk="1" hangingPunct="1" indent="-269875" latinLnBrk="0" marL="269875" rtl="0">
        <a:spcBef>
          <a:spcPct val="20000"/>
        </a:spcBef>
        <a:buClr>
          <a:schemeClr val="accent1">
            <a:lumMod val="50000"/>
          </a:schemeClr>
        </a:buClr>
        <a:buSzPct val="130000"/>
        <a:buFont charset="0" panose="020B0606020202030204" pitchFamily="34" typeface="Arial Narrow"/>
        <a:buChar char="●"/>
        <a:defRPr kern="1200" sz="2000">
          <a:solidFill>
            <a:schemeClr val="tx1"/>
          </a:solidFill>
          <a:latin typeface="+mn-lt"/>
          <a:ea typeface="+mn-ea"/>
          <a:cs typeface="+mn-cs"/>
        </a:defRPr>
      </a:lvl1pPr>
      <a:lvl2pPr algn="l" defTabSz="342900" eaLnBrk="1" hangingPunct="1" indent="-196850" latinLnBrk="0" marL="539750" rtl="0">
        <a:spcBef>
          <a:spcPct val="20000"/>
        </a:spcBef>
        <a:buClr>
          <a:schemeClr val="accent1">
            <a:lumMod val="50000"/>
          </a:schemeClr>
        </a:buClr>
        <a:buFont charset="0" panose="020B0606020202030204" pitchFamily="34" typeface="Arial Narrow"/>
        <a:buChar char="►"/>
        <a:defRPr kern="1200" sz="1800">
          <a:solidFill>
            <a:schemeClr val="tx1">
              <a:lumMod val="85000"/>
              <a:lumOff val="15000"/>
            </a:schemeClr>
          </a:solidFill>
          <a:latin typeface="+mn-lt"/>
          <a:ea typeface="+mn-ea"/>
          <a:cs typeface="+mn-cs"/>
        </a:defRPr>
      </a:lvl2pPr>
      <a:lvl3pPr algn="l" defTabSz="342900" eaLnBrk="1" hangingPunct="1" indent="-269875" latinLnBrk="0" marL="717550" rtl="0">
        <a:spcBef>
          <a:spcPct val="20000"/>
        </a:spcBef>
        <a:buClr>
          <a:srgbClr val="5E8F3D"/>
        </a:buClr>
        <a:buFont charset="0" panose="020B0606020202030204" pitchFamily="34" typeface="Arial Narrow"/>
        <a:buChar char="◄"/>
        <a:defRPr kern="1200" sz="1600">
          <a:solidFill>
            <a:schemeClr val="tx1">
              <a:lumMod val="75000"/>
              <a:lumOff val="25000"/>
            </a:schemeClr>
          </a:solidFill>
          <a:latin typeface="+mn-lt"/>
          <a:ea typeface="+mn-ea"/>
          <a:cs typeface="+mn-cs"/>
        </a:defRPr>
      </a:lvl3pPr>
      <a:lvl4pPr algn="l" defTabSz="342900" eaLnBrk="1" hangingPunct="1" indent="-177800" latinLnBrk="0" marL="809625" rtl="0">
        <a:spcBef>
          <a:spcPct val="20000"/>
        </a:spcBef>
        <a:buClr>
          <a:schemeClr val="accent6">
            <a:lumMod val="50000"/>
          </a:schemeClr>
        </a:buClr>
        <a:buFont charset="0" panose="020B0606020202030204" pitchFamily="34" typeface="Arial Narrow"/>
        <a:buChar char="▼"/>
        <a:defRPr kern="1200" sz="1400">
          <a:solidFill>
            <a:schemeClr val="tx1">
              <a:lumMod val="50000"/>
              <a:lumOff val="50000"/>
            </a:schemeClr>
          </a:solidFill>
          <a:latin typeface="+mn-lt"/>
          <a:ea typeface="+mn-ea"/>
          <a:cs typeface="+mn-cs"/>
        </a:defRPr>
      </a:lvl4pPr>
      <a:lvl5pPr algn="l" defTabSz="342900" eaLnBrk="1" hangingPunct="1" indent="-92075" latinLnBrk="0" marL="895350" rtl="0">
        <a:spcBef>
          <a:spcPct val="20000"/>
        </a:spcBef>
        <a:buClr>
          <a:srgbClr val="A88000"/>
        </a:buClr>
        <a:buFont charset="0" panose="020B0606020202030204" pitchFamily="34" typeface="Arial Narrow"/>
        <a:buChar char="▲"/>
        <a:defRPr kern="1200" sz="1200">
          <a:solidFill>
            <a:schemeClr val="bg1">
              <a:lumMod val="65000"/>
            </a:schemeClr>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177/02685809231167834" TargetMode="External" /><Relationship Id="rId3" Type="http://schemas.openxmlformats.org/officeDocument/2006/relationships/hyperlink" Target="https://doi.org/10.1017/9781139161879" TargetMode="External" /><Relationship Id="rId4" Type="http://schemas.openxmlformats.org/officeDocument/2006/relationships/hyperlink" Target="https://doi.org/10.1177/0731121421990045"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8.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ctrTitle"/>
          </p:nvPr>
        </p:nvSpPr>
        <p:spPr>
          <a:xfrm>
            <a:off x="1506453" y="2512608"/>
            <a:ext cx="6131085" cy="781398"/>
          </a:xfrm>
          <a:prstGeom prst="rect">
            <a:avLst/>
          </a:prstGeom>
          <a:effectLst>
            <a:outerShdw algn="l" blurRad="50800" dist="38100" rotWithShape="0">
              <a:prstClr val="black">
                <a:alpha val="40000"/>
              </a:prstClr>
            </a:outerShdw>
          </a:effectLst>
        </p:spPr>
        <p:txBody>
          <a:bodyPr/>
          <a:lstStyle/>
          <a:p>
            <a:pPr lvl="0" indent="0" marL="0">
              <a:buNone/>
            </a:pPr>
            <a:r>
              <a:rPr/>
              <a:t>Probability, uncertainty, inference</a:t>
            </a:r>
          </a:p>
        </p:txBody>
      </p:sp>
      <p:sp>
        <p:nvSpPr>
          <p:cNvPr id="3" name="Subtitle 2"/>
          <p:cNvSpPr>
            <a:spLocks noGrp="1"/>
          </p:cNvSpPr>
          <p:nvPr>
            <p:ph hasCustomPrompt="1" idx="1" type="subTitle"/>
          </p:nvPr>
        </p:nvSpPr>
        <p:spPr>
          <a:xfrm>
            <a:off x="2956853" y="3318386"/>
            <a:ext cx="3230289" cy="374810"/>
          </a:xfrm>
          <a:prstGeom prst="rect">
            <a:avLst/>
          </a:prstGeom>
        </p:spPr>
        <p:txBody>
          <a:bodyPr/>
          <a:lstStyle/>
          <a:p>
            <a:pPr lvl="0" indent="0" marL="0">
              <a:buNone/>
            </a:pPr>
            <a:r>
              <a:rPr/>
              <a:t>Week 6</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Quantify the variability of the slope</a:t>
            </a:r>
          </a:p>
        </p:txBody>
      </p:sp>
      <p:sp>
        <p:nvSpPr>
          <p:cNvPr id="3" name="Content Placeholder 2"/>
          <p:cNvSpPr>
            <a:spLocks noGrp="1"/>
          </p:cNvSpPr>
          <p:nvPr>
            <p:ph hasCustomPrompt="1" idx="1"/>
          </p:nvPr>
        </p:nvSpPr>
        <p:spPr/>
        <p:txBody>
          <a:bodyPr/>
          <a:lstStyle/>
          <a:p>
            <a:pPr lvl="0"/>
            <a:r>
              <a:rPr/>
              <a:t>Two approaches:</a:t>
            </a:r>
          </a:p>
          <a:p>
            <a:pPr lvl="1" indent="-342900" marL="685800">
              <a:buAutoNum type="arabicPeriod"/>
            </a:pPr>
            <a:r>
              <a:rPr/>
              <a:t>Via simulation</a:t>
            </a:r>
          </a:p>
          <a:p>
            <a:pPr lvl="1" indent="-342900" marL="685800">
              <a:buAutoNum type="arabicPeriod"/>
            </a:pPr>
            <a:r>
              <a:rPr/>
              <a:t>Via mathematical models</a:t>
            </a:r>
          </a:p>
          <a:p>
            <a:pPr lvl="0"/>
            <a:r>
              <a:rPr/>
              <a:t>Bootstrapping to quantify the variability of the slope for the purpose of estimation:</a:t>
            </a:r>
          </a:p>
          <a:p>
            <a:pPr lvl="1"/>
            <a:r>
              <a:rPr/>
              <a:t>Bootstrap new samples from the original sample</a:t>
            </a:r>
          </a:p>
          <a:p>
            <a:pPr lvl="1"/>
            <a:r>
              <a:rPr/>
              <a:t>Fit models to each of the samples and estimate the slope</a:t>
            </a:r>
          </a:p>
          <a:p>
            <a:pPr lvl="1"/>
            <a:r>
              <a:rPr/>
              <a:t>Use features of the distribution of the bootstrapped slopes to construct a confidence interval</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Quantify the variability of the slope (simulation)</a:t>
            </a:r>
          </a:p>
        </p:txBody>
      </p:sp>
      <p:sp>
        <p:nvSpPr>
          <p:cNvPr id="3" name="Content Placeholder 2"/>
          <p:cNvSpPr>
            <a:spLocks noGrp="1"/>
          </p:cNvSpPr>
          <p:nvPr>
            <p:ph hasCustomPrompt="1" idx="1"/>
          </p:nvPr>
        </p:nvSpPr>
        <p:spPr/>
        <p:txBody>
          <a:bodyPr/>
          <a:lstStyle/>
          <a:p>
            <a:pPr lvl="0" indent="0" marL="0">
              <a:buNone/>
            </a:pPr>
            <a:r>
              <a:rPr/>
              <a:t>picture</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Quantify the variability of the slope (mathematical models)</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indent="0" marL="0">
                  <a:buNone/>
                </a:pPr>
                <a:r>
                  <a:rPr b="1" i="1"/>
                  <a:t>Mathematical representation of the model</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Y</m:t>
                            </m:r>
                          </m:e>
                          <m:e>
                            <m:r>
                              <m:rPr>
                                <m:sty m:val="p"/>
                              </m:rPr>
                              <m:t>=</m:t>
                            </m:r>
                            <m:r>
                              <m:t>M</m:t>
                            </m:r>
                            <m:r>
                              <m:t>o</m:t>
                            </m:r>
                            <m:r>
                              <m:t>d</m:t>
                            </m:r>
                            <m:r>
                              <m:t>e</m:t>
                            </m:r>
                            <m:r>
                              <m:t>l</m:t>
                            </m:r>
                            <m:r>
                              <m:rPr>
                                <m:sty m:val="p"/>
                              </m:rPr>
                              <m:t>+</m:t>
                            </m:r>
                            <m:r>
                              <m:t>E</m:t>
                            </m:r>
                            <m:r>
                              <m:t>r</m:t>
                            </m:r>
                            <m:r>
                              <m:t>r</m:t>
                            </m:r>
                            <m:r>
                              <m:t>o</m:t>
                            </m:r>
                            <m:r>
                              <m:t>r</m:t>
                            </m:r>
                          </m:e>
                        </m:mr>
                        <m:mr>
                          <m:e/>
                          <m:e>
                            <m:r>
                              <m:rPr>
                                <m:sty m:val="p"/>
                              </m:rPr>
                              <m:t>=</m:t>
                            </m:r>
                            <m:r>
                              <m:t>f</m:t>
                            </m:r>
                            <m:d>
                              <m:dPr>
                                <m:begChr m:val="("/>
                                <m:endChr m:val=")"/>
                                <m:sepChr m:val=""/>
                                <m:grow/>
                              </m:dPr>
                              <m:e>
                                <m:r>
                                  <m:t>X</m:t>
                                </m:r>
                              </m:e>
                            </m:d>
                            <m:r>
                              <m:rPr>
                                <m:sty m:val="p"/>
                              </m:rPr>
                              <m:t>+</m:t>
                            </m:r>
                            <m:r>
                              <m:t>ϵ</m:t>
                            </m:r>
                          </m:e>
                        </m:mr>
                        <m:mr>
                          <m:e/>
                          <m:e>
                            <m:r>
                              <m:rPr>
                                <m:sty m:val="p"/>
                              </m:rPr>
                              <m:t>=</m:t>
                            </m:r>
                            <m:sSub>
                              <m:e>
                                <m:r>
                                  <m:t>μ</m:t>
                                </m:r>
                              </m:e>
                              <m:sub>
                                <m:r>
                                  <m:t>Y</m:t>
                                </m:r>
                                <m:r>
                                  <m:rPr>
                                    <m:sty m:val="p"/>
                                  </m:rPr>
                                  <m:t>|</m:t>
                                </m:r>
                                <m:r>
                                  <m:t>X</m:t>
                                </m:r>
                              </m:sub>
                            </m:sSub>
                            <m:r>
                              <m:rPr>
                                <m:sty m:val="p"/>
                              </m:rPr>
                              <m:t>+</m:t>
                            </m:r>
                            <m:r>
                              <m:t>ϵ</m:t>
                            </m:r>
                          </m:e>
                        </m:mr>
                        <m:mr>
                          <m:e/>
                          <m:e>
                            <m:r>
                              <m:rPr>
                                <m:sty m:val="p"/>
                              </m:rPr>
                              <m:t>=</m:t>
                            </m:r>
                            <m:sSub>
                              <m:e>
                                <m:r>
                                  <m:t>β</m:t>
                                </m:r>
                              </m:e>
                              <m:sub>
                                <m:r>
                                  <m:t>0</m:t>
                                </m:r>
                              </m:sub>
                            </m:sSub>
                            <m:r>
                              <m:rPr>
                                <m:sty m:val="p"/>
                              </m:rPr>
                              <m:t>+</m:t>
                            </m:r>
                            <m:sSub>
                              <m:e>
                                <m:r>
                                  <m:t>β</m:t>
                                </m:r>
                              </m:e>
                              <m:sub>
                                <m:r>
                                  <m:t>1</m:t>
                                </m:r>
                              </m:sub>
                            </m:sSub>
                            <m:r>
                              <m:t>X</m:t>
                            </m:r>
                            <m:r>
                              <m:rPr>
                                <m:sty m:val="p"/>
                              </m:rPr>
                              <m:t>+</m:t>
                            </m:r>
                            <m:r>
                              <m:t>ϵ</m:t>
                            </m:r>
                          </m:e>
                        </m:mr>
                      </m:m>
                    </m:oMath>
                  </m:oMathPara>
                </a14:m>
              </a:p>
              <a:p>
                <a:pPr lvl="0" indent="0" marL="0">
                  <a:buNone/>
                </a:pPr>
                <a:r>
                  <a:rPr/>
                  <a:t>where the errors are independent and normally distributed:</a:t>
                </a:r>
              </a:p>
              <a:p>
                <a:pPr lvl="0"/>
                <a:r>
                  <a:rPr/>
                  <a:t>independent: Knowing the error term for one observation doesn’t tell you anything about the error term for another observation</a:t>
                </a:r>
              </a:p>
              <a:p>
                <a:pPr lvl="0"/>
                <a:r>
                  <a:rPr/>
                  <a:t>normally distributed: </a:t>
                </a:r>
                <a14:m>
                  <m:oMath xmlns:m="http://schemas.openxmlformats.org/officeDocument/2006/math">
                    <m:r>
                      <m:t>ϵ</m:t>
                    </m:r>
                    <m:r>
                      <m:rPr>
                        <m:sty m:val="p"/>
                      </m:rPr>
                      <m:t>∼</m:t>
                    </m:r>
                    <m:r>
                      <m:t>N</m:t>
                    </m:r>
                    <m:d>
                      <m:dPr>
                        <m:begChr m:val="("/>
                        <m:endChr m:val=")"/>
                        <m:sepChr m:val=""/>
                        <m:grow/>
                      </m:dPr>
                      <m:e>
                        <m:r>
                          <m:t>0</m:t>
                        </m:r>
                        <m:r>
                          <m:rPr>
                            <m:sty m:val="p"/>
                          </m:rPr>
                          <m:t>,</m:t>
                        </m:r>
                        <m:sSubSup>
                          <m:e>
                            <m:r>
                              <m:t>σ</m:t>
                            </m:r>
                          </m:e>
                          <m:sub>
                            <m:r>
                              <m:t>ϵ</m:t>
                            </m:r>
                          </m:sub>
                          <m:sup>
                            <m:r>
                              <m:t>2</m:t>
                            </m:r>
                          </m:sup>
                        </m:sSubSup>
                      </m:e>
                    </m:d>
                  </m:oMath>
                </a14:m>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Mathematical representation, visualized</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indent="0" marL="0">
                  <a:buNone/>
                </a:pPr>
                <a14:m>
                  <m:oMathPara xmlns:m="http://schemas.openxmlformats.org/officeDocument/2006/math">
                    <m:oMathParaPr>
                      <m:jc m:val="center"/>
                    </m:oMathParaPr>
                    <m:oMath>
                      <m:r>
                        <m:t>Y</m:t>
                      </m:r>
                      <m:r>
                        <m:rPr>
                          <m:sty m:val="p"/>
                        </m:rPr>
                        <m:t>|</m:t>
                      </m:r>
                      <m:r>
                        <m:t>X</m:t>
                      </m:r>
                      <m:r>
                        <m:rPr>
                          <m:sty m:val="p"/>
                        </m:rPr>
                        <m:t>∼</m:t>
                      </m:r>
                      <m:r>
                        <m:t>N</m:t>
                      </m:r>
                      <m:d>
                        <m:dPr>
                          <m:begChr m:val="("/>
                          <m:endChr m:val=")"/>
                          <m:sepChr m:val=""/>
                          <m:grow/>
                        </m:dPr>
                        <m:e>
                          <m:sSub>
                            <m:e>
                              <m:r>
                                <m:t>β</m:t>
                              </m:r>
                            </m:e>
                            <m:sub>
                              <m:r>
                                <m:t>0</m:t>
                              </m:r>
                            </m:sub>
                          </m:sSub>
                          <m:r>
                            <m:rPr>
                              <m:sty m:val="p"/>
                            </m:rPr>
                            <m:t>+</m:t>
                          </m:r>
                          <m:sSub>
                            <m:e>
                              <m:r>
                                <m:t>β</m:t>
                              </m:r>
                            </m:e>
                            <m:sub>
                              <m:r>
                                <m:t>1</m:t>
                              </m:r>
                            </m:sub>
                          </m:sSub>
                          <m:r>
                            <m:t>X</m:t>
                          </m:r>
                          <m:r>
                            <m:rPr>
                              <m:sty m:val="p"/>
                            </m:rPr>
                            <m:t>,</m:t>
                          </m:r>
                          <m:sSubSup>
                            <m:e>
                              <m:r>
                                <m:t>σ</m:t>
                              </m:r>
                            </m:e>
                            <m:sub>
                              <m:r>
                                <m:t>ϵ</m:t>
                              </m:r>
                            </m:sub>
                            <m:sup>
                              <m:r>
                                <m:t>2</m:t>
                              </m:r>
                            </m:sup>
                          </m:sSubSup>
                        </m:e>
                      </m:d>
                    </m:oMath>
                  </m:oMathPara>
                </a14:m>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6_R_files/figure-pptx/unnamed-chunk-4-1.png" id="0" name="Picture 1"/>
          <p:cNvPicPr>
            <a:picLocks noGrp="1" noChangeAspect="1"/>
          </p:cNvPicPr>
          <p:nvPr/>
        </p:nvPicPr>
        <p:blipFill>
          <a:blip r:embed="rId2"/>
          <a:stretch>
            <a:fillRect/>
          </a:stretch>
        </p:blipFill>
        <p:spPr bwMode="auto">
          <a:xfrm>
            <a:off x="457200" y="1739900"/>
            <a:ext cx="4038600" cy="2019300"/>
          </a:xfrm>
          <a:prstGeom prst="rect">
            <a:avLst/>
          </a:prstGeom>
          <a:noFill/>
          <a:ln w="9525">
            <a:noFill/>
            <a:headEnd/>
            <a:tailEnd/>
          </a:ln>
        </p:spPr>
      </p:pic>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a:r>
                  <a:rPr/>
                  <a:t>Mean: </a:t>
                </a:r>
                <a14:m>
                  <m:oMath xmlns:m="http://schemas.openxmlformats.org/officeDocument/2006/math">
                    <m:sSub>
                      <m:e>
                        <m:r>
                          <m:t>β</m:t>
                        </m:r>
                      </m:e>
                      <m:sub>
                        <m:r>
                          <m:t>0</m:t>
                        </m:r>
                      </m:sub>
                    </m:sSub>
                    <m:r>
                      <m:rPr>
                        <m:sty m:val="p"/>
                      </m:rPr>
                      <m:t>+</m:t>
                    </m:r>
                    <m:sSub>
                      <m:e>
                        <m:r>
                          <m:t>β</m:t>
                        </m:r>
                      </m:e>
                      <m:sub>
                        <m:r>
                          <m:t>1</m:t>
                        </m:r>
                      </m:sub>
                    </m:sSub>
                    <m:r>
                      <m:t>X</m:t>
                    </m:r>
                  </m:oMath>
                </a14:m>
                <a:r>
                  <a:rPr/>
                  <a:t>, the predicted value based on the regression model</a:t>
                </a:r>
              </a:p>
              <a:p>
                <a:pPr lvl="0"/>
                <a:r>
                  <a:rPr/>
                  <a:t>Variance: </a:t>
                </a:r>
                <a14:m>
                  <m:oMath xmlns:m="http://schemas.openxmlformats.org/officeDocument/2006/math">
                    <m:sSubSup>
                      <m:e>
                        <m:r>
                          <m:t>σ</m:t>
                        </m:r>
                      </m:e>
                      <m:sub>
                        <m:r>
                          <m:t>ϵ</m:t>
                        </m:r>
                      </m:sub>
                      <m:sup>
                        <m:r>
                          <m:t>2</m:t>
                        </m:r>
                      </m:sup>
                    </m:sSubSup>
                  </m:oMath>
                </a14:m>
                <a:r>
                  <a:rPr/>
                  <a:t>, constant across the range of </a:t>
                </a:r>
                <a14:m>
                  <m:oMath xmlns:m="http://schemas.openxmlformats.org/officeDocument/2006/math">
                    <m:r>
                      <m:t>X</m:t>
                    </m:r>
                  </m:oMath>
                </a14:m>
              </a:p>
              <a:p>
                <a:pPr lvl="1"/>
                <a:r>
                  <a:rPr/>
                  <a:t>How do we estimate </a:t>
                </a:r>
                <a14:m>
                  <m:oMath xmlns:m="http://schemas.openxmlformats.org/officeDocument/2006/math">
                    <m:sSubSup>
                      <m:e>
                        <m:r>
                          <m:t>σ</m:t>
                        </m:r>
                      </m:e>
                      <m:sub>
                        <m:r>
                          <m:t>ϵ</m:t>
                        </m:r>
                      </m:sub>
                      <m:sup>
                        <m:r>
                          <m:t>2</m:t>
                        </m:r>
                      </m:sup>
                    </m:sSubSup>
                  </m:oMath>
                </a14:m>
                <a:r>
                  <a:rPr/>
                  <a:t>?</a:t>
                </a:r>
              </a:p>
            </p:txBody>
          </p:sp>
        </mc:Choice>
      </mc:AlternateContent>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Regression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indent="0" marL="0">
                  <a:buNone/>
                </a:pPr>
                <a:r>
                  <a:rPr/>
                  <a:t>Once we fit the model, we can use the residuals to estimate the regression standard error (the spread of the distribution of the response, for a given value of the predictor variable):</a:t>
                </a:r>
              </a:p>
              <a:p>
                <a:pPr lvl="0" indent="0" marL="0">
                  <a:buNone/>
                </a:pPr>
                <a:r>
                  <a:rPr/>
                  <a:t>$$
\hat{\sigma}_\epsilon = \sqrt{\frac{\sum_\limits{i=1}^n(y_i - \hat{y}_i)^2}{n-2}} = \sqrt{\frac{\sum_\limits{i=1}^ne_i^2}{n-2}}
$$</a:t>
                </a:r>
              </a:p>
              <a:p>
                <a:pPr lvl="0" indent="0" marL="0">
                  <a:buNone/>
                </a:pPr>
                <a:r>
                  <a:rPr/>
                  <a:t>. . .</a:t>
                </a:r>
              </a:p>
              <a:p>
                <a:pPr lvl="0" indent="-342900" marL="342900">
                  <a:buAutoNum type="arabicPeriod"/>
                </a:pPr>
                <a:r>
                  <a:rPr/>
                  <a:t>Why divide by </a:t>
                </a:r>
                <a14:m>
                  <m:oMath xmlns:m="http://schemas.openxmlformats.org/officeDocument/2006/math">
                    <m:r>
                      <m:t>n</m:t>
                    </m:r>
                    <m:r>
                      <m:rPr>
                        <m:sty m:val="p"/>
                      </m:rPr>
                      <m:t>−</m:t>
                    </m:r>
                    <m:r>
                      <m:t>2</m:t>
                    </m:r>
                  </m:oMath>
                </a14:m>
                <a:r>
                  <a:rPr/>
                  <a:t>?</a:t>
                </a:r>
              </a:p>
              <a:p>
                <a:pPr lvl="0" indent="-342900" marL="342900">
                  <a:buAutoNum type="arabicPeriod"/>
                </a:pPr>
                <a:r>
                  <a:rPr/>
                  <a:t>Why do we care about the value of the regression standard error?</a:t>
                </a:r>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hasCustomPrompt="1" type="title" /></p:nvPr></p:nvSpPr><p:spPr><a:xfrm><a:off x="457200" y="205979" /><a:ext cx="7532376" cy="371011" /></a:xfrm><a:prstGeom prst="rect"><a:avLst /></a:prstGeom></p:spPr><p:txBody><a:bodyPr /><a:lstStyle /><a:p><a:pPr lvl="0" indent="0" marL="0"><a:buNone /></a:pPr><a:r><a:rPr /><a:t>Standard error of </a:t></a:r><a14:m><m:oMath xmlns:m="http://schemas.openxmlformats.org/officeDocument/2006/math"><m:sSub><m:e><m:acc><m:accPr><m:chr m:val="̂" /></m:accPr><m:e><m:r><m:t>β</m:t></m:r></m:e></m:acc></m:e><m:sub><m:r><m:t>1</m:t></m:r></m:sub></m:sSub></m:oMath></a14:m></a:p></p:txBody></p:sp><mc:AlternateContent xmlns:mc="http://schemas.openxmlformats.org/markup-compatibility/2006"><mc:Choice xmlns:a14="http://schemas.microsoft.com/office/drawing/2010/main" Requires="a14"><p:sp><p:nvSpPr><p:cNvPr id="3" name="Content Placeholder 2" /><p:cNvSpPr><a:spLocks noGrp="1" /></p:cNvSpPr><p:nvPr><p:ph hasCustomPrompt="1" idx="1" /></p:nvPr></p:nvSpPr><p:spPr /><p:txBody><a:bodyPr /><a:lstStyle /><a:p><a:pPr lvl="0" indent="0" marL="0"><a:buNone /></a:pPr><a14:m><m:oMathPara xmlns:m="http://schemas.openxmlformats.org/officeDocument/2006/math"><m:oMathParaPr><m:jc m:val="center" /></m:oMathParaPr><m:oMath><m:r><m:t>S</m:t></m:r><m:sSub><m:e><m:r><m:t>E</m:t></m:r></m:e><m:sub><m:sSub><m:e><m:acc><m:accPr><m:chr m:val="̂" /></m:accPr><m:e><m:r><m:t>β</m:t></m:r></m:e></m:acc></m:e><m:sub><m:r><m:t>1</m:t></m:r></m:sub></m:sSub></m:sub></m:sSub><m:r><m:rPr><m:sty m:val="p" /></m:rPr><m:t>=</m:t></m:r><m:sSub><m:e><m:acc><m:accPr><m:chr m:val="̂" /></m:accPr><m:e><m:r><m:t>σ</m:t></m:r></m:e></m:acc></m:e><m:sub><m:r><m:t>ϵ</m:t></m:r></m:sub></m:sSub><m:rad><m:radPr><m:degHide m:val="1" /></m:radPr><m:deg /><m:e><m:f><m:fPr><m:type m:val="bar" /></m:fPr><m:num><m:r><m:t>1</m:t></m:r></m:num><m:den><m:d><m:dPr><m:begChr m:val="(" /><m:endChr m:val=")" /><m:sepChr m:val="" /><m:grow /></m:dPr><m:e><m:r><m:t>n</m:t></m:r><m:r><m:rPr><m:sty m:val="p" /></m:rPr><m:t>−</m:t></m:r><m:r><m:t>1</m:t></m:r></m:e></m:d><m:sSubSup><m:e><m:r><m:t>s</m:t></m:r></m:e><m:sub><m:r><m:t>X</m:t></m:r></m:sub><m:sup><m:r><m:t>2</m:t></m:r></m:sup></m:sSubSup></m:den></m:f></m:e></m:rad></m:oMath></m:oMathPara></a14:m></a:p></p:txBody></p:sp></mc:Choice></mc:AlternateContent><p:sp><p:nvSpPr><p:cNvPr id="5" name="Footer Placeholder 4" /><p:cNvSpPr><a:spLocks noGrp="1" /></p:cNvSpPr><p:nvPr><p:ph idx="11" sz="quarter" type="ftr" /></p:nvPr></p:nvSpPr><p:spPr /><p:txBody><a:bodyPr /><a:lstStyle /><a:p><a:endParaRPr dirty="0" lang="en-US" /></a:p></p:txBody></p:sp><p:sp><p:nvSpPr><p:cNvPr id="6" name="Slide Number Placeholder 5" /><p:cNvSpPr><a:spLocks noGrp="1" /></p:cNvSpPr><p:nvPr><p:ph idx="12" sz="quarter" type="sldNum" /></p:nvPr></p:nvSpPr><p:spPr /><p:txBody><a:bodyPr /><a:lstStyle /><a:p><a:r><a:rPr dirty="0" lang="en-US" /><a:t>Slide </a:t></a:r><a:fld id="{C5EF2332-01BF-834F-8236-50238282D533}" type="slidenum"><a:rPr lang="en-US" smtClean="0" /><a:pPr /><a:t>‹#›</a:t></a:fld><a:endParaRPr dirty="0" lang="en-US" /></a:p></p:txBody></p:sp></p:spTree></p:cSld></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Hypothesis test for the slope</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a:r>
                  <a:rPr/>
                  <a:t>“Do the data provide sufficient evidence that </a:t>
                </a:r>
                <a14:m>
                  <m:oMath xmlns:m="http://schemas.openxmlformats.org/officeDocument/2006/math">
                    <m:sSub>
                      <m:e>
                        <m:r>
                          <m:t>β</m:t>
                        </m:r>
                      </m:e>
                      <m:sub>
                        <m:r>
                          <m:t>1</m:t>
                        </m:r>
                      </m:sub>
                    </m:sSub>
                  </m:oMath>
                </a14:m>
                <a:r>
                  <a:rPr/>
                  <a:t> (the true slope for the population) is different from 0?”</a:t>
                </a:r>
              </a:p>
              <a:p>
                <a:pPr lvl="0"/>
                <a:r>
                  <a:rPr b="1"/>
                  <a:t>Null hypothesis</a:t>
                </a:r>
                <a:r>
                  <a:rPr/>
                  <a:t> - </a:t>
                </a:r>
                <a14:m>
                  <m:oMath xmlns:m="http://schemas.openxmlformats.org/officeDocument/2006/math">
                    <m:sSub>
                      <m:e>
                        <m:r>
                          <m:t>H</m:t>
                        </m:r>
                      </m:e>
                      <m:sub>
                        <m:r>
                          <m:t>0</m:t>
                        </m:r>
                      </m:sub>
                    </m:sSub>
                    <m:r>
                      <m:rPr>
                        <m:sty m:val="p"/>
                      </m:rPr>
                      <m:t>:</m:t>
                    </m:r>
                    <m:sSub>
                      <m:e>
                        <m:r>
                          <m:t>β</m:t>
                        </m:r>
                      </m:e>
                      <m:sub>
                        <m:r>
                          <m:t>1</m:t>
                        </m:r>
                      </m:sub>
                    </m:sSub>
                    <m:r>
                      <m:rPr>
                        <m:sty m:val="p"/>
                      </m:rPr>
                      <m:t>=</m:t>
                    </m:r>
                    <m:r>
                      <m:t>0</m:t>
                    </m:r>
                  </m:oMath>
                </a14:m>
                <a:r>
                  <a:rPr/>
                  <a:t>, there is no linear relationship between </a:t>
                </a:r>
                <a:r>
                  <a:rPr>
                    <a:latin typeface="Courier"/>
                  </a:rPr>
                  <a:t>inequality</a:t>
                </a:r>
                <a:r>
                  <a:rPr/>
                  <a:t> and </a:t>
                </a:r>
                <a:r>
                  <a:rPr>
                    <a:latin typeface="Courier"/>
                  </a:rPr>
                  <a:t>trust</a:t>
                </a:r>
              </a:p>
              <a:p>
                <a:pPr lvl="0"/>
                <a:r>
                  <a:rPr b="1"/>
                  <a:t>Alternative hypothesis</a:t>
                </a:r>
                <a:r>
                  <a:rPr/>
                  <a:t> - </a:t>
                </a:r>
                <a14:m>
                  <m:oMath xmlns:m="http://schemas.openxmlformats.org/officeDocument/2006/math">
                    <m:sSub>
                      <m:e>
                        <m:r>
                          <m:t>H</m:t>
                        </m:r>
                      </m:e>
                      <m:sub>
                        <m:r>
                          <m:t>A</m:t>
                        </m:r>
                      </m:sub>
                    </m:sSub>
                    <m:r>
                      <m:rPr>
                        <m:sty m:val="p"/>
                      </m:rPr>
                      <m:t>:</m:t>
                    </m:r>
                    <m:sSub>
                      <m:e>
                        <m:r>
                          <m:t>β</m:t>
                        </m:r>
                      </m:e>
                      <m:sub>
                        <m:r>
                          <m:t>1</m:t>
                        </m:r>
                      </m:sub>
                    </m:sSub>
                    <m:r>
                      <m:rPr>
                        <m:sty m:val="p"/>
                      </m:rPr>
                      <m:t>≠</m:t>
                    </m:r>
                    <m:r>
                      <m:t>0</m:t>
                    </m:r>
                  </m:oMath>
                </a14:m>
                <a:r>
                  <a:rPr/>
                  <a:t>, there is a linear relationship between </a:t>
                </a:r>
                <a:r>
                  <a:rPr>
                    <a:latin typeface="Courier"/>
                  </a:rPr>
                  <a:t>inequality</a:t>
                </a:r>
                <a:r>
                  <a:rPr/>
                  <a:t> and </a:t>
                </a:r>
                <a:r>
                  <a:rPr>
                    <a:latin typeface="Courier"/>
                  </a:rPr>
                  <a:t>trust</a:t>
                </a:r>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Hypothesis testing framework</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a:r>
                  <a:rPr/>
                  <a:t>Start with a null hypothesis, </a:t>
                </a:r>
                <a14:m>
                  <m:oMath xmlns:m="http://schemas.openxmlformats.org/officeDocument/2006/math">
                    <m:sSub>
                      <m:e>
                        <m:r>
                          <m:t>H</m:t>
                        </m:r>
                      </m:e>
                      <m:sub>
                        <m:r>
                          <m:t>0</m:t>
                        </m:r>
                      </m:sub>
                    </m:sSub>
                  </m:oMath>
                </a14:m>
                <a:r>
                  <a:rPr/>
                  <a:t> that represents the status quo</a:t>
                </a:r>
              </a:p>
              <a:p>
                <a:pPr lvl="0"/>
                <a:r>
                  <a:rPr/>
                  <a:t>Set an alternative hypothesis, </a:t>
                </a:r>
                <a14:m>
                  <m:oMath xmlns:m="http://schemas.openxmlformats.org/officeDocument/2006/math">
                    <m:sSub>
                      <m:e>
                        <m:r>
                          <m:t>H</m:t>
                        </m:r>
                      </m:e>
                      <m:sub>
                        <m:r>
                          <m:t>A</m:t>
                        </m:r>
                      </m:sub>
                    </m:sSub>
                  </m:oMath>
                </a14:m>
                <a:r>
                  <a:rPr/>
                  <a:t> that represents the research question, i.e. what we’re testing for</a:t>
                </a:r>
              </a:p>
              <a:p>
                <a:pPr lvl="0"/>
                <a:r>
                  <a:rPr/>
                  <a:t>Conduct a hypothesis test under the assumption that the null hypothesis is true and calculate a </a:t>
                </a:r>
                <a:r>
                  <a:rPr b="1"/>
                  <a:t>p-value</a:t>
                </a:r>
                <a:r>
                  <a:rPr/>
                  <a:t> (probability of observed or more extreme outcome given that the null hypothesis is true)</a:t>
                </a:r>
              </a:p>
              <a:p>
                <a:pPr lvl="1"/>
                <a:r>
                  <a:rPr/>
                  <a:t>if the test results suggest that the data do not provide convincing evidence for the alternative hypothesis, stick with the null hypothesis</a:t>
                </a:r>
              </a:p>
              <a:p>
                <a:pPr lvl="1"/>
                <a:r>
                  <a:rPr/>
                  <a:t>if they do, then reject the null hypothesis in favour of the alternative</a:t>
                </a:r>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Review of questions and models</a:t>
            </a:r>
          </a:p>
        </p:txBody>
      </p:sp>
      <p:sp>
        <p:nvSpPr>
          <p:cNvPr id="3" name="Content Placeholder 2"/>
          <p:cNvSpPr>
            <a:spLocks noGrp="1"/>
          </p:cNvSpPr>
          <p:nvPr>
            <p:ph hasCustomPrompt="1" idx="1"/>
          </p:nvPr>
        </p:nvSpPr>
        <p:spPr/>
        <p:txBody>
          <a:bodyPr/>
          <a:lstStyle/>
          <a:p>
            <a:pPr lvl="0" indent="-342900" marL="342900">
              <a:buAutoNum startAt="2" type="arabicPeriod"/>
            </a:pPr>
            <a:r>
              <a:rPr/>
              <a:t>Predicting </a:t>
            </a:r>
            <a:r>
              <a:rPr i="1"/>
              <a:t>social</a:t>
            </a:r>
            <a:r>
              <a:rPr/>
              <a:t> </a:t>
            </a:r>
            <a:r>
              <a:rPr i="1"/>
              <a:t>trust</a:t>
            </a:r>
            <a:r>
              <a:rPr/>
              <a:t> from </a:t>
            </a:r>
            <a:r>
              <a:rPr i="1"/>
              <a:t>inequality</a:t>
            </a:r>
            <a:r>
              <a:rPr/>
              <a:t> and </a:t>
            </a:r>
            <a:r>
              <a:rPr i="1"/>
              <a:t>urbanization</a:t>
            </a:r>
            <a:r>
              <a:rPr/>
              <a:t>, while accounting for </a:t>
            </a:r>
            <a:r>
              <a:rPr i="1"/>
              <a:t>world</a:t>
            </a:r>
            <a:r>
              <a:rPr/>
              <a:t> </a:t>
            </a:r>
            <a:r>
              <a:rPr i="1"/>
              <a:t>region</a:t>
            </a:r>
            <a:r>
              <a:rPr/>
              <a:t> (W3, Ex2)</a:t>
            </a:r>
          </a:p>
          <a:p>
            <a:pPr lvl="0" indent="-342900" marL="342900">
              <a:buAutoNum startAt="2" type="arabicPeriod"/>
            </a:pPr>
            <a:r>
              <a:rPr/>
              <a:t>Are </a:t>
            </a:r>
            <a:r>
              <a:rPr i="1"/>
              <a:t>anti-immigrant attitudes</a:t>
            </a:r>
            <a:r>
              <a:rPr/>
              <a:t> associated with lower </a:t>
            </a:r>
            <a:r>
              <a:rPr i="1"/>
              <a:t>social trust</a:t>
            </a:r>
            <a:r>
              <a:rPr/>
              <a:t>? (W3, Ex3; also, assignment example analysis)</a:t>
            </a:r>
          </a:p>
          <a:p>
            <a:pPr lvl="0" indent="-342900" marL="342900">
              <a:buAutoNum startAt="2" type="arabicPeriod"/>
            </a:pPr>
            <a:r>
              <a:rPr/>
              <a:t>How does </a:t>
            </a:r>
            <a:r>
              <a:rPr i="1"/>
              <a:t>education</a:t>
            </a:r>
            <a:r>
              <a:rPr/>
              <a:t> relate to </a:t>
            </a:r>
            <a:r>
              <a:rPr i="1"/>
              <a:t>social trust</a:t>
            </a:r>
            <a:r>
              <a:rPr/>
              <a:t> (in a global perspective)? (W4Ex1) (Wu 2021)</a:t>
            </a:r>
          </a:p>
          <a:p>
            <a:pPr lvl="0" indent="-342900" marL="342900">
              <a:buAutoNum startAt="2" type="arabicPeriod"/>
            </a:pPr>
            <a:r>
              <a:rPr/>
              <a:t>How does </a:t>
            </a:r>
            <a:r>
              <a:rPr i="1"/>
              <a:t>education</a:t>
            </a:r>
            <a:r>
              <a:rPr/>
              <a:t> relate to </a:t>
            </a:r>
            <a:r>
              <a:rPr i="1"/>
              <a:t>social trust</a:t>
            </a:r>
            <a:r>
              <a:rPr/>
              <a:t> in a chosen country? (W4Ex2)</a:t>
            </a:r>
          </a:p>
          <a:p>
            <a:pPr lvl="0" indent="-342900" marL="342900">
              <a:buAutoNum startAt="2" type="arabicPeriod"/>
            </a:pPr>
            <a:r>
              <a:rPr/>
              <a:t>Are </a:t>
            </a:r>
            <a:r>
              <a:rPr i="1"/>
              <a:t>preferences for redistribution</a:t>
            </a:r>
            <a:r>
              <a:rPr/>
              <a:t> associated with </a:t>
            </a:r>
            <a:r>
              <a:rPr i="1"/>
              <a:t>education</a:t>
            </a:r>
            <a:r>
              <a:rPr/>
              <a:t> in European countries, and is the association moderated by </a:t>
            </a:r>
            <a:r>
              <a:rPr i="1"/>
              <a:t>social trust</a:t>
            </a:r>
            <a:r>
              <a:rPr/>
              <a:t>? (W5Ex1) (Akaeda 2023)</a:t>
            </a:r>
          </a:p>
          <a:p>
            <a:pPr lvl="0" indent="-342900" marL="342900">
              <a:buAutoNum startAt="2" type="arabicPeriod"/>
            </a:pPr>
            <a:r>
              <a:rPr/>
              <a:t>Are </a:t>
            </a:r>
            <a:r>
              <a:rPr i="1"/>
              <a:t>anti-immigrant</a:t>
            </a:r>
            <a:r>
              <a:rPr/>
              <a:t> attitudes associated with lower </a:t>
            </a:r>
            <a:r>
              <a:rPr i="1"/>
              <a:t>social trust</a:t>
            </a:r>
            <a:r>
              <a:rPr/>
              <a:t>, and is the association dependent on </a:t>
            </a:r>
            <a:r>
              <a:rPr i="1"/>
              <a:t>gender</a:t>
            </a:r>
            <a:r>
              <a:rPr/>
              <a:t>, </a:t>
            </a:r>
            <a:r>
              <a:rPr i="1"/>
              <a:t>financial insecurity</a:t>
            </a:r>
            <a:r>
              <a:rPr/>
              <a:t> or </a:t>
            </a:r>
            <a:r>
              <a:rPr i="1"/>
              <a:t>authoritarian inclinations</a:t>
            </a:r>
            <a:r>
              <a:rPr/>
              <a:t>? (W5Ex2) (a development of W3Ex3)</a:t>
            </a:r>
          </a:p>
          <a:p>
            <a:pPr lvl="0" indent="-342900" marL="342900">
              <a:buAutoNum startAt="2" type="arabicPeriod"/>
            </a:pPr>
            <a:r>
              <a:rPr/>
              <a:t>How does </a:t>
            </a:r>
            <a:r>
              <a:rPr i="1"/>
              <a:t>education</a:t>
            </a:r>
            <a:r>
              <a:rPr/>
              <a:t> relate to </a:t>
            </a:r>
            <a:r>
              <a:rPr i="1"/>
              <a:t>social trust</a:t>
            </a:r>
            <a:r>
              <a:rPr/>
              <a:t> in Great Britain, and is the relationship dependent on </a:t>
            </a:r>
            <a:r>
              <a:rPr i="1"/>
              <a:t>income?</a:t>
            </a:r>
            <a:r>
              <a:rPr/>
              <a:t> (W5Ex3)</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Inference</a:t>
            </a:r>
          </a:p>
        </p:txBody>
      </p:sp>
      <p:sp>
        <p:nvSpPr>
          <p:cNvPr id="3" name="Content Placeholder 2"/>
          <p:cNvSpPr>
            <a:spLocks noGrp="1"/>
          </p:cNvSpPr>
          <p:nvPr>
            <p:ph hasCustomPrompt="1" idx="1"/>
          </p:nvPr>
        </p:nvSpPr>
        <p:spPr/>
        <p:txBody>
          <a:bodyPr/>
          <a:lstStyle/>
          <a:p>
            <a:pPr lvl="0"/>
            <a:r>
              <a:rPr/>
              <a:t>From “data” to “population”</a:t>
            </a:r>
          </a:p>
          <a:p>
            <a:pPr lvl="0"/>
            <a:r>
              <a:rPr/>
              <a:t>From “association” to “causality”</a:t>
            </a:r>
          </a:p>
          <a:p>
            <a:pPr lvl="0"/>
            <a:r>
              <a:rPr b="1" i="1"/>
              <a:t>Statistical inference</a:t>
            </a:r>
            <a:r>
              <a:rPr/>
              <a:t> can be formulated as a set of operations on data that yield </a:t>
            </a:r>
            <a:r>
              <a:rPr b="1" i="1"/>
              <a:t>estimates</a:t>
            </a:r>
            <a:r>
              <a:rPr/>
              <a:t> and </a:t>
            </a:r>
            <a:r>
              <a:rPr b="1" i="1"/>
              <a:t>uncertainty statements</a:t>
            </a:r>
            <a:r>
              <a:rPr/>
              <a:t> about </a:t>
            </a:r>
            <a:r>
              <a:rPr b="1" i="1"/>
              <a:t>predictions</a:t>
            </a:r>
            <a:r>
              <a:rPr/>
              <a:t> and </a:t>
            </a:r>
            <a:r>
              <a:rPr b="1" i="1"/>
              <a:t>parameters</a:t>
            </a:r>
            <a:r>
              <a:rPr/>
              <a:t> of some underlying </a:t>
            </a:r>
            <a:r>
              <a:rPr b="1" i="1"/>
              <a:t>process</a:t>
            </a:r>
            <a:r>
              <a:rPr/>
              <a:t> or </a:t>
            </a:r>
            <a:r>
              <a:rPr b="1" i="1"/>
              <a:t>population</a:t>
            </a:r>
            <a:r>
              <a:rPr/>
              <a:t> (Gelman, Hill, and Vehtari 2020)</a:t>
            </a:r>
          </a:p>
          <a:p>
            <a:pPr lvl="0"/>
            <a:r>
              <a:rPr/>
              <a:t>From a mathematical standpoint, these </a:t>
            </a:r>
            <a:r>
              <a:rPr i="1"/>
              <a:t>probabilistic uncertainty statements</a:t>
            </a:r>
            <a:r>
              <a:rPr/>
              <a:t> are derived based on some </a:t>
            </a:r>
            <a:r>
              <a:rPr b="1" i="1"/>
              <a:t>assumed probability model</a:t>
            </a:r>
            <a:r>
              <a:rPr/>
              <a:t> for observed data.</a:t>
            </a:r>
          </a:p>
          <a:p>
            <a:pPr lvl="0"/>
            <a:r>
              <a:rPr/>
              <a:t>The </a:t>
            </a:r>
            <a:r>
              <a:rPr b="1" i="1"/>
              <a:t>normal (Gaussian) distribution</a:t>
            </a:r>
            <a:r>
              <a:rPr/>
              <a:t> — </a:t>
            </a:r>
            <a:r>
              <a:rPr i="1"/>
              <a:t>linear regression</a:t>
            </a:r>
          </a:p>
          <a:p>
            <a:pPr lvl="0"/>
            <a:r>
              <a:rPr/>
              <a:t>The </a:t>
            </a:r>
            <a:r>
              <a:rPr b="1" i="1"/>
              <a:t>binomial distribution</a:t>
            </a:r>
            <a:r>
              <a:rPr/>
              <a:t> — </a:t>
            </a:r>
            <a:r>
              <a:rPr i="1"/>
              <a:t>logistic regression</a:t>
            </a:r>
          </a:p>
          <a:p>
            <a:pPr lvl="0"/>
            <a:r>
              <a:rPr/>
              <a:t>So far we have focused on the “point” </a:t>
            </a:r>
            <a:r>
              <a:rPr b="1"/>
              <a:t>estimates</a:t>
            </a:r>
            <a:r>
              <a:rPr/>
              <a:t> from regression models</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Anti-immigrant attitudes</a:t>
            </a:r>
          </a:p>
        </p:txBody>
      </p:sp>
      <p:pic>
        <p:nvPicPr>
          <p:cNvPr descr="Week_6_R_files/figure-pptx/unnamed-chunk-7-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635000"/>
          <a:ext cx="8229600" cy="42164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lgn="l">
                        <a:buNone/>
                      </a:pPr>
                      <a:r>
                        <a:rPr/>
                        <a:t>Parameter</a:t>
                      </a:r>
                    </a:p>
                  </a:txBody>
                  <a:tcPr/>
                </a:tc>
                <a:tc>
                  <a:txBody>
                    <a:bodyPr/>
                    <a:lstStyle/>
                    <a:p>
                      <a:pPr lvl="0" indent="0" marL="0" algn="ctr">
                        <a:buNone/>
                      </a:pPr>
                      <a:r>
                        <a:rPr/>
                        <a:t>Coefficient</a:t>
                      </a:r>
                    </a:p>
                  </a:txBody>
                  <a:tcPr/>
                </a:tc>
                <a:tc>
                  <a:txBody>
                    <a:bodyPr/>
                    <a:lstStyle/>
                    <a:p>
                      <a:pPr lvl="0" indent="0" marL="0" algn="ctr">
                        <a:buNone/>
                      </a:pPr>
                      <a:r>
                        <a:rPr/>
                        <a:t>SE</a:t>
                      </a:r>
                    </a:p>
                  </a:txBody>
                  <a:tcPr/>
                </a:tc>
                <a:tc>
                  <a:txBody>
                    <a:bodyPr/>
                    <a:lstStyle/>
                    <a:p>
                      <a:pPr lvl="0" indent="0" marL="0" algn="ctr">
                        <a:buNone/>
                      </a:pPr>
                      <a:r>
                        <a:rPr/>
                        <a:t>95% CI</a:t>
                      </a:r>
                    </a:p>
                  </a:txBody>
                  <a:tcPr/>
                </a:tc>
                <a:tc>
                  <a:txBody>
                    <a:bodyPr/>
                    <a:lstStyle/>
                    <a:p>
                      <a:pPr lvl="0" indent="0" marL="0" algn="ctr">
                        <a:buNone/>
                      </a:pPr>
                      <a:r>
                        <a:rPr/>
                        <a:t>t(35537)</a:t>
                      </a:r>
                    </a:p>
                  </a:txBody>
                  <a:tcPr/>
                </a:tc>
                <a:tc>
                  <a:txBody>
                    <a:bodyPr/>
                    <a:lstStyle/>
                    <a:p>
                      <a:pPr lvl="0" indent="0" marL="0" algn="ctr">
                        <a:buNone/>
                      </a:pPr>
                      <a:r>
                        <a:rPr/>
                        <a:t>p</a:t>
                      </a:r>
                    </a:p>
                  </a:txBody>
                  <a:tcPr/>
                </a:tc>
              </a:tr>
              <a:tr h="0">
                <a:tc>
                  <a:txBody>
                    <a:bodyPr/>
                    <a:lstStyle/>
                    <a:p>
                      <a:pPr lvl="0" indent="0" marL="0" algn="l">
                        <a:buNone/>
                      </a:pPr>
                      <a:r>
                        <a:rPr/>
                        <a:t>(Intercept)</a:t>
                      </a:r>
                    </a:p>
                  </a:txBody>
                </a:tc>
                <a:tc>
                  <a:txBody>
                    <a:bodyPr/>
                    <a:lstStyle/>
                    <a:p>
                      <a:pPr lvl="0" indent="0" marL="0" algn="ctr">
                        <a:buNone/>
                      </a:pPr>
                      <a:r>
                        <a:rPr/>
                        <a:t>6.71</a:t>
                      </a:r>
                    </a:p>
                  </a:txBody>
                </a:tc>
                <a:tc>
                  <a:txBody>
                    <a:bodyPr/>
                    <a:lstStyle/>
                    <a:p>
                      <a:pPr lvl="0" indent="0" marL="0" algn="ctr">
                        <a:buNone/>
                      </a:pPr>
                      <a:r>
                        <a:rPr/>
                        <a:t>0.06</a:t>
                      </a:r>
                    </a:p>
                  </a:txBody>
                </a:tc>
                <a:tc>
                  <a:txBody>
                    <a:bodyPr/>
                    <a:lstStyle/>
                    <a:p>
                      <a:pPr lvl="0" indent="0" marL="0" algn="ctr">
                        <a:buNone/>
                      </a:pPr>
                      <a:r>
                        <a:rPr/>
                        <a:t>(6.58, 6.84)</a:t>
                      </a:r>
                    </a:p>
                  </a:txBody>
                </a:tc>
                <a:tc>
                  <a:txBody>
                    <a:bodyPr/>
                    <a:lstStyle/>
                    <a:p>
                      <a:pPr lvl="0" indent="0" marL="0" algn="ctr">
                        <a:buNone/>
                      </a:pPr>
                      <a:r>
                        <a:rPr/>
                        <a:t>104.58</a:t>
                      </a:r>
                    </a:p>
                  </a:txBody>
                </a:tc>
                <a:tc>
                  <a:txBody>
                    <a:bodyPr/>
                    <a:lstStyle/>
                    <a:p>
                      <a:pPr lvl="0" indent="0" marL="0" algn="ctr">
                        <a:buNone/>
                      </a:pPr>
                      <a:r>
                        <a:rPr/>
                        <a:t>&lt; .001</a:t>
                      </a:r>
                    </a:p>
                  </a:txBody>
                </a:tc>
              </a:tr>
              <a:tr h="0">
                <a:tc>
                  <a:txBody>
                    <a:bodyPr/>
                    <a:lstStyle/>
                    <a:p>
                      <a:pPr lvl="0" indent="0" marL="0" algn="l">
                        <a:buNone/>
                      </a:pPr>
                      <a:r>
                        <a:rPr/>
                        <a:t>ppltrst</a:t>
                      </a:r>
                    </a:p>
                  </a:txBody>
                </a:tc>
                <a:tc>
                  <a:txBody>
                    <a:bodyPr/>
                    <a:lstStyle/>
                    <a:p>
                      <a:pPr lvl="0" indent="0" marL="0" algn="ctr">
                        <a:buNone/>
                      </a:pPr>
                      <a:r>
                        <a:rPr/>
                        <a:t>-0.23</a:t>
                      </a:r>
                    </a:p>
                  </a:txBody>
                </a:tc>
                <a:tc>
                  <a:txBody>
                    <a:bodyPr/>
                    <a:lstStyle/>
                    <a:p>
                      <a:pPr lvl="0" indent="0" marL="0" algn="ctr">
                        <a:buNone/>
                      </a:pPr>
                      <a:r>
                        <a:rPr/>
                        <a:t>5.00e-03</a:t>
                      </a:r>
                    </a:p>
                  </a:txBody>
                </a:tc>
                <a:tc>
                  <a:txBody>
                    <a:bodyPr/>
                    <a:lstStyle/>
                    <a:p>
                      <a:pPr lvl="0" indent="0" marL="0" algn="ctr">
                        <a:buNone/>
                      </a:pPr>
                      <a:r>
                        <a:rPr/>
                        <a:t>(-0.24, -0.22)</a:t>
                      </a:r>
                    </a:p>
                  </a:txBody>
                </a:tc>
                <a:tc>
                  <a:txBody>
                    <a:bodyPr/>
                    <a:lstStyle/>
                    <a:p>
                      <a:pPr lvl="0" indent="0" marL="0" algn="ctr">
                        <a:buNone/>
                      </a:pPr>
                      <a:r>
                        <a:rPr/>
                        <a:t>-46.72</a:t>
                      </a:r>
                    </a:p>
                  </a:txBody>
                </a:tc>
                <a:tc>
                  <a:txBody>
                    <a:bodyPr/>
                    <a:lstStyle/>
                    <a:p>
                      <a:pPr lvl="0" indent="0" marL="0" algn="ctr">
                        <a:buNone/>
                      </a:pPr>
                      <a:r>
                        <a:rPr/>
                        <a:t>&lt; .001</a:t>
                      </a:r>
                    </a:p>
                  </a:txBody>
                </a:tc>
              </a:tr>
              <a:tr h="0">
                <a:tc>
                  <a:txBody>
                    <a:bodyPr/>
                    <a:lstStyle/>
                    <a:p>
                      <a:pPr lvl="0" indent="0" marL="0" algn="l">
                        <a:buNone/>
                      </a:pPr>
                      <a:r>
                        <a:rPr/>
                        <a:t>eduyrs</a:t>
                      </a:r>
                    </a:p>
                  </a:txBody>
                </a:tc>
                <a:tc>
                  <a:txBody>
                    <a:bodyPr/>
                    <a:lstStyle/>
                    <a:p>
                      <a:pPr lvl="0" indent="0" marL="0" algn="ctr">
                        <a:buNone/>
                      </a:pPr>
                      <a:r>
                        <a:rPr/>
                        <a:t>-0.08</a:t>
                      </a:r>
                    </a:p>
                  </a:txBody>
                </a:tc>
                <a:tc>
                  <a:txBody>
                    <a:bodyPr/>
                    <a:lstStyle/>
                    <a:p>
                      <a:pPr lvl="0" indent="0" marL="0" algn="ctr">
                        <a:buNone/>
                      </a:pPr>
                      <a:r>
                        <a:rPr/>
                        <a:t>3.20e-03</a:t>
                      </a:r>
                    </a:p>
                  </a:txBody>
                </a:tc>
                <a:tc>
                  <a:txBody>
                    <a:bodyPr/>
                    <a:lstStyle/>
                    <a:p>
                      <a:pPr lvl="0" indent="0" marL="0" algn="ctr">
                        <a:buNone/>
                      </a:pPr>
                      <a:r>
                        <a:rPr/>
                        <a:t>(-0.09, -0.07)</a:t>
                      </a:r>
                    </a:p>
                  </a:txBody>
                </a:tc>
                <a:tc>
                  <a:txBody>
                    <a:bodyPr/>
                    <a:lstStyle/>
                    <a:p>
                      <a:pPr lvl="0" indent="0" marL="0" algn="ctr">
                        <a:buNone/>
                      </a:pPr>
                      <a:r>
                        <a:rPr/>
                        <a:t>-24.99</a:t>
                      </a:r>
                    </a:p>
                  </a:txBody>
                </a:tc>
                <a:tc>
                  <a:txBody>
                    <a:bodyPr/>
                    <a:lstStyle/>
                    <a:p>
                      <a:pPr lvl="0" indent="0" marL="0" algn="ctr">
                        <a:buNone/>
                      </a:pPr>
                      <a:r>
                        <a:rPr/>
                        <a:t>&lt; .001</a:t>
                      </a:r>
                    </a:p>
                  </a:txBody>
                </a:tc>
              </a:tr>
              <a:tr h="0">
                <a:tc>
                  <a:txBody>
                    <a:bodyPr/>
                    <a:lstStyle/>
                    <a:p>
                      <a:pPr lvl="0" indent="0" marL="0" algn="l">
                        <a:buNone/>
                      </a:pPr>
                      <a:r>
                        <a:rPr/>
                        <a:t>agea</a:t>
                      </a:r>
                    </a:p>
                  </a:txBody>
                </a:tc>
                <a:tc>
                  <a:txBody>
                    <a:bodyPr/>
                    <a:lstStyle/>
                    <a:p>
                      <a:pPr lvl="0" indent="0" marL="0" algn="ctr">
                        <a:buNone/>
                      </a:pPr>
                      <a:r>
                        <a:rPr/>
                        <a:t>9.11e-03</a:t>
                      </a:r>
                    </a:p>
                  </a:txBody>
                </a:tc>
                <a:tc>
                  <a:txBody>
                    <a:bodyPr/>
                    <a:lstStyle/>
                    <a:p>
                      <a:pPr lvl="0" indent="0" marL="0" algn="ctr">
                        <a:buNone/>
                      </a:pPr>
                      <a:r>
                        <a:rPr/>
                        <a:t>6.91e-04</a:t>
                      </a:r>
                    </a:p>
                  </a:txBody>
                </a:tc>
                <a:tc>
                  <a:txBody>
                    <a:bodyPr/>
                    <a:lstStyle/>
                    <a:p>
                      <a:pPr lvl="0" indent="0" marL="0" algn="ctr">
                        <a:buNone/>
                      </a:pPr>
                      <a:r>
                        <a:rPr/>
                        <a:t>(7.75e-03, 0.01)</a:t>
                      </a:r>
                    </a:p>
                  </a:txBody>
                </a:tc>
                <a:tc>
                  <a:txBody>
                    <a:bodyPr/>
                    <a:lstStyle/>
                    <a:p>
                      <a:pPr lvl="0" indent="0" marL="0" algn="ctr">
                        <a:buNone/>
                      </a:pPr>
                      <a:r>
                        <a:rPr/>
                        <a:t>13.18</a:t>
                      </a:r>
                    </a:p>
                  </a:txBody>
                </a:tc>
                <a:tc>
                  <a:txBody>
                    <a:bodyPr/>
                    <a:lstStyle/>
                    <a:p>
                      <a:pPr lvl="0" indent="0" marL="0" algn="ctr">
                        <a:buNone/>
                      </a:pPr>
                      <a:r>
                        <a:rPr/>
                        <a:t>&lt; .001</a:t>
                      </a:r>
                    </a:p>
                  </a:txBody>
                </a:tc>
              </a:tr>
              <a:tr h="0">
                <a:tc>
                  <a:txBody>
                    <a:bodyPr/>
                    <a:lstStyle/>
                    <a:p>
                      <a:pPr lvl="0" indent="0" marL="0" algn="l">
                        <a:buNone/>
                      </a:pPr>
                      <a:r>
                        <a:rPr/>
                        <a:t>gndr (2)</a:t>
                      </a:r>
                    </a:p>
                  </a:txBody>
                </a:tc>
                <a:tc>
                  <a:txBody>
                    <a:bodyPr/>
                    <a:lstStyle/>
                    <a:p>
                      <a:pPr lvl="0" indent="0" marL="0" algn="ctr">
                        <a:buNone/>
                      </a:pPr>
                      <a:r>
                        <a:rPr/>
                        <a:t>-0.08</a:t>
                      </a:r>
                    </a:p>
                  </a:txBody>
                </a:tc>
                <a:tc>
                  <a:txBody>
                    <a:bodyPr/>
                    <a:lstStyle/>
                    <a:p>
                      <a:pPr lvl="0" indent="0" marL="0" algn="ctr">
                        <a:buNone/>
                      </a:pPr>
                      <a:r>
                        <a:rPr/>
                        <a:t>0.02</a:t>
                      </a:r>
                    </a:p>
                  </a:txBody>
                </a:tc>
                <a:tc>
                  <a:txBody>
                    <a:bodyPr/>
                    <a:lstStyle/>
                    <a:p>
                      <a:pPr lvl="0" indent="0" marL="0" algn="ctr">
                        <a:buNone/>
                      </a:pPr>
                      <a:r>
                        <a:rPr/>
                        <a:t>(-0.12, -0.03)</a:t>
                      </a:r>
                    </a:p>
                  </a:txBody>
                </a:tc>
                <a:tc>
                  <a:txBody>
                    <a:bodyPr/>
                    <a:lstStyle/>
                    <a:p>
                      <a:pPr lvl="0" indent="0" marL="0" algn="ctr">
                        <a:buNone/>
                      </a:pPr>
                      <a:r>
                        <a:rPr/>
                        <a:t>-3.07</a:t>
                      </a:r>
                    </a:p>
                  </a:txBody>
                </a:tc>
                <a:tc>
                  <a:txBody>
                    <a:bodyPr/>
                    <a:lstStyle/>
                    <a:p>
                      <a:pPr lvl="0" indent="0" marL="0" algn="ctr">
                        <a:buNone/>
                      </a:pPr>
                      <a:r>
                        <a:rPr/>
                        <a:t>0.002</a:t>
                      </a:r>
                    </a:p>
                  </a:txBody>
                </a:tc>
              </a:tr>
            </a:tbl>
          </a:graphicData>
        </a:graphic>
      </p:graphicFrame>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hasCustomPrompt="1" idx="1"/>
          </p:nvPr>
        </p:nvSpPr>
        <p:spPr/>
        <p:txBody>
          <a:bodyPr/>
          <a:lstStyle/>
          <a:p>
            <a:pPr lvl="0" indent="0" marL="0">
              <a:buNone/>
            </a:pPr>
            <a:r>
              <a:rPr/>
              <a:t>Akaeda, Naoki. 2023. “Trust and the Educational Gap in the Demand for Redistribution: Evidence from the World Values Survey and the European Value Study.” </a:t>
            </a:r>
            <a:r>
              <a:rPr i="1"/>
              <a:t>International Sociology</a:t>
            </a:r>
            <a:r>
              <a:rPr/>
              <a:t> 38 (3): 290–310. </a:t>
            </a:r>
            <a:r>
              <a:rPr>
                <a:hlinkClick r:id="rId2"/>
              </a:rPr>
              <a:t>https://doi.org/10.1177/02685809231167834</a:t>
            </a:r>
            <a:r>
              <a:rPr/>
              <a:t>.</a:t>
            </a:r>
          </a:p>
          <a:p>
            <a:pPr lvl="0" indent="0" marL="0">
              <a:buNone/>
            </a:pPr>
            <a:r>
              <a:rPr/>
              <a:t>Gelman, Andrew, Jennifer Hill, and Aki Vehtari. 2020. </a:t>
            </a:r>
            <a:r>
              <a:rPr i="1"/>
              <a:t>Regression and other stories</a:t>
            </a:r>
            <a:r>
              <a:rPr/>
              <a:t>. Cambridge: Cambridge University Press. </a:t>
            </a:r>
            <a:r>
              <a:rPr>
                <a:hlinkClick r:id="rId3"/>
              </a:rPr>
              <a:t>https://doi.org/10.1017/9781139161879</a:t>
            </a:r>
            <a:r>
              <a:rPr/>
              <a:t>.</a:t>
            </a:r>
          </a:p>
          <a:p>
            <a:pPr lvl="0" indent="0" marL="0">
              <a:buNone/>
            </a:pPr>
            <a:r>
              <a:rPr/>
              <a:t>Wilkinson, Richard G., and Kate Pickett. 2010. </a:t>
            </a:r>
            <a:r>
              <a:rPr i="1"/>
              <a:t>The Spirit Level: Why Greater Equality Makes Societies Stronger</a:t>
            </a:r>
            <a:r>
              <a:rPr/>
              <a:t>. New York: Bloomsbury Press.</a:t>
            </a:r>
          </a:p>
          <a:p>
            <a:pPr lvl="0" indent="0" marL="0">
              <a:buNone/>
            </a:pPr>
            <a:r>
              <a:rPr/>
              <a:t>Wu, Cary. 2021. “Education and Social Trust in Global Perspective.” </a:t>
            </a:r>
            <a:r>
              <a:rPr i="1"/>
              <a:t>Sociological Perspectives</a:t>
            </a:r>
            <a:r>
              <a:rPr/>
              <a:t> 64 (6): 1166–86. </a:t>
            </a:r>
            <a:r>
              <a:rPr>
                <a:hlinkClick r:id="rId4"/>
              </a:rPr>
              <a:t>https://doi.org/10.1177/0731121421990045</a:t>
            </a:r>
            <a:r>
              <a:rPr/>
              <a:t>.</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Estimation</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indent="0" marL="0">
                  <a:buNone/>
                </a:pPr>
                <a:r>
                  <a:rPr b="1" i="1"/>
                  <a:t>Terminology</a:t>
                </a:r>
              </a:p>
              <a:p>
                <a:pPr lvl="0"/>
                <a:r>
                  <a:rPr/>
                  <a:t>Outcome: y</a:t>
                </a:r>
              </a:p>
              <a:p>
                <a:pPr lvl="0"/>
                <a:r>
                  <a:rPr/>
                  <a:t>Predictor: x</a:t>
                </a:r>
              </a:p>
              <a:p>
                <a:pPr lvl="0"/>
                <a:r>
                  <a:rPr/>
                  <a:t>Observed y, </a:t>
                </a:r>
                <a14:m>
                  <m:oMath xmlns:m="http://schemas.openxmlformats.org/officeDocument/2006/math">
                    <m:r>
                      <m:t>y</m:t>
                    </m:r>
                  </m:oMath>
                </a14:m>
                <a:r>
                  <a:rPr/>
                  <a:t>: truth</a:t>
                </a:r>
              </a:p>
              <a:p>
                <a:pPr lvl="0"/>
                <a:r>
                  <a:rPr/>
                  <a:t>Predicted y, </a:t>
                </a:r>
                <a14:m>
                  <m:oMath xmlns:m="http://schemas.openxmlformats.org/officeDocument/2006/math">
                    <m:acc>
                      <m:accPr>
                        <m:chr m:val="̂"/>
                      </m:accPr>
                      <m:e>
                        <m:r>
                          <m:t>y</m:t>
                        </m:r>
                      </m:e>
                    </m:acc>
                  </m:oMath>
                </a14:m>
                <a:r>
                  <a:rPr/>
                  <a:t>: fitted, estimated</a:t>
                </a:r>
              </a:p>
              <a:p>
                <a:pPr lvl="0"/>
                <a:r>
                  <a:rPr/>
                  <a:t>Residual: difference between observed and predicted outcome for a given value of predictor</a:t>
                </a:r>
              </a:p>
              <a:p>
                <a:pPr lvl="0" indent="0" marL="0">
                  <a:buNone/>
                </a:pPr>
                <a:r>
                  <a:rPr b="1" i="1"/>
                  <a:t>Model evaluation</a:t>
                </a:r>
              </a:p>
              <a:p>
                <a:pPr lvl="0"/>
                <a:r>
                  <a:rPr/>
                  <a:t>One concern in evaluating models is how well they do for prediction</a:t>
                </a:r>
              </a:p>
              <a:p>
                <a:pPr lvl="0"/>
                <a:r>
                  <a:rPr/>
                  <a:t>We’re generally interested in how well a model might do for predicting the outcome for a new observation, not for predicting the outcome for an observation we used to fit the model (and already know its observed value)</a:t>
                </a:r>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pPr lvl="0" indent="0" marL="0">
              <a:buNone/>
            </a:pPr>
            <a:r>
              <a:rPr/>
              <a:t>Estimation</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a:r>
              <a:rPr/>
              <a:t>Association between </a:t>
            </a:r>
            <a:r>
              <a:rPr i="1"/>
              <a:t>inequality</a:t>
            </a:r>
            <a:r>
              <a:rPr/>
              <a:t> and </a:t>
            </a:r>
            <a:r>
              <a:rPr i="1"/>
              <a:t>social trust</a:t>
            </a:r>
            <a:r>
              <a:rPr/>
              <a:t> at cross-national comparative level (W3Ex1) (Wilkinson and Pickett 2010)</a:t>
            </a:r>
          </a:p>
        </p:txBody>
      </p:sp>
      <p:pic>
        <p:nvPicPr>
          <p:cNvPr descr="Week_6_R_files/figure-pptx/unnamed-chunk-2-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pPr lvl="0" indent="0" marL="0">
              <a:buNone/>
            </a:pPr>
            <a:r>
              <a:rPr/>
              <a:t>Estimation</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a:r>
              <a:rPr b="1"/>
              <a:t>Intercept:</a:t>
            </a:r>
            <a:r>
              <a:rPr/>
              <a:t> Social trust in countries with 0 inequality is expected to be 45.4 on average.</a:t>
            </a:r>
          </a:p>
          <a:p>
            <a:pPr lvl="0"/>
            <a:r>
              <a:rPr b="1"/>
              <a:t>Slope:</a:t>
            </a:r>
            <a:r>
              <a:rPr/>
              <a:t> For each additional point increase in Inequality, the model predicts the level of social trust to be lower, on average, by 3.1 points.</a:t>
            </a:r>
          </a:p>
        </p:txBody>
      </p:sp>
      <p:pic>
        <p:nvPicPr>
          <p:cNvPr descr="Week_6_R_files/figure-pptx/unnamed-chunk-3-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From (sample) estimation to (population) inference</a:t>
            </a:r>
          </a:p>
        </p:txBody>
      </p:sp>
      <p:sp>
        <p:nvSpPr>
          <p:cNvPr id="3" name="Content Placeholder 2"/>
          <p:cNvSpPr>
            <a:spLocks noGrp="1"/>
          </p:cNvSpPr>
          <p:nvPr>
            <p:ph hasCustomPrompt="1" idx="1"/>
          </p:nvPr>
        </p:nvSpPr>
        <p:spPr/>
        <p:txBody>
          <a:bodyPr/>
          <a:lstStyle/>
          <a:p>
            <a:pPr lvl="0" indent="0" marL="1270000">
              <a:buNone/>
            </a:pPr>
            <a:r>
              <a:rPr sz="2000"/>
              <a:t>For each additional point increase in Inequality, the model predicts the level of social trust to be lower, on average, by 3.1 points</a:t>
            </a:r>
          </a:p>
          <a:p>
            <a:pPr lvl="0"/>
            <a:r>
              <a:rPr/>
              <a:t>This estimate is valid for the single sample of the countries in the model</a:t>
            </a:r>
          </a:p>
          <a:p>
            <a:pPr lvl="0"/>
            <a:r>
              <a:rPr/>
              <a:t>But what if we’re not interested in quantifying the relationship between Inequality and Trust in only this sample?</a:t>
            </a:r>
          </a:p>
          <a:p>
            <a:pPr lvl="0"/>
            <a:r>
              <a:rPr/>
              <a:t>What if we want to say something about the relationship between these variables for all the countries in the world?</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Statistical inference</a:t>
            </a:r>
          </a:p>
        </p:txBody>
      </p:sp>
      <p:sp>
        <p:nvSpPr>
          <p:cNvPr id="3" name="Content Placeholder 2"/>
          <p:cNvSpPr>
            <a:spLocks noGrp="1"/>
          </p:cNvSpPr>
          <p:nvPr>
            <p:ph hasCustomPrompt="1" idx="1"/>
          </p:nvPr>
        </p:nvSpPr>
        <p:spPr/>
        <p:txBody>
          <a:bodyPr/>
          <a:lstStyle/>
          <a:p>
            <a:pPr lvl="0"/>
            <a:r>
              <a:rPr/>
              <a:t>Statistical inference allows provide methods and tools for us to use the single sample we have observed to make valid statements (inferences) about the population it comes from</a:t>
            </a:r>
          </a:p>
          <a:p>
            <a:pPr lvl="0"/>
            <a:r>
              <a:rPr/>
              <a:t>For our inferences to be valid, the sample should be random and representative of the population we’re interested in</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Inference for simple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a:r>
                  <a:rPr/>
                  <a:t>Calculate a confidence interval for the slope, </a:t>
                </a:r>
                <a14:m>
                  <m:oMath xmlns:m="http://schemas.openxmlformats.org/officeDocument/2006/math">
                    <m:sSub>
                      <m:e>
                        <m:r>
                          <m:t>β</m:t>
                        </m:r>
                      </m:e>
                      <m:sub>
                        <m:r>
                          <m:t>1</m:t>
                        </m:r>
                      </m:sub>
                    </m:sSub>
                  </m:oMath>
                </a14:m>
              </a:p>
              <a:p>
                <a:pPr lvl="0"/>
                <a:r>
                  <a:rPr/>
                  <a:t>Conduct a hypothesis test for the interval, </a:t>
                </a:r>
                <a14:m>
                  <m:oMath xmlns:m="http://schemas.openxmlformats.org/officeDocument/2006/math">
                    <m:sSub>
                      <m:e>
                        <m:r>
                          <m:t>β</m:t>
                        </m:r>
                      </m:e>
                      <m:sub>
                        <m:r>
                          <m:t>1</m:t>
                        </m:r>
                      </m:sub>
                    </m:sSub>
                  </m:oMath>
                </a14:m>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Confidence interval for the slope</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a:r>
                  <a:rPr b="1"/>
                  <a:t>Confidence interval:</a:t>
                </a:r>
                <a:r>
                  <a:rPr/>
                  <a:t> Provide a plausible range of values for </a:t>
                </a:r>
                <a14:m>
                  <m:oMath xmlns:m="http://schemas.openxmlformats.org/officeDocument/2006/math">
                    <m:sSub>
                      <m:e>
                        <m:r>
                          <m:t>β</m:t>
                        </m:r>
                      </m:e>
                      <m:sub>
                        <m:r>
                          <m:t>1</m:t>
                        </m:r>
                      </m:sub>
                    </m:sSub>
                  </m:oMath>
                </a14:m>
                <a:r>
                  <a:rPr/>
                  <a:t> at a given confidence level.</a:t>
                </a:r>
              </a:p>
              <a:p>
                <a:pPr lvl="0"/>
                <a:r>
                  <a:rPr/>
                  <a:t>Using only a single point estimate is like fishing in a murky lake with a spear, and using a confidence interval is like fishing with a net</a:t>
                </a:r>
              </a:p>
              <a:p>
                <a:pPr lvl="1"/>
                <a:r>
                  <a:rPr/>
                  <a:t>We can throw a spear where we saw a fish but we will probably miss, if we toss a net in that area, we have a good chance of catching the fish</a:t>
                </a:r>
              </a:p>
              <a:p>
                <a:pPr lvl="1"/>
                <a:r>
                  <a:rPr/>
                  <a:t>Similarly, if we report a point estimate, we probably will not hit the exact population parameter, but if we report a range of plausible values we have a good shot at capturing the parameter</a:t>
                </a:r>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uncertainty, inference</dc:title>
  <dc:creator/>
  <cp:keywords/>
  <dcterms:created xsi:type="dcterms:W3CDTF">2023-10-31T11:50:59Z</dcterms:created>
  <dcterms:modified xsi:type="dcterms:W3CDTF">2023-10-31T11:50:59Z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subtitle">
    <vt:lpwstr>Week 6</vt:lpwstr>
  </property>
  <property fmtid="{D5CDD505-2E9C-101B-9397-08002B2CF9AE}" pid="9" name="toc-title">
    <vt:lpwstr>Table of contents</vt:lpwstr>
  </property>
</Properties>
</file>