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8" Type="http://schemas.openxmlformats.org/officeDocument/2006/relationships/tableStyles" Target="tableStyles.xml" /><Relationship Id="rId1" Type="http://schemas.openxmlformats.org/officeDocument/2006/relationships/slideMaster" Target="slideMasters/slideMaster1.xml" /><Relationship Id="rId27" Type="http://schemas.openxmlformats.org/officeDocument/2006/relationships/theme" Target="theme/theme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6" Target="../media/image1.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644685"/>
            <a:ext cx="8229600" cy="4216205"/>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Footer Placeholder 4"/>
          <p:cNvSpPr>
            <a:spLocks noGrp="1"/>
          </p:cNvSpPr>
          <p:nvPr>
            <p:ph idx="3" sz="quarter" type="ftr"/>
          </p:nvPr>
        </p:nvSpPr>
        <p:spPr>
          <a:xfrm>
            <a:off x="457200" y="4939093"/>
            <a:ext cx="7430322" cy="162964"/>
          </a:xfrm>
          <a:prstGeom prst="rect">
            <a:avLst/>
          </a:prstGeom>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017393" y="4934651"/>
            <a:ext cx="669407" cy="162964"/>
          </a:xfrm>
          <a:prstGeom prst="rect">
            <a:avLst/>
          </a:prstGeom>
        </p:spPr>
        <p:txBody>
          <a:bodyPr anchor="ctr" bIns="45720" lIns="91440" rIns="91440" rtlCol="0" tIns="45720" vert="horz"/>
          <a:lstStyle>
            <a:lvl1pPr algn="r">
              <a:defRPr sz="800">
                <a:solidFill>
                  <a:srgbClr val="A27B00"/>
                </a:solidFill>
              </a:defRPr>
            </a:lvl1pPr>
          </a:lstStyle>
          <a:p>
            <a:r>
              <a:rPr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dt="0" hdr="0"/>
  <p:txStyles>
    <p:titleStyle>
      <a:lvl1pPr algn="l" defTabSz="342900" eaLnBrk="1" hangingPunct="1" latinLnBrk="0" rtl="0">
        <a:spcBef>
          <a:spcPct val="0"/>
        </a:spcBef>
        <a:buNone/>
        <a:defRPr b="1" kern="1200" sz="24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269875" latinLnBrk="0" marL="269875" rtl="0">
        <a:spcBef>
          <a:spcPct val="20000"/>
        </a:spcBef>
        <a:buClr>
          <a:schemeClr val="accent1">
            <a:lumMod val="50000"/>
          </a:schemeClr>
        </a:buClr>
        <a:buSzPct val="13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196850" latinLnBrk="0" marL="539750" rtl="0">
        <a:spcBef>
          <a:spcPct val="20000"/>
        </a:spcBef>
        <a:buClr>
          <a:schemeClr val="accent1">
            <a:lumMod val="50000"/>
          </a:schemeClr>
        </a:buClr>
        <a:buFont charset="0" panose="020B0606020202030204" pitchFamily="34" typeface="Arial Narrow"/>
        <a:buChar char="►"/>
        <a:defRPr kern="1200" sz="1800">
          <a:solidFill>
            <a:schemeClr val="tx1">
              <a:lumMod val="85000"/>
              <a:lumOff val="15000"/>
            </a:schemeClr>
          </a:solidFill>
          <a:latin typeface="+mn-lt"/>
          <a:ea typeface="+mn-ea"/>
          <a:cs typeface="+mn-cs"/>
        </a:defRPr>
      </a:lvl2pPr>
      <a:lvl3pPr algn="l" defTabSz="342900" eaLnBrk="1" hangingPunct="1" indent="-269875" latinLnBrk="0" marL="717550" rtl="0">
        <a:spcBef>
          <a:spcPct val="20000"/>
        </a:spcBef>
        <a:buClr>
          <a:srgbClr val="5E8F3D"/>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177800" latinLnBrk="0" marL="809625"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92075" latinLnBrk="0" marL="895350" rtl="0">
        <a:spcBef>
          <a:spcPct val="20000"/>
        </a:spcBef>
        <a:buClr>
          <a:srgbClr val="A88000"/>
        </a:buClr>
        <a:buFont charset="0" panose="020B0606020202030204" pitchFamily="34" typeface="Arial Narrow"/>
        <a:buChar char="▲"/>
        <a:defRPr kern="1200" sz="1200">
          <a:solidFill>
            <a:schemeClr val="bg1">
              <a:lumMod val="65000"/>
            </a:schemeClr>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1506453" y="2512608"/>
            <a:ext cx="6131085" cy="781398"/>
          </a:xfrm>
          <a:prstGeom prst="rect">
            <a:avLst/>
          </a:prstGeom>
          <a:effectLst>
            <a:outerShdw algn="l" blurRad="50800" dist="38100" rotWithShape="0">
              <a:prstClr val="black">
                <a:alpha val="40000"/>
              </a:prstClr>
            </a:outerShdw>
          </a:effectLst>
        </p:spPr>
        <p:txBody>
          <a:bodyPr/>
          <a:lstStyle/>
          <a:p>
            <a:pPr lvl="0" indent="0" marL="0">
              <a:buNone/>
            </a:pPr>
            <a:r>
              <a:rPr/>
              <a:t>Introduction: Information, Data, Models</a:t>
            </a:r>
          </a:p>
        </p:txBody>
      </p:sp>
      <p:sp>
        <p:nvSpPr>
          <p:cNvPr id="3" name="Subtitle 2"/>
          <p:cNvSpPr>
            <a:spLocks noGrp="1"/>
          </p:cNvSpPr>
          <p:nvPr>
            <p:ph hasCustomPrompt="1" idx="1" type="subTitle"/>
          </p:nvPr>
        </p:nvSpPr>
        <p:spPr>
          <a:xfrm>
            <a:off x="2956853" y="3318386"/>
            <a:ext cx="3230289" cy="374810"/>
          </a:xfrm>
          <a:prstGeom prst="rect">
            <a:avLst/>
          </a:prstGeom>
        </p:spPr>
        <p:txBody>
          <a:bodyPr/>
          <a:lstStyle/>
          <a:p>
            <a:pPr lvl="0" indent="0" marL="0">
              <a:buNone/>
            </a:pPr>
            <a:r>
              <a:rPr/>
              <a:t>Week 1</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7-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8-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9-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10-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Finding data</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 “Two content” output</a:t>
            </a:r>
          </a:p>
        </p:txBody>
      </p:sp>
      <p:sp>
        <p:nvSpPr>
          <p:cNvPr id="4" name="Content Placeholder 3"/>
          <p:cNvSpPr>
            <a:spLocks noGrp="1"/>
          </p:cNvSpPr>
          <p:nvPr>
            <p:ph idx="2" sz="half"/>
          </p:nvPr>
        </p:nvSpPr>
        <p:spPr/>
        <p:txBody>
          <a:bodyPr/>
          <a:lstStyle/>
          <a:p>
            <a:pPr lvl="0" indent="0" marL="0">
              <a:buNone/>
            </a:pPr>
            <a:r>
              <a:rPr/>
              <a:t>Something else</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Title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prints to Comparison</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Using </a:t>
            </a:r>
            <a:r>
              <a:rPr>
                <a:latin typeface="Courier"/>
              </a:rPr>
              <a:t>with()</a:t>
            </a:r>
            <a:r>
              <a:rPr/>
              <a:t> in </a:t>
            </a:r>
            <a:r>
              <a:rPr i="1"/>
              <a:t>base R</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Changing the </a:t>
            </a:r>
            <a:r>
              <a:rPr>
                <a:latin typeface="Courier"/>
              </a:rPr>
              <a:t>ggplot</a:t>
            </a:r>
            <a:r>
              <a:rPr/>
              <a:t> theme</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Information &gt; Data &gt; Models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i="1"/>
              <a:t>Some</a:t>
            </a:r>
            <a:r>
              <a:rPr/>
              <a:t> further styling options</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Test</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mtcars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disp, </a:t>
            </a:r>
            <a:r>
              <a:rPr>
                <a:solidFill>
                  <a:srgbClr val="657422"/>
                </a:solidFill>
                <a:latin typeface="Courier"/>
              </a:rPr>
              <a:t>y =</a:t>
            </a:r>
            <a:r>
              <a:rPr>
                <a:solidFill>
                  <a:srgbClr val="003B4F"/>
                </a:solidFill>
                <a:latin typeface="Courier"/>
              </a:rPr>
              <a:t> mpg))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"loess"</a:t>
            </a:r>
            <a:r>
              <a:rPr>
                <a:solidFill>
                  <a:srgbClr val="003B4F"/>
                </a:solidFill>
                <a:latin typeface="Courier"/>
              </a:rPr>
              <a:t>, </a:t>
            </a:r>
            <a:r>
              <a:rPr>
                <a:solidFill>
                  <a:srgbClr val="657422"/>
                </a:solidFill>
                <a:latin typeface="Courier"/>
              </a:rPr>
              <a:t>formula =</a:t>
            </a:r>
            <a:r>
              <a:rPr>
                <a:solidFill>
                  <a:srgbClr val="003B4F"/>
                </a:solidFill>
                <a:latin typeface="Courier"/>
              </a:rPr>
              <a:t> </a:t>
            </a:r>
            <a:r>
              <a:rPr>
                <a:solidFill>
                  <a:srgbClr val="20794D"/>
                </a:solidFill>
                <a:latin typeface="Courier"/>
              </a:rPr>
              <a:t>"y~x"</a:t>
            </a:r>
            <a:r>
              <a:rPr>
                <a:solidFill>
                  <a:srgbClr val="003B4F"/>
                </a:solidFill>
                <a:latin typeface="Courier"/>
              </a:rPr>
              <a:t>)</a:t>
            </a:r>
          </a:p>
        </p:txBody>
      </p:sp>
      <p:pic>
        <p:nvPicPr>
          <p:cNvPr descr="Week_1_R_files/figure-pptx/unnamed-chunk-21-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Final</a:t>
            </a:r>
          </a:p>
        </p:txBody>
      </p:sp>
      <p:sp>
        <p:nvSpPr>
          <p:cNvPr id="3" name="Content Placeholder 2"/>
          <p:cNvSpPr>
            <a:spLocks noGrp="1"/>
          </p:cNvSpPr>
          <p:nvPr>
            <p:ph hasCustomPrompt="1" idx="1"/>
          </p:nvPr>
        </p:nvSpPr>
        <p:spPr/>
        <p:txBody>
          <a:bodyPr/>
          <a:lstStyle/>
          <a:p>
            <a:pPr lvl="0" indent="0" marL="0">
              <a:buNone/>
            </a:pPr>
            <a:r>
              <a:rPr/>
              <a:t>This is an important sentence!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Models in social science</a:t>
            </a:r>
          </a:p>
        </p:txBody>
      </p:sp>
      <p:sp>
        <p:nvSpPr>
          <p:cNvPr id="3" name="Content Placeholder 2"/>
          <p:cNvSpPr>
            <a:spLocks noGrp="1"/>
          </p:cNvSpPr>
          <p:nvPr>
            <p:ph hasCustomPrompt="1" idx="1"/>
          </p:nvPr>
        </p:nvSpPr>
        <p:spPr/>
        <p:txBody>
          <a:bodyPr/>
          <a:lstStyle/>
          <a:p>
            <a:pPr lvl="0"/>
            <a:r>
              <a:rPr/>
              <a:t>Descriptive</a:t>
            </a:r>
          </a:p>
          <a:p>
            <a:pPr lvl="0"/>
            <a:r>
              <a:rPr/>
              <a:t>Predictive</a:t>
            </a:r>
          </a:p>
          <a:p>
            <a:pPr lvl="0"/>
            <a:r>
              <a:rPr/>
              <a:t>Inferential</a:t>
            </a:r>
          </a:p>
          <a:p>
            <a:pPr lvl="0"/>
            <a:r>
              <a:rPr/>
              <a:t>Causal</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Typical research objectives by required sample size (</a:t>
            </a:r>
            <a:r>
              <a:rPr i="1"/>
              <a:t>n</a:t>
            </a:r>
            <a:r>
              <a:rPr/>
              <a:t>)</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14:m>
                  <m:oMath xmlns:m="http://schemas.openxmlformats.org/officeDocument/2006/math">
                    <m:r>
                      <m:t>n</m:t>
                    </m:r>
                    <m:r>
                      <m:rPr>
                        <m:sty m:val="p"/>
                      </m:rPr>
                      <m:t>→</m:t>
                    </m:r>
                    <m:r>
                      <m:rPr>
                        <m:sty m:val="p"/>
                      </m:rPr>
                      <m:t>∞</m:t>
                    </m:r>
                  </m:oMath>
                </a14:m>
              </a:p>
              <a:p>
                <a:pPr lvl="0"/>
                <a:r>
                  <a:rPr b="1"/>
                  <a:t>n </a:t>
                </a:r>
                <a14:m>
                  <m:oMath xmlns:m="http://schemas.openxmlformats.org/officeDocument/2006/math">
                    <m:r>
                      <m:rPr>
                        <m:sty m:val="p"/>
                      </m:rPr>
                      <m:t>≈</m:t>
                    </m:r>
                  </m:oMath>
                </a14:m>
                <a:r>
                  <a:rPr b="1"/>
                  <a:t> 5,000 - 100,000</a:t>
                </a:r>
                <a:r>
                  <a:rPr/>
                  <a:t>: stratified population survey</a:t>
                </a:r>
              </a:p>
              <a:p>
                <a:pPr lvl="0"/>
                <a:r>
                  <a:rPr b="1"/>
                  <a:t>n </a:t>
                </a:r>
                <a14:m>
                  <m:oMath xmlns:m="http://schemas.openxmlformats.org/officeDocument/2006/math">
                    <m:r>
                      <m:rPr>
                        <m:sty m:val="p"/>
                      </m:rPr>
                      <m:t>≈</m:t>
                    </m:r>
                  </m:oMath>
                </a14:m>
                <a:r>
                  <a:rPr b="1"/>
                  <a:t> 1,000 - 5,000</a:t>
                </a:r>
                <a:r>
                  <a:rPr/>
                  <a:t>: population survey</a:t>
                </a:r>
              </a:p>
              <a:p>
                <a:pPr lvl="0"/>
                <a:r>
                  <a:rPr b="1"/>
                  <a:t>n </a:t>
                </a:r>
                <a14:m>
                  <m:oMath xmlns:m="http://schemas.openxmlformats.org/officeDocument/2006/math">
                    <m:r>
                      <m:rPr>
                        <m:sty m:val="p"/>
                      </m:rPr>
                      <m:t>≈</m:t>
                    </m:r>
                  </m:oMath>
                </a14:m>
                <a:r>
                  <a:rPr b="1"/>
                  <a:t> 100 - 1,000</a:t>
                </a:r>
                <a:r>
                  <a:rPr/>
                  <a:t>: targeted survey</a:t>
                </a:r>
              </a:p>
              <a:p>
                <a:pPr lvl="0"/>
                <a:r>
                  <a:rPr b="1"/>
                  <a:t>n </a:t>
                </a:r>
                <a14:m>
                  <m:oMath xmlns:m="http://schemas.openxmlformats.org/officeDocument/2006/math">
                    <m:r>
                      <m:rPr>
                        <m:sty m:val="p"/>
                      </m:rPr>
                      <m:t>≈</m:t>
                    </m:r>
                  </m:oMath>
                </a14:m>
                <a:r>
                  <a:rPr b="1"/>
                  <a:t> 50 - 100</a:t>
                </a:r>
                <a:r>
                  <a:rPr/>
                  <a:t>: stratified narrative study</a:t>
                </a:r>
              </a:p>
              <a:p>
                <a:pPr lvl="0"/>
                <a:r>
                  <a:rPr b="1"/>
                  <a:t>n </a:t>
                </a:r>
                <a14:m>
                  <m:oMath xmlns:m="http://schemas.openxmlformats.org/officeDocument/2006/math">
                    <m:r>
                      <m:rPr>
                        <m:sty m:val="p"/>
                      </m:rPr>
                      <m:t>≈</m:t>
                    </m:r>
                  </m:oMath>
                </a14:m>
                <a:r>
                  <a:rPr b="1"/>
                  <a:t> 10 - 50</a:t>
                </a:r>
                <a:r>
                  <a:rPr/>
                  <a:t>: narrative study</a:t>
                </a:r>
              </a:p>
              <a:p>
                <a:pPr lvl="0"/>
                <a:r>
                  <a:rPr b="1"/>
                  <a:t>n </a:t>
                </a:r>
                <a14:m>
                  <m:oMath xmlns:m="http://schemas.openxmlformats.org/officeDocument/2006/math">
                    <m:r>
                      <m:rPr>
                        <m:sty m:val="p"/>
                      </m:rPr>
                      <m:t>≈</m:t>
                    </m:r>
                  </m:oMath>
                </a14:m>
                <a:r>
                  <a:rPr b="1"/>
                  <a:t> 5 - 10</a:t>
                </a:r>
                <a:r>
                  <a:rPr/>
                  <a:t>: interactive narrative study</a:t>
                </a:r>
              </a:p>
              <a:p>
                <a:pPr lvl="0"/>
                <a:r>
                  <a:rPr b="1"/>
                  <a:t>n = 2 - 4</a:t>
                </a:r>
                <a:r>
                  <a:rPr/>
                  <a:t>: comparative case study</a:t>
                </a:r>
              </a:p>
              <a:p>
                <a:pPr lvl="0"/>
                <a:r>
                  <a:rPr b="1"/>
                  <a:t>n = 1</a:t>
                </a:r>
                <a:r>
                  <a:rPr/>
                  <a:t>: case study</a:t>
                </a:r>
              </a:p>
              <a:p>
                <a:pPr lvl="0"/>
                <a:r>
                  <a:rPr b="1"/>
                  <a:t>n = 0</a:t>
                </a:r>
                <a:r>
                  <a:rPr/>
                  <a:t>: theoretical/simulation study</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The </a:t>
            </a:r>
            <a:r>
              <a:rPr i="1"/>
              <a:t>n = 0</a:t>
            </a:r>
            <a:r>
              <a:rPr/>
              <a:t> principle</a:t>
            </a:r>
          </a:p>
        </p:txBody>
      </p:sp>
      <p:sp>
        <p:nvSpPr>
          <p:cNvPr id="3" name="Content Placeholder 2"/>
          <p:cNvSpPr>
            <a:spLocks noGrp="1"/>
          </p:cNvSpPr>
          <p:nvPr>
            <p:ph idx="1" sz="half"/>
          </p:nvPr>
        </p:nvSpPr>
        <p:spPr/>
        <p:txBody>
          <a:bodyPr/>
          <a:lstStyle/>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2069</a:t>
            </a:r>
            <a:r>
              <a:rPr>
                <a:solidFill>
                  <a:srgbClr val="003B4F"/>
                </a:solidFill>
                <a:latin typeface="Courier"/>
              </a:rPr>
              <a:t>)</a:t>
            </a:r>
            <a:br/>
            <a:br/>
            <a:r>
              <a:rPr>
                <a:solidFill>
                  <a:srgbClr val="003B4F"/>
                </a:solidFill>
                <a:latin typeface="Courier"/>
              </a:rPr>
              <a:t>student_numbers &lt;- </a:t>
            </a:r>
            <a:r>
              <a:rPr>
                <a:solidFill>
                  <a:srgbClr val="AD0000"/>
                </a:solidFill>
                <a:latin typeface="Courier"/>
              </a:rPr>
              <a:t>120</a:t>
            </a:r>
            <a:br/>
            <a:br/>
            <a:r>
              <a:rPr>
                <a:solidFill>
                  <a:srgbClr val="003B4F"/>
                </a:solidFill>
                <a:latin typeface="Courier"/>
              </a:rPr>
              <a:t>sex &lt;- </a:t>
            </a:r>
            <a:r>
              <a:rPr>
                <a:solidFill>
                  <a:srgbClr val="4758AB"/>
                </a:solidFill>
                <a:latin typeface="Courier"/>
              </a:rPr>
              <a:t>sample</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"Female"</a:t>
            </a:r>
            <a:r>
              <a:rPr>
                <a:solidFill>
                  <a:srgbClr val="003B4F"/>
                </a:solidFill>
                <a:latin typeface="Courier"/>
              </a:rPr>
              <a:t>, </a:t>
            </a:r>
            <a:r>
              <a:rPr>
                <a:solidFill>
                  <a:srgbClr val="20794D"/>
                </a:solidFill>
                <a:latin typeface="Courier"/>
              </a:rPr>
              <a:t>"Male"</a:t>
            </a:r>
            <a:r>
              <a:rPr>
                <a:solidFill>
                  <a:srgbClr val="003B4F"/>
                </a:solidFill>
                <a:latin typeface="Courier"/>
              </a:rPr>
              <a:t>), </a:t>
            </a:r>
            <a:br/>
            <a:r>
              <a:rPr>
                <a:solidFill>
                  <a:srgbClr val="003B4F"/>
                </a:solidFill>
                <a:latin typeface="Courier"/>
              </a:rPr>
              <a:t>              </a:t>
            </a:r>
            <a:r>
              <a:rPr>
                <a:solidFill>
                  <a:srgbClr val="657422"/>
                </a:solidFill>
                <a:latin typeface="Courier"/>
              </a:rPr>
              <a:t>size =</a:t>
            </a:r>
            <a:r>
              <a:rPr>
                <a:solidFill>
                  <a:srgbClr val="003B4F"/>
                </a:solidFill>
                <a:latin typeface="Courier"/>
              </a:rPr>
              <a:t> student_numbers,</a:t>
            </a:r>
            <a:br/>
            <a:r>
              <a:rPr>
                <a:solidFill>
                  <a:srgbClr val="003B4F"/>
                </a:solidFill>
                <a:latin typeface="Courier"/>
              </a:rPr>
              <a:t>              </a:t>
            </a:r>
            <a:r>
              <a:rPr>
                <a:solidFill>
                  <a:srgbClr val="657422"/>
                </a:solidFill>
                <a:latin typeface="Courier"/>
              </a:rPr>
              <a:t>prob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70</a:t>
            </a:r>
            <a:r>
              <a:rPr>
                <a:solidFill>
                  <a:srgbClr val="003B4F"/>
                </a:solidFill>
                <a:latin typeface="Courier"/>
              </a:rPr>
              <a:t>, </a:t>
            </a:r>
            <a:r>
              <a:rPr>
                <a:solidFill>
                  <a:srgbClr val="AD0000"/>
                </a:solidFill>
                <a:latin typeface="Courier"/>
              </a:rPr>
              <a:t>30</a:t>
            </a:r>
            <a:r>
              <a:rPr>
                <a:solidFill>
                  <a:srgbClr val="003B4F"/>
                </a:solidFill>
                <a:latin typeface="Courier"/>
              </a:rPr>
              <a:t>),</a:t>
            </a:r>
            <a:br/>
            <a:r>
              <a:rPr>
                <a:solidFill>
                  <a:srgbClr val="003B4F"/>
                </a:solidFill>
                <a:latin typeface="Courier"/>
              </a:rPr>
              <a:t>              </a:t>
            </a:r>
            <a:r>
              <a:rPr>
                <a:solidFill>
                  <a:srgbClr val="657422"/>
                </a:solidFill>
                <a:latin typeface="Courier"/>
              </a:rPr>
              <a:t>replace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003B4F"/>
                </a:solidFill>
                <a:latin typeface="Courier"/>
              </a:rPr>
              <a:t>height &lt;- </a:t>
            </a:r>
            <a:r>
              <a:rPr>
                <a:solidFill>
                  <a:srgbClr val="4758AB"/>
                </a:solidFill>
                <a:latin typeface="Courier"/>
              </a:rPr>
              <a:t>case_when</a:t>
            </a:r>
            <a:r>
              <a:rPr>
                <a:solidFill>
                  <a:srgbClr val="003B4F"/>
                </a:solidFill>
                <a:latin typeface="Courier"/>
              </a:rPr>
              <a:t>(sex </a:t>
            </a:r>
            <a:r>
              <a:rPr>
                <a:solidFill>
                  <a:srgbClr val="5E5E5E"/>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"Female"</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657422"/>
                </a:solidFill>
                <a:latin typeface="Courier"/>
              </a:rPr>
              <a:t>n =</a:t>
            </a:r>
            <a:r>
              <a:rPr>
                <a:solidFill>
                  <a:srgbClr val="003B4F"/>
                </a:solidFill>
                <a:latin typeface="Courier"/>
              </a:rPr>
              <a:t> student_numbers, </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162.4</a:t>
            </a:r>
            <a:r>
              <a:rPr>
                <a:solidFill>
                  <a:srgbClr val="003B4F"/>
                </a:solidFill>
                <a:latin typeface="Courier"/>
              </a:rPr>
              <a:t>, </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sex </a:t>
            </a:r>
            <a:r>
              <a:rPr>
                <a:solidFill>
                  <a:srgbClr val="5E5E5E"/>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"Male"</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657422"/>
                </a:solidFill>
                <a:latin typeface="Courier"/>
              </a:rPr>
              <a:t>n =</a:t>
            </a:r>
            <a:r>
              <a:rPr>
                <a:solidFill>
                  <a:srgbClr val="003B4F"/>
                </a:solidFill>
                <a:latin typeface="Courier"/>
              </a:rPr>
              <a:t> student_numbers, </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175.9</a:t>
            </a:r>
            <a:r>
              <a:rPr>
                <a:solidFill>
                  <a:srgbClr val="003B4F"/>
                </a:solidFill>
                <a:latin typeface="Courier"/>
              </a:rPr>
              <a:t>, </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13</a:t>
            </a:r>
            <a:r>
              <a:rPr>
                <a:solidFill>
                  <a:srgbClr val="003B4F"/>
                </a:solidFill>
                <a:latin typeface="Courier"/>
              </a:rPr>
              <a:t>))</a:t>
            </a:r>
            <a:br/>
            <a:br/>
            <a:r>
              <a:rPr>
                <a:solidFill>
                  <a:srgbClr val="003B4F"/>
                </a:solidFill>
                <a:latin typeface="Courier"/>
              </a:rPr>
              <a:t>dataset &lt;- </a:t>
            </a:r>
            <a:r>
              <a:rPr>
                <a:solidFill>
                  <a:srgbClr val="4758AB"/>
                </a:solidFill>
                <a:latin typeface="Courier"/>
              </a:rPr>
              <a:t>data.frame</a:t>
            </a:r>
            <a:r>
              <a:rPr>
                <a:solidFill>
                  <a:srgbClr val="003B4F"/>
                </a:solidFill>
                <a:latin typeface="Courier"/>
              </a:rPr>
              <a:t>(sex, height)</a:t>
            </a:r>
            <a:br/>
            <a:br/>
            <a:r>
              <a:rPr>
                <a:solidFill>
                  <a:srgbClr val="4758AB"/>
                </a:solidFill>
                <a:latin typeface="Courier"/>
              </a:rPr>
              <a:t>head</a:t>
            </a:r>
            <a:r>
              <a:rPr>
                <a:solidFill>
                  <a:srgbClr val="003B4F"/>
                </a:solidFill>
                <a:latin typeface="Courier"/>
              </a:rPr>
              <a:t>(dataset)</a:t>
            </a:r>
            <a:br/>
            <a:br/>
            <a:r>
              <a:rPr>
                <a:solidFill>
                  <a:srgbClr val="4758AB"/>
                </a:solidFill>
                <a:latin typeface="Courier"/>
              </a:rPr>
              <a:t>tail</a:t>
            </a:r>
            <a:r>
              <a:rPr>
                <a:solidFill>
                  <a:srgbClr val="003B4F"/>
                </a:solidFill>
                <a:latin typeface="Courier"/>
              </a:rPr>
              <a:t>(dataset)</a:t>
            </a:r>
          </a:p>
        </p:txBody>
      </p:sp>
      <p:sp>
        <p:nvSpPr>
          <p:cNvPr id="4" name="Content Placeholder 3"/>
          <p:cNvSpPr>
            <a:spLocks noGrp="1"/>
          </p:cNvSpPr>
          <p:nvPr>
            <p:ph idx="2" sz="half"/>
          </p:nvPr>
        </p:nvSpPr>
        <p:spPr/>
        <p:txBody>
          <a:bodyPr/>
          <a:lstStyle/>
          <a:p>
            <a:pPr lvl="0" indent="0">
              <a:buNone/>
            </a:pPr>
            <a:r>
              <a:rPr>
                <a:latin typeface="Courier"/>
              </a:rPr>
              <a:t>     sex   height
1 Female 154.6208
2 Female 163.8226
3 Female 162.6665
4 Female 162.1338
5 Female 167.3965
6 Female 159.2073</a:t>
            </a:r>
          </a:p>
          <a:p>
            <a:pPr lvl="0" indent="0">
              <a:buNone/>
            </a:pPr>
            <a:r>
              <a:rPr>
                <a:latin typeface="Courier"/>
              </a:rPr>
              <a:t>       sex   height
115 Female 164.7633
116 Female 153.7522
117 Female 164.0542
118 Female 175.2531
119 Female 158.4923
120   Male 178.2895</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Module outline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Finding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latin typeface="Courier"/>
              </a:rPr>
              <a:t># Attaching packages
✔ ggeffects  1.3.1    ✔ sjlabelled 1.2.0 
✔ sjmisc     2.8.9    ✔ sjstats    0.18.2
✔ sjPlot     2.8.15   ✔ esc        0.5.1 </a:t>
            </a:r>
          </a:p>
        </p:txBody>
      </p:sp>
      <p:pic>
        <p:nvPicPr>
          <p:cNvPr descr="Week_1_R_files/figure-pptx/unnamed-chunk-5-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1_R_files/figure-pptx/unnamed-chunk-6-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Information, Data, Models</dc:title>
  <dc:creator/>
  <cp:keywords/>
  <dcterms:created xsi:type="dcterms:W3CDTF">2023-09-28T13:44:14Z</dcterms:created>
  <dcterms:modified xsi:type="dcterms:W3CDTF">2023-09-28T13:44:14Z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1</vt:lpwstr>
  </property>
  <property fmtid="{D5CDD505-2E9C-101B-9397-08002B2CF9AE}" pid="8" name="toc-title">
    <vt:lpwstr>Table of contents</vt:lpwstr>
  </property>
</Properties>
</file>