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notesMaster" Target="notesMasters/notesMaster1.xml" /><Relationship Id="rId30" Type="http://schemas.openxmlformats.org/officeDocument/2006/relationships/tableStyles" Target="tableStyles.xml" /><Relationship Id="rId1" Type="http://schemas.openxmlformats.org/officeDocument/2006/relationships/slideMaster" Target="slideMasters/slideMaster1.xml" /><Relationship Id="rId29" Type="http://schemas.openxmlformats.org/officeDocument/2006/relationships/theme" Target="theme/theme1.xml" /><Relationship Id="rId28" Type="http://schemas.openxmlformats.org/officeDocument/2006/relationships/viewProps" Target="viewProps.xml" /><Relationship Id="rId2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may write a lot of extra stuff here in case you are interested.</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1.xml" /><Relationship Id="rId3"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14.png"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16.png" /><Relationship Id="rId2" Type="http://schemas.openxmlformats.org/officeDocument/2006/relationships/image" Target="../media/image1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Measurement, Understanding, Description</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2</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Functions</a:t>
            </a:r>
          </a:p>
        </p:txBody>
      </p:sp>
      <p:sp>
        <p:nvSpPr>
          <p:cNvPr id="3" name="Content Placeholder 2"/>
          <p:cNvSpPr>
            <a:spLocks noGrp="1"/>
          </p:cNvSpPr>
          <p:nvPr>
            <p:ph hasCustomPrompt="1" idx="1"/>
          </p:nvPr>
        </p:nvSpPr>
        <p:spPr/>
        <p:txBody>
          <a:bodyPr/>
          <a:lstStyle/>
          <a:p>
            <a:pPr lvl="0" indent="0" marL="0">
              <a:buNone/>
            </a:pPr>
            <a:r>
              <a:rPr/>
              <a:t>Example:</a:t>
            </a:r>
          </a:p>
          <a:p>
            <a:pPr lvl="0" indent="0">
              <a:buNone/>
            </a:pPr>
            <a:r>
              <a:rPr>
                <a:solidFill>
                  <a:srgbClr val="003B4F"/>
                </a:solidFill>
                <a:latin typeface="Courier"/>
              </a:rPr>
              <a:t>Chris_s_mean &lt;- function(number1, number2) {</a:t>
            </a:r>
            <a:br/>
            <a:r>
              <a:rPr>
                <a:solidFill>
                  <a:srgbClr val="003B4F"/>
                </a:solidFill>
                <a:latin typeface="Courier"/>
              </a:rPr>
              <a:t>  mean_value &lt;- (number1 </a:t>
            </a:r>
            <a:r>
              <a:rPr>
                <a:solidFill>
                  <a:srgbClr val="5E5E5E"/>
                </a:solidFill>
                <a:latin typeface="Courier"/>
              </a:rPr>
              <a:t>+</a:t>
            </a:r>
            <a:r>
              <a:rPr>
                <a:solidFill>
                  <a:srgbClr val="003B4F"/>
                </a:solidFill>
                <a:latin typeface="Courier"/>
              </a:rPr>
              <a:t> number2)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  </a:t>
            </a:r>
            <a:r>
              <a:rPr>
                <a:solidFill>
                  <a:srgbClr val="4758AB"/>
                </a:solidFill>
                <a:latin typeface="Courier"/>
              </a:rPr>
              <a:t>print</a:t>
            </a:r>
            <a:r>
              <a:rPr>
                <a:solidFill>
                  <a:srgbClr val="003B4F"/>
                </a:solidFill>
                <a:latin typeface="Courier"/>
              </a:rPr>
              <a:t>(</a:t>
            </a:r>
            <a:r>
              <a:rPr>
                <a:solidFill>
                  <a:srgbClr val="4758AB"/>
                </a:solidFill>
                <a:latin typeface="Courier"/>
              </a:rPr>
              <a:t>paste</a:t>
            </a:r>
            <a:r>
              <a:rPr>
                <a:solidFill>
                  <a:srgbClr val="003B4F"/>
                </a:solidFill>
                <a:latin typeface="Courier"/>
              </a:rPr>
              <a:t>(</a:t>
            </a:r>
            <a:r>
              <a:rPr>
                <a:solidFill>
                  <a:srgbClr val="20794D"/>
                </a:solidFill>
                <a:latin typeface="Courier"/>
              </a:rPr>
              <a:t>"The mean of"</a:t>
            </a:r>
            <a:r>
              <a:rPr>
                <a:solidFill>
                  <a:srgbClr val="003B4F"/>
                </a:solidFill>
                <a:latin typeface="Courier"/>
              </a:rPr>
              <a:t>, number1, </a:t>
            </a:r>
            <a:r>
              <a:rPr>
                <a:solidFill>
                  <a:srgbClr val="20794D"/>
                </a:solidFill>
                <a:latin typeface="Courier"/>
              </a:rPr>
              <a:t>"and"</a:t>
            </a:r>
            <a:r>
              <a:rPr>
                <a:solidFill>
                  <a:srgbClr val="003B4F"/>
                </a:solidFill>
                <a:latin typeface="Courier"/>
              </a:rPr>
              <a:t>, number2, </a:t>
            </a:r>
            <a:r>
              <a:rPr>
                <a:solidFill>
                  <a:srgbClr val="20794D"/>
                </a:solidFill>
                <a:latin typeface="Courier"/>
              </a:rPr>
              <a:t>"is"</a:t>
            </a:r>
            <a:r>
              <a:rPr>
                <a:solidFill>
                  <a:srgbClr val="003B4F"/>
                </a:solidFill>
                <a:latin typeface="Courier"/>
              </a:rPr>
              <a:t>, mean_value))</a:t>
            </a:r>
            <a:br/>
            <a:r>
              <a:rPr>
                <a:solidFill>
                  <a:srgbClr val="003B4F"/>
                </a:solidFill>
                <a:latin typeface="Courier"/>
              </a:rPr>
              <a:t>}</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8</a:t>
            </a:r>
            <a:r>
              <a:rPr>
                <a:solidFill>
                  <a:srgbClr val="003B4F"/>
                </a:solidFill>
                <a:latin typeface="Courier"/>
              </a:rPr>
              <a:t>)</a:t>
            </a:r>
          </a:p>
          <a:p>
            <a:pPr lvl="0" indent="0">
              <a:buNone/>
            </a:pPr>
            <a:r>
              <a:rPr>
                <a:latin typeface="Courier"/>
              </a:rPr>
              <a:t>[1] "The mean of 2 and 8 is 5"</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7</a:t>
            </a:r>
            <a:r>
              <a:rPr>
                <a:solidFill>
                  <a:srgbClr val="003B4F"/>
                </a:solidFill>
                <a:latin typeface="Courier"/>
              </a:rPr>
              <a:t>, </a:t>
            </a:r>
            <a:r>
              <a:rPr>
                <a:solidFill>
                  <a:srgbClr val="AD0000"/>
                </a:solidFill>
                <a:latin typeface="Courier"/>
              </a:rPr>
              <a:t>9</a:t>
            </a:r>
            <a:r>
              <a:rPr>
                <a:solidFill>
                  <a:srgbClr val="003B4F"/>
                </a:solidFill>
                <a:latin typeface="Courier"/>
              </a:rPr>
              <a:t>)</a:t>
            </a:r>
          </a:p>
          <a:p>
            <a:pPr lvl="0" indent="0">
              <a:buNone/>
            </a:pPr>
            <a:r>
              <a:rPr>
                <a:latin typeface="Courier"/>
              </a:rPr>
              <a:t>[1] "The mean of 7 and 9 is 8"</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461325</a:t>
            </a:r>
            <a:r>
              <a:rPr>
                <a:solidFill>
                  <a:srgbClr val="003B4F"/>
                </a:solidFill>
                <a:latin typeface="Courier"/>
              </a:rPr>
              <a:t>, </a:t>
            </a:r>
            <a:r>
              <a:rPr>
                <a:solidFill>
                  <a:srgbClr val="AD0000"/>
                </a:solidFill>
                <a:latin typeface="Courier"/>
              </a:rPr>
              <a:t>7849545</a:t>
            </a:r>
            <a:r>
              <a:rPr>
                <a:solidFill>
                  <a:srgbClr val="003B4F"/>
                </a:solidFill>
                <a:latin typeface="Courier"/>
              </a:rPr>
              <a:t>)</a:t>
            </a:r>
          </a:p>
          <a:p>
            <a:pPr lvl="0" indent="0">
              <a:buNone/>
            </a:pPr>
            <a:r>
              <a:rPr>
                <a:latin typeface="Courier"/>
              </a:rPr>
              <a:t>[1] "The mean of 461325 and 7849545 is 4155435"</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Error in Chris_s_mean(1, 2, 3): unused argument (3)</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Functions</a:t>
            </a:r>
          </a:p>
        </p:txBody>
      </p:sp>
      <p:sp>
        <p:nvSpPr>
          <p:cNvPr id="3" name="Content Placeholder 2"/>
          <p:cNvSpPr>
            <a:spLocks noGrp="1"/>
          </p:cNvSpPr>
          <p:nvPr>
            <p:ph hasCustomPrompt="1" idx="1"/>
          </p:nvPr>
        </p:nvSpPr>
        <p:spPr/>
        <p:txBody>
          <a:bodyPr/>
          <a:lstStyle/>
          <a:p>
            <a:pPr lvl="0" indent="0" marL="0">
              <a:buNone/>
            </a:pPr>
            <a:r>
              <a:rPr/>
              <a:t>What if we want more?</a:t>
            </a:r>
          </a:p>
          <a:p>
            <a:pPr lvl="0" indent="0">
              <a:buNone/>
            </a:pPr>
            <a:r>
              <a:rPr>
                <a:solidFill>
                  <a:srgbClr val="003B4F"/>
                </a:solidFill>
                <a:latin typeface="Courier"/>
              </a:rPr>
              <a:t>Chris_s_mean &lt;- function(...) {</a:t>
            </a:r>
            <a:br/>
            <a:r>
              <a:rPr>
                <a:solidFill>
                  <a:srgbClr val="003B4F"/>
                </a:solidFill>
                <a:latin typeface="Courier"/>
              </a:rPr>
              <a:t>  numbers &lt;- </a:t>
            </a:r>
            <a:r>
              <a:rPr>
                <a:solidFill>
                  <a:srgbClr val="4758AB"/>
                </a:solidFill>
                <a:latin typeface="Courier"/>
              </a:rPr>
              <a:t>c</a:t>
            </a:r>
            <a:r>
              <a:rPr>
                <a:solidFill>
                  <a:srgbClr val="003B4F"/>
                </a:solidFill>
                <a:latin typeface="Courier"/>
              </a:rPr>
              <a:t>(...)</a:t>
            </a:r>
            <a:br/>
            <a:r>
              <a:rPr>
                <a:solidFill>
                  <a:srgbClr val="003B4F"/>
                </a:solidFill>
                <a:latin typeface="Courier"/>
              </a:rPr>
              <a:t>  mean_value &lt;- </a:t>
            </a:r>
            <a:r>
              <a:rPr>
                <a:solidFill>
                  <a:srgbClr val="4758AB"/>
                </a:solidFill>
                <a:latin typeface="Courier"/>
              </a:rPr>
              <a:t>mean</a:t>
            </a:r>
            <a:r>
              <a:rPr>
                <a:solidFill>
                  <a:srgbClr val="003B4F"/>
                </a:solidFill>
                <a:latin typeface="Courier"/>
              </a:rPr>
              <a:t>(numbers)</a:t>
            </a:r>
            <a:br/>
            <a:r>
              <a:rPr>
                <a:solidFill>
                  <a:srgbClr val="003B4F"/>
                </a:solidFill>
                <a:latin typeface="Courier"/>
              </a:rPr>
              <a:t>  </a:t>
            </a:r>
            <a:r>
              <a:rPr>
                <a:solidFill>
                  <a:srgbClr val="4758AB"/>
                </a:solidFill>
                <a:latin typeface="Courier"/>
              </a:rPr>
              <a:t>print</a:t>
            </a:r>
            <a:r>
              <a:rPr>
                <a:solidFill>
                  <a:srgbClr val="003B4F"/>
                </a:solidFill>
                <a:latin typeface="Courier"/>
              </a:rPr>
              <a:t>(</a:t>
            </a:r>
            <a:r>
              <a:rPr>
                <a:solidFill>
                  <a:srgbClr val="4758AB"/>
                </a:solidFill>
                <a:latin typeface="Courier"/>
              </a:rPr>
              <a:t>ifelse</a:t>
            </a:r>
            <a:r>
              <a:rPr>
                <a:solidFill>
                  <a:srgbClr val="003B4F"/>
                </a:solidFill>
                <a:latin typeface="Courier"/>
              </a:rPr>
              <a:t>(</a:t>
            </a:r>
            <a:r>
              <a:rPr>
                <a:solidFill>
                  <a:srgbClr val="4758AB"/>
                </a:solidFill>
                <a:latin typeface="Courier"/>
              </a:rPr>
              <a:t>length</a:t>
            </a:r>
            <a:r>
              <a:rPr>
                <a:solidFill>
                  <a:srgbClr val="003B4F"/>
                </a:solidFill>
                <a:latin typeface="Courier"/>
              </a:rPr>
              <a:t>(numbers) </a:t>
            </a:r>
            <a:r>
              <a:rPr>
                <a:solidFill>
                  <a:srgbClr val="5E5E5E"/>
                </a:solidFill>
                <a:latin typeface="Courier"/>
              </a:rPr>
              <a:t>&gt;</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"The mean of the numbers is"</a:t>
            </a:r>
            <a:r>
              <a:rPr>
                <a:solidFill>
                  <a:srgbClr val="003B4F"/>
                </a:solidFill>
                <a:latin typeface="Courier"/>
              </a:rPr>
              <a:t>, mean_value),</a:t>
            </a:r>
            <a:b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"The mean of"</a:t>
            </a:r>
            <a:r>
              <a:rPr>
                <a:solidFill>
                  <a:srgbClr val="003B4F"/>
                </a:solidFill>
                <a:latin typeface="Courier"/>
              </a:rPr>
              <a:t>, numbers[</a:t>
            </a:r>
            <a:r>
              <a:rPr>
                <a:solidFill>
                  <a:srgbClr val="AD0000"/>
                </a:solidFill>
                <a:latin typeface="Courier"/>
              </a:rPr>
              <a:t>1</a:t>
            </a:r>
            <a:r>
              <a:rPr>
                <a:solidFill>
                  <a:srgbClr val="003B4F"/>
                </a:solidFill>
                <a:latin typeface="Courier"/>
              </a:rPr>
              <a:t>], </a:t>
            </a:r>
            <a:r>
              <a:rPr>
                <a:solidFill>
                  <a:srgbClr val="20794D"/>
                </a:solidFill>
                <a:latin typeface="Courier"/>
              </a:rPr>
              <a:t>"and"</a:t>
            </a:r>
            <a:r>
              <a:rPr>
                <a:solidFill>
                  <a:srgbClr val="003B4F"/>
                </a:solidFill>
                <a:latin typeface="Courier"/>
              </a:rPr>
              <a:t>, numbers[</a:t>
            </a:r>
            <a:r>
              <a:rPr>
                <a:solidFill>
                  <a:srgbClr val="AD0000"/>
                </a:solidFill>
                <a:latin typeface="Courier"/>
              </a:rPr>
              <a:t>2</a:t>
            </a:r>
            <a:r>
              <a:rPr>
                <a:solidFill>
                  <a:srgbClr val="003B4F"/>
                </a:solidFill>
                <a:latin typeface="Courier"/>
              </a:rPr>
              <a:t>], </a:t>
            </a:r>
            <a:r>
              <a:rPr>
                <a:solidFill>
                  <a:srgbClr val="20794D"/>
                </a:solidFill>
                <a:latin typeface="Courier"/>
              </a:rPr>
              <a:t>"is"</a:t>
            </a:r>
            <a:r>
              <a:rPr>
                <a:solidFill>
                  <a:srgbClr val="003B4F"/>
                </a:solidFill>
                <a:latin typeface="Courier"/>
              </a:rPr>
              <a:t>, mean_value))</a:t>
            </a:r>
            <a:br/>
            <a:r>
              <a:rPr>
                <a:solidFill>
                  <a:srgbClr val="003B4F"/>
                </a:solidFill>
                <a:latin typeface="Courier"/>
              </a:rPr>
              <a:t>        )</a:t>
            </a:r>
            <a:br/>
            <a:r>
              <a:rPr>
                <a:solidFill>
                  <a:srgbClr val="003B4F"/>
                </a:solidFill>
                <a:latin typeface="Courier"/>
              </a:rPr>
              <a:t>}</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[1] "The mean of the numbers is 2"</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9</a:t>
            </a:r>
            <a:r>
              <a:rPr>
                <a:solidFill>
                  <a:srgbClr val="003B4F"/>
                </a:solidFill>
                <a:latin typeface="Courier"/>
              </a:rPr>
              <a:t>, </a:t>
            </a:r>
            <a:r>
              <a:rPr>
                <a:solidFill>
                  <a:srgbClr val="AD0000"/>
                </a:solidFill>
                <a:latin typeface="Courier"/>
              </a:rPr>
              <a:t>23</a:t>
            </a:r>
            <a:r>
              <a:rPr>
                <a:solidFill>
                  <a:srgbClr val="003B4F"/>
                </a:solidFill>
                <a:latin typeface="Courier"/>
              </a:rPr>
              <a:t>)</a:t>
            </a:r>
          </a:p>
          <a:p>
            <a:pPr lvl="0" indent="0">
              <a:buNone/>
            </a:pPr>
            <a:r>
              <a:rPr>
                <a:latin typeface="Courier"/>
              </a:rPr>
              <a:t>[1] "The mean of 9 and 23 is 16"</a:t>
            </a:r>
          </a:p>
          <a:p>
            <a:pPr lvl="0" indent="0">
              <a:buNone/>
            </a:pPr>
            <a:r>
              <a:rPr>
                <a:solidFill>
                  <a:srgbClr val="4758AB"/>
                </a:solidFill>
                <a:latin typeface="Courier"/>
              </a:rPr>
              <a:t>Chris_s_mean</a:t>
            </a:r>
            <a:r>
              <a:rPr>
                <a:solidFill>
                  <a:srgbClr val="003B4F"/>
                </a:solidFill>
                <a:latin typeface="Courier"/>
              </a:rPr>
              <a:t>(</a:t>
            </a:r>
            <a:r>
              <a:rPr>
                <a:solidFill>
                  <a:srgbClr val="AD0000"/>
                </a:solidFill>
                <a:latin typeface="Courier"/>
              </a:rPr>
              <a:t>4</a:t>
            </a:r>
            <a:r>
              <a:rPr>
                <a:solidFill>
                  <a:srgbClr val="5E5E5E"/>
                </a:solidFill>
                <a:latin typeface="Courier"/>
              </a:rPr>
              <a:t>:</a:t>
            </a:r>
            <a:r>
              <a:rPr>
                <a:solidFill>
                  <a:srgbClr val="AD0000"/>
                </a:solidFill>
                <a:latin typeface="Courier"/>
              </a:rPr>
              <a:t>400</a:t>
            </a:r>
            <a:r>
              <a:rPr>
                <a:solidFill>
                  <a:srgbClr val="003B4F"/>
                </a:solidFill>
                <a:latin typeface="Courier"/>
              </a:rPr>
              <a:t>)</a:t>
            </a:r>
          </a:p>
          <a:p>
            <a:pPr lvl="0" indent="0">
              <a:buNone/>
            </a:pPr>
            <a:r>
              <a:rPr>
                <a:latin typeface="Courier"/>
              </a:rPr>
              <a:t>[1] "The mean of the numbers is 202"</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Measurement: from questionnaire items to dataset variables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Variables</a:t>
            </a:r>
          </a:p>
        </p:txBody>
      </p:sp>
      <p:sp>
        <p:nvSpPr>
          <p:cNvPr id="3" name="Content Placeholder 2"/>
          <p:cNvSpPr>
            <a:spLocks noGrp="1"/>
          </p:cNvSpPr>
          <p:nvPr>
            <p:ph hasCustomPrompt="1" idx="1"/>
          </p:nvPr>
        </p:nvSpPr>
        <p:spPr/>
        <p:txBody>
          <a:bodyPr/>
          <a:lstStyle/>
          <a:p>
            <a:pPr lvl="0"/>
            <a:r>
              <a:rPr/>
              <a:t>Variables vs. constants</a:t>
            </a:r>
          </a:p>
          <a:p>
            <a:pPr lvl="0"/>
            <a:r>
              <a:rPr/>
              <a:t>“Lives in Newcastle” (Yes/No)</a:t>
            </a:r>
          </a:p>
          <a:p>
            <a:pPr lvl="0"/>
            <a:r>
              <a:rPr/>
              <a:t>“Lives in the UK” (Yes/No)</a:t>
            </a:r>
          </a:p>
          <a:p>
            <a:pPr lvl="0"/>
            <a:r>
              <a:rPr/>
              <a:t>“Lives on planet Earth” (Yes/No) (When you will be giving this lecture and your children will be sitting where you are sitting now, this may no longer be the case)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Understanding and describing (clean)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Managing “messy” data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Visualisation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 “Two content” output</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(palmerpenguins)</a:t>
            </a:r>
            <a:br/>
            <a:b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bill_length_mm,          </a:t>
            </a:r>
            <a:br/>
            <a:r>
              <a:rPr>
                <a:solidFill>
                  <a:srgbClr val="003B4F"/>
                </a:solidFill>
                <a:latin typeface="Courier"/>
              </a:rPr>
              <a:t>           </a:t>
            </a:r>
            <a:r>
              <a:rPr>
                <a:solidFill>
                  <a:srgbClr val="657422"/>
                </a:solidFill>
                <a:latin typeface="Courier"/>
              </a:rPr>
              <a:t>y =</a:t>
            </a:r>
            <a:r>
              <a:rPr>
                <a:solidFill>
                  <a:srgbClr val="003B4F"/>
                </a:solidFill>
                <a:latin typeface="Courier"/>
              </a:rPr>
              <a:t> bill_depth_mm, </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2_R_files/figure-pptx/unnamed-chunk-7-1.png" id="0" name="Picture 1"/>
          <p:cNvPicPr>
            <a:picLocks noGrp="1" noChangeAspect="1"/>
          </p:cNvPicPr>
          <p:nvPr/>
        </p:nvPicPr>
        <p:blipFill>
          <a:blip r:embed="rId3"/>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marL="0">
              <a:buNone/>
            </a:pPr>
            <a:r>
              <a:rPr/>
              <a:t>Something else</a:t>
            </a:r>
          </a:p>
        </p:txBody>
      </p:sp>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Title</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bill_length_mm,          </a:t>
            </a:r>
            <a:br/>
            <a:r>
              <a:rPr>
                <a:solidFill>
                  <a:srgbClr val="003B4F"/>
                </a:solidFill>
                <a:latin typeface="Courier"/>
              </a:rPr>
              <a:t>           </a:t>
            </a:r>
            <a:r>
              <a:rPr>
                <a:solidFill>
                  <a:srgbClr val="657422"/>
                </a:solidFill>
                <a:latin typeface="Courier"/>
              </a:rPr>
              <a:t>y =</a:t>
            </a:r>
            <a:r>
              <a:rPr>
                <a:solidFill>
                  <a:srgbClr val="003B4F"/>
                </a:solidFill>
                <a:latin typeface="Courier"/>
              </a:rPr>
              <a:t> bill_depth_mm, </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2_R_files/figure-pptx/unnamed-chunk-8-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prints to Comparison</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plot</a:t>
            </a:r>
            <a:r>
              <a:rPr>
                <a:solidFill>
                  <a:srgbClr val="003B4F"/>
                </a:solidFill>
                <a:latin typeface="Courier"/>
              </a:rPr>
              <a:t>(penguins</a:t>
            </a:r>
            <a:r>
              <a:rPr>
                <a:solidFill>
                  <a:srgbClr val="5E5E5E"/>
                </a:solidFill>
                <a:latin typeface="Courier"/>
              </a:rPr>
              <a:t>$</a:t>
            </a:r>
            <a:r>
              <a:rPr>
                <a:solidFill>
                  <a:srgbClr val="003B4F"/>
                </a:solidFill>
                <a:latin typeface="Courier"/>
              </a:rPr>
              <a:t>bill_depth_mm, </a:t>
            </a:r>
            <a:br/>
            <a:r>
              <a:rPr>
                <a:solidFill>
                  <a:srgbClr val="003B4F"/>
                </a:solidFill>
                <a:latin typeface="Courier"/>
              </a:rPr>
              <a:t>     penguins</a:t>
            </a:r>
            <a:r>
              <a:rPr>
                <a:solidFill>
                  <a:srgbClr val="5E5E5E"/>
                </a:solidFill>
                <a:latin typeface="Courier"/>
              </a:rPr>
              <a:t>$</a:t>
            </a:r>
            <a:r>
              <a:rPr>
                <a:solidFill>
                  <a:srgbClr val="003B4F"/>
                </a:solidFill>
                <a:latin typeface="Courier"/>
              </a:rPr>
              <a:t>bill_length_mm)</a:t>
            </a:r>
          </a:p>
        </p:txBody>
      </p:sp>
      <p:pic>
        <p:nvPicPr>
          <p:cNvPr descr="Week_2_R_files/figure-pptx/unnamed-chunk-9-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br/>
            <a:r>
              <a:rPr>
                <a:solidFill>
                  <a:srgbClr val="003B4F"/>
                </a:solidFill>
                <a:latin typeface="Courier"/>
              </a:rPr>
              <a:t>           bill_length_mm))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2_R_files/figure-pptx/unnamed-chunk-10-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2_R_files/figure-pptx/unnamed-chunk-2-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Using </a:t>
            </a:r>
            <a:r>
              <a:rPr>
                <a:latin typeface="Courier"/>
              </a:rPr>
              <a:t>with()</a:t>
            </a:r>
            <a:r>
              <a:rPr/>
              <a:t> in </a:t>
            </a:r>
            <a:r>
              <a:rPr i="1"/>
              <a:t>base R</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with</a:t>
            </a:r>
            <a:r>
              <a:rPr>
                <a:solidFill>
                  <a:srgbClr val="003B4F"/>
                </a:solidFill>
                <a:latin typeface="Courier"/>
              </a:rPr>
              <a:t>(penguins,</a:t>
            </a:r>
            <a:br/>
            <a:r>
              <a:rPr>
                <a:solidFill>
                  <a:srgbClr val="003B4F"/>
                </a:solidFill>
                <a:latin typeface="Courier"/>
              </a:rPr>
              <a:t>     </a:t>
            </a:r>
            <a:r>
              <a:rPr>
                <a:solidFill>
                  <a:srgbClr val="4758AB"/>
                </a:solidFill>
                <a:latin typeface="Courier"/>
              </a:rPr>
              <a:t>plot</a:t>
            </a:r>
            <a:r>
              <a:rPr>
                <a:solidFill>
                  <a:srgbClr val="003B4F"/>
                </a:solidFill>
                <a:latin typeface="Courier"/>
              </a:rPr>
              <a:t>(bill_depth_mm, </a:t>
            </a:r>
            <a:br/>
            <a:r>
              <a:rPr>
                <a:solidFill>
                  <a:srgbClr val="003B4F"/>
                </a:solidFill>
                <a:latin typeface="Courier"/>
              </a:rPr>
              <a:t>          bill_length_mm))</a:t>
            </a:r>
          </a:p>
        </p:txBody>
      </p:sp>
      <p:pic>
        <p:nvPicPr>
          <p:cNvPr descr="Week_2_R_files/figure-pptx/unnamed-chunk-11-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br/>
            <a:r>
              <a:rPr>
                <a:solidFill>
                  <a:srgbClr val="003B4F"/>
                </a:solidFill>
                <a:latin typeface="Courier"/>
              </a:rPr>
              <a:t>           bill_length_mm))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2_R_files/figure-pptx/unnamed-chunk-12-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Changing the </a:t>
            </a:r>
            <a:r>
              <a:rPr>
                <a:latin typeface="Courier"/>
              </a:rPr>
              <a:t>ggplot</a:t>
            </a:r>
            <a:r>
              <a:rPr/>
              <a:t> theme</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with</a:t>
            </a:r>
            <a:r>
              <a:rPr>
                <a:solidFill>
                  <a:srgbClr val="003B4F"/>
                </a:solidFill>
                <a:latin typeface="Courier"/>
              </a:rPr>
              <a:t>(penguins,</a:t>
            </a:r>
            <a:br/>
            <a:r>
              <a:rPr>
                <a:solidFill>
                  <a:srgbClr val="003B4F"/>
                </a:solidFill>
                <a:latin typeface="Courier"/>
              </a:rPr>
              <a:t>     </a:t>
            </a:r>
            <a:r>
              <a:rPr>
                <a:solidFill>
                  <a:srgbClr val="4758AB"/>
                </a:solidFill>
                <a:latin typeface="Courier"/>
              </a:rPr>
              <a:t>plot</a:t>
            </a:r>
            <a:r>
              <a:rPr>
                <a:solidFill>
                  <a:srgbClr val="003B4F"/>
                </a:solidFill>
                <a:latin typeface="Courier"/>
              </a:rPr>
              <a:t>(bill_depth_mm, </a:t>
            </a:r>
            <a:br/>
            <a:r>
              <a:rPr>
                <a:solidFill>
                  <a:srgbClr val="003B4F"/>
                </a:solidFill>
                <a:latin typeface="Courier"/>
              </a:rPr>
              <a:t>          bill_length_mm))</a:t>
            </a:r>
          </a:p>
        </p:txBody>
      </p:sp>
      <p:pic>
        <p:nvPicPr>
          <p:cNvPr descr="Week_2_R_files/figure-pptx/unnamed-chunk-13-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br/>
            <a:r>
              <a:rPr>
                <a:solidFill>
                  <a:srgbClr val="003B4F"/>
                </a:solidFill>
                <a:latin typeface="Courier"/>
              </a:rPr>
              <a:t>           bill_length_mm))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theme_classic</a:t>
            </a:r>
            <a:r>
              <a:rPr>
                <a:solidFill>
                  <a:srgbClr val="003B4F"/>
                </a:solidFill>
                <a:latin typeface="Courier"/>
              </a:rPr>
              <a:t>()</a:t>
            </a:r>
          </a:p>
        </p:txBody>
      </p:sp>
      <p:pic>
        <p:nvPicPr>
          <p:cNvPr descr="Week_2_R_files/figure-pptx/unnamed-chunk-14-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i="1"/>
              <a:t>Some</a:t>
            </a:r>
            <a:r>
              <a:rPr/>
              <a:t> further styling options</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par</a:t>
            </a:r>
            <a:r>
              <a:rPr>
                <a:solidFill>
                  <a:srgbClr val="003B4F"/>
                </a:solidFill>
                <a:latin typeface="Courier"/>
              </a:rPr>
              <a:t>(</a:t>
            </a:r>
            <a:r>
              <a:rPr>
                <a:solidFill>
                  <a:srgbClr val="657422"/>
                </a:solidFill>
                <a:latin typeface="Courier"/>
              </a:rPr>
              <a:t>mar=</a:t>
            </a:r>
            <a:r>
              <a:rPr>
                <a:solidFill>
                  <a:srgbClr val="4758AB"/>
                </a:solidFill>
                <a:latin typeface="Courier"/>
              </a:rPr>
              <a:t>c</a:t>
            </a:r>
            <a:r>
              <a:rPr>
                <a:solidFill>
                  <a:srgbClr val="003B4F"/>
                </a:solidFill>
                <a:latin typeface="Courier"/>
              </a:rPr>
              <a:t>(</a:t>
            </a:r>
            <a:r>
              <a:rPr>
                <a:solidFill>
                  <a:srgbClr val="AD0000"/>
                </a:solidFill>
                <a:latin typeface="Courier"/>
              </a:rPr>
              <a:t>4.5</a:t>
            </a:r>
            <a:r>
              <a:rPr>
                <a:solidFill>
                  <a:srgbClr val="003B4F"/>
                </a:solidFill>
                <a:latin typeface="Courier"/>
              </a:rPr>
              <a:t>, </a:t>
            </a:r>
            <a:r>
              <a:rPr>
                <a:solidFill>
                  <a:srgbClr val="AD0000"/>
                </a:solidFill>
                <a:latin typeface="Courier"/>
              </a:rPr>
              <a:t>4.2</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7</a:t>
            </a:r>
            <a:r>
              <a:rPr>
                <a:solidFill>
                  <a:srgbClr val="003B4F"/>
                </a:solidFill>
                <a:latin typeface="Courier"/>
              </a:rPr>
              <a:t>), </a:t>
            </a:r>
            <a:r>
              <a:rPr>
                <a:solidFill>
                  <a:srgbClr val="657422"/>
                </a:solidFill>
                <a:latin typeface="Courier"/>
              </a:rPr>
              <a:t>xpd=</a:t>
            </a:r>
            <a:r>
              <a:rPr>
                <a:solidFill>
                  <a:srgbClr val="8F5902"/>
                </a:solidFill>
                <a:latin typeface="Courier"/>
              </a:rPr>
              <a:t>TRUE</a:t>
            </a:r>
            <a:r>
              <a:rPr>
                <a:solidFill>
                  <a:srgbClr val="003B4F"/>
                </a:solidFill>
                <a:latin typeface="Courier"/>
              </a:rPr>
              <a:t>)          </a:t>
            </a:r>
            <a:r>
              <a:rPr>
                <a:solidFill>
                  <a:srgbClr val="5E5E5E"/>
                </a:solidFill>
                <a:latin typeface="Courier"/>
              </a:rPr>
              <a:t># set custom plot size</a:t>
            </a:r>
            <a:br/>
            <a:br/>
            <a:r>
              <a:rPr>
                <a:solidFill>
                  <a:srgbClr val="4758AB"/>
                </a:solidFill>
                <a:latin typeface="Courier"/>
              </a:rPr>
              <a:t>with</a:t>
            </a:r>
            <a:r>
              <a:rPr>
                <a:solidFill>
                  <a:srgbClr val="003B4F"/>
                </a:solidFill>
                <a:latin typeface="Courier"/>
              </a:rPr>
              <a:t>(penguins,                                </a:t>
            </a:r>
            <a:r>
              <a:rPr>
                <a:solidFill>
                  <a:srgbClr val="5E5E5E"/>
                </a:solidFill>
                <a:latin typeface="Courier"/>
              </a:rPr>
              <a:t># select data frame</a:t>
            </a:r>
            <a:br/>
            <a:r>
              <a:rPr>
                <a:solidFill>
                  <a:srgbClr val="003B4F"/>
                </a:solidFill>
                <a:latin typeface="Courier"/>
              </a:rPr>
              <a:t>     </a:t>
            </a:r>
            <a:r>
              <a:rPr>
                <a:solidFill>
                  <a:srgbClr val="4758AB"/>
                </a:solidFill>
                <a:latin typeface="Courier"/>
              </a:rPr>
              <a:t>plot</a:t>
            </a:r>
            <a:r>
              <a:rPr>
                <a:solidFill>
                  <a:srgbClr val="003B4F"/>
                </a:solidFill>
                <a:latin typeface="Courier"/>
              </a:rPr>
              <a:t>(bill_depth_mm,                      </a:t>
            </a:r>
            <a:r>
              <a:rPr>
                <a:solidFill>
                  <a:srgbClr val="5E5E5E"/>
                </a:solidFill>
                <a:latin typeface="Courier"/>
              </a:rPr>
              <a:t># select variables to plot</a:t>
            </a:r>
            <a:br/>
            <a:r>
              <a:rPr>
                <a:solidFill>
                  <a:srgbClr val="003B4F"/>
                </a:solidFill>
                <a:latin typeface="Courier"/>
              </a:rPr>
              <a:t>          bill_length_mm,</a:t>
            </a:r>
            <a:br/>
            <a:r>
              <a:rPr>
                <a:solidFill>
                  <a:srgbClr val="003B4F"/>
                </a:solidFill>
                <a:latin typeface="Courier"/>
              </a:rPr>
              <a:t>          </a:t>
            </a:r>
            <a:r>
              <a:rPr>
                <a:solidFill>
                  <a:srgbClr val="657422"/>
                </a:solidFill>
                <a:latin typeface="Courier"/>
              </a:rPr>
              <a:t>col =</a:t>
            </a:r>
            <a:r>
              <a:rPr>
                <a:solidFill>
                  <a:srgbClr val="003B4F"/>
                </a:solidFill>
                <a:latin typeface="Courier"/>
              </a:rPr>
              <a:t> species,                      </a:t>
            </a:r>
            <a:r>
              <a:rPr>
                <a:solidFill>
                  <a:srgbClr val="5E5E5E"/>
                </a:solidFill>
                <a:latin typeface="Courier"/>
              </a:rPr>
              <a:t># grouping colour</a:t>
            </a:r>
            <a:br/>
            <a:r>
              <a:rPr>
                <a:solidFill>
                  <a:srgbClr val="003B4F"/>
                </a:solidFill>
                <a:latin typeface="Courier"/>
              </a:rPr>
              <a:t>          </a:t>
            </a:r>
            <a:r>
              <a:rPr>
                <a:solidFill>
                  <a:srgbClr val="657422"/>
                </a:solidFill>
                <a:latin typeface="Courier"/>
              </a:rPr>
              <a:t>bty =</a:t>
            </a:r>
            <a:r>
              <a:rPr>
                <a:solidFill>
                  <a:srgbClr val="003B4F"/>
                </a:solidFill>
                <a:latin typeface="Courier"/>
              </a:rPr>
              <a:t> </a:t>
            </a:r>
            <a:r>
              <a:rPr>
                <a:solidFill>
                  <a:srgbClr val="20794D"/>
                </a:solidFill>
                <a:latin typeface="Courier"/>
              </a:rPr>
              <a:t>"L"</a:t>
            </a:r>
            <a:r>
              <a:rPr>
                <a:solidFill>
                  <a:srgbClr val="003B4F"/>
                </a:solidFill>
                <a:latin typeface="Courier"/>
              </a:rPr>
              <a:t>)                          </a:t>
            </a:r>
            <a:r>
              <a:rPr>
                <a:solidFill>
                  <a:srgbClr val="5E5E5E"/>
                </a:solidFill>
                <a:latin typeface="Courier"/>
              </a:rPr>
              <a:t># change plot border style </a:t>
            </a:r>
            <a:br/>
            <a:r>
              <a:rPr>
                <a:solidFill>
                  <a:srgbClr val="003B4F"/>
                </a:solidFill>
                <a:latin typeface="Courier"/>
              </a:rPr>
              <a:t>     )                                                            </a:t>
            </a:r>
            <a:br/>
            <a:br/>
            <a:r>
              <a:rPr>
                <a:solidFill>
                  <a:srgbClr val="4758AB"/>
                </a:solidFill>
                <a:latin typeface="Courier"/>
              </a:rPr>
              <a:t>with</a:t>
            </a:r>
            <a:r>
              <a:rPr>
                <a:solidFill>
                  <a:srgbClr val="003B4F"/>
                </a:solidFill>
                <a:latin typeface="Courier"/>
              </a:rPr>
              <a:t>(penguins,</a:t>
            </a:r>
            <a:br/>
            <a:r>
              <a:rPr>
                <a:solidFill>
                  <a:srgbClr val="003B4F"/>
                </a:solidFill>
                <a:latin typeface="Courier"/>
              </a:rPr>
              <a:t>      </a:t>
            </a:r>
            <a:r>
              <a:rPr>
                <a:solidFill>
                  <a:srgbClr val="4758AB"/>
                </a:solidFill>
                <a:latin typeface="Courier"/>
              </a:rPr>
              <a:t>legend</a:t>
            </a:r>
            <a:r>
              <a:rPr>
                <a:solidFill>
                  <a:srgbClr val="003B4F"/>
                </a:solidFill>
                <a:latin typeface="Courier"/>
              </a:rPr>
              <a:t>(</a:t>
            </a:r>
            <a:r>
              <a:rPr>
                <a:solidFill>
                  <a:srgbClr val="20794D"/>
                </a:solidFill>
                <a:latin typeface="Courier"/>
              </a:rPr>
              <a:t>"right"</a:t>
            </a:r>
            <a:r>
              <a:rPr>
                <a:solidFill>
                  <a:srgbClr val="003B4F"/>
                </a:solidFill>
                <a:latin typeface="Courier"/>
              </a:rPr>
              <a:t>,                         </a:t>
            </a:r>
            <a:r>
              <a:rPr>
                <a:solidFill>
                  <a:srgbClr val="5E5E5E"/>
                </a:solidFill>
                <a:latin typeface="Courier"/>
              </a:rPr>
              <a:t># legend position</a:t>
            </a:r>
            <a:br/>
            <a:r>
              <a:rPr>
                <a:solidFill>
                  <a:srgbClr val="003B4F"/>
                </a:solidFill>
                <a:latin typeface="Courier"/>
              </a:rPr>
              <a:t>             </a:t>
            </a:r>
            <a:r>
              <a:rPr>
                <a:solidFill>
                  <a:srgbClr val="657422"/>
                </a:solidFill>
                <a:latin typeface="Courier"/>
              </a:rPr>
              <a:t>inset=</a:t>
            </a:r>
            <a:r>
              <a:rPr>
                <a:solidFill>
                  <a:srgbClr val="4758AB"/>
                </a:solidFill>
                <a:latin typeface="Courier"/>
              </a:rPr>
              <a:t>c</a:t>
            </a:r>
            <a:r>
              <a:rPr>
                <a:solidFill>
                  <a:srgbClr val="003B4F"/>
                </a:solidFill>
                <a:latin typeface="Courier"/>
              </a:rPr>
              <a:t>(</a:t>
            </a:r>
            <a:r>
              <a:rPr>
                <a:solidFill>
                  <a:srgbClr val="5E5E5E"/>
                </a:solidFill>
                <a:latin typeface="Courier"/>
              </a:rPr>
              <a:t>-</a:t>
            </a:r>
            <a:r>
              <a:rPr>
                <a:solidFill>
                  <a:srgbClr val="AD0000"/>
                </a:solidFill>
                <a:latin typeface="Courier"/>
              </a:rPr>
              <a:t>0.23</a:t>
            </a:r>
            <a:r>
              <a:rPr>
                <a:solidFill>
                  <a:srgbClr val="003B4F"/>
                </a:solidFill>
                <a:latin typeface="Courier"/>
              </a:rPr>
              <a:t>,</a:t>
            </a:r>
            <a:r>
              <a:rPr>
                <a:solidFill>
                  <a:srgbClr val="AD0000"/>
                </a:solidFill>
                <a:latin typeface="Courier"/>
              </a:rPr>
              <a:t>0.5</a:t>
            </a:r>
            <a:r>
              <a:rPr>
                <a:solidFill>
                  <a:srgbClr val="003B4F"/>
                </a:solidFill>
                <a:latin typeface="Courier"/>
              </a:rPr>
              <a:t>),              </a:t>
            </a:r>
            <a:r>
              <a:rPr>
                <a:solidFill>
                  <a:srgbClr val="5E5E5E"/>
                </a:solidFill>
                <a:latin typeface="Courier"/>
              </a:rPr>
              <a:t># legend custom location (outside the plot)</a:t>
            </a:r>
            <a:br/>
            <a:r>
              <a:rPr>
                <a:solidFill>
                  <a:srgbClr val="003B4F"/>
                </a:solidFill>
                <a:latin typeface="Courier"/>
              </a:rPr>
              <a:t>             </a:t>
            </a:r>
            <a:r>
              <a:rPr>
                <a:solidFill>
                  <a:srgbClr val="657422"/>
                </a:solidFill>
                <a:latin typeface="Courier"/>
              </a:rPr>
              <a:t>legend =</a:t>
            </a:r>
            <a:r>
              <a:rPr>
                <a:solidFill>
                  <a:srgbClr val="003B4F"/>
                </a:solidFill>
                <a:latin typeface="Courier"/>
              </a:rPr>
              <a:t> </a:t>
            </a:r>
            <a:r>
              <a:rPr>
                <a:solidFill>
                  <a:srgbClr val="4758AB"/>
                </a:solidFill>
                <a:latin typeface="Courier"/>
              </a:rPr>
              <a:t>levels</a:t>
            </a:r>
            <a:r>
              <a:rPr>
                <a:solidFill>
                  <a:srgbClr val="003B4F"/>
                </a:solidFill>
                <a:latin typeface="Courier"/>
              </a:rPr>
              <a:t>(species),        </a:t>
            </a:r>
            <a:r>
              <a:rPr>
                <a:solidFill>
                  <a:srgbClr val="5E5E5E"/>
                </a:solidFill>
                <a:latin typeface="Courier"/>
              </a:rPr>
              <a:t># legend labels</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                        </a:t>
            </a:r>
            <a:r>
              <a:rPr>
                <a:solidFill>
                  <a:srgbClr val="5E5E5E"/>
                </a:solidFill>
                <a:latin typeface="Courier"/>
              </a:rPr>
              <a:t># legend symbol size</a:t>
            </a:r>
            <a:b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4758AB"/>
                </a:solidFill>
                <a:latin typeface="Courier"/>
              </a:rPr>
              <a:t>unique</a:t>
            </a:r>
            <a:r>
              <a:rPr>
                <a:solidFill>
                  <a:srgbClr val="003B4F"/>
                </a:solidFill>
                <a:latin typeface="Courier"/>
              </a:rPr>
              <a:t>(species),           </a:t>
            </a:r>
            <a:r>
              <a:rPr>
                <a:solidFill>
                  <a:srgbClr val="5E5E5E"/>
                </a:solidFill>
                <a:latin typeface="Courier"/>
              </a:rPr>
              <a:t># legend symbol colour</a:t>
            </a:r>
            <a:br/>
            <a:r>
              <a:rPr>
                <a:solidFill>
                  <a:srgbClr val="003B4F"/>
                </a:solidFill>
                <a:latin typeface="Courier"/>
              </a:rPr>
              <a:t>             </a:t>
            </a:r>
            <a:r>
              <a:rPr>
                <a:solidFill>
                  <a:srgbClr val="657422"/>
                </a:solidFill>
                <a:latin typeface="Courier"/>
              </a:rPr>
              <a:t>bty =</a:t>
            </a:r>
            <a:r>
              <a:rPr>
                <a:solidFill>
                  <a:srgbClr val="003B4F"/>
                </a:solidFill>
                <a:latin typeface="Courier"/>
              </a:rPr>
              <a:t> </a:t>
            </a:r>
            <a:r>
              <a:rPr>
                <a:solidFill>
                  <a:srgbClr val="20794D"/>
                </a:solidFill>
                <a:latin typeface="Courier"/>
              </a:rPr>
              <a:t>"n"</a:t>
            </a:r>
            <a:r>
              <a:rPr>
                <a:solidFill>
                  <a:srgbClr val="003B4F"/>
                </a:solidFill>
                <a:latin typeface="Courier"/>
              </a:rPr>
              <a:t>                        </a:t>
            </a:r>
            <a:r>
              <a:rPr>
                <a:solidFill>
                  <a:srgbClr val="5E5E5E"/>
                </a:solidFill>
                <a:latin typeface="Courier"/>
              </a:rPr>
              <a:t># remove legend borders</a:t>
            </a:r>
            <a:br/>
            <a:r>
              <a:rPr>
                <a:solidFill>
                  <a:srgbClr val="003B4F"/>
                </a:solidFill>
                <a:latin typeface="Courier"/>
              </a:rPr>
              <a:t>             )</a:t>
            </a:r>
            <a:br/>
            <a:r>
              <a:rPr>
                <a:solidFill>
                  <a:srgbClr val="003B4F"/>
                </a:solidFill>
                <a:latin typeface="Courier"/>
              </a:rPr>
              <a:t>     )</a:t>
            </a:r>
          </a:p>
        </p:txBody>
      </p:sp>
      <p:pic>
        <p:nvPicPr>
          <p:cNvPr descr="Week_2_R_files/figure-pptx/unnamed-chunk-15-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r>
              <a:rPr>
                <a:solidFill>
                  <a:srgbClr val="5E5E5E"/>
                </a:solidFill>
                <a:latin typeface="Courier"/>
              </a:rPr>
              <a:t># draw empty canvas</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r>
              <a:rPr>
                <a:solidFill>
                  <a:srgbClr val="5E5E5E"/>
                </a:solidFill>
                <a:latin typeface="Courier"/>
              </a:rPr>
              <a:t># select variables to plot</a:t>
            </a:r>
            <a:br/>
            <a:r>
              <a:rPr>
                <a:solidFill>
                  <a:srgbClr val="003B4F"/>
                </a:solidFill>
                <a:latin typeface="Courier"/>
              </a:rPr>
              <a:t>           bill_length_mm,</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r>
              <a:rPr>
                <a:solidFill>
                  <a:srgbClr val="003B4F"/>
                </a:solidFill>
                <a:latin typeface="Courier"/>
              </a:rPr>
              <a:t>                </a:t>
            </a:r>
            <a:r>
              <a:rPr>
                <a:solidFill>
                  <a:srgbClr val="5E5E5E"/>
                </a:solidFill>
                <a:latin typeface="Courier"/>
              </a:rPr>
              <a:t># grouping colour</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 select plot type</a:t>
            </a:r>
            <a:br/>
            <a:r>
              <a:rPr>
                <a:solidFill>
                  <a:srgbClr val="003B4F"/>
                </a:solidFill>
                <a:latin typeface="Courier"/>
              </a:rPr>
              <a:t>  </a:t>
            </a:r>
            <a:r>
              <a:rPr>
                <a:solidFill>
                  <a:srgbClr val="4758AB"/>
                </a:solidFill>
                <a:latin typeface="Courier"/>
              </a:rPr>
              <a:t>theme_classic</a:t>
            </a:r>
            <a:r>
              <a:rPr>
                <a:solidFill>
                  <a:srgbClr val="003B4F"/>
                </a:solidFill>
                <a:latin typeface="Courier"/>
              </a:rPr>
              <a:t>()                             </a:t>
            </a:r>
            <a:r>
              <a:rPr>
                <a:solidFill>
                  <a:srgbClr val="5E5E5E"/>
                </a:solidFill>
                <a:latin typeface="Courier"/>
              </a:rPr>
              <a:t># select pre-set style settings (theme)</a:t>
            </a:r>
          </a:p>
        </p:txBody>
      </p:sp>
      <p:pic>
        <p:nvPicPr>
          <p:cNvPr descr="Week_2_R_files/figure-pptx/unnamed-chunk-16-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Test</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disp, </a:t>
            </a:r>
            <a:r>
              <a:rPr>
                <a:solidFill>
                  <a:srgbClr val="657422"/>
                </a:solidFill>
                <a:latin typeface="Courier"/>
              </a:rPr>
              <a:t>y =</a:t>
            </a:r>
            <a:r>
              <a:rPr>
                <a:solidFill>
                  <a:srgbClr val="003B4F"/>
                </a:solidFill>
                <a:latin typeface="Courier"/>
              </a:rPr>
              <a:t> mpg))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r>
              <a:rPr>
                <a:solidFill>
                  <a:srgbClr val="003B4F"/>
                </a:solidFill>
                <a:latin typeface="Courier"/>
              </a:rPr>
              <a:t>, </a:t>
            </a:r>
            <a:r>
              <a:rPr>
                <a:solidFill>
                  <a:srgbClr val="657422"/>
                </a:solidFill>
                <a:latin typeface="Courier"/>
              </a:rPr>
              <a:t>formula =</a:t>
            </a:r>
            <a:r>
              <a:rPr>
                <a:solidFill>
                  <a:srgbClr val="003B4F"/>
                </a:solidFill>
                <a:latin typeface="Courier"/>
              </a:rPr>
              <a:t> </a:t>
            </a:r>
            <a:r>
              <a:rPr>
                <a:solidFill>
                  <a:srgbClr val="20794D"/>
                </a:solidFill>
                <a:latin typeface="Courier"/>
              </a:rPr>
              <a:t>"y~x"</a:t>
            </a:r>
            <a:r>
              <a:rPr>
                <a:solidFill>
                  <a:srgbClr val="003B4F"/>
                </a:solidFill>
                <a:latin typeface="Courier"/>
              </a:rPr>
              <a:t>)</a:t>
            </a:r>
          </a:p>
        </p:txBody>
      </p:sp>
      <p:pic>
        <p:nvPicPr>
          <p:cNvPr descr="Week_2_R_files/figure-pptx/unnamed-chunk-17-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Final</a:t>
            </a:r>
          </a:p>
        </p:txBody>
      </p:sp>
      <p:sp>
        <p:nvSpPr>
          <p:cNvPr id="3" name="Content Placeholder 2"/>
          <p:cNvSpPr>
            <a:spLocks noGrp="1"/>
          </p:cNvSpPr>
          <p:nvPr>
            <p:ph hasCustomPrompt="1" idx="1"/>
          </p:nvPr>
        </p:nvSpPr>
        <p:spPr/>
        <p:txBody>
          <a:bodyPr/>
          <a:lstStyle/>
          <a:p>
            <a:pPr lvl="0" indent="0" marL="0">
              <a:buNone/>
            </a:pPr>
            <a:r>
              <a:rPr/>
              <a:t>This is an important sentence!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idx="11" sz="quarter" type="ftr"/>
          </p:nvPr>
        </p:nvSpPr>
        <p:spPr>
          <a:xfrm>
            <a:off x="457200" y="4939093"/>
            <a:ext cx="7430322" cy="162964"/>
          </a:xfrm>
        </p:spPr>
        <p:txBody>
          <a:bodyPr/>
          <a:lstStyle/>
          <a:p>
            <a:endParaRPr dirty="0" lang="en-US"/>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Working in </a:t>
            </a:r>
            <a:r>
              <a:rPr b="1" i="1"/>
              <a:t>R</a:t>
            </a:r>
            <a:r>
              <a:rPr/>
              <a:t> and </a:t>
            </a:r>
            <a:r>
              <a:rPr b="1" i="1"/>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こんにちは、私の名前は </a:t>
            </a:r>
            <a:r>
              <a:rPr b="1" i="1"/>
              <a:t>R</a:t>
            </a:r>
            <a:r>
              <a:rPr/>
              <a:t> です。</a:t>
            </a:r>
          </a:p>
        </p:txBody>
      </p:sp>
      <p:sp>
        <p:nvSpPr>
          <p:cNvPr id="3" name="Content Placeholder 2"/>
          <p:cNvSpPr>
            <a:spLocks noGrp="1"/>
          </p:cNvSpPr>
          <p:nvPr>
            <p:ph hasCustomPrompt="1" idx="1"/>
          </p:nvPr>
        </p:nvSpPr>
        <p:spPr/>
        <p:txBody>
          <a:bodyPr/>
          <a:lstStyle/>
          <a:p>
            <a:pPr lvl="0"/>
            <a:r>
              <a:rPr/>
              <a:t>A statistical programming language</a:t>
            </a:r>
          </a:p>
          <a:p>
            <a:pPr lvl="0"/>
            <a:r>
              <a:rPr/>
              <a:t>A language called </a:t>
            </a:r>
            <a:r>
              <a:rPr i="1"/>
              <a:t>S</a:t>
            </a:r>
            <a:r>
              <a:rPr/>
              <a:t> is developed at Bell Labs (USA) in </a:t>
            </a:r>
            <a:r>
              <a:rPr b="1"/>
              <a:t>1976</a:t>
            </a:r>
          </a:p>
          <a:p>
            <a:pPr lvl="0"/>
            <a:r>
              <a:rPr/>
              <a:t>The </a:t>
            </a:r>
            <a:r>
              <a:rPr i="1"/>
              <a:t>R</a:t>
            </a:r>
            <a:r>
              <a:rPr/>
              <a:t> language created as a free open source implementation of </a:t>
            </a:r>
            <a:r>
              <a:rPr i="1"/>
              <a:t>S</a:t>
            </a:r>
            <a:r>
              <a:rPr/>
              <a:t> in </a:t>
            </a:r>
            <a:r>
              <a:rPr b="1"/>
              <a:t>1991</a:t>
            </a:r>
            <a:r>
              <a:rPr/>
              <a:t> at the University of Auckland (NZ); it developed into a different “dialect” of the original language </a:t>
            </a:r>
            <a:r>
              <a:rPr i="1"/>
              <a:t>S</a:t>
            </a:r>
          </a:p>
          <a:p>
            <a:pPr lvl="0"/>
            <a:r>
              <a:rPr i="1"/>
              <a:t>R</a:t>
            </a:r>
            <a:r>
              <a:rPr/>
              <a:t> goes public in </a:t>
            </a:r>
            <a:r>
              <a:rPr b="1"/>
              <a:t>1993</a:t>
            </a:r>
            <a:r>
              <a:rPr/>
              <a:t>, a core maintainer group is set up in </a:t>
            </a:r>
            <a:r>
              <a:rPr b="1"/>
              <a:t>1997</a:t>
            </a:r>
            <a:r>
              <a:rPr/>
              <a:t>, and Version 1.0.0 is released in </a:t>
            </a:r>
            <a:r>
              <a:rPr b="1"/>
              <a:t>2000</a:t>
            </a:r>
          </a:p>
          <a:p>
            <a:pPr lvl="0"/>
            <a:r>
              <a:rPr/>
              <a:t>Current stable, released version (2023-10-03) is </a:t>
            </a:r>
            <a:r>
              <a:rPr i="1"/>
              <a:t>R-4.3.1</a:t>
            </a:r>
            <a:r>
              <a:rPr/>
              <a:t> (2023-06-16, “Beagle Scouts”); minor releases about 4/5 times a year; mid-version releases about once a year; major releases every 7/8 years</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こんにちは、私の名前は：</a:t>
            </a:r>
            <a:r>
              <a:rPr b="1" i="1"/>
              <a:t>R</a:t>
            </a:r>
          </a:p>
        </p:txBody>
      </p:sp>
      <p:sp>
        <p:nvSpPr>
          <p:cNvPr id="3" name="Content Placeholder 2"/>
          <p:cNvSpPr>
            <a:spLocks noGrp="1"/>
          </p:cNvSpPr>
          <p:nvPr>
            <p:ph hasCustomPrompt="1" idx="1"/>
          </p:nvPr>
        </p:nvSpPr>
        <p:spPr/>
        <p:txBody>
          <a:bodyPr/>
          <a:lstStyle/>
          <a:p>
            <a:pPr lvl="0"/>
            <a:r>
              <a:rPr/>
              <a:t>A statistical programming language</a:t>
            </a:r>
          </a:p>
          <a:p>
            <a:pPr lvl="0"/>
            <a:r>
              <a:rPr/>
              <a:t>Computer commands as </a:t>
            </a:r>
            <a:r>
              <a:rPr i="1"/>
              <a:t>speech acts</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b="1" i="1"/>
              <a:t>RStudio</a:t>
            </a:r>
            <a:r>
              <a:rPr/>
              <a:t>: “But I’m here to help!”</a:t>
            </a:r>
          </a:p>
        </p:txBody>
      </p:sp>
      <p:sp>
        <p:nvSpPr>
          <p:cNvPr id="3" name="Content Placeholder 2"/>
          <p:cNvSpPr>
            <a:spLocks noGrp="1"/>
          </p:cNvSpPr>
          <p:nvPr>
            <p:ph hasCustomPrompt="1" idx="1"/>
          </p:nvPr>
        </p:nvSpPr>
        <p:spPr/>
        <p:txBody>
          <a:bodyPr/>
          <a:lstStyle/>
          <a:p>
            <a:pPr lvl="0"/>
            <a:r>
              <a:rPr/>
              <a:t>An </a:t>
            </a:r>
            <a:r>
              <a:rPr i="1"/>
              <a:t>Integrated Development Interface</a:t>
            </a:r>
            <a:r>
              <a:rPr/>
              <a:t> (IDE)</a:t>
            </a:r>
          </a:p>
          <a:p>
            <a:pPr lvl="0"/>
            <a:r>
              <a:rPr/>
              <a:t>Company founded in </a:t>
            </a:r>
            <a:r>
              <a:rPr b="1"/>
              <a:t>2009</a:t>
            </a:r>
            <a:r>
              <a:rPr/>
              <a:t> in Boston (MA, USA) to develop open source and enterprise-ready professional software for the </a:t>
            </a:r>
            <a:r>
              <a:rPr i="1"/>
              <a:t>R</a:t>
            </a:r>
            <a:r>
              <a:rPr/>
              <a:t> statistical computing environment</a:t>
            </a:r>
          </a:p>
          <a:p>
            <a:pPr lvl="0"/>
            <a:r>
              <a:rPr/>
              <a:t>First public beta version (v0.92) of the RStudio IDE came out in </a:t>
            </a:r>
            <a:r>
              <a:rPr b="1"/>
              <a:t>2011</a:t>
            </a:r>
            <a:r>
              <a:rPr/>
              <a:t>; Version 1 released in 2016; latest version (on 2023-10-03) is Version: 2023.09.0+463, released: 2023-09-28</a:t>
            </a:r>
          </a:p>
          <a:p>
            <a:pPr lvl="0"/>
            <a:r>
              <a:rPr/>
              <a:t>In </a:t>
            </a:r>
            <a:r>
              <a:rPr b="1"/>
              <a:t>2022</a:t>
            </a:r>
            <a:r>
              <a:rPr/>
              <a:t> the company changes its name to </a:t>
            </a:r>
            <a:r>
              <a:rPr i="1"/>
              <a:t>Posit PBC</a:t>
            </a:r>
            <a:r>
              <a:rPr/>
              <a:t> in a move to be seen as more language-agnostic and embrace other programming languages too (Python, Julia, etc.). </a:t>
            </a:r>
            <a:r>
              <a:rPr i="1"/>
              <a:t>RStudio</a:t>
            </a:r>
            <a:r>
              <a:rPr/>
              <a:t> lives on as an IDE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The </a:t>
            </a:r>
            <a:r>
              <a:rPr b="1" i="1"/>
              <a:t>RStudio</a:t>
            </a:r>
            <a:r>
              <a:rPr/>
              <a:t> interface</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Other essential tools we will use</a:t>
            </a:r>
          </a:p>
        </p:txBody>
      </p:sp>
      <p:sp>
        <p:nvSpPr>
          <p:cNvPr id="3" name="Content Placeholder 2"/>
          <p:cNvSpPr>
            <a:spLocks noGrp="1"/>
          </p:cNvSpPr>
          <p:nvPr>
            <p:ph hasCustomPrompt="1" idx="1"/>
          </p:nvPr>
        </p:nvSpPr>
        <p:spPr/>
        <p:txBody>
          <a:bodyPr/>
          <a:lstStyle/>
          <a:p>
            <a:pPr lvl="0"/>
            <a:r>
              <a:rPr i="1"/>
              <a:t>R</a:t>
            </a:r>
            <a:r>
              <a:rPr/>
              <a:t> packages</a:t>
            </a:r>
          </a:p>
          <a:p>
            <a:pPr lvl="1"/>
            <a:r>
              <a:rPr>
                <a:latin typeface="Courier"/>
              </a:rPr>
              <a:t>tidyverse</a:t>
            </a:r>
          </a:p>
          <a:p>
            <a:pPr lvl="2"/>
            <a:r>
              <a:rPr>
                <a:latin typeface="Courier"/>
              </a:rPr>
              <a:t>dplyr</a:t>
            </a:r>
          </a:p>
          <a:p>
            <a:pPr lvl="1"/>
            <a:r>
              <a:rPr>
                <a:latin typeface="Courier"/>
              </a:rPr>
              <a:t>easystats</a:t>
            </a:r>
          </a:p>
          <a:p>
            <a:pPr lvl="2"/>
            <a:r>
              <a:rPr>
                <a:latin typeface="Courier"/>
              </a:rPr>
              <a:t>datawizard</a:t>
            </a:r>
          </a:p>
          <a:p>
            <a:pPr lvl="1"/>
            <a:r>
              <a:rPr>
                <a:latin typeface="Courier"/>
              </a:rPr>
              <a:t>ggplot2</a:t>
            </a:r>
          </a:p>
          <a:p>
            <a:pPr lvl="1"/>
            <a:r>
              <a:rPr>
                <a:latin typeface="Courier"/>
              </a:rPr>
              <a:t>ggformula</a:t>
            </a:r>
          </a:p>
          <a:p>
            <a:pPr lvl="1"/>
            <a:r>
              <a:rPr>
                <a:latin typeface="Courier"/>
              </a:rPr>
              <a:t>gtsummary</a:t>
            </a:r>
          </a:p>
          <a:p>
            <a:pPr lvl="0"/>
            <a:r>
              <a:rPr i="1"/>
              <a:t>R Markdown</a:t>
            </a:r>
            <a:r>
              <a:rPr/>
              <a:t> / </a:t>
            </a:r>
            <a:r>
              <a:rPr i="1"/>
              <a:t>Quarto</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Understanding, Description</dc:title>
  <dc:creator/>
  <cp:keywords/>
  <dcterms:created xsi:type="dcterms:W3CDTF">2023-10-03T10:28:24Z</dcterms:created>
  <dcterms:modified xsi:type="dcterms:W3CDTF">2023-10-03T10:28:24Z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2</vt:lpwstr>
  </property>
  <property fmtid="{D5CDD505-2E9C-101B-9397-08002B2CF9AE}" pid="8" name="toc-title">
    <vt:lpwstr>Table of contents</vt:lpwstr>
  </property>
</Properties>
</file>