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76303" autoAdjust="0"/>
  </p:normalViewPr>
  <p:slideViewPr>
    <p:cSldViewPr snapToGrid="0" snapToObjects="1">
      <p:cViewPr varScale="1">
        <p:scale>
          <a:sx n="73" d="100"/>
          <a:sy n="73" d="100"/>
        </p:scale>
        <p:origin x="1008" y="4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lstStyle/>
          <a:p>
            <a:pPr marL="0" lvl="0" indent="0">
              <a:buNone/>
            </a:pPr>
            <a:r>
              <a:t>Logistic regression</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p>
            <a:pPr marL="0" lvl="0" indent="0">
              <a:buNone/>
            </a:pPr>
            <a:r>
              <a:t>Week 4</a:t>
            </a:r>
            <a:b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What is logistic regression?</a:t>
            </a:r>
          </a:p>
        </p:txBody>
      </p:sp>
      <p:sp>
        <p:nvSpPr>
          <p:cNvPr id="3" name="Content Placeholder 2"/>
          <p:cNvSpPr>
            <a:spLocks noGrp="1"/>
          </p:cNvSpPr>
          <p:nvPr>
            <p:ph idx="1" hasCustomPrompt="1"/>
          </p:nvPr>
        </p:nvSpPr>
        <p:spPr/>
        <p:txBody>
          <a:bodyPr/>
          <a:lstStyle/>
          <a:p>
            <a:pPr lvl="0"/>
            <a:r>
              <a:t>Logistic regression is a generalized linear model where the outcome is a two-level categorical variable</a:t>
            </a:r>
          </a:p>
          <a:p>
            <a:pPr lvl="0"/>
            <a:r>
              <a:t>E.g “Trusting people” = 1, “Not trusting people” = 0</a:t>
            </a:r>
          </a:p>
          <a:p>
            <a:pPr lvl="0"/>
            <a:r>
              <a:t>The outcome variable for a GLM is denoted by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t>, where the index </a:t>
            </a:r>
            <a14:m xmlns:a14="http://schemas.microsoft.com/office/drawing/2010/main">
              <m:oMath xmlns:m="http://schemas.openxmlformats.org/officeDocument/2006/math">
                <m:r>
                  <a:rPr>
                    <a:latin typeface="Cambria Math" panose="02040503050406030204" pitchFamily="18" charset="0"/>
                  </a:rPr>
                  <m:t>𝑖</m:t>
                </m:r>
              </m:oMath>
            </a14:m>
            <a:r>
              <a:t> is used to represent observation </a:t>
            </a:r>
            <a14:m xmlns:a14="http://schemas.microsoft.com/office/drawing/2010/main">
              <m:oMath xmlns:m="http://schemas.openxmlformats.org/officeDocument/2006/math">
                <m:r>
                  <a:rPr>
                    <a:latin typeface="Cambria Math" panose="02040503050406030204" pitchFamily="18" charset="0"/>
                  </a:rPr>
                  <m:t>𝑖</m:t>
                </m:r>
              </m:oMath>
            </a14:m>
            <a:r>
              <a: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What is logistic regression?</a:t>
            </a:r>
          </a:p>
        </p:txBody>
      </p:sp>
      <p:sp>
        <p:nvSpPr>
          <p:cNvPr id="3" name="Content Placeholder 2"/>
          <p:cNvSpPr>
            <a:spLocks noGrp="1"/>
          </p:cNvSpPr>
          <p:nvPr>
            <p:ph idx="1" hasCustomPrompt="1"/>
          </p:nvPr>
        </p:nvSpPr>
        <p:spPr/>
        <p:txBody>
          <a:bodyPr/>
          <a:lstStyle/>
          <a:p>
            <a:pPr lvl="0"/>
            <a:r>
              <a:t>E.g.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t> will be used to represent whether person </a:t>
            </a:r>
            <a14:m xmlns:a14="http://schemas.microsoft.com/office/drawing/2010/main">
              <m:oMath xmlns:m="http://schemas.openxmlformats.org/officeDocument/2006/math">
                <m:r>
                  <a:rPr>
                    <a:latin typeface="Cambria Math" panose="02040503050406030204" pitchFamily="18" charset="0"/>
                  </a:rPr>
                  <m:t>𝑖</m:t>
                </m:r>
              </m:oMath>
            </a14:m>
            <a:r>
              <a:t> is in the </a:t>
            </a:r>
            <a:r>
              <a:rPr i="1"/>
              <a:t>trusting</a:t>
            </a:r>
            <a:r>
              <a:t> category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=1</m:t>
                </m:r>
              </m:oMath>
            </a14:m>
            <a:r>
              <a:t>) or not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=0</m:t>
                </m:r>
              </m:oMath>
            </a14:m>
            <a:r>
              <a:t>).</a:t>
            </a:r>
          </a:p>
          <a:p>
            <a:pPr lvl="0"/>
            <a:r>
              <a:t>The outcome,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t>, takes the value 1 with probability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t> and the value 0 with probability </a:t>
            </a:r>
            <a14:m xmlns:a14="http://schemas.microsoft.com/office/drawing/2010/main">
              <m:oMath xmlns:m="http://schemas.openxmlformats.org/officeDocument/2006/math">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t>.</a:t>
            </a:r>
          </a:p>
          <a:p>
            <a:pPr lvl="0"/>
            <a:r>
              <a:t>Because each observation has a slightly different context, (e.g., different education level if we have education as an independent variable), the probability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t> will differ for each observation.</a:t>
            </a:r>
          </a:p>
          <a:p>
            <a:pPr lvl="0"/>
            <a:r>
              <a:t>It is this </a:t>
            </a:r>
            <a:r>
              <a:rPr b="1"/>
              <a:t>probability</a:t>
            </a:r>
            <a:r>
              <a:t> that we model in relation to the predictor variables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The </a:t>
            </a:r>
            <a:r>
              <a:rPr b="1"/>
              <a:t>logit</a:t>
            </a:r>
            <a:r>
              <a:t> transformation</a:t>
            </a:r>
          </a:p>
        </p:txBody>
      </p:sp>
      <p:sp>
        <p:nvSpPr>
          <p:cNvPr id="3" name="Content Placeholder 2"/>
          <p:cNvSpPr>
            <a:spLocks noGrp="1"/>
          </p:cNvSpPr>
          <p:nvPr>
            <p:ph idx="1" hasCustomPrompt="1"/>
          </p:nvPr>
        </p:nvSpPr>
        <p:spPr/>
        <p:txBody>
          <a:bodyPr/>
          <a:lstStyle/>
          <a:p>
            <a:pPr lvl="0"/>
            <a:r>
              <a:t>The predictor variables are represented as follows: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oMath>
            </a14:m>
            <a:r>
              <a:t> is the value of variable 1 for observation </a:t>
            </a:r>
            <a14:m xmlns:a14="http://schemas.microsoft.com/office/drawing/2010/main">
              <m:oMath xmlns:m="http://schemas.openxmlformats.org/officeDocument/2006/math">
                <m:r>
                  <a:rPr>
                    <a:latin typeface="Cambria Math" panose="02040503050406030204" pitchFamily="18" charset="0"/>
                  </a:rPr>
                  <m:t>𝑖</m:t>
                </m:r>
              </m:oMath>
            </a14:m>
            <a:r>
              <a: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𝑖</m:t>
                    </m:r>
                  </m:sub>
                </m:sSub>
              </m:oMath>
            </a14:m>
            <a:r>
              <a:t> is the value of variable 2 for observation </a:t>
            </a:r>
            <a14:m xmlns:a14="http://schemas.microsoft.com/office/drawing/2010/main">
              <m:oMath xmlns:m="http://schemas.openxmlformats.org/officeDocument/2006/math">
                <m:r>
                  <a:rPr>
                    <a:latin typeface="Cambria Math" panose="02040503050406030204" pitchFamily="18" charset="0"/>
                  </a:rPr>
                  <m:t>𝑖</m:t>
                </m:r>
              </m:oMath>
            </a14:m>
            <a:r>
              <a:t>, and so on.</a:t>
            </a:r>
          </a:p>
          <a:p>
            <a:pPr lvl="0"/>
            <a:r>
              <a:t>We want to choose a </a:t>
            </a:r>
            <a:r>
              <a:rPr b="1"/>
              <a:t>transformation</a:t>
            </a:r>
            <a:r>
              <a:t> in the equation that makes practical and mathematical sense.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𝑡𝑟𝑎𝑛𝑠𝑓𝑜𝑟𝑚𝑎𝑡𝑖𝑜𝑛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oMath>
              </m:oMathPara>
            </a14:m>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The </a:t>
            </a:r>
            <a:r>
              <a:rPr b="1"/>
              <a:t>logit</a:t>
            </a:r>
            <a:r>
              <a:t> transformation</a:t>
            </a:r>
          </a:p>
        </p:txBody>
      </p:sp>
      <p:sp>
        <p:nvSpPr>
          <p:cNvPr id="3" name="Content Placeholder 2"/>
          <p:cNvSpPr>
            <a:spLocks noGrp="1"/>
          </p:cNvSpPr>
          <p:nvPr>
            <p:ph idx="1" hasCustomPrompt="1"/>
          </p:nvPr>
        </p:nvSpPr>
        <p:spPr/>
        <p:txBody>
          <a:bodyPr/>
          <a:lstStyle/>
          <a:p>
            <a:pPr lvl="0"/>
            <a:r>
              <a:t>For example, we want a transformation that makes the range of possibilities on the left hand side of the equation equal to the range of possibilities for the right hand side; if there was no transformation for this equation, the left hand side could only take values between 0 and 1, but the right hand side could take values outside of this range.</a:t>
            </a:r>
          </a:p>
          <a:p>
            <a:pPr lvl="0"/>
            <a:r>
              <a:t>A common transformation for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t> is the </a:t>
            </a:r>
            <a:r>
              <a:rPr b="1"/>
              <a:t>logit transformation</a:t>
            </a:r>
            <a:r>
              <a:t>, which may be written as: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𝑙𝑜𝑔𝑖𝑡</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m:rPr>
                          <m:sty m:val="p"/>
                        </m:rPr>
                        <a:rPr>
                          <a:latin typeface="Cambria Math" panose="02040503050406030204" pitchFamily="18" charset="0"/>
                        </a:rPr>
                        <m:t>log</m:t>
                      </m:r>
                    </m:e>
                    <m:sub>
                      <m:r>
                        <a:rPr>
                          <a:latin typeface="Cambria Math" panose="02040503050406030204" pitchFamily="18" charset="0"/>
                        </a:rPr>
                        <m:t>𝑒</m:t>
                      </m:r>
                    </m:sub>
                  </m:sSub>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num>
                        <m:den>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en>
                      </m:f>
                    </m:e>
                  </m:d>
                </m:oMath>
              </m:oMathPara>
            </a14:m>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The </a:t>
            </a:r>
            <a:r>
              <a:rPr b="1"/>
              <a:t>logit</a:t>
            </a:r>
            <a:r>
              <a:t> transformation</a:t>
            </a:r>
          </a:p>
        </p:txBody>
      </p:sp>
      <p:sp>
        <p:nvSpPr>
          <p:cNvPr id="3" name="Content Placeholder 2"/>
          <p:cNvSpPr>
            <a:spLocks noGrp="1"/>
          </p:cNvSpPr>
          <p:nvPr>
            <p:ph idx="1" hasCustomPrompt="1"/>
          </p:nvPr>
        </p:nvSpPr>
        <p:spPr/>
        <p:txBody>
          <a:bodyPr/>
          <a:lstStyle/>
          <a:p>
            <a:pPr lvl="0"/>
            <a:r>
              <a:t>We can rewrite the equation relating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t> to its predictors using the logit transformation of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m:rPr>
                          <m:sty m:val="p"/>
                        </m:rPr>
                        <a:rPr>
                          <a:latin typeface="Cambria Math" panose="02040503050406030204" pitchFamily="18" charset="0"/>
                        </a:rPr>
                        <m:t>log</m:t>
                      </m:r>
                    </m:e>
                    <m:sub>
                      <m:r>
                        <a:rPr>
                          <a:latin typeface="Cambria Math" panose="02040503050406030204" pitchFamily="18" charset="0"/>
                        </a:rPr>
                        <m:t>𝑒</m:t>
                      </m:r>
                    </m:sub>
                  </m:sSub>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num>
                        <m:den>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en>
                      </m:f>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oMath>
              </m:oMathPara>
            </a14:m>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The </a:t>
            </a:r>
            <a:r>
              <a:rPr b="1"/>
              <a:t>logit</a:t>
            </a:r>
            <a:r>
              <a:t> transformation</a:t>
            </a:r>
          </a:p>
        </p:txBody>
      </p:sp>
      <p:pic>
        <p:nvPicPr>
          <p:cNvPr id="3" name="Picture 1" descr="Week_4_R_files/figure-pptx/unnamed-chunk-1-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p>
            <a:pPr marL="0" lvl="0" indent="0">
              <a:buNone/>
            </a:pPr>
            <a:r>
              <a:t>What are </a:t>
            </a:r>
            <a:r>
              <a:rPr i="1"/>
              <a:t>probabilities</a:t>
            </a:r>
            <a:r>
              <a: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8</a:t>
            </a:fld>
            <a:endParaRPr lang="en-US" dirty="0"/>
          </a:p>
        </p:txBody>
      </p:sp>
    </p:spTree>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On-screen Show (16:9)</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Cambria Math</vt:lpstr>
      <vt:lpstr>Courier New</vt:lpstr>
      <vt:lpstr>SOC2069 Theme</vt:lpstr>
      <vt:lpstr>Logistic regression</vt:lpstr>
      <vt:lpstr>What is logistic regression?</vt:lpstr>
      <vt:lpstr>What is logistic regression?</vt:lpstr>
      <vt:lpstr>The logit transformation</vt:lpstr>
      <vt:lpstr>The logit transformation</vt:lpstr>
      <vt:lpstr>The logit transformation</vt:lpstr>
      <vt:lpstr>The logit transformation</vt:lpstr>
      <vt:lpstr>What are probabilities?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
  <cp:keywords/>
  <cp:revision>1</cp:revision>
  <dcterms:created xsi:type="dcterms:W3CDTF">2023-10-17T10:08:23Z</dcterms:created>
  <dcterms:modified xsi:type="dcterms:W3CDTF">2023-10-17T10:09:20Z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