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61" r:id="rId3"/>
    <p:sldId id="262" r:id="rId4"/>
    <p:sldId id="263" r:id="rId5"/>
    <p:sldId id="264" r:id="rId6"/>
    <p:sldId id="267" r:id="rId7"/>
    <p:sldId id="269" r:id="rId8"/>
    <p:sldId id="265" r:id="rId9"/>
    <p:sldId id="266" r:id="rId10"/>
    <p:sldId id="268" r:id="rId11"/>
    <p:sldId id="271" r:id="rId12"/>
    <p:sldId id="270"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FBD195-041F-A9A0-1644-740C91990A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7D01E07-BD6F-76A0-E2F3-6F9E834A0E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3203E3-7C81-41A5-A697-954FF252F964}" type="datetimeFigureOut">
              <a:rPr lang="en-GB" smtClean="0"/>
              <a:t>17/10/2024</a:t>
            </a:fld>
            <a:endParaRPr lang="en-GB"/>
          </a:p>
        </p:txBody>
      </p:sp>
      <p:sp>
        <p:nvSpPr>
          <p:cNvPr id="4" name="Footer Placeholder 3">
            <a:extLst>
              <a:ext uri="{FF2B5EF4-FFF2-40B4-BE49-F238E27FC236}">
                <a16:creationId xmlns:a16="http://schemas.microsoft.com/office/drawing/2014/main" id="{DDFBD701-2DB0-B4B2-C5BD-0490DCBA57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251DA51-44A7-C88C-C39E-6DA6922B2A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0050DA-C3C8-4D4F-9A52-26049FB521EA}" type="slidenum">
              <a:rPr lang="en-GB" smtClean="0"/>
              <a:t>‹#›</a:t>
            </a:fld>
            <a:endParaRPr lang="en-GB"/>
          </a:p>
        </p:txBody>
      </p:sp>
    </p:spTree>
    <p:extLst>
      <p:ext uri="{BB962C8B-B14F-4D97-AF65-F5344CB8AC3E}">
        <p14:creationId xmlns:p14="http://schemas.microsoft.com/office/powerpoint/2010/main" val="33681809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54BCB-1937-48CE-9F00-49B381FEB4E9}" type="datetimeFigureOut">
              <a:rPr lang="en-GB" smtClean="0"/>
              <a:t>17/10/2024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A333E-A95D-42FE-9CF0-D7FBE7CB01EA}" type="slidenum">
              <a:rPr lang="en-GB" smtClean="0"/>
              <a:t>‹#›</a:t>
            </a:fld>
            <a:endParaRPr lang="en-GB"/>
          </a:p>
        </p:txBody>
      </p:sp>
    </p:spTree>
    <p:extLst>
      <p:ext uri="{BB962C8B-B14F-4D97-AF65-F5344CB8AC3E}">
        <p14:creationId xmlns:p14="http://schemas.microsoft.com/office/powerpoint/2010/main" val="61144826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5488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394530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github.com/CGMoreh" TargetMode="Externa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hyperlink" Target="https://www.chrismoreh.com/" TargetMode="External"/><Relationship Id="rId12" Type="http://schemas.openxmlformats.org/officeDocument/2006/relationships/image" Target="../media/image5.png"/><Relationship Id="rId2" Type="http://schemas.openxmlformats.org/officeDocument/2006/relationships/hyperlink" Target="https://www.ncl.ac.uk/gps/staff/profile/chrismoreh.html" TargetMode="External"/><Relationship Id="rId1" Type="http://schemas.openxmlformats.org/officeDocument/2006/relationships/slideMaster" Target="../slideMasters/slideMaster1.xml"/><Relationship Id="rId6" Type="http://schemas.openxmlformats.org/officeDocument/2006/relationships/hyperlink" Target="mailto:chris.moreh@ncl.ac.uk" TargetMode="External"/><Relationship Id="rId11" Type="http://schemas.openxmlformats.org/officeDocument/2006/relationships/image" Target="../media/image4.png"/><Relationship Id="rId5" Type="http://schemas.openxmlformats.org/officeDocument/2006/relationships/image" Target="../media/image3.svg"/><Relationship Id="rId15" Type="http://schemas.openxmlformats.org/officeDocument/2006/relationships/image" Target="../media/image8.png"/><Relationship Id="rId10" Type="http://schemas.openxmlformats.org/officeDocument/2006/relationships/hyperlink" Target="https://www.linkedin.com/in/cgm-phd/" TargetMode="External"/><Relationship Id="rId4" Type="http://schemas.openxmlformats.org/officeDocument/2006/relationships/image" Target="../media/image2.png"/><Relationship Id="rId9" Type="http://schemas.openxmlformats.org/officeDocument/2006/relationships/hyperlink" Target="https://twitter.com/cgmoreh" TargetMode="External"/><Relationship Id="rId1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hyperlink" Target="https://www.linkedin.com/in/cgm-phd/" TargetMode="External"/><Relationship Id="rId1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2.png"/><Relationship Id="rId12" Type="http://schemas.openxmlformats.org/officeDocument/2006/relationships/hyperlink" Target="https://twitter.com/cgmoreh" TargetMode="External"/><Relationship Id="rId17" Type="http://schemas.openxmlformats.org/officeDocument/2006/relationships/image" Target="../media/image7.png"/><Relationship Id="rId2" Type="http://schemas.openxmlformats.org/officeDocument/2006/relationships/image" Target="../media/image1.png"/><Relationship Id="rId16"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8.svg"/><Relationship Id="rId11" Type="http://schemas.openxmlformats.org/officeDocument/2006/relationships/hyperlink" Target="https://github.com/CGMoreh" TargetMode="External"/><Relationship Id="rId5" Type="http://schemas.openxmlformats.org/officeDocument/2006/relationships/image" Target="../media/image17.png"/><Relationship Id="rId15" Type="http://schemas.openxmlformats.org/officeDocument/2006/relationships/image" Target="../media/image5.png"/><Relationship Id="rId10" Type="http://schemas.openxmlformats.org/officeDocument/2006/relationships/hyperlink" Target="https://www.chrismoreh.com/" TargetMode="External"/><Relationship Id="rId4" Type="http://schemas.microsoft.com/office/2007/relationships/hdphoto" Target="../media/hdphoto1.wdp"/><Relationship Id="rId9" Type="http://schemas.openxmlformats.org/officeDocument/2006/relationships/hyperlink" Target="mailto:chris.moreh@ncl.ac.uk" TargetMode="External"/><Relationship Id="rId1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3" Type="http://schemas.openxmlformats.org/officeDocument/2006/relationships/image" Target="../media/image24.svg"/><Relationship Id="rId18" Type="http://schemas.openxmlformats.org/officeDocument/2006/relationships/image" Target="../media/image29.png"/><Relationship Id="rId26" Type="http://schemas.openxmlformats.org/officeDocument/2006/relationships/image" Target="../media/image37.png"/><Relationship Id="rId39" Type="http://schemas.openxmlformats.org/officeDocument/2006/relationships/image" Target="../media/image50.svg"/><Relationship Id="rId21" Type="http://schemas.openxmlformats.org/officeDocument/2006/relationships/image" Target="../media/image32.svg"/><Relationship Id="rId34" Type="http://schemas.openxmlformats.org/officeDocument/2006/relationships/image" Target="../media/image45.png"/><Relationship Id="rId7" Type="http://schemas.openxmlformats.org/officeDocument/2006/relationships/image" Target="../media/image12.svg"/><Relationship Id="rId2" Type="http://schemas.openxmlformats.org/officeDocument/2006/relationships/image" Target="../media/image9.png"/><Relationship Id="rId16" Type="http://schemas.openxmlformats.org/officeDocument/2006/relationships/image" Target="../media/image27.png"/><Relationship Id="rId20" Type="http://schemas.openxmlformats.org/officeDocument/2006/relationships/image" Target="../media/image31.png"/><Relationship Id="rId29" Type="http://schemas.openxmlformats.org/officeDocument/2006/relationships/image" Target="../media/image40.svg"/><Relationship Id="rId41" Type="http://schemas.openxmlformats.org/officeDocument/2006/relationships/image" Target="../media/image52.sv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22.svg"/><Relationship Id="rId24" Type="http://schemas.openxmlformats.org/officeDocument/2006/relationships/image" Target="../media/image35.png"/><Relationship Id="rId32" Type="http://schemas.openxmlformats.org/officeDocument/2006/relationships/image" Target="../media/image43.png"/><Relationship Id="rId37" Type="http://schemas.openxmlformats.org/officeDocument/2006/relationships/image" Target="../media/image48.svg"/><Relationship Id="rId40" Type="http://schemas.openxmlformats.org/officeDocument/2006/relationships/image" Target="../media/image51.png"/><Relationship Id="rId5" Type="http://schemas.openxmlformats.org/officeDocument/2006/relationships/image" Target="../media/image20.svg"/><Relationship Id="rId15" Type="http://schemas.openxmlformats.org/officeDocument/2006/relationships/image" Target="../media/image26.svg"/><Relationship Id="rId23" Type="http://schemas.openxmlformats.org/officeDocument/2006/relationships/image" Target="../media/image34.svg"/><Relationship Id="rId28" Type="http://schemas.openxmlformats.org/officeDocument/2006/relationships/image" Target="../media/image39.png"/><Relationship Id="rId36" Type="http://schemas.openxmlformats.org/officeDocument/2006/relationships/image" Target="../media/image47.png"/><Relationship Id="rId10" Type="http://schemas.openxmlformats.org/officeDocument/2006/relationships/image" Target="../media/image21.png"/><Relationship Id="rId19" Type="http://schemas.openxmlformats.org/officeDocument/2006/relationships/image" Target="../media/image30.svg"/><Relationship Id="rId31" Type="http://schemas.openxmlformats.org/officeDocument/2006/relationships/image" Target="../media/image42.svg"/><Relationship Id="rId4" Type="http://schemas.openxmlformats.org/officeDocument/2006/relationships/image" Target="../media/image19.png"/><Relationship Id="rId9" Type="http://schemas.openxmlformats.org/officeDocument/2006/relationships/image" Target="../media/image14.svg"/><Relationship Id="rId14" Type="http://schemas.openxmlformats.org/officeDocument/2006/relationships/image" Target="../media/image25.png"/><Relationship Id="rId22" Type="http://schemas.openxmlformats.org/officeDocument/2006/relationships/image" Target="../media/image33.png"/><Relationship Id="rId27" Type="http://schemas.openxmlformats.org/officeDocument/2006/relationships/image" Target="../media/image38.svg"/><Relationship Id="rId30" Type="http://schemas.openxmlformats.org/officeDocument/2006/relationships/image" Target="../media/image41.png"/><Relationship Id="rId35" Type="http://schemas.openxmlformats.org/officeDocument/2006/relationships/image" Target="../media/image46.svg"/><Relationship Id="rId8" Type="http://schemas.openxmlformats.org/officeDocument/2006/relationships/image" Target="../media/image13.png"/><Relationship Id="rId3" Type="http://schemas.openxmlformats.org/officeDocument/2006/relationships/image" Target="../media/image10.svg"/><Relationship Id="rId12" Type="http://schemas.openxmlformats.org/officeDocument/2006/relationships/image" Target="../media/image23.png"/><Relationship Id="rId17" Type="http://schemas.openxmlformats.org/officeDocument/2006/relationships/image" Target="../media/image28.svg"/><Relationship Id="rId25" Type="http://schemas.openxmlformats.org/officeDocument/2006/relationships/image" Target="../media/image36.svg"/><Relationship Id="rId33" Type="http://schemas.openxmlformats.org/officeDocument/2006/relationships/image" Target="../media/image44.svg"/><Relationship Id="rId38" Type="http://schemas.openxmlformats.org/officeDocument/2006/relationships/image" Target="../media/image49.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svg"/><Relationship Id="rId18" Type="http://schemas.openxmlformats.org/officeDocument/2006/relationships/image" Target="../media/image23.png"/><Relationship Id="rId3" Type="http://schemas.openxmlformats.org/officeDocument/2006/relationships/image" Target="../media/image10.svg"/><Relationship Id="rId21"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29.png"/><Relationship Id="rId17" Type="http://schemas.openxmlformats.org/officeDocument/2006/relationships/image" Target="../media/image32.svg"/><Relationship Id="rId2" Type="http://schemas.openxmlformats.org/officeDocument/2006/relationships/image" Target="../media/image9.png"/><Relationship Id="rId16" Type="http://schemas.openxmlformats.org/officeDocument/2006/relationships/image" Target="../media/image31.png"/><Relationship Id="rId20"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14.svg"/><Relationship Id="rId5" Type="http://schemas.openxmlformats.org/officeDocument/2006/relationships/image" Target="../media/image26.svg"/><Relationship Id="rId15" Type="http://schemas.openxmlformats.org/officeDocument/2006/relationships/image" Target="../media/image22.svg"/><Relationship Id="rId10" Type="http://schemas.openxmlformats.org/officeDocument/2006/relationships/image" Target="../media/image13.png"/><Relationship Id="rId19" Type="http://schemas.openxmlformats.org/officeDocument/2006/relationships/image" Target="../media/image24.svg"/><Relationship Id="rId4" Type="http://schemas.openxmlformats.org/officeDocument/2006/relationships/image" Target="../media/image25.png"/><Relationship Id="rId9" Type="http://schemas.openxmlformats.org/officeDocument/2006/relationships/image" Target="../media/image28.svg"/><Relationship Id="rId14"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eur03.safelinks.protection.outlook.com/?url=https%3A%2F%2Fdoi.org%2F10.1177%2F23780231211024421&amp;data=05%7C02%7CChris.Moreh%40newcastle.ac.uk%7Ccbaff4055e984c8e2db208dcedec8f25%7C9c5012c9b61644c2a91766814fbe3e87%7C1%7C0%7C638646847463300916%7CUnknown%7CTWFpbGZsb3d8eyJWIjoiMC4wLjAwMDAiLCJQIjoiV2luMzIiLCJBTiI6Ik1haWwiLCJXVCI6Mn0%3D%7C0%7C%7C%7C&amp;sdata=MeRpQ66pIPueaY%2BwrQkRkZKEGH9aaL2z71zSWPoo%2F9c%3D&amp;reserved=0" TargetMode="External"/><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1755648"/>
          </a:xfrm>
          <a:effectLst>
            <a:outerShdw blurRad="50800" dist="38100" dir="2700000" algn="tl" rotWithShape="0">
              <a:prstClr val="black">
                <a:alpha val="40000"/>
              </a:prstClr>
            </a:outerShdw>
          </a:effectLst>
        </p:spPr>
        <p:txBody>
          <a:bodyPr anchor="b">
            <a:normAutofit/>
          </a:bodyPr>
          <a:lstStyle>
            <a:lvl1pPr algn="ctr">
              <a:lnSpc>
                <a:spcPct val="85000"/>
              </a:lnSpc>
              <a:defRPr sz="4800" b="1" spc="-50" baseline="0">
                <a:solidFill>
                  <a:schemeClr val="tx1">
                    <a:lumMod val="85000"/>
                    <a:lumOff val="15000"/>
                  </a:schemeClr>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1097280" y="2876705"/>
            <a:ext cx="10058400" cy="1143000"/>
          </a:xfrm>
        </p:spPr>
        <p:txBody>
          <a:bodyPr lIns="91440" rIns="91440">
            <a:normAutofit/>
          </a:bodyPr>
          <a:lstStyle>
            <a:lvl1pPr marL="0" indent="0" algn="ctr">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A9096957-E872-4999-834A-EAA93C35A95E}" type="datetime1">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A51BB-2FC0-4DB8-B50E-F52D50E733B6}" type="slidenum">
              <a:rPr lang="en-GB" smtClean="0"/>
              <a:t>‹#›</a:t>
            </a:fld>
            <a:endParaRPr lang="en-GB"/>
          </a:p>
        </p:txBody>
      </p:sp>
      <p:cxnSp>
        <p:nvCxnSpPr>
          <p:cNvPr id="9" name="Straight Connector 8"/>
          <p:cNvCxnSpPr/>
          <p:nvPr/>
        </p:nvCxnSpPr>
        <p:spPr>
          <a:xfrm>
            <a:off x="1207658" y="4598116"/>
            <a:ext cx="987552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64B1F7A-19A6-1CF3-BEAB-784AD8D53EB1}"/>
              </a:ext>
            </a:extLst>
          </p:cNvPr>
          <p:cNvSpPr txBox="1"/>
          <p:nvPr userDrawn="1"/>
        </p:nvSpPr>
        <p:spPr>
          <a:xfrm>
            <a:off x="1076962" y="4981037"/>
            <a:ext cx="3298623" cy="892552"/>
          </a:xfrm>
          <a:prstGeom prst="rect">
            <a:avLst/>
          </a:prstGeom>
          <a:noFill/>
        </p:spPr>
        <p:txBody>
          <a:bodyPr wrap="square" rtlCol="0">
            <a:spAutoFit/>
          </a:bodyPr>
          <a:lstStyle/>
          <a:p>
            <a:pPr algn="ctr"/>
            <a:r>
              <a:rPr lang="en-GB" sz="2400" b="1" dirty="0">
                <a:hlinkClick r:id="rId2"/>
              </a:rPr>
              <a:t>Dr Chris Moreh</a:t>
            </a:r>
            <a:endParaRPr lang="en-GB" sz="2400" b="1" dirty="0"/>
          </a:p>
          <a:p>
            <a:pPr algn="ctr"/>
            <a:r>
              <a:rPr lang="en-GB" sz="1400" dirty="0">
                <a:solidFill>
                  <a:schemeClr val="bg1">
                    <a:lumMod val="65000"/>
                  </a:schemeClr>
                </a:solidFill>
              </a:rPr>
              <a:t>Lecturer (Assistant Professor) in Sociology</a:t>
            </a:r>
          </a:p>
          <a:p>
            <a:pPr algn="ctr"/>
            <a:r>
              <a:rPr lang="en-GB" sz="1400" dirty="0">
                <a:solidFill>
                  <a:schemeClr val="bg1">
                    <a:lumMod val="65000"/>
                  </a:schemeClr>
                </a:solidFill>
              </a:rPr>
              <a:t>Newcastle University (UK)</a:t>
            </a:r>
          </a:p>
        </p:txBody>
      </p:sp>
      <p:pic>
        <p:nvPicPr>
          <p:cNvPr id="17" name="Picture 12" descr="Partners; Sustaining Creative Economies ...">
            <a:extLst>
              <a:ext uri="{FF2B5EF4-FFF2-40B4-BE49-F238E27FC236}">
                <a16:creationId xmlns:a16="http://schemas.microsoft.com/office/drawing/2014/main" id="{5E3F19EF-7B80-6D97-E3A7-968224B76271}"/>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0275782" y="5643250"/>
            <a:ext cx="879898" cy="492743"/>
          </a:xfrm>
          <a:prstGeom prst="rect">
            <a:avLst/>
          </a:prstGeom>
          <a:noFill/>
          <a:extLst>
            <a:ext uri="{909E8E84-426E-40DD-AFC4-6F175D3DCCD1}">
              <a14:hiddenFill xmlns:a14="http://schemas.microsoft.com/office/drawing/2010/main">
                <a:solidFill>
                  <a:srgbClr val="FFFFFF"/>
                </a:solidFill>
              </a14:hiddenFill>
            </a:ext>
          </a:extLst>
        </p:spPr>
      </p:pic>
      <p:pic>
        <p:nvPicPr>
          <p:cNvPr id="18" name="Graphic 17">
            <a:extLst>
              <a:ext uri="{FF2B5EF4-FFF2-40B4-BE49-F238E27FC236}">
                <a16:creationId xmlns:a16="http://schemas.microsoft.com/office/drawing/2014/main" id="{D47E78DF-0172-CCB2-A101-66933B09714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616809" y="5001457"/>
            <a:ext cx="2466369" cy="811928"/>
          </a:xfrm>
          <a:prstGeom prst="rect">
            <a:avLst/>
          </a:prstGeom>
        </p:spPr>
      </p:pic>
      <p:sp>
        <p:nvSpPr>
          <p:cNvPr id="19" name="TextBox 18">
            <a:extLst>
              <a:ext uri="{FF2B5EF4-FFF2-40B4-BE49-F238E27FC236}">
                <a16:creationId xmlns:a16="http://schemas.microsoft.com/office/drawing/2014/main" id="{D366C7AD-815A-A77E-DFE5-343F532EBF9A}"/>
              </a:ext>
            </a:extLst>
          </p:cNvPr>
          <p:cNvSpPr txBox="1"/>
          <p:nvPr userDrawn="1"/>
        </p:nvSpPr>
        <p:spPr>
          <a:xfrm>
            <a:off x="5214979" y="4804497"/>
            <a:ext cx="2582537" cy="1323439"/>
          </a:xfrm>
          <a:prstGeom prst="rect">
            <a:avLst/>
          </a:prstGeom>
          <a:noFill/>
        </p:spPr>
        <p:txBody>
          <a:bodyPr wrap="square" rtlCol="0">
            <a:spAutoFit/>
          </a:bodyPr>
          <a:lstStyle/>
          <a:p>
            <a:pPr marL="180000">
              <a:spcBef>
                <a:spcPts val="0"/>
              </a:spcBef>
            </a:pPr>
            <a:r>
              <a:rPr lang="en-GB" sz="1600" b="0" dirty="0">
                <a:latin typeface="Arial Nova Cond Light" panose="020B0306020202020204" pitchFamily="34" charset="0"/>
                <a:cs typeface="Courier New" panose="02070309020205020404" pitchFamily="49" charset="0"/>
                <a:hlinkClick r:id="rId6"/>
              </a:rPr>
              <a:t>chris.moreh@ncl.ac.uk</a:t>
            </a:r>
            <a:endParaRPr lang="en-GB" sz="1600" b="0" dirty="0">
              <a:latin typeface="Arial Nova Cond Light" panose="020B0306020202020204" pitchFamily="34" charset="0"/>
              <a:cs typeface="Courier New" panose="02070309020205020404" pitchFamily="49" charset="0"/>
              <a:hlinkClick r:id="rId7"/>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7"/>
              </a:rPr>
              <a:t>chrismoreh.com</a:t>
            </a:r>
            <a:endParaRPr lang="en-GB" sz="1600" b="0" dirty="0">
              <a:latin typeface="Arial Nova Cond Light" panose="020B0306020202020204" pitchFamily="34" charset="0"/>
              <a:cs typeface="Courier New" panose="02070309020205020404" pitchFamily="49" charset="0"/>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8"/>
              </a:rPr>
              <a:t>/CGMoreh</a:t>
            </a:r>
            <a:endParaRPr lang="en-GB" sz="1600" b="0" dirty="0">
              <a:latin typeface="Arial Nova Cond Light" panose="020B0306020202020204" pitchFamily="34" charset="0"/>
              <a:cs typeface="Courier New" panose="02070309020205020404" pitchFamily="49" charset="0"/>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9"/>
              </a:rPr>
              <a:t>@CGMoreh</a:t>
            </a:r>
            <a:endParaRPr lang="en-GB" sz="1600" b="0" dirty="0">
              <a:latin typeface="Arial Nova Cond Light" panose="020B0306020202020204" pitchFamily="34" charset="0"/>
              <a:cs typeface="Courier New" panose="02070309020205020404" pitchFamily="49" charset="0"/>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10"/>
              </a:rPr>
              <a:t>Chris Moreh</a:t>
            </a:r>
            <a:endParaRPr lang="en-GB" sz="1600" b="0" dirty="0">
              <a:latin typeface="Arial Nova Cond Light" panose="020B0306020202020204" pitchFamily="34" charset="0"/>
              <a:cs typeface="Courier New" panose="02070309020205020404" pitchFamily="49" charset="0"/>
            </a:endParaRPr>
          </a:p>
        </p:txBody>
      </p:sp>
      <p:pic>
        <p:nvPicPr>
          <p:cNvPr id="20" name="Picture 19">
            <a:extLst>
              <a:ext uri="{FF2B5EF4-FFF2-40B4-BE49-F238E27FC236}">
                <a16:creationId xmlns:a16="http://schemas.microsoft.com/office/drawing/2014/main" id="{7149FC35-C474-B9EE-00BD-BC74BCEB8E9B}"/>
              </a:ext>
            </a:extLst>
          </p:cNvPr>
          <p:cNvPicPr>
            <a:picLocks noChangeAspect="1"/>
          </p:cNvPicPr>
          <p:nvPr userDrawn="1"/>
        </p:nvPicPr>
        <p:blipFill>
          <a:blip r:embed="rId11"/>
          <a:stretch>
            <a:fillRect/>
          </a:stretch>
        </p:blipFill>
        <p:spPr>
          <a:xfrm flipH="1">
            <a:off x="5230888" y="5140634"/>
            <a:ext cx="174474" cy="180000"/>
          </a:xfrm>
          <a:prstGeom prst="rect">
            <a:avLst/>
          </a:prstGeom>
        </p:spPr>
      </p:pic>
      <p:pic>
        <p:nvPicPr>
          <p:cNvPr id="21" name="Picture 4">
            <a:extLst>
              <a:ext uri="{FF2B5EF4-FFF2-40B4-BE49-F238E27FC236}">
                <a16:creationId xmlns:a16="http://schemas.microsoft.com/office/drawing/2014/main" id="{F9EC77A0-6416-6CCB-C929-DDC0F09623B6}"/>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200359" y="5607125"/>
            <a:ext cx="238421" cy="23842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a:extLst>
              <a:ext uri="{FF2B5EF4-FFF2-40B4-BE49-F238E27FC236}">
                <a16:creationId xmlns:a16="http://schemas.microsoft.com/office/drawing/2014/main" id="{F971661E-6DFA-370A-89DD-D2BC0DED9D7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25362" y="5875809"/>
            <a:ext cx="191250" cy="1800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a:extLst>
              <a:ext uri="{FF2B5EF4-FFF2-40B4-BE49-F238E27FC236}">
                <a16:creationId xmlns:a16="http://schemas.microsoft.com/office/drawing/2014/main" id="{210423AF-0922-B2C9-F283-0DAD228B1889}"/>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194877" y="5353572"/>
            <a:ext cx="238421" cy="2384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Email Icon Clip Art , Royalty PNG Transparent Background, Free Download  #130 - FreeIconsPNG">
            <a:extLst>
              <a:ext uri="{FF2B5EF4-FFF2-40B4-BE49-F238E27FC236}">
                <a16:creationId xmlns:a16="http://schemas.microsoft.com/office/drawing/2014/main" id="{A29CD3B3-0963-AF7B-DAAC-629686F339AC}"/>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5225888" y="4898445"/>
            <a:ext cx="176400" cy="1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35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lvl2pPr marL="444500" indent="-244475">
              <a:defRPr/>
            </a:lvl2pPr>
            <a:lvl3pPr marL="627063" indent="-242888">
              <a:defRPr/>
            </a:lvl3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2pPr marL="444500" indent="-244475">
              <a:defRPr/>
            </a:lvl2pPr>
            <a:lvl3pPr marL="627063" indent="-242888">
              <a:defRPr/>
            </a:lvl3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B1788611-C2AF-448C-92CB-E54AF547042B}" type="datetime1">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AA51BB-2FC0-4DB8-B50E-F52D50E733B6}" type="slidenum">
              <a:rPr lang="en-GB" smtClean="0"/>
              <a:t>‹#›</a:t>
            </a:fld>
            <a:endParaRPr lang="en-GB"/>
          </a:p>
        </p:txBody>
      </p:sp>
    </p:spTree>
    <p:extLst>
      <p:ext uri="{BB962C8B-B14F-4D97-AF65-F5344CB8AC3E}">
        <p14:creationId xmlns:p14="http://schemas.microsoft.com/office/powerpoint/2010/main" val="1048557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4" name="Picture 12" descr="Partners; Sustaining Creative Economies ...">
            <a:extLst>
              <a:ext uri="{FF2B5EF4-FFF2-40B4-BE49-F238E27FC236}">
                <a16:creationId xmlns:a16="http://schemas.microsoft.com/office/drawing/2014/main" id="{C213A523-D735-8490-152A-23415FF25430}"/>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9888991" y="5440123"/>
            <a:ext cx="1342114" cy="751584"/>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6139AE9B-1271-7638-B347-A5F464D2BE3C}"/>
              </a:ext>
            </a:extLst>
          </p:cNvPr>
          <p:cNvSpPr>
            <a:spLocks noGrp="1"/>
          </p:cNvSpPr>
          <p:nvPr>
            <p:ph type="dt" sz="half" idx="10"/>
          </p:nvPr>
        </p:nvSpPr>
        <p:spPr/>
        <p:txBody>
          <a:bodyPr/>
          <a:lstStyle/>
          <a:p>
            <a:fld id="{FB66436D-1153-4A99-864C-6CFC5E747017}" type="datetime1">
              <a:rPr lang="en-GB" smtClean="0"/>
              <a:t>17/10/2024</a:t>
            </a:fld>
            <a:endParaRPr lang="en-GB"/>
          </a:p>
        </p:txBody>
      </p:sp>
      <p:sp>
        <p:nvSpPr>
          <p:cNvPr id="4" name="Footer Placeholder 3">
            <a:extLst>
              <a:ext uri="{FF2B5EF4-FFF2-40B4-BE49-F238E27FC236}">
                <a16:creationId xmlns:a16="http://schemas.microsoft.com/office/drawing/2014/main" id="{23A3BAF4-52A6-7AC7-8C6F-183586D9D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93AA3C-DFA6-2BE6-3BD0-0D6E60101593}"/>
              </a:ext>
            </a:extLst>
          </p:cNvPr>
          <p:cNvSpPr>
            <a:spLocks noGrp="1"/>
          </p:cNvSpPr>
          <p:nvPr>
            <p:ph type="sldNum" sz="quarter" idx="12"/>
          </p:nvPr>
        </p:nvSpPr>
        <p:spPr/>
        <p:txBody>
          <a:bodyPr/>
          <a:lstStyle/>
          <a:p>
            <a:fld id="{9FAA51BB-2FC0-4DB8-B50E-F52D50E733B6}" type="slidenum">
              <a:rPr lang="en-GB" smtClean="0"/>
              <a:t>‹#›</a:t>
            </a:fld>
            <a:endParaRPr lang="en-GB"/>
          </a:p>
        </p:txBody>
      </p:sp>
      <p:pic>
        <p:nvPicPr>
          <p:cNvPr id="6" name="Picture 10">
            <a:extLst>
              <a:ext uri="{FF2B5EF4-FFF2-40B4-BE49-F238E27FC236}">
                <a16:creationId xmlns:a16="http://schemas.microsoft.com/office/drawing/2014/main" id="{2A7E09F9-D2AF-737B-7EF3-D1714380AC3D}"/>
              </a:ext>
            </a:extLst>
          </p:cNvPr>
          <p:cNvPicPr>
            <a:picLocks noChangeAspect="1" noChangeArrowheads="1"/>
          </p:cNvPicPr>
          <p:nvPr userDrawn="1"/>
        </p:nvPicPr>
        <p:blipFill rotWithShape="1">
          <a:blip r:embed="rId3">
            <a:alphaModFix amt="35000"/>
            <a:extLst>
              <a:ext uri="{BEBA8EAE-BF5A-486C-A8C5-ECC9F3942E4B}">
                <a14:imgProps xmlns:a14="http://schemas.microsoft.com/office/drawing/2010/main">
                  <a14:imgLayer r:embed="rId4">
                    <a14:imgEffect>
                      <a14:backgroundRemoval t="7944" b="94860" l="9780" r="89976">
                        <a14:foregroundMark x1="25672" y1="20093" x2="32152" y2="70327"/>
                        <a14:foregroundMark x1="32152" y1="70327" x2="79829" y2="87383"/>
                        <a14:foregroundMark x1="79829" y1="87383" x2="79095" y2="36682"/>
                        <a14:foregroundMark x1="79095" y1="36682" x2="64914" y2="14720"/>
                        <a14:foregroundMark x1="64914" y1="14720" x2="48533" y2="7944"/>
                        <a14:foregroundMark x1="48533" y1="7944" x2="30196" y2="13084"/>
                        <a14:foregroundMark x1="30196" y1="13084" x2="25306" y2="20561"/>
                        <a14:foregroundMark x1="21760" y1="39486" x2="25061" y2="78505"/>
                        <a14:foregroundMark x1="25061" y1="78505" x2="64670" y2="92056"/>
                        <a14:foregroundMark x1="64670" y1="92056" x2="78851" y2="91822"/>
                        <a14:foregroundMark x1="82641" y1="15187" x2="86675" y2="62850"/>
                        <a14:foregroundMark x1="86675" y1="62850" x2="80196" y2="94626"/>
                        <a14:foregroundMark x1="80196" y1="94626" x2="78117" y2="94860"/>
                      </a14:backgroundRemoval>
                    </a14:imgEffect>
                  </a14:imgLayer>
                </a14:imgProps>
              </a:ext>
              <a:ext uri="{28A0092B-C50C-407E-A947-70E740481C1C}">
                <a14:useLocalDpi xmlns:a14="http://schemas.microsoft.com/office/drawing/2010/main" val="0"/>
              </a:ext>
            </a:extLst>
          </a:blip>
          <a:srcRect l="17245" t="2011" r="13041"/>
          <a:stretch/>
        </p:blipFill>
        <p:spPr bwMode="auto">
          <a:xfrm>
            <a:off x="3947290" y="320040"/>
            <a:ext cx="8168649" cy="6007481"/>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Advertising outline">
            <a:extLst>
              <a:ext uri="{FF2B5EF4-FFF2-40B4-BE49-F238E27FC236}">
                <a16:creationId xmlns:a16="http://schemas.microsoft.com/office/drawing/2014/main" id="{1EDC15B8-2173-9DC7-DB3B-645E07D8406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1071" y="208195"/>
            <a:ext cx="7304134" cy="6756079"/>
          </a:xfrm>
          <a:prstGeom prst="rect">
            <a:avLst/>
          </a:prstGeom>
        </p:spPr>
      </p:pic>
      <p:sp>
        <p:nvSpPr>
          <p:cNvPr id="13" name="Text Placeholder 12">
            <a:extLst>
              <a:ext uri="{FF2B5EF4-FFF2-40B4-BE49-F238E27FC236}">
                <a16:creationId xmlns:a16="http://schemas.microsoft.com/office/drawing/2014/main" id="{C0107645-925A-902D-3DB7-CC0B3EA490DE}"/>
              </a:ext>
            </a:extLst>
          </p:cNvPr>
          <p:cNvSpPr>
            <a:spLocks noGrp="1"/>
          </p:cNvSpPr>
          <p:nvPr>
            <p:ph type="body" sz="quarter" idx="13" hasCustomPrompt="1"/>
          </p:nvPr>
        </p:nvSpPr>
        <p:spPr>
          <a:xfrm>
            <a:off x="723901" y="1743284"/>
            <a:ext cx="5753100" cy="2117516"/>
          </a:xfrm>
        </p:spPr>
        <p:txBody>
          <a:bodyPr>
            <a:noAutofit/>
          </a:bodyPr>
          <a:lstStyle>
            <a:lvl1pPr marL="0" indent="0" algn="ctr">
              <a:lnSpc>
                <a:spcPct val="100000"/>
              </a:lnSpc>
              <a:spcBef>
                <a:spcPts val="0"/>
              </a:spcBef>
              <a:spcAft>
                <a:spcPts val="0"/>
              </a:spcAft>
              <a:buNone/>
              <a:defRPr sz="13800" b="1">
                <a:latin typeface="Freestyle Script" panose="030804020302050B0404" pitchFamily="66" charset="0"/>
              </a:defRPr>
            </a:lvl1pPr>
          </a:lstStyle>
          <a:p>
            <a:pPr lvl="0"/>
            <a:r>
              <a:rPr lang="en-GB" dirty="0"/>
              <a:t>Thank you!</a:t>
            </a:r>
          </a:p>
        </p:txBody>
      </p:sp>
      <p:pic>
        <p:nvPicPr>
          <p:cNvPr id="15" name="Graphic 14">
            <a:extLst>
              <a:ext uri="{FF2B5EF4-FFF2-40B4-BE49-F238E27FC236}">
                <a16:creationId xmlns:a16="http://schemas.microsoft.com/office/drawing/2014/main" id="{CD1C29E7-0246-1CD7-8A1F-30707B7E1852}"/>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8394192" y="4729773"/>
            <a:ext cx="2851533" cy="938724"/>
          </a:xfrm>
          <a:prstGeom prst="rect">
            <a:avLst/>
          </a:prstGeom>
        </p:spPr>
      </p:pic>
      <p:sp>
        <p:nvSpPr>
          <p:cNvPr id="16" name="TextBox 15">
            <a:extLst>
              <a:ext uri="{FF2B5EF4-FFF2-40B4-BE49-F238E27FC236}">
                <a16:creationId xmlns:a16="http://schemas.microsoft.com/office/drawing/2014/main" id="{2B8C7C2A-22F2-9C49-D70E-5C8A22C35019}"/>
              </a:ext>
            </a:extLst>
          </p:cNvPr>
          <p:cNvSpPr txBox="1"/>
          <p:nvPr userDrawn="1"/>
        </p:nvSpPr>
        <p:spPr>
          <a:xfrm>
            <a:off x="2715592" y="4958363"/>
            <a:ext cx="2582537" cy="1323439"/>
          </a:xfrm>
          <a:prstGeom prst="rect">
            <a:avLst/>
          </a:prstGeom>
          <a:noFill/>
        </p:spPr>
        <p:txBody>
          <a:bodyPr wrap="square" rtlCol="0">
            <a:spAutoFit/>
          </a:bodyPr>
          <a:lstStyle/>
          <a:p>
            <a:pPr marL="180000">
              <a:spcBef>
                <a:spcPts val="0"/>
              </a:spcBef>
            </a:pPr>
            <a:r>
              <a:rPr lang="en-GB" sz="1600" b="0" dirty="0">
                <a:latin typeface="Arial Nova Cond Light" panose="020B0306020202020204" pitchFamily="34" charset="0"/>
                <a:cs typeface="Courier New" panose="02070309020205020404" pitchFamily="49" charset="0"/>
                <a:hlinkClick r:id="rId9"/>
              </a:rPr>
              <a:t>chris.moreh@ncl.ac.uk</a:t>
            </a:r>
            <a:endParaRPr lang="en-GB" sz="1600" b="0" dirty="0">
              <a:latin typeface="Arial Nova Cond Light" panose="020B0306020202020204" pitchFamily="34" charset="0"/>
              <a:cs typeface="Courier New" panose="02070309020205020404" pitchFamily="49" charset="0"/>
              <a:hlinkClick r:id="rId10"/>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10"/>
              </a:rPr>
              <a:t>chrismoreh.com</a:t>
            </a:r>
            <a:endParaRPr lang="en-GB" sz="1600" b="0" dirty="0">
              <a:latin typeface="Arial Nova Cond Light" panose="020B0306020202020204" pitchFamily="34" charset="0"/>
              <a:cs typeface="Courier New" panose="02070309020205020404" pitchFamily="49" charset="0"/>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11"/>
              </a:rPr>
              <a:t>/CGMoreh</a:t>
            </a:r>
            <a:endParaRPr lang="en-GB" sz="1600" b="0" dirty="0">
              <a:latin typeface="Arial Nova Cond Light" panose="020B0306020202020204" pitchFamily="34" charset="0"/>
              <a:cs typeface="Courier New" panose="02070309020205020404" pitchFamily="49" charset="0"/>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12"/>
              </a:rPr>
              <a:t>@CGMoreh</a:t>
            </a:r>
            <a:endParaRPr lang="en-GB" sz="1600" b="0" dirty="0">
              <a:latin typeface="Arial Nova Cond Light" panose="020B0306020202020204" pitchFamily="34" charset="0"/>
              <a:cs typeface="Courier New" panose="02070309020205020404" pitchFamily="49" charset="0"/>
            </a:endParaRPr>
          </a:p>
          <a:p>
            <a:pPr marL="180000">
              <a:spcBef>
                <a:spcPts val="0"/>
              </a:spcBef>
            </a:pPr>
            <a:r>
              <a:rPr lang="en-GB" sz="1600" b="0" dirty="0">
                <a:latin typeface="Arial Nova Cond Light" panose="020B0306020202020204" pitchFamily="34" charset="0"/>
                <a:cs typeface="Courier New" panose="02070309020205020404" pitchFamily="49" charset="0"/>
                <a:hlinkClick r:id="rId13"/>
              </a:rPr>
              <a:t>Chris Moreh</a:t>
            </a:r>
            <a:endParaRPr lang="en-GB" sz="1600" b="0" dirty="0">
              <a:latin typeface="Arial Nova Cond Light" panose="020B0306020202020204" pitchFamily="34" charset="0"/>
              <a:cs typeface="Courier New" panose="02070309020205020404" pitchFamily="49" charset="0"/>
            </a:endParaRPr>
          </a:p>
        </p:txBody>
      </p:sp>
      <p:pic>
        <p:nvPicPr>
          <p:cNvPr id="17" name="Picture 16">
            <a:extLst>
              <a:ext uri="{FF2B5EF4-FFF2-40B4-BE49-F238E27FC236}">
                <a16:creationId xmlns:a16="http://schemas.microsoft.com/office/drawing/2014/main" id="{DD7CACF7-D679-73AB-9142-786DA076C3A7}"/>
              </a:ext>
            </a:extLst>
          </p:cNvPr>
          <p:cNvPicPr>
            <a:picLocks noChangeAspect="1"/>
          </p:cNvPicPr>
          <p:nvPr userDrawn="1"/>
        </p:nvPicPr>
        <p:blipFill>
          <a:blip r:embed="rId14"/>
          <a:stretch>
            <a:fillRect/>
          </a:stretch>
        </p:blipFill>
        <p:spPr>
          <a:xfrm flipH="1">
            <a:off x="2731501" y="5294500"/>
            <a:ext cx="174474" cy="180000"/>
          </a:xfrm>
          <a:prstGeom prst="rect">
            <a:avLst/>
          </a:prstGeom>
        </p:spPr>
      </p:pic>
      <p:pic>
        <p:nvPicPr>
          <p:cNvPr id="18" name="Picture 4">
            <a:extLst>
              <a:ext uri="{FF2B5EF4-FFF2-40B4-BE49-F238E27FC236}">
                <a16:creationId xmlns:a16="http://schemas.microsoft.com/office/drawing/2014/main" id="{F5D755EC-05C2-0884-2C2F-74A7297B707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00972" y="5760991"/>
            <a:ext cx="238421" cy="23842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40A42823-F60C-D577-74D9-FE8C3E3A6237}"/>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725975" y="6029675"/>
            <a:ext cx="191250" cy="180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a:extLst>
              <a:ext uri="{FF2B5EF4-FFF2-40B4-BE49-F238E27FC236}">
                <a16:creationId xmlns:a16="http://schemas.microsoft.com/office/drawing/2014/main" id="{ECDBB212-ABA5-CE0D-7F0C-C37D656E0D6B}"/>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695490" y="5507438"/>
            <a:ext cx="238421" cy="23842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Email Icon Clip Art , Royalty PNG Transparent Background, Free Download  #130 - FreeIconsPNG">
            <a:extLst>
              <a:ext uri="{FF2B5EF4-FFF2-40B4-BE49-F238E27FC236}">
                <a16:creationId xmlns:a16="http://schemas.microsoft.com/office/drawing/2014/main" id="{9AD65224-3024-068D-2B15-9BC765970543}"/>
              </a:ext>
            </a:extLst>
          </p:cNvPr>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2726501" y="5052311"/>
            <a:ext cx="176400" cy="1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324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ECC6-7BD6-D9D0-DD8F-30FCF10DE4E6}"/>
              </a:ext>
            </a:extLst>
          </p:cNvPr>
          <p:cNvSpPr>
            <a:spLocks noGrp="1"/>
          </p:cNvSpPr>
          <p:nvPr>
            <p:ph type="title" hasCustomPrompt="1"/>
          </p:nvPr>
        </p:nvSpPr>
        <p:spPr>
          <a:xfrm>
            <a:off x="756745" y="286604"/>
            <a:ext cx="10398935" cy="584253"/>
          </a:xfrm>
        </p:spPr>
        <p:txBody>
          <a:bodyPr/>
          <a:lstStyle>
            <a:lvl1pPr>
              <a:defRPr b="1"/>
            </a:lvl1pPr>
          </a:lstStyle>
          <a:p>
            <a:r>
              <a:rPr lang="en-GB" dirty="0"/>
              <a:t>References</a:t>
            </a:r>
          </a:p>
        </p:txBody>
      </p:sp>
      <p:sp>
        <p:nvSpPr>
          <p:cNvPr id="3" name="Date Placeholder 2">
            <a:extLst>
              <a:ext uri="{FF2B5EF4-FFF2-40B4-BE49-F238E27FC236}">
                <a16:creationId xmlns:a16="http://schemas.microsoft.com/office/drawing/2014/main" id="{B9857D05-3B38-1245-894D-24581A24F27D}"/>
              </a:ext>
            </a:extLst>
          </p:cNvPr>
          <p:cNvSpPr>
            <a:spLocks noGrp="1"/>
          </p:cNvSpPr>
          <p:nvPr>
            <p:ph type="dt" sz="half" idx="10"/>
          </p:nvPr>
        </p:nvSpPr>
        <p:spPr/>
        <p:txBody>
          <a:bodyPr/>
          <a:lstStyle/>
          <a:p>
            <a:fld id="{F9746024-89CA-4149-B5AA-B057D3F6F349}" type="datetime1">
              <a:rPr lang="en-GB" smtClean="0"/>
              <a:t>17/10/2024</a:t>
            </a:fld>
            <a:endParaRPr lang="en-GB" dirty="0"/>
          </a:p>
        </p:txBody>
      </p:sp>
      <p:sp>
        <p:nvSpPr>
          <p:cNvPr id="4" name="Footer Placeholder 3">
            <a:extLst>
              <a:ext uri="{FF2B5EF4-FFF2-40B4-BE49-F238E27FC236}">
                <a16:creationId xmlns:a16="http://schemas.microsoft.com/office/drawing/2014/main" id="{F3C7BA36-6C3C-C811-3047-B251D5B25444}"/>
              </a:ext>
            </a:extLst>
          </p:cNvPr>
          <p:cNvSpPr>
            <a:spLocks noGrp="1"/>
          </p:cNvSpPr>
          <p:nvPr>
            <p:ph type="ftr" sz="quarter" idx="11"/>
          </p:nvPr>
        </p:nvSpPr>
        <p:spPr/>
        <p:txBody>
          <a:bodyPr/>
          <a:lstStyle/>
          <a:p>
            <a:r>
              <a:rPr lang="en-GB"/>
              <a:t>Mobility citizenship in the UK</a:t>
            </a:r>
            <a:endParaRPr lang="en-GB" dirty="0"/>
          </a:p>
        </p:txBody>
      </p:sp>
      <p:sp>
        <p:nvSpPr>
          <p:cNvPr id="5" name="Slide Number Placeholder 4">
            <a:extLst>
              <a:ext uri="{FF2B5EF4-FFF2-40B4-BE49-F238E27FC236}">
                <a16:creationId xmlns:a16="http://schemas.microsoft.com/office/drawing/2014/main" id="{6589F523-D9FC-8E93-1712-1B6E3DE742AF}"/>
              </a:ext>
            </a:extLst>
          </p:cNvPr>
          <p:cNvSpPr>
            <a:spLocks noGrp="1"/>
          </p:cNvSpPr>
          <p:nvPr>
            <p:ph type="sldNum" sz="quarter" idx="12"/>
          </p:nvPr>
        </p:nvSpPr>
        <p:spPr/>
        <p:txBody>
          <a:bodyPr/>
          <a:lstStyle/>
          <a:p>
            <a:fld id="{9FAA51BB-2FC0-4DB8-B50E-F52D50E733B6}" type="slidenum">
              <a:rPr lang="en-GB" smtClean="0"/>
              <a:pPr/>
              <a:t>‹#›</a:t>
            </a:fld>
            <a:endParaRPr lang="en-GB" dirty="0"/>
          </a:p>
        </p:txBody>
      </p:sp>
      <p:sp>
        <p:nvSpPr>
          <p:cNvPr id="7" name="Text Placeholder 6">
            <a:extLst>
              <a:ext uri="{FF2B5EF4-FFF2-40B4-BE49-F238E27FC236}">
                <a16:creationId xmlns:a16="http://schemas.microsoft.com/office/drawing/2014/main" id="{C9FD4878-448B-C559-6183-304914140DFB}"/>
              </a:ext>
            </a:extLst>
          </p:cNvPr>
          <p:cNvSpPr>
            <a:spLocks noGrp="1"/>
          </p:cNvSpPr>
          <p:nvPr>
            <p:ph type="body" sz="quarter" idx="13"/>
          </p:nvPr>
        </p:nvSpPr>
        <p:spPr>
          <a:xfrm>
            <a:off x="757238" y="1036321"/>
            <a:ext cx="10455275" cy="5053330"/>
          </a:xfrm>
        </p:spPr>
        <p:txBody>
          <a:bodyPr>
            <a:normAutofit/>
          </a:bodyPr>
          <a:lstStyle>
            <a:lvl1pPr marL="182563" indent="-182563">
              <a:spcBef>
                <a:spcPts val="0"/>
              </a:spcBef>
              <a:buNone/>
              <a:defRPr sz="1200"/>
            </a:lvl1pPr>
            <a:lvl2pPr marL="201168" indent="0">
              <a:buNone/>
              <a:defRPr/>
            </a:lvl2pPr>
            <a:lvl3pPr marL="384048" indent="0">
              <a:buNone/>
              <a:defRPr/>
            </a:lvl3pPr>
            <a:lvl4pPr marL="566928" indent="0">
              <a:buNone/>
              <a:defRPr/>
            </a:lvl4pPr>
            <a:lvl5pPr marL="749808" indent="0">
              <a:buFont typeface="Arial" panose="020B0604020202020204" pitchFamily="34" charset="0"/>
              <a:buNone/>
              <a:defRPr/>
            </a:lvl5pPr>
          </a:lstStyle>
          <a:p>
            <a:pPr lvl="0"/>
            <a:r>
              <a:rPr lang="en-GB" dirty="0"/>
              <a:t>Click to edit Master text styles</a:t>
            </a:r>
          </a:p>
        </p:txBody>
      </p:sp>
    </p:spTree>
    <p:extLst>
      <p:ext uri="{BB962C8B-B14F-4D97-AF65-F5344CB8AC3E}">
        <p14:creationId xmlns:p14="http://schemas.microsoft.com/office/powerpoint/2010/main" val="24434279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5E28854-50C7-416D-09D3-A8563C8533DC}"/>
              </a:ext>
            </a:extLst>
          </p:cNvPr>
          <p:cNvSpPr>
            <a:spLocks noGrp="1"/>
          </p:cNvSpPr>
          <p:nvPr>
            <p:ph type="dt" sz="half" idx="10"/>
          </p:nvPr>
        </p:nvSpPr>
        <p:spPr/>
        <p:txBody>
          <a:bodyPr/>
          <a:lstStyle/>
          <a:p>
            <a:fld id="{BB711A39-EAA4-46F0-AB8A-768179A6BE16}" type="datetime1">
              <a:rPr lang="en-GB" smtClean="0"/>
              <a:t>17/10/2024</a:t>
            </a:fld>
            <a:endParaRPr lang="en-GB" dirty="0"/>
          </a:p>
        </p:txBody>
      </p:sp>
      <p:sp>
        <p:nvSpPr>
          <p:cNvPr id="4" name="Footer Placeholder 3">
            <a:extLst>
              <a:ext uri="{FF2B5EF4-FFF2-40B4-BE49-F238E27FC236}">
                <a16:creationId xmlns:a16="http://schemas.microsoft.com/office/drawing/2014/main" id="{85343B67-CE49-0A0C-7F9C-757FF38AD817}"/>
              </a:ext>
            </a:extLst>
          </p:cNvPr>
          <p:cNvSpPr>
            <a:spLocks noGrp="1"/>
          </p:cNvSpPr>
          <p:nvPr>
            <p:ph type="ftr" sz="quarter" idx="11"/>
          </p:nvPr>
        </p:nvSpPr>
        <p:spPr/>
        <p:txBody>
          <a:bodyPr/>
          <a:lstStyle/>
          <a:p>
            <a:r>
              <a:rPr lang="en-GB"/>
              <a:t>Mobility citizenship in the UK</a:t>
            </a:r>
            <a:endParaRPr lang="en-GB" dirty="0"/>
          </a:p>
        </p:txBody>
      </p:sp>
      <p:sp>
        <p:nvSpPr>
          <p:cNvPr id="5" name="Slide Number Placeholder 4">
            <a:extLst>
              <a:ext uri="{FF2B5EF4-FFF2-40B4-BE49-F238E27FC236}">
                <a16:creationId xmlns:a16="http://schemas.microsoft.com/office/drawing/2014/main" id="{28470A5F-B5E2-79CD-FCA0-21992A61F920}"/>
              </a:ext>
            </a:extLst>
          </p:cNvPr>
          <p:cNvSpPr>
            <a:spLocks noGrp="1"/>
          </p:cNvSpPr>
          <p:nvPr>
            <p:ph type="sldNum" sz="quarter" idx="12"/>
          </p:nvPr>
        </p:nvSpPr>
        <p:spPr/>
        <p:txBody>
          <a:bodyPr/>
          <a:lstStyle/>
          <a:p>
            <a:fld id="{9FAA51BB-2FC0-4DB8-B50E-F52D50E733B6}" type="slidenum">
              <a:rPr lang="en-GB" smtClean="0"/>
              <a:pPr/>
              <a:t>‹#›</a:t>
            </a:fld>
            <a:endParaRPr lang="en-GB" dirty="0"/>
          </a:p>
        </p:txBody>
      </p:sp>
      <p:sp>
        <p:nvSpPr>
          <p:cNvPr id="6" name="Title 1">
            <a:extLst>
              <a:ext uri="{FF2B5EF4-FFF2-40B4-BE49-F238E27FC236}">
                <a16:creationId xmlns:a16="http://schemas.microsoft.com/office/drawing/2014/main" id="{904975CB-2B2F-AABC-1BEA-AC019045F8B6}"/>
              </a:ext>
            </a:extLst>
          </p:cNvPr>
          <p:cNvSpPr>
            <a:spLocks noGrp="1"/>
          </p:cNvSpPr>
          <p:nvPr>
            <p:ph type="title" hasCustomPrompt="1"/>
          </p:nvPr>
        </p:nvSpPr>
        <p:spPr>
          <a:xfrm>
            <a:off x="756745" y="286604"/>
            <a:ext cx="10398935" cy="911576"/>
          </a:xfrm>
        </p:spPr>
        <p:txBody>
          <a:bodyPr/>
          <a:lstStyle>
            <a:lvl1pPr>
              <a:defRPr/>
            </a:lvl1pPr>
          </a:lstStyle>
          <a:p>
            <a:r>
              <a:rPr lang="en-GB" b="1" dirty="0"/>
              <a:t>Numbered bullets</a:t>
            </a:r>
          </a:p>
        </p:txBody>
      </p:sp>
      <p:pic>
        <p:nvPicPr>
          <p:cNvPr id="7" name="Graphic 6" descr="Badge 1 with solid fill">
            <a:extLst>
              <a:ext uri="{FF2B5EF4-FFF2-40B4-BE49-F238E27FC236}">
                <a16:creationId xmlns:a16="http://schemas.microsoft.com/office/drawing/2014/main" id="{EEDCACCF-0446-119C-CB06-6CC1142E7E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99836" y="1872658"/>
            <a:ext cx="468000" cy="468000"/>
          </a:xfrm>
          <a:prstGeom prst="rect">
            <a:avLst/>
          </a:prstGeom>
        </p:spPr>
      </p:pic>
      <p:pic>
        <p:nvPicPr>
          <p:cNvPr id="8" name="Graphic 7" descr="Badge 10 with solid fill">
            <a:extLst>
              <a:ext uri="{FF2B5EF4-FFF2-40B4-BE49-F238E27FC236}">
                <a16:creationId xmlns:a16="http://schemas.microsoft.com/office/drawing/2014/main" id="{7F8BE7BD-9E19-44BB-2FE3-12ED9FDF94A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468331" y="1876667"/>
            <a:ext cx="468000" cy="468000"/>
          </a:xfrm>
          <a:prstGeom prst="rect">
            <a:avLst/>
          </a:prstGeom>
        </p:spPr>
      </p:pic>
      <p:pic>
        <p:nvPicPr>
          <p:cNvPr id="9" name="Graphic 8" descr="Badge with solid fill">
            <a:extLst>
              <a:ext uri="{FF2B5EF4-FFF2-40B4-BE49-F238E27FC236}">
                <a16:creationId xmlns:a16="http://schemas.microsoft.com/office/drawing/2014/main" id="{F9F887CA-CB36-8ED8-6315-DC7D01B49078}"/>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870601" y="1878489"/>
            <a:ext cx="468000" cy="468000"/>
          </a:xfrm>
          <a:prstGeom prst="rect">
            <a:avLst/>
          </a:prstGeom>
        </p:spPr>
      </p:pic>
      <p:pic>
        <p:nvPicPr>
          <p:cNvPr id="10" name="Graphic 9" descr="Badge 3 with solid fill">
            <a:extLst>
              <a:ext uri="{FF2B5EF4-FFF2-40B4-BE49-F238E27FC236}">
                <a16:creationId xmlns:a16="http://schemas.microsoft.com/office/drawing/2014/main" id="{825A6F75-9C1C-A95D-D6DA-109E9EBA520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337342" y="1872658"/>
            <a:ext cx="468000" cy="468000"/>
          </a:xfrm>
          <a:prstGeom prst="rect">
            <a:avLst/>
          </a:prstGeom>
        </p:spPr>
      </p:pic>
      <p:pic>
        <p:nvPicPr>
          <p:cNvPr id="11" name="Graphic 10" descr="Badge 4 with solid fill">
            <a:extLst>
              <a:ext uri="{FF2B5EF4-FFF2-40B4-BE49-F238E27FC236}">
                <a16:creationId xmlns:a16="http://schemas.microsoft.com/office/drawing/2014/main" id="{60351B4A-6BB3-B9DA-023E-187EE4E1634A}"/>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794542" y="1881516"/>
            <a:ext cx="468000" cy="468000"/>
          </a:xfrm>
          <a:prstGeom prst="rect">
            <a:avLst/>
          </a:prstGeom>
        </p:spPr>
      </p:pic>
      <p:pic>
        <p:nvPicPr>
          <p:cNvPr id="12" name="Graphic 11" descr="Badge 5 with solid fill">
            <a:extLst>
              <a:ext uri="{FF2B5EF4-FFF2-40B4-BE49-F238E27FC236}">
                <a16:creationId xmlns:a16="http://schemas.microsoft.com/office/drawing/2014/main" id="{1A300893-C177-035B-A219-FC6049E2DC7F}"/>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3250483" y="1880076"/>
            <a:ext cx="468000" cy="468000"/>
          </a:xfrm>
          <a:prstGeom prst="rect">
            <a:avLst/>
          </a:prstGeom>
        </p:spPr>
      </p:pic>
      <p:pic>
        <p:nvPicPr>
          <p:cNvPr id="13" name="Graphic 12" descr="Badge 6 with solid fill">
            <a:extLst>
              <a:ext uri="{FF2B5EF4-FFF2-40B4-BE49-F238E27FC236}">
                <a16:creationId xmlns:a16="http://schemas.microsoft.com/office/drawing/2014/main" id="{063091E7-A963-EF50-B2F2-C6CCFD335CF3}"/>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3721248" y="1882631"/>
            <a:ext cx="468000" cy="468000"/>
          </a:xfrm>
          <a:prstGeom prst="rect">
            <a:avLst/>
          </a:prstGeom>
        </p:spPr>
      </p:pic>
      <p:pic>
        <p:nvPicPr>
          <p:cNvPr id="14" name="Graphic 13" descr="Badge 7 with solid fill">
            <a:extLst>
              <a:ext uri="{FF2B5EF4-FFF2-40B4-BE49-F238E27FC236}">
                <a16:creationId xmlns:a16="http://schemas.microsoft.com/office/drawing/2014/main" id="{7412FF20-691E-38CC-D8B3-456AF73DB554}"/>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4163624" y="1884307"/>
            <a:ext cx="468000" cy="468000"/>
          </a:xfrm>
          <a:prstGeom prst="rect">
            <a:avLst/>
          </a:prstGeom>
        </p:spPr>
      </p:pic>
      <p:pic>
        <p:nvPicPr>
          <p:cNvPr id="15" name="Graphic 14" descr="Badge 8 with solid fill">
            <a:extLst>
              <a:ext uri="{FF2B5EF4-FFF2-40B4-BE49-F238E27FC236}">
                <a16:creationId xmlns:a16="http://schemas.microsoft.com/office/drawing/2014/main" id="{F71DD924-767F-6F93-1AF3-D96571DEC0CD}"/>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4606000" y="1883485"/>
            <a:ext cx="468000" cy="468000"/>
          </a:xfrm>
          <a:prstGeom prst="rect">
            <a:avLst/>
          </a:prstGeom>
        </p:spPr>
      </p:pic>
      <p:pic>
        <p:nvPicPr>
          <p:cNvPr id="16" name="Graphic 15" descr="Badge 9 with solid fill">
            <a:extLst>
              <a:ext uri="{FF2B5EF4-FFF2-40B4-BE49-F238E27FC236}">
                <a16:creationId xmlns:a16="http://schemas.microsoft.com/office/drawing/2014/main" id="{05746AA2-07AD-BB3D-8AC7-7E01AE9FFD64}"/>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5064706" y="1880076"/>
            <a:ext cx="468000" cy="468000"/>
          </a:xfrm>
          <a:prstGeom prst="rect">
            <a:avLst/>
          </a:prstGeom>
        </p:spPr>
      </p:pic>
      <p:pic>
        <p:nvPicPr>
          <p:cNvPr id="28" name="Graphic 27" descr="Badge 1 outline">
            <a:extLst>
              <a:ext uri="{FF2B5EF4-FFF2-40B4-BE49-F238E27FC236}">
                <a16:creationId xmlns:a16="http://schemas.microsoft.com/office/drawing/2014/main" id="{377A0617-1C4D-93A7-0816-74355CD27482}"/>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1100935" y="2382047"/>
            <a:ext cx="914400" cy="914400"/>
          </a:xfrm>
          <a:prstGeom prst="rect">
            <a:avLst/>
          </a:prstGeom>
        </p:spPr>
      </p:pic>
      <p:pic>
        <p:nvPicPr>
          <p:cNvPr id="32" name="Graphic 31" descr="Badge outline">
            <a:extLst>
              <a:ext uri="{FF2B5EF4-FFF2-40B4-BE49-F238E27FC236}">
                <a16:creationId xmlns:a16="http://schemas.microsoft.com/office/drawing/2014/main" id="{328E83A1-A5CF-14CE-994B-9FC912A453D5}"/>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1917798" y="2368814"/>
            <a:ext cx="914400" cy="914400"/>
          </a:xfrm>
          <a:prstGeom prst="rect">
            <a:avLst/>
          </a:prstGeom>
        </p:spPr>
      </p:pic>
      <p:pic>
        <p:nvPicPr>
          <p:cNvPr id="34" name="Graphic 33" descr="Badge 3 outline">
            <a:extLst>
              <a:ext uri="{FF2B5EF4-FFF2-40B4-BE49-F238E27FC236}">
                <a16:creationId xmlns:a16="http://schemas.microsoft.com/office/drawing/2014/main" id="{B8DB6A5A-BA59-B575-8EAE-1F62375C4821}"/>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2822942" y="2360054"/>
            <a:ext cx="914400" cy="914400"/>
          </a:xfrm>
          <a:prstGeom prst="rect">
            <a:avLst/>
          </a:prstGeom>
        </p:spPr>
      </p:pic>
      <p:pic>
        <p:nvPicPr>
          <p:cNvPr id="36" name="Graphic 35" descr="Badge 4 outline">
            <a:extLst>
              <a:ext uri="{FF2B5EF4-FFF2-40B4-BE49-F238E27FC236}">
                <a16:creationId xmlns:a16="http://schemas.microsoft.com/office/drawing/2014/main" id="{7D7894F2-405D-D537-E8CD-FFC2FD562CEA}"/>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3653533" y="2382047"/>
            <a:ext cx="914400" cy="914400"/>
          </a:xfrm>
          <a:prstGeom prst="rect">
            <a:avLst/>
          </a:prstGeom>
        </p:spPr>
      </p:pic>
      <p:pic>
        <p:nvPicPr>
          <p:cNvPr id="38" name="Graphic 37" descr="Badge 5 outline">
            <a:extLst>
              <a:ext uri="{FF2B5EF4-FFF2-40B4-BE49-F238E27FC236}">
                <a16:creationId xmlns:a16="http://schemas.microsoft.com/office/drawing/2014/main" id="{CCB95B5E-BCD4-CD6A-8DA0-49EF454DFC6B}"/>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4470396" y="2382047"/>
            <a:ext cx="914400" cy="914400"/>
          </a:xfrm>
          <a:prstGeom prst="rect">
            <a:avLst/>
          </a:prstGeom>
        </p:spPr>
      </p:pic>
      <p:pic>
        <p:nvPicPr>
          <p:cNvPr id="40" name="Graphic 39" descr="Badge 6 outline">
            <a:extLst>
              <a:ext uri="{FF2B5EF4-FFF2-40B4-BE49-F238E27FC236}">
                <a16:creationId xmlns:a16="http://schemas.microsoft.com/office/drawing/2014/main" id="{B2E42FE5-E882-BB0B-DF27-634BED68E17D}"/>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5287259" y="2360054"/>
            <a:ext cx="914400" cy="914400"/>
          </a:xfrm>
          <a:prstGeom prst="rect">
            <a:avLst/>
          </a:prstGeom>
        </p:spPr>
      </p:pic>
      <p:pic>
        <p:nvPicPr>
          <p:cNvPr id="42" name="Graphic 41" descr="Badge 7 outline">
            <a:extLst>
              <a:ext uri="{FF2B5EF4-FFF2-40B4-BE49-F238E27FC236}">
                <a16:creationId xmlns:a16="http://schemas.microsoft.com/office/drawing/2014/main" id="{4F474E09-0F6B-A545-A2FB-528D8342017C}"/>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6104122" y="2382047"/>
            <a:ext cx="914400" cy="914400"/>
          </a:xfrm>
          <a:prstGeom prst="rect">
            <a:avLst/>
          </a:prstGeom>
        </p:spPr>
      </p:pic>
      <p:pic>
        <p:nvPicPr>
          <p:cNvPr id="44" name="Graphic 43" descr="Badge 8 outline">
            <a:extLst>
              <a:ext uri="{FF2B5EF4-FFF2-40B4-BE49-F238E27FC236}">
                <a16:creationId xmlns:a16="http://schemas.microsoft.com/office/drawing/2014/main" id="{E3982124-D3D3-AC60-CDFE-68CC967AC2ED}"/>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6880662" y="2368814"/>
            <a:ext cx="914400" cy="914400"/>
          </a:xfrm>
          <a:prstGeom prst="rect">
            <a:avLst/>
          </a:prstGeom>
        </p:spPr>
      </p:pic>
      <p:pic>
        <p:nvPicPr>
          <p:cNvPr id="46" name="Graphic 45" descr="Badge 9 outline">
            <a:extLst>
              <a:ext uri="{FF2B5EF4-FFF2-40B4-BE49-F238E27FC236}">
                <a16:creationId xmlns:a16="http://schemas.microsoft.com/office/drawing/2014/main" id="{D98F73D0-5CF6-543B-2C7E-39B53C836163}"/>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7686300" y="2368814"/>
            <a:ext cx="914400" cy="914400"/>
          </a:xfrm>
          <a:prstGeom prst="rect">
            <a:avLst/>
          </a:prstGeom>
        </p:spPr>
      </p:pic>
      <p:pic>
        <p:nvPicPr>
          <p:cNvPr id="48" name="Graphic 47" descr="Badge 10 outline">
            <a:extLst>
              <a:ext uri="{FF2B5EF4-FFF2-40B4-BE49-F238E27FC236}">
                <a16:creationId xmlns:a16="http://schemas.microsoft.com/office/drawing/2014/main" id="{9596ECA7-08AD-60AD-126A-2D32F85555E2}"/>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8474065" y="2363081"/>
            <a:ext cx="914400" cy="914400"/>
          </a:xfrm>
          <a:prstGeom prst="rect">
            <a:avLst/>
          </a:prstGeom>
        </p:spPr>
      </p:pic>
    </p:spTree>
    <p:extLst>
      <p:ext uri="{BB962C8B-B14F-4D97-AF65-F5344CB8AC3E}">
        <p14:creationId xmlns:p14="http://schemas.microsoft.com/office/powerpoint/2010/main" val="40533784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tlin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FB93-0A54-F0A3-44FD-9D6D98D41620}"/>
              </a:ext>
            </a:extLst>
          </p:cNvPr>
          <p:cNvSpPr>
            <a:spLocks noGrp="1"/>
          </p:cNvSpPr>
          <p:nvPr>
            <p:ph type="title" hasCustomPrompt="1"/>
          </p:nvPr>
        </p:nvSpPr>
        <p:spPr>
          <a:xfrm>
            <a:off x="1038399" y="689938"/>
            <a:ext cx="10115202" cy="911576"/>
          </a:xfrm>
        </p:spPr>
        <p:txBody>
          <a:bodyPr>
            <a:noAutofit/>
          </a:bodyPr>
          <a:lstStyle>
            <a:lvl1pPr algn="ctr">
              <a:defRPr sz="7200" b="1">
                <a:latin typeface="+mn-lt"/>
              </a:defRPr>
            </a:lvl1pPr>
          </a:lstStyle>
          <a:p>
            <a:r>
              <a:rPr lang="en-GB" dirty="0"/>
              <a:t>Add Outline title</a:t>
            </a:r>
          </a:p>
        </p:txBody>
      </p:sp>
      <p:sp>
        <p:nvSpPr>
          <p:cNvPr id="3" name="Date Placeholder 2">
            <a:extLst>
              <a:ext uri="{FF2B5EF4-FFF2-40B4-BE49-F238E27FC236}">
                <a16:creationId xmlns:a16="http://schemas.microsoft.com/office/drawing/2014/main" id="{9DFD10C5-6787-77AE-977F-D7E7083D0218}"/>
              </a:ext>
            </a:extLst>
          </p:cNvPr>
          <p:cNvSpPr>
            <a:spLocks noGrp="1"/>
          </p:cNvSpPr>
          <p:nvPr>
            <p:ph type="dt" sz="half" idx="10"/>
          </p:nvPr>
        </p:nvSpPr>
        <p:spPr/>
        <p:txBody>
          <a:bodyPr/>
          <a:lstStyle/>
          <a:p>
            <a:fld id="{E5B3A28E-25F1-4E96-B0C2-F123D5F42706}" type="datetime1">
              <a:rPr lang="en-GB" smtClean="0"/>
              <a:t>17/10/2024</a:t>
            </a:fld>
            <a:endParaRPr lang="en-GB" dirty="0"/>
          </a:p>
        </p:txBody>
      </p:sp>
      <p:sp>
        <p:nvSpPr>
          <p:cNvPr id="4" name="Footer Placeholder 3">
            <a:extLst>
              <a:ext uri="{FF2B5EF4-FFF2-40B4-BE49-F238E27FC236}">
                <a16:creationId xmlns:a16="http://schemas.microsoft.com/office/drawing/2014/main" id="{10E36E4D-BDDF-D97C-2EC6-0E974709B129}"/>
              </a:ext>
            </a:extLst>
          </p:cNvPr>
          <p:cNvSpPr>
            <a:spLocks noGrp="1"/>
          </p:cNvSpPr>
          <p:nvPr>
            <p:ph type="ftr" sz="quarter" idx="11"/>
          </p:nvPr>
        </p:nvSpPr>
        <p:spPr/>
        <p:txBody>
          <a:bodyPr/>
          <a:lstStyle/>
          <a:p>
            <a:r>
              <a:rPr lang="en-GB"/>
              <a:t>Mobility citizenship in the UK</a:t>
            </a:r>
            <a:endParaRPr lang="en-GB" dirty="0"/>
          </a:p>
        </p:txBody>
      </p:sp>
      <p:sp>
        <p:nvSpPr>
          <p:cNvPr id="5" name="Slide Number Placeholder 4">
            <a:extLst>
              <a:ext uri="{FF2B5EF4-FFF2-40B4-BE49-F238E27FC236}">
                <a16:creationId xmlns:a16="http://schemas.microsoft.com/office/drawing/2014/main" id="{FFD1CEC6-7F83-2BE7-95A9-5DF472D2439E}"/>
              </a:ext>
            </a:extLst>
          </p:cNvPr>
          <p:cNvSpPr>
            <a:spLocks noGrp="1"/>
          </p:cNvSpPr>
          <p:nvPr>
            <p:ph type="sldNum" sz="quarter" idx="12"/>
          </p:nvPr>
        </p:nvSpPr>
        <p:spPr/>
        <p:txBody>
          <a:bodyPr/>
          <a:lstStyle/>
          <a:p>
            <a:fld id="{9FAA51BB-2FC0-4DB8-B50E-F52D50E733B6}" type="slidenum">
              <a:rPr lang="en-GB" smtClean="0"/>
              <a:pPr/>
              <a:t>‹#›</a:t>
            </a:fld>
            <a:endParaRPr lang="en-GB" dirty="0"/>
          </a:p>
        </p:txBody>
      </p:sp>
      <p:graphicFrame>
        <p:nvGraphicFramePr>
          <p:cNvPr id="6" name="Table 5">
            <a:extLst>
              <a:ext uri="{FF2B5EF4-FFF2-40B4-BE49-F238E27FC236}">
                <a16:creationId xmlns:a16="http://schemas.microsoft.com/office/drawing/2014/main" id="{A549E6D0-17C2-32B5-650D-F84097C07BFD}"/>
              </a:ext>
            </a:extLst>
          </p:cNvPr>
          <p:cNvGraphicFramePr>
            <a:graphicFrameLocks noGrp="1"/>
          </p:cNvGraphicFramePr>
          <p:nvPr userDrawn="1">
            <p:extLst>
              <p:ext uri="{D42A27DB-BD31-4B8C-83A1-F6EECF244321}">
                <p14:modId xmlns:p14="http://schemas.microsoft.com/office/powerpoint/2010/main" val="387501897"/>
              </p:ext>
            </p:extLst>
          </p:nvPr>
        </p:nvGraphicFramePr>
        <p:xfrm>
          <a:off x="726954" y="1971714"/>
          <a:ext cx="10440000" cy="3284200"/>
        </p:xfrm>
        <a:graphic>
          <a:graphicData uri="http://schemas.openxmlformats.org/drawingml/2006/table">
            <a:tbl>
              <a:tblPr>
                <a:tableStyleId>{5C22544A-7EE6-4342-B048-85BDC9FD1C3A}</a:tableStyleId>
              </a:tblPr>
              <a:tblGrid>
                <a:gridCol w="540000">
                  <a:extLst>
                    <a:ext uri="{9D8B030D-6E8A-4147-A177-3AD203B41FA5}">
                      <a16:colId xmlns:a16="http://schemas.microsoft.com/office/drawing/2014/main" val="547184884"/>
                    </a:ext>
                  </a:extLst>
                </a:gridCol>
                <a:gridCol w="4680000">
                  <a:extLst>
                    <a:ext uri="{9D8B030D-6E8A-4147-A177-3AD203B41FA5}">
                      <a16:colId xmlns:a16="http://schemas.microsoft.com/office/drawing/2014/main" val="4258649048"/>
                    </a:ext>
                  </a:extLst>
                </a:gridCol>
                <a:gridCol w="540000">
                  <a:extLst>
                    <a:ext uri="{9D8B030D-6E8A-4147-A177-3AD203B41FA5}">
                      <a16:colId xmlns:a16="http://schemas.microsoft.com/office/drawing/2014/main" val="2861192458"/>
                    </a:ext>
                  </a:extLst>
                </a:gridCol>
                <a:gridCol w="4680000">
                  <a:extLst>
                    <a:ext uri="{9D8B030D-6E8A-4147-A177-3AD203B41FA5}">
                      <a16:colId xmlns:a16="http://schemas.microsoft.com/office/drawing/2014/main" val="1996446775"/>
                    </a:ext>
                  </a:extLst>
                </a:gridCol>
              </a:tblGrid>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extLst>
                          <a:ext uri="{96DAC541-7B7A-43D3-8B79-37D633B846F1}">
                            <asvg:svgBlip xmlns:asvg="http://schemas.microsoft.com/office/drawing/2016/SVG/main" r:embed="rId3"/>
                          </a:ext>
                        </a:extLst>
                      </a:blip>
                      <a:stretch>
                        <a:fillRect/>
                      </a:stretch>
                    </a:blip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Edit in Master slide view</a:t>
                      </a:r>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dpi="0" rotWithShape="0">
                      <a:blip r:embed="rId4">
                        <a:extLst>
                          <a:ext uri="{96DAC541-7B7A-43D3-8B79-37D633B846F1}">
                            <asvg:svgBlip xmlns:asvg="http://schemas.microsoft.com/office/drawing/2016/SVG/main" r:embed="rId5"/>
                          </a:ext>
                        </a:extLst>
                      </a:blip>
                      <a:srcRect/>
                      <a:stretch>
                        <a:fillRect/>
                      </a:stretch>
                    </a:blipFill>
                  </a:tcPr>
                </a:tc>
                <a:tc rowSpan="2">
                  <a:txBody>
                    <a:bodyPr/>
                    <a:lstStyle/>
                    <a:p>
                      <a:endParaRPr lang="en-GB" sz="2200" dirty="0"/>
                    </a:p>
                  </a:txBody>
                  <a:tcPr marL="108000" marR="36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8083708"/>
                  </a:ext>
                </a:extLst>
              </a:tr>
              <a:tr h="0">
                <a:tc>
                  <a:txBody>
                    <a:bodyPr/>
                    <a:lstStyle/>
                    <a:p>
                      <a:endParaRPr lang="en-GB" sz="1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3582230"/>
                  </a:ext>
                </a:extLst>
              </a:tr>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extLst>
                          <a:ext uri="{96DAC541-7B7A-43D3-8B79-37D633B846F1}">
                            <asvg:svgBlip xmlns:asvg="http://schemas.microsoft.com/office/drawing/2016/SVG/main" r:embed="rId7"/>
                          </a:ext>
                        </a:extLst>
                      </a:blip>
                      <a:stretch>
                        <a:fillRect/>
                      </a:stretch>
                    </a:blipFill>
                  </a:tcPr>
                </a:tc>
                <a:tc rowSpan="2">
                  <a:txBody>
                    <a:bodyPr/>
                    <a:lstStyle/>
                    <a:p>
                      <a:endParaRPr lang="en-GB" sz="2200" dirty="0"/>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8">
                        <a:extLst>
                          <a:ext uri="{96DAC541-7B7A-43D3-8B79-37D633B846F1}">
                            <asvg:svgBlip xmlns:asvg="http://schemas.microsoft.com/office/drawing/2016/SVG/main" r:embed="rId9"/>
                          </a:ext>
                        </a:extLst>
                      </a:blip>
                      <a:stretch>
                        <a:fillRect/>
                      </a:stretch>
                    </a:blipFill>
                  </a:tcPr>
                </a:tc>
                <a:tc rowSpan="2">
                  <a:txBody>
                    <a:bodyPr/>
                    <a:lstStyle/>
                    <a:p>
                      <a:endParaRPr lang="en-GB" sz="2200" dirty="0"/>
                    </a:p>
                  </a:txBody>
                  <a:tcPr marL="108000" marR="36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9763730"/>
                  </a:ext>
                </a:extLst>
              </a:tr>
              <a:tr h="0">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440128"/>
                  </a:ext>
                </a:extLst>
              </a:tr>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0">
                        <a:extLst>
                          <a:ext uri="{96DAC541-7B7A-43D3-8B79-37D633B846F1}">
                            <asvg:svgBlip xmlns:asvg="http://schemas.microsoft.com/office/drawing/2016/SVG/main" r:embed="rId11"/>
                          </a:ext>
                        </a:extLst>
                      </a:blip>
                      <a:stretch>
                        <a:fillRect/>
                      </a:stretch>
                    </a:blipFill>
                  </a:tcPr>
                </a:tc>
                <a:tc rowSpan="2">
                  <a:txBody>
                    <a:bodyPr/>
                    <a:lstStyle/>
                    <a:p>
                      <a:endParaRPr lang="en-GB" sz="2200" dirty="0"/>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extLst>
                          <a:ext uri="{96DAC541-7B7A-43D3-8B79-37D633B846F1}">
                            <asvg:svgBlip xmlns:asvg="http://schemas.microsoft.com/office/drawing/2016/SVG/main" r:embed="rId13"/>
                          </a:ext>
                        </a:extLst>
                      </a:blip>
                      <a:stretch>
                        <a:fillRect/>
                      </a:stretch>
                    </a:blipFill>
                  </a:tcPr>
                </a:tc>
                <a:tc rowSpan="2">
                  <a:txBody>
                    <a:bodyPr/>
                    <a:lstStyle/>
                    <a:p>
                      <a:endParaRPr lang="en-GB" sz="2200" dirty="0"/>
                    </a:p>
                  </a:txBody>
                  <a:tcPr marL="108000" marR="36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106067"/>
                  </a:ext>
                </a:extLst>
              </a:tr>
              <a:tr h="0">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7221841"/>
                  </a:ext>
                </a:extLst>
              </a:tr>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4">
                        <a:extLst>
                          <a:ext uri="{96DAC541-7B7A-43D3-8B79-37D633B846F1}">
                            <asvg:svgBlip xmlns:asvg="http://schemas.microsoft.com/office/drawing/2016/SVG/main" r:embed="rId15"/>
                          </a:ext>
                        </a:extLst>
                      </a:blip>
                      <a:stretch>
                        <a:fillRect/>
                      </a:stretch>
                    </a:blipFill>
                  </a:tcPr>
                </a:tc>
                <a:tc rowSpan="2">
                  <a:txBody>
                    <a:bodyPr/>
                    <a:lstStyle/>
                    <a:p>
                      <a:endParaRPr lang="en-GB" sz="2200" dirty="0"/>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6">
                        <a:extLst>
                          <a:ext uri="{96DAC541-7B7A-43D3-8B79-37D633B846F1}">
                            <asvg:svgBlip xmlns:asvg="http://schemas.microsoft.com/office/drawing/2016/SVG/main" r:embed="rId17"/>
                          </a:ext>
                        </a:extLst>
                      </a:blip>
                      <a:stretch>
                        <a:fillRect/>
                      </a:stretch>
                    </a:blipFill>
                  </a:tcPr>
                </a:tc>
                <a:tc rowSpan="2">
                  <a:txBody>
                    <a:bodyPr/>
                    <a:lstStyle/>
                    <a:p>
                      <a:endParaRPr lang="en-GB" sz="2200" dirty="0"/>
                    </a:p>
                  </a:txBody>
                  <a:tcPr marL="108000" marR="36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1621608"/>
                  </a:ext>
                </a:extLst>
              </a:tr>
              <a:tr h="0">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6066417"/>
                  </a:ext>
                </a:extLst>
              </a:tr>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8">
                        <a:extLst>
                          <a:ext uri="{96DAC541-7B7A-43D3-8B79-37D633B846F1}">
                            <asvg:svgBlip xmlns:asvg="http://schemas.microsoft.com/office/drawing/2016/SVG/main" r:embed="rId19"/>
                          </a:ext>
                        </a:extLst>
                      </a:blip>
                      <a:stretch>
                        <a:fillRect/>
                      </a:stretch>
                    </a:blipFill>
                  </a:tcPr>
                </a:tc>
                <a:tc rowSpan="2">
                  <a:txBody>
                    <a:bodyPr/>
                    <a:lstStyle/>
                    <a:p>
                      <a:endParaRPr lang="en-GB" sz="2200" dirty="0"/>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0">
                        <a:extLst>
                          <a:ext uri="{96DAC541-7B7A-43D3-8B79-37D633B846F1}">
                            <asvg:svgBlip xmlns:asvg="http://schemas.microsoft.com/office/drawing/2016/SVG/main" r:embed="rId21"/>
                          </a:ext>
                        </a:extLst>
                      </a:blip>
                      <a:stretch>
                        <a:fillRect/>
                      </a:stretch>
                    </a:blipFill>
                  </a:tcPr>
                </a:tc>
                <a:tc rowSpan="2">
                  <a:txBody>
                    <a:bodyPr/>
                    <a:lstStyle/>
                    <a:p>
                      <a:endParaRPr lang="en-GB" sz="2200" dirty="0"/>
                    </a:p>
                  </a:txBody>
                  <a:tcPr marL="108000" marR="36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9105705"/>
                  </a:ext>
                </a:extLst>
              </a:tr>
              <a:tr h="0">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673635"/>
                  </a:ext>
                </a:extLst>
              </a:tr>
            </a:tbl>
          </a:graphicData>
        </a:graphic>
      </p:graphicFrame>
    </p:spTree>
    <p:extLst>
      <p:ext uri="{BB962C8B-B14F-4D97-AF65-F5344CB8AC3E}">
        <p14:creationId xmlns:p14="http://schemas.microsoft.com/office/powerpoint/2010/main" val="739172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utlin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FB93-0A54-F0A3-44FD-9D6D98D41620}"/>
              </a:ext>
            </a:extLst>
          </p:cNvPr>
          <p:cNvSpPr>
            <a:spLocks noGrp="1"/>
          </p:cNvSpPr>
          <p:nvPr>
            <p:ph type="title" hasCustomPrompt="1"/>
          </p:nvPr>
        </p:nvSpPr>
        <p:spPr>
          <a:xfrm>
            <a:off x="1210283" y="606093"/>
            <a:ext cx="9876849" cy="911576"/>
          </a:xfrm>
        </p:spPr>
        <p:txBody>
          <a:bodyPr>
            <a:noAutofit/>
          </a:bodyPr>
          <a:lstStyle>
            <a:lvl1pPr algn="ctr">
              <a:defRPr sz="7200" b="1">
                <a:latin typeface="+mn-lt"/>
              </a:defRPr>
            </a:lvl1pPr>
          </a:lstStyle>
          <a:p>
            <a:r>
              <a:rPr lang="en-GB" dirty="0"/>
              <a:t>Outline</a:t>
            </a:r>
          </a:p>
        </p:txBody>
      </p:sp>
      <p:sp>
        <p:nvSpPr>
          <p:cNvPr id="3" name="Date Placeholder 2">
            <a:extLst>
              <a:ext uri="{FF2B5EF4-FFF2-40B4-BE49-F238E27FC236}">
                <a16:creationId xmlns:a16="http://schemas.microsoft.com/office/drawing/2014/main" id="{9DFD10C5-6787-77AE-977F-D7E7083D0218}"/>
              </a:ext>
            </a:extLst>
          </p:cNvPr>
          <p:cNvSpPr>
            <a:spLocks noGrp="1"/>
          </p:cNvSpPr>
          <p:nvPr>
            <p:ph type="dt" sz="half" idx="10"/>
          </p:nvPr>
        </p:nvSpPr>
        <p:spPr/>
        <p:txBody>
          <a:bodyPr/>
          <a:lstStyle/>
          <a:p>
            <a:fld id="{788092F9-6256-4094-B17C-7B35EF85E378}" type="datetime1">
              <a:rPr lang="en-GB" smtClean="0"/>
              <a:t>17/10/2024</a:t>
            </a:fld>
            <a:endParaRPr lang="en-GB" dirty="0"/>
          </a:p>
        </p:txBody>
      </p:sp>
      <p:sp>
        <p:nvSpPr>
          <p:cNvPr id="4" name="Footer Placeholder 3">
            <a:extLst>
              <a:ext uri="{FF2B5EF4-FFF2-40B4-BE49-F238E27FC236}">
                <a16:creationId xmlns:a16="http://schemas.microsoft.com/office/drawing/2014/main" id="{10E36E4D-BDDF-D97C-2EC6-0E974709B129}"/>
              </a:ext>
            </a:extLst>
          </p:cNvPr>
          <p:cNvSpPr>
            <a:spLocks noGrp="1"/>
          </p:cNvSpPr>
          <p:nvPr>
            <p:ph type="ftr" sz="quarter" idx="11"/>
          </p:nvPr>
        </p:nvSpPr>
        <p:spPr/>
        <p:txBody>
          <a:bodyPr/>
          <a:lstStyle/>
          <a:p>
            <a:r>
              <a:rPr lang="en-GB"/>
              <a:t>Mobility citizenship in the UK</a:t>
            </a:r>
            <a:endParaRPr lang="en-GB" dirty="0"/>
          </a:p>
        </p:txBody>
      </p:sp>
      <p:sp>
        <p:nvSpPr>
          <p:cNvPr id="5" name="Slide Number Placeholder 4">
            <a:extLst>
              <a:ext uri="{FF2B5EF4-FFF2-40B4-BE49-F238E27FC236}">
                <a16:creationId xmlns:a16="http://schemas.microsoft.com/office/drawing/2014/main" id="{FFD1CEC6-7F83-2BE7-95A9-5DF472D2439E}"/>
              </a:ext>
            </a:extLst>
          </p:cNvPr>
          <p:cNvSpPr>
            <a:spLocks noGrp="1"/>
          </p:cNvSpPr>
          <p:nvPr>
            <p:ph type="sldNum" sz="quarter" idx="12"/>
          </p:nvPr>
        </p:nvSpPr>
        <p:spPr/>
        <p:txBody>
          <a:bodyPr/>
          <a:lstStyle/>
          <a:p>
            <a:fld id="{9FAA51BB-2FC0-4DB8-B50E-F52D50E733B6}" type="slidenum">
              <a:rPr lang="en-GB" smtClean="0"/>
              <a:pPr/>
              <a:t>‹#›</a:t>
            </a:fld>
            <a:endParaRPr lang="en-GB" dirty="0"/>
          </a:p>
        </p:txBody>
      </p:sp>
      <p:graphicFrame>
        <p:nvGraphicFramePr>
          <p:cNvPr id="10" name="Table 9">
            <a:extLst>
              <a:ext uri="{FF2B5EF4-FFF2-40B4-BE49-F238E27FC236}">
                <a16:creationId xmlns:a16="http://schemas.microsoft.com/office/drawing/2014/main" id="{0B44C630-4CDA-FEAA-2CD8-FEA97D8F0A77}"/>
              </a:ext>
            </a:extLst>
          </p:cNvPr>
          <p:cNvGraphicFramePr>
            <a:graphicFrameLocks noGrp="1"/>
          </p:cNvGraphicFramePr>
          <p:nvPr userDrawn="1">
            <p:extLst>
              <p:ext uri="{D42A27DB-BD31-4B8C-83A1-F6EECF244321}">
                <p14:modId xmlns:p14="http://schemas.microsoft.com/office/powerpoint/2010/main" val="916681025"/>
              </p:ext>
            </p:extLst>
          </p:nvPr>
        </p:nvGraphicFramePr>
        <p:xfrm>
          <a:off x="1210282" y="1971714"/>
          <a:ext cx="9876850" cy="3042640"/>
        </p:xfrm>
        <a:graphic>
          <a:graphicData uri="http://schemas.openxmlformats.org/drawingml/2006/table">
            <a:tbl>
              <a:tblPr>
                <a:tableStyleId>{5C22544A-7EE6-4342-B048-85BDC9FD1C3A}</a:tableStyleId>
              </a:tblPr>
              <a:tblGrid>
                <a:gridCol w="601101">
                  <a:extLst>
                    <a:ext uri="{9D8B030D-6E8A-4147-A177-3AD203B41FA5}">
                      <a16:colId xmlns:a16="http://schemas.microsoft.com/office/drawing/2014/main" val="547184884"/>
                    </a:ext>
                  </a:extLst>
                </a:gridCol>
                <a:gridCol w="9275749">
                  <a:extLst>
                    <a:ext uri="{9D8B030D-6E8A-4147-A177-3AD203B41FA5}">
                      <a16:colId xmlns:a16="http://schemas.microsoft.com/office/drawing/2014/main" val="4258649048"/>
                    </a:ext>
                  </a:extLst>
                </a:gridCol>
              </a:tblGrid>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extLst>
                          <a:ext uri="{96DAC541-7B7A-43D3-8B79-37D633B846F1}">
                            <asvg:svgBlip xmlns:asvg="http://schemas.microsoft.com/office/drawing/2016/SVG/main" r:embed="rId3"/>
                          </a:ext>
                        </a:extLst>
                      </a:blip>
                      <a:stretch>
                        <a:fillRect/>
                      </a:stretch>
                    </a:blipFill>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200" dirty="0"/>
                        <a:t>My journey to open research, reproducible workflows and replication</a:t>
                      </a:r>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8083708"/>
                  </a:ext>
                </a:extLst>
              </a:tr>
              <a:tr h="0">
                <a:tc>
                  <a:txBody>
                    <a:bodyPr/>
                    <a:lstStyle/>
                    <a:p>
                      <a:endParaRPr lang="en-GB" sz="100"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3582230"/>
                  </a:ext>
                </a:extLst>
              </a:tr>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extLst>
                          <a:ext uri="{96DAC541-7B7A-43D3-8B79-37D633B846F1}">
                            <asvg:svgBlip xmlns:asvg="http://schemas.microsoft.com/office/drawing/2016/SVG/main" r:embed="rId5"/>
                          </a:ext>
                        </a:extLst>
                      </a:blip>
                      <a:stretch>
                        <a:fillRect/>
                      </a:stretch>
                    </a:blipFill>
                  </a:tcPr>
                </a:tc>
                <a:tc rowSpan="2">
                  <a:txBody>
                    <a:bodyPr/>
                    <a:lstStyle/>
                    <a:p>
                      <a:r>
                        <a:rPr lang="en-GB" sz="2200" dirty="0"/>
                        <a:t>Open research and reproducibility in quantitative social science pedagogy</a:t>
                      </a:r>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9763730"/>
                  </a:ext>
                </a:extLst>
              </a:tr>
              <a:tr h="0">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8440128"/>
                  </a:ext>
                </a:extLst>
              </a:tr>
              <a:tr h="540000">
                <a:tc>
                  <a:txBody>
                    <a:bodyPr/>
                    <a:lstStyle/>
                    <a:p>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extLst>
                          <a:ext uri="{96DAC541-7B7A-43D3-8B79-37D633B846F1}">
                            <asvg:svgBlip xmlns:asvg="http://schemas.microsoft.com/office/drawing/2016/SVG/main" r:embed="rId7"/>
                          </a:ext>
                        </a:extLst>
                      </a:blip>
                      <a:stretch>
                        <a:fillRect/>
                      </a:stretch>
                    </a:blipFill>
                  </a:tcPr>
                </a:tc>
                <a:tc rowSpan="2">
                  <a:txBody>
                    <a:bodyPr/>
                    <a:lstStyle/>
                    <a:p>
                      <a:r>
                        <a:rPr lang="en-GB" sz="2200" dirty="0"/>
                        <a:t>Reproducibility in “sociology”: practices, challenges and limits</a:t>
                      </a:r>
                    </a:p>
                    <a:p>
                      <a:endParaRPr lang="en-GB" sz="2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2200" b="0" kern="1200" dirty="0" err="1">
                          <a:solidFill>
                            <a:schemeClr val="dk1"/>
                          </a:solidFill>
                          <a:effectLst/>
                          <a:latin typeface="+mn-lt"/>
                          <a:ea typeface="+mn-ea"/>
                          <a:cs typeface="+mn-cs"/>
                        </a:rPr>
                        <a:t>Auspurg</a:t>
                      </a:r>
                      <a:r>
                        <a:rPr lang="en-GB" sz="2200" b="0" kern="1200" dirty="0">
                          <a:solidFill>
                            <a:schemeClr val="dk1"/>
                          </a:solidFill>
                          <a:effectLst/>
                          <a:latin typeface="+mn-lt"/>
                          <a:ea typeface="+mn-ea"/>
                          <a:cs typeface="+mn-cs"/>
                        </a:rPr>
                        <a:t>, K, and Josef B. (2021) “Has the Credibility of the Social Sciences Been Credibly Destroyed? </a:t>
                      </a:r>
                      <a:r>
                        <a:rPr lang="en-GB" sz="2200" b="0" kern="1200" dirty="0" err="1">
                          <a:solidFill>
                            <a:schemeClr val="dk1"/>
                          </a:solidFill>
                          <a:effectLst/>
                          <a:latin typeface="+mn-lt"/>
                          <a:ea typeface="+mn-ea"/>
                          <a:cs typeface="+mn-cs"/>
                        </a:rPr>
                        <a:t>Reanalyzing</a:t>
                      </a:r>
                      <a:r>
                        <a:rPr lang="en-GB" sz="2200" b="0" kern="1200" dirty="0">
                          <a:solidFill>
                            <a:schemeClr val="dk1"/>
                          </a:solidFill>
                          <a:effectLst/>
                          <a:latin typeface="+mn-lt"/>
                          <a:ea typeface="+mn-ea"/>
                          <a:cs typeface="+mn-cs"/>
                        </a:rPr>
                        <a:t> the ‘Many Analysts, One Data Set’ Project.” </a:t>
                      </a:r>
                      <a:r>
                        <a:rPr lang="en-GB" sz="2200" b="0" i="1" kern="1200" dirty="0">
                          <a:solidFill>
                            <a:schemeClr val="dk1"/>
                          </a:solidFill>
                          <a:effectLst/>
                          <a:latin typeface="+mn-lt"/>
                          <a:ea typeface="+mn-ea"/>
                          <a:cs typeface="+mn-cs"/>
                        </a:rPr>
                        <a:t>Socius</a:t>
                      </a:r>
                      <a:r>
                        <a:rPr lang="en-GB" sz="2200" b="0" kern="1200" dirty="0">
                          <a:solidFill>
                            <a:schemeClr val="dk1"/>
                          </a:solidFill>
                          <a:effectLst/>
                          <a:latin typeface="+mn-lt"/>
                          <a:ea typeface="+mn-ea"/>
                          <a:cs typeface="+mn-cs"/>
                        </a:rPr>
                        <a:t> 7:23780231211024421. </a:t>
                      </a:r>
                      <a:r>
                        <a:rPr lang="en-GB" sz="2200" b="0" kern="1200" dirty="0" err="1">
                          <a:solidFill>
                            <a:schemeClr val="dk1"/>
                          </a:solidFill>
                          <a:effectLst/>
                          <a:latin typeface="+mn-lt"/>
                          <a:ea typeface="+mn-ea"/>
                          <a:cs typeface="+mn-cs"/>
                        </a:rPr>
                        <a:t>doi</a:t>
                      </a:r>
                      <a:r>
                        <a:rPr lang="en-GB" sz="2200" b="0" kern="1200" dirty="0">
                          <a:solidFill>
                            <a:schemeClr val="dk1"/>
                          </a:solidFill>
                          <a:effectLst/>
                          <a:latin typeface="+mn-lt"/>
                          <a:ea typeface="+mn-ea"/>
                          <a:cs typeface="+mn-cs"/>
                        </a:rPr>
                        <a:t>: </a:t>
                      </a:r>
                      <a:r>
                        <a:rPr lang="en-GB" sz="2200" b="0" u="sng" kern="1200" dirty="0">
                          <a:solidFill>
                            <a:schemeClr val="dk1"/>
                          </a:solidFill>
                          <a:effectLst/>
                          <a:latin typeface="+mn-lt"/>
                          <a:ea typeface="+mn-ea"/>
                          <a:cs typeface="+mn-cs"/>
                          <a:hlinkClick r:id="rId8"/>
                        </a:rPr>
                        <a:t>10.1177/23780231211024421</a:t>
                      </a:r>
                      <a:endParaRPr lang="en-GB" sz="2200" b="0" dirty="0"/>
                    </a:p>
                  </a:txBody>
                  <a:tcPr marL="108000" marR="72000" marT="72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106067"/>
                  </a:ext>
                </a:extLst>
              </a:tr>
              <a:tr h="0">
                <a:tc>
                  <a:txBody>
                    <a:bodyPr/>
                    <a:lstStyle/>
                    <a:p>
                      <a:endParaRPr lang="en-GB"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7221841"/>
                  </a:ext>
                </a:extLst>
              </a:tr>
            </a:tbl>
          </a:graphicData>
        </a:graphic>
      </p:graphicFrame>
    </p:spTree>
    <p:extLst>
      <p:ext uri="{BB962C8B-B14F-4D97-AF65-F5344CB8AC3E}">
        <p14:creationId xmlns:p14="http://schemas.microsoft.com/office/powerpoint/2010/main" val="1532941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2pPr marL="444500" indent="-244475">
              <a:defRPr/>
            </a:lvl2pPr>
            <a:lvl3pPr marL="627063" indent="-242888">
              <a:defRPr/>
            </a:lvl3p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4" name="Date Placeholder 3"/>
          <p:cNvSpPr>
            <a:spLocks noGrp="1"/>
          </p:cNvSpPr>
          <p:nvPr>
            <p:ph type="dt" sz="half" idx="10"/>
          </p:nvPr>
        </p:nvSpPr>
        <p:spPr/>
        <p:txBody>
          <a:bodyPr/>
          <a:lstStyle>
            <a:lvl1pPr>
              <a:defRPr sz="1200"/>
            </a:lvl1pPr>
          </a:lstStyle>
          <a:p>
            <a:fld id="{783AA361-72A7-48BC-90E4-8B218E5E59E9}" type="datetime1">
              <a:rPr lang="en-GB" smtClean="0"/>
              <a:t>17/10/2024</a:t>
            </a:fld>
            <a:endParaRPr lang="en-GB"/>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sz="1200"/>
            </a:lvl1pPr>
          </a:lstStyle>
          <a:p>
            <a:r>
              <a:rPr lang="en-GB" dirty="0"/>
              <a:t>Slide </a:t>
            </a:r>
            <a:fld id="{9FAA51BB-2FC0-4DB8-B50E-F52D50E733B6}" type="slidenum">
              <a:rPr lang="en-GB" smtClean="0"/>
              <a:pPr/>
              <a:t>‹#›</a:t>
            </a:fld>
            <a:r>
              <a:rPr lang="en-GB" dirty="0"/>
              <a:t> of …</a:t>
            </a:r>
          </a:p>
        </p:txBody>
      </p:sp>
    </p:spTree>
    <p:extLst>
      <p:ext uri="{BB962C8B-B14F-4D97-AF65-F5344CB8AC3E}">
        <p14:creationId xmlns:p14="http://schemas.microsoft.com/office/powerpoint/2010/main" val="259525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3F75-4629-998C-D4E2-8B503E840A6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7160149-4935-39AC-F9A6-3A67DF92E54A}"/>
              </a:ext>
            </a:extLst>
          </p:cNvPr>
          <p:cNvSpPr>
            <a:spLocks noGrp="1"/>
          </p:cNvSpPr>
          <p:nvPr>
            <p:ph type="dt" sz="half" idx="10"/>
          </p:nvPr>
        </p:nvSpPr>
        <p:spPr/>
        <p:txBody>
          <a:bodyPr/>
          <a:lstStyle/>
          <a:p>
            <a:fld id="{3B3E90F9-E64B-4EC0-8619-D03E9EF38A8A}" type="datetime1">
              <a:rPr lang="en-GB" smtClean="0"/>
              <a:t>17/10/2024</a:t>
            </a:fld>
            <a:endParaRPr lang="en-GB"/>
          </a:p>
        </p:txBody>
      </p:sp>
      <p:sp>
        <p:nvSpPr>
          <p:cNvPr id="4" name="Footer Placeholder 3">
            <a:extLst>
              <a:ext uri="{FF2B5EF4-FFF2-40B4-BE49-F238E27FC236}">
                <a16:creationId xmlns:a16="http://schemas.microsoft.com/office/drawing/2014/main" id="{8DAF1058-E5AB-75EB-3440-399DB9E1D9B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3AAE89-1CB8-B1D2-4FC2-01A5F9359E58}"/>
              </a:ext>
            </a:extLst>
          </p:cNvPr>
          <p:cNvSpPr>
            <a:spLocks noGrp="1"/>
          </p:cNvSpPr>
          <p:nvPr>
            <p:ph type="sldNum" sz="quarter" idx="12"/>
          </p:nvPr>
        </p:nvSpPr>
        <p:spPr/>
        <p:txBody>
          <a:bodyPr/>
          <a:lstStyle/>
          <a:p>
            <a:fld id="{9FAA51BB-2FC0-4DB8-B50E-F52D50E733B6}" type="slidenum">
              <a:rPr lang="en-GB" smtClean="0"/>
              <a:t>‹#›</a:t>
            </a:fld>
            <a:endParaRPr lang="en-GB"/>
          </a:p>
        </p:txBody>
      </p:sp>
    </p:spTree>
    <p:extLst>
      <p:ext uri="{BB962C8B-B14F-4D97-AF65-F5344CB8AC3E}">
        <p14:creationId xmlns:p14="http://schemas.microsoft.com/office/powerpoint/2010/main" val="2900277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74932BC-C90A-4F3E-8CBF-DAC0F36B3CC6}" type="datetime1">
              <a:rPr lang="en-GB" smtClean="0"/>
              <a:t>17/10/2024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FAA51BB-2FC0-4DB8-B50E-F52D50E733B6}" type="slidenum">
              <a:rPr lang="en-GB" smtClean="0"/>
              <a:t>‹#›</a:t>
            </a:fld>
            <a:endParaRPr lang="en-GB"/>
          </a:p>
        </p:txBody>
      </p:sp>
    </p:spTree>
    <p:extLst>
      <p:ext uri="{BB962C8B-B14F-4D97-AF65-F5344CB8AC3E}">
        <p14:creationId xmlns:p14="http://schemas.microsoft.com/office/powerpoint/2010/main" val="326946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dirty="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260C664-CB3B-46B5-8866-4AA56CBF829E}" type="datetime1">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AA51BB-2FC0-4DB8-B50E-F52D50E733B6}"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69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EEAF511-6669-42F7-9EC2-108A1AF2306A}" type="datetime1">
              <a:rPr lang="en-GB" smtClean="0"/>
              <a:t>17/10/2024</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AA51BB-2FC0-4DB8-B50E-F52D50E733B6}" type="slidenum">
              <a:rPr lang="en-GB" smtClean="0"/>
              <a:t>‹#›</a:t>
            </a:fld>
            <a:endParaRPr lang="en-GB"/>
          </a:p>
        </p:txBody>
      </p:sp>
    </p:spTree>
    <p:extLst>
      <p:ext uri="{BB962C8B-B14F-4D97-AF65-F5344CB8AC3E}">
        <p14:creationId xmlns:p14="http://schemas.microsoft.com/office/powerpoint/2010/main" val="529753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02DAC0A-9172-432B-93EC-FAE6E5E5BD42}" type="datetime1">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A51BB-2FC0-4DB8-B50E-F52D50E733B6}" type="slidenum">
              <a:rPr lang="en-GB" smtClean="0"/>
              <a:t>‹#›</a:t>
            </a:fld>
            <a:endParaRPr lang="en-GB"/>
          </a:p>
        </p:txBody>
      </p:sp>
    </p:spTree>
    <p:extLst>
      <p:ext uri="{BB962C8B-B14F-4D97-AF65-F5344CB8AC3E}">
        <p14:creationId xmlns:p14="http://schemas.microsoft.com/office/powerpoint/2010/main" val="120131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DBE1A90-CE3A-4EAB-9639-767BB307E937}" type="datetime1">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AA51BB-2FC0-4DB8-B50E-F52D50E733B6}" type="slidenum">
              <a:rPr lang="en-GB" smtClean="0"/>
              <a:t>‹#›</a:t>
            </a:fld>
            <a:endParaRPr lang="en-GB"/>
          </a:p>
        </p:txBody>
      </p:sp>
    </p:spTree>
    <p:extLst>
      <p:ext uri="{BB962C8B-B14F-4D97-AF65-F5344CB8AC3E}">
        <p14:creationId xmlns:p14="http://schemas.microsoft.com/office/powerpoint/2010/main" val="200036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56745" y="286604"/>
            <a:ext cx="10398935" cy="911576"/>
          </a:xfrm>
          <a:prstGeom prst="rect">
            <a:avLst/>
          </a:prstGeom>
        </p:spPr>
        <p:txBody>
          <a:bodyPr vert="horz" lIns="91440" tIns="45720" rIns="91440" bIns="45720" rtlCol="0" anchor="b">
            <a:normAutofit/>
          </a:bodyPr>
          <a:lstStyle/>
          <a:p>
            <a:r>
              <a:rPr lang="en-GB" dirty="0"/>
              <a:t>Click to edit Master title style</a:t>
            </a:r>
            <a:endParaRPr lang="en-US" dirty="0"/>
          </a:p>
        </p:txBody>
      </p:sp>
      <p:sp>
        <p:nvSpPr>
          <p:cNvPr id="3" name="Text Placeholder 2"/>
          <p:cNvSpPr>
            <a:spLocks noGrp="1"/>
          </p:cNvSpPr>
          <p:nvPr>
            <p:ph type="body" idx="1"/>
          </p:nvPr>
        </p:nvSpPr>
        <p:spPr>
          <a:xfrm>
            <a:off x="756745" y="1477880"/>
            <a:ext cx="10398935" cy="4681181"/>
          </a:xfrm>
          <a:prstGeom prst="rect">
            <a:avLst/>
          </a:prstGeom>
        </p:spPr>
        <p:txBody>
          <a:bodyPr vert="horz" lIns="0" tIns="45720" rIns="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a:solidFill>
                  <a:srgbClr val="FFFFFF"/>
                </a:solidFill>
              </a:defRPr>
            </a:lvl1pPr>
          </a:lstStyle>
          <a:p>
            <a:fld id="{ACE12B0A-2EE2-4D28-A08D-D43EE5C77762}" type="datetime1">
              <a:rPr lang="en-GB" smtClean="0"/>
              <a:t>17/10/2024</a:t>
            </a:fld>
            <a:endParaRPr lang="en-GB"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000" cap="all"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defRPr>
            </a:lvl1pPr>
          </a:lstStyle>
          <a:p>
            <a:r>
              <a:rPr lang="en-GB"/>
              <a:t>Slide </a:t>
            </a:r>
            <a:fld id="{9FAA51BB-2FC0-4DB8-B50E-F52D50E733B6}" type="slidenum">
              <a:rPr lang="en-GB" smtClean="0"/>
              <a:pPr/>
              <a:t>‹#›</a:t>
            </a:fld>
            <a:r>
              <a:rPr lang="en-GB"/>
              <a:t> of …</a:t>
            </a:r>
            <a:endParaRPr lang="en-GB" dirty="0"/>
          </a:p>
        </p:txBody>
      </p:sp>
    </p:spTree>
    <p:extLst>
      <p:ext uri="{BB962C8B-B14F-4D97-AF65-F5344CB8AC3E}">
        <p14:creationId xmlns:p14="http://schemas.microsoft.com/office/powerpoint/2010/main" val="3120243165"/>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62" r:id="rId3"/>
    <p:sldLayoutId id="2147483672" r:id="rId4"/>
    <p:sldLayoutId id="2147483667" r:id="rId5"/>
    <p:sldLayoutId id="2147483663" r:id="rId6"/>
    <p:sldLayoutId id="2147483668" r:id="rId7"/>
    <p:sldLayoutId id="2147483669" r:id="rId8"/>
    <p:sldLayoutId id="2147483664" r:id="rId9"/>
    <p:sldLayoutId id="2147483665" r:id="rId10"/>
    <p:sldLayoutId id="2147483673" r:id="rId11"/>
    <p:sldLayoutId id="2147483677" r:id="rId12"/>
    <p:sldLayoutId id="2147483674" r:id="rId13"/>
    <p:sldLayoutId id="2147483676" r:id="rId14"/>
  </p:sldLayoutIdLst>
  <p:hf sldNum="0" hdr="0" ftr="0" dt="0"/>
  <p:txStyles>
    <p:titleStyle>
      <a:lvl1pPr algn="l" defTabSz="914400" rtl="0" eaLnBrk="1" latinLnBrk="0" hangingPunct="1">
        <a:lnSpc>
          <a:spcPct val="100000"/>
        </a:lnSpc>
        <a:spcBef>
          <a:spcPct val="0"/>
        </a:spcBef>
        <a:buNone/>
        <a:defRPr sz="4000" kern="1200" spc="-50" baseline="0">
          <a:solidFill>
            <a:schemeClr val="accent1">
              <a:lumMod val="5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44500" indent="-244475" algn="l" defTabSz="914400" rtl="0" eaLnBrk="1" latinLnBrk="0" hangingPunct="1">
        <a:lnSpc>
          <a:spcPct val="90000"/>
        </a:lnSpc>
        <a:spcBef>
          <a:spcPts val="200"/>
        </a:spcBef>
        <a:spcAft>
          <a:spcPts val="400"/>
        </a:spcAft>
        <a:buClr>
          <a:schemeClr val="accent1"/>
        </a:buClr>
        <a:buSzPct val="120000"/>
        <a:buFont typeface="Arial Narrow" panose="020B0606020202030204" pitchFamily="34" charset="0"/>
        <a:buChar char="●"/>
        <a:defRPr sz="2000" kern="1200">
          <a:solidFill>
            <a:schemeClr val="tx1">
              <a:lumMod val="75000"/>
              <a:lumOff val="25000"/>
            </a:schemeClr>
          </a:solidFill>
          <a:latin typeface="+mn-lt"/>
          <a:ea typeface="+mn-ea"/>
          <a:cs typeface="+mn-cs"/>
        </a:defRPr>
      </a:lvl2pPr>
      <a:lvl3pPr marL="627063" indent="-242888" algn="l" defTabSz="914400" rtl="0" eaLnBrk="1" latinLnBrk="0" hangingPunct="1">
        <a:lnSpc>
          <a:spcPct val="90000"/>
        </a:lnSpc>
        <a:spcBef>
          <a:spcPts val="200"/>
        </a:spcBef>
        <a:spcAft>
          <a:spcPts val="400"/>
        </a:spcAft>
        <a:buClr>
          <a:schemeClr val="accent1"/>
        </a:buClr>
        <a:buSzPct val="110000"/>
        <a:buFont typeface="Courier New" panose="02070309020205020404" pitchFamily="49" charset="0"/>
        <a:buChar char="o"/>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SzPct val="11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74980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ur03.safelinks.protection.outlook.com/?url=https%3A%2F%2Fprojects.iq.harvard.edu%2Ffiles%2Fpsychology-replications%2Ffiles%2Fgilbert_king_pettigrew_wilson_2016_with_appendix.pdf%3Fm%3D1456973260&amp;data=05%7C02%7CChris.Moreh%40newcastle.ac.uk%7Ccbaff4055e984c8e2db208dcedec8f25%7C9c5012c9b61644c2a91766814fbe3e87%7C1%7C0%7C638646847463323074%7CUnknown%7CTWFpbGZsb3d8eyJWIjoiMC4wLjAwMDAiLCJQIjoiV2luMzIiLCJBTiI6Ik1haWwiLCJXVCI6Mn0%3D%7C0%7C%7C%7C&amp;sdata=AGVYtlq4E8NZUFAy6RZdI20ZnDiuccBbjD%2FoDtp819E%3D&amp;reserved=0" TargetMode="External"/><Relationship Id="rId2" Type="http://schemas.openxmlformats.org/officeDocument/2006/relationships/hyperlink" Target="https://eur03.safelinks.protection.outlook.com/?url=https%3A%2F%2Fwww.science.org%2Fdoi%2F10.1126%2Fscience.aac4716&amp;data=05%7C02%7CChris.Moreh%40newcastle.ac.uk%7Ccbaff4055e984c8e2db208dcedec8f25%7C9c5012c9b61644c2a91766814fbe3e87%7C1%7C0%7C638646847463312094%7CUnknown%7CTWFpbGZsb3d8eyJWIjoiMC4wLjAwMDAiLCJQIjoiV2luMzIiLCJBTiI6Ik1haWwiLCJXVCI6Mn0%3D%7C0%7C%7C%7C&amp;sdata=oQXZv4whJe4IUxP8rqYQ65GDYFaCy7zCwxo%2FMkX6TOs%3D&amp;reserved=0" TargetMode="External"/><Relationship Id="rId1" Type="http://schemas.openxmlformats.org/officeDocument/2006/relationships/slideLayout" Target="../slideLayouts/slideLayout3.xml"/><Relationship Id="rId6" Type="http://schemas.openxmlformats.org/officeDocument/2006/relationships/hyperlink" Target="https://eur03.safelinks.protection.outlook.com/?url=https%3A%2F%2Fjournals.sagepub.com%2Fdoi%2F10.1177%2F00031224211004187&amp;data=05%7C02%7CChris.Moreh%40newcastle.ac.uk%7Ccbaff4055e984c8e2db208dcedec8f25%7C9c5012c9b61644c2a91766814fbe3e87%7C1%7C0%7C638646847463360753%7CUnknown%7CTWFpbGZsb3d8eyJWIjoiMC4wLjAwMDAiLCJQIjoiV2luMzIiLCJBTiI6Ik1haWwiLCJXVCI6Mn0%3D%7C0%7C%7C%7C&amp;sdata=zv2nz6hiPClKRpc87u%2Bc5G4w2Rrm3S6TcMqmNuDzIP0%3D&amp;reserved=0" TargetMode="External"/><Relationship Id="rId5" Type="http://schemas.openxmlformats.org/officeDocument/2006/relationships/hyperlink" Target="https://eur03.safelinks.protection.outlook.com/?url=https%3A%2F%2Fjournals.sagepub.com%2Fdoi%2F10.1177%2F23780231211024421&amp;data=05%7C02%7CChris.Moreh%40newcastle.ac.uk%7Ccbaff4055e984c8e2db208dcedec8f25%7C9c5012c9b61644c2a91766814fbe3e87%7C1%7C0%7C638646847463346194%7CUnknown%7CTWFpbGZsb3d8eyJWIjoiMC4wLjAwMDAiLCJQIjoiV2luMzIiLCJBTiI6Ik1haWwiLCJXVCI6Mn0%3D%7C0%7C%7C%7C&amp;sdata=QzqTdU4%2BbOMaumBnNm0EeiRfEJlzKNYuqGDGVWtGlF8%3D&amp;reserved=0" TargetMode="External"/><Relationship Id="rId4" Type="http://schemas.openxmlformats.org/officeDocument/2006/relationships/hyperlink" Target="https://eur03.safelinks.protection.outlook.com/?url=https%3A%2F%2Fjournals.sagepub.com%2Fdoi%2F10.1177%2F2515245917747646&amp;data=05%7C02%7CChris.Moreh%40newcastle.ac.uk%7Ccbaff4055e984c8e2db208dcedec8f25%7C9c5012c9b61644c2a91766814fbe3e87%7C1%7C0%7C638646847463333894%7CUnknown%7CTWFpbGZsb3d8eyJWIjoiMC4wLjAwMDAiLCJQIjoiV2luMzIiLCJBTiI6Ik1haWwiLCJXVCI6Mn0%3D%7C0%7C%7C%7C&amp;sdata=POJQKcRepPRujxMgbIubzioDTlu6T3amJe0P2mK9ZXE%3D&amp;reserved=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77/00031224211004187" TargetMode="External"/><Relationship Id="rId2" Type="http://schemas.openxmlformats.org/officeDocument/2006/relationships/image" Target="../media/image66.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hyperlink" Target="https://www.ncl.ac.uk/mediav8/library/file-downloads/research-services/open-research/moreh.pdf" TargetMode="External"/><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28AB-E855-B75D-1B22-6FD2298C7C84}"/>
              </a:ext>
            </a:extLst>
          </p:cNvPr>
          <p:cNvSpPr>
            <a:spLocks noGrp="1"/>
          </p:cNvSpPr>
          <p:nvPr>
            <p:ph type="ctrTitle"/>
          </p:nvPr>
        </p:nvSpPr>
        <p:spPr/>
        <p:txBody>
          <a:bodyPr/>
          <a:lstStyle/>
          <a:p>
            <a:r>
              <a:rPr lang="en-GB" i="1" dirty="0"/>
              <a:t>“Has the Credibility of the Social Sciences Been Credibly Destroyed?” </a:t>
            </a:r>
          </a:p>
        </p:txBody>
      </p:sp>
      <p:sp>
        <p:nvSpPr>
          <p:cNvPr id="3" name="Subtitle 2">
            <a:extLst>
              <a:ext uri="{FF2B5EF4-FFF2-40B4-BE49-F238E27FC236}">
                <a16:creationId xmlns:a16="http://schemas.microsoft.com/office/drawing/2014/main" id="{3AF5CABD-BAEB-103A-45F6-027AFD9B287F}"/>
              </a:ext>
            </a:extLst>
          </p:cNvPr>
          <p:cNvSpPr>
            <a:spLocks noGrp="1"/>
          </p:cNvSpPr>
          <p:nvPr>
            <p:ph type="subTitle" idx="1"/>
          </p:nvPr>
        </p:nvSpPr>
        <p:spPr/>
        <p:txBody>
          <a:bodyPr>
            <a:normAutofit fontScale="85000" lnSpcReduction="20000"/>
          </a:bodyPr>
          <a:lstStyle/>
          <a:p>
            <a:r>
              <a:rPr lang="en-GB" dirty="0"/>
              <a:t>17 October 2024</a:t>
            </a:r>
          </a:p>
          <a:p>
            <a:r>
              <a:rPr lang="en-GB" i="1" dirty="0" err="1"/>
              <a:t>ReproducibiliTea</a:t>
            </a:r>
            <a:r>
              <a:rPr lang="en-GB" dirty="0"/>
              <a:t> journal club</a:t>
            </a:r>
          </a:p>
          <a:p>
            <a:r>
              <a:rPr lang="en-GB" dirty="0"/>
              <a:t>Newcastle University</a:t>
            </a:r>
          </a:p>
        </p:txBody>
      </p:sp>
    </p:spTree>
    <p:extLst>
      <p:ext uri="{BB962C8B-B14F-4D97-AF65-F5344CB8AC3E}">
        <p14:creationId xmlns:p14="http://schemas.microsoft.com/office/powerpoint/2010/main" val="16706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AC81-C2D1-7355-5B61-A2647D03C499}"/>
              </a:ext>
            </a:extLst>
          </p:cNvPr>
          <p:cNvSpPr>
            <a:spLocks noGrp="1"/>
          </p:cNvSpPr>
          <p:nvPr>
            <p:ph type="title"/>
          </p:nvPr>
        </p:nvSpPr>
        <p:spPr/>
        <p:txBody>
          <a:bodyPr>
            <a:normAutofit fontScale="90000"/>
          </a:bodyPr>
          <a:lstStyle/>
          <a:p>
            <a:r>
              <a:rPr lang="en-GB" dirty="0"/>
              <a:t>Reproducibility in sociology: </a:t>
            </a:r>
            <a:br>
              <a:rPr lang="en-GB" dirty="0"/>
            </a:br>
            <a:r>
              <a:rPr lang="en-GB" sz="2800" dirty="0"/>
              <a:t>practices, challenges and limits </a:t>
            </a:r>
            <a:endParaRPr lang="en-GB" dirty="0"/>
          </a:p>
        </p:txBody>
      </p:sp>
      <p:sp>
        <p:nvSpPr>
          <p:cNvPr id="12" name="Content Placeholder 11">
            <a:extLst>
              <a:ext uri="{FF2B5EF4-FFF2-40B4-BE49-F238E27FC236}">
                <a16:creationId xmlns:a16="http://schemas.microsoft.com/office/drawing/2014/main" id="{78772A1A-C069-28AC-18C1-B74F117C7BB3}"/>
              </a:ext>
            </a:extLst>
          </p:cNvPr>
          <p:cNvSpPr>
            <a:spLocks noGrp="1"/>
          </p:cNvSpPr>
          <p:nvPr>
            <p:ph idx="1"/>
          </p:nvPr>
        </p:nvSpPr>
        <p:spPr/>
        <p:txBody>
          <a:bodyPr>
            <a:normAutofit fontScale="62500" lnSpcReduction="20000"/>
          </a:bodyPr>
          <a:lstStyle/>
          <a:p>
            <a:pPr lvl="1">
              <a:lnSpc>
                <a:spcPct val="120000"/>
              </a:lnSpc>
            </a:pPr>
            <a:r>
              <a:rPr lang="en-GB" sz="2800" dirty="0">
                <a:effectLst/>
                <a:ea typeface="Aptos" panose="020B0004020202020204" pitchFamily="34" charset="0"/>
                <a:cs typeface="Aptos" panose="020B0004020202020204" pitchFamily="34" charset="0"/>
              </a:rPr>
              <a:t>Reproducibility exercises themselves can attract criticism and fail to replicate. </a:t>
            </a:r>
          </a:p>
          <a:p>
            <a:pPr lvl="1">
              <a:lnSpc>
                <a:spcPct val="120000"/>
              </a:lnSpc>
            </a:pPr>
            <a:r>
              <a:rPr lang="en-GB" sz="2800" dirty="0">
                <a:effectLst/>
                <a:ea typeface="Aptos" panose="020B0004020202020204" pitchFamily="34" charset="0"/>
                <a:cs typeface="Aptos" panose="020B0004020202020204" pitchFamily="34" charset="0"/>
              </a:rPr>
              <a:t>The criticism of </a:t>
            </a:r>
            <a:r>
              <a:rPr lang="en-GB" sz="2800" u="sng" dirty="0">
                <a:solidFill>
                  <a:srgbClr val="0563C1"/>
                </a:solidFill>
                <a:effectLst/>
                <a:ea typeface="Aptos" panose="020B0004020202020204" pitchFamily="34" charset="0"/>
                <a:cs typeface="Aptos" panose="020B0004020202020204" pitchFamily="34" charset="0"/>
                <a:hlinkClick r:id="rId2"/>
              </a:rPr>
              <a:t>OSC (2015)</a:t>
            </a:r>
            <a:r>
              <a:rPr lang="en-GB" sz="2800" dirty="0">
                <a:effectLst/>
                <a:ea typeface="Aptos" panose="020B0004020202020204" pitchFamily="34" charset="0"/>
                <a:cs typeface="Aptos" panose="020B0004020202020204" pitchFamily="34" charset="0"/>
              </a:rPr>
              <a:t> by </a:t>
            </a:r>
            <a:r>
              <a:rPr lang="en-GB" sz="2800" u="sng" dirty="0" err="1">
                <a:solidFill>
                  <a:srgbClr val="0563C1"/>
                </a:solidFill>
                <a:effectLst/>
                <a:ea typeface="Aptos" panose="020B0004020202020204" pitchFamily="34" charset="0"/>
                <a:cs typeface="Aptos" panose="020B0004020202020204" pitchFamily="34" charset="0"/>
                <a:hlinkClick r:id="rId3"/>
              </a:rPr>
              <a:t>Gilber</a:t>
            </a:r>
            <a:r>
              <a:rPr lang="en-GB" sz="2800" u="sng" dirty="0">
                <a:solidFill>
                  <a:srgbClr val="0563C1"/>
                </a:solidFill>
                <a:effectLst/>
                <a:ea typeface="Aptos" panose="020B0004020202020204" pitchFamily="34" charset="0"/>
                <a:cs typeface="Aptos" panose="020B0004020202020204" pitchFamily="34" charset="0"/>
                <a:hlinkClick r:id="rId3"/>
              </a:rPr>
              <a:t> et al. (2016)</a:t>
            </a:r>
            <a:r>
              <a:rPr lang="en-GB" sz="2800" dirty="0">
                <a:effectLst/>
                <a:ea typeface="Aptos" panose="020B0004020202020204" pitchFamily="34" charset="0"/>
                <a:cs typeface="Aptos" panose="020B0004020202020204" pitchFamily="34" charset="0"/>
              </a:rPr>
              <a:t> and the ensuing discussion among a wider group of researchers with strong track records in promoting open science  and championing reproducibility practices has demonstrated this in the context of psychological research and experimental data.</a:t>
            </a:r>
          </a:p>
          <a:p>
            <a:pPr lvl="1">
              <a:lnSpc>
                <a:spcPct val="120000"/>
              </a:lnSpc>
            </a:pPr>
            <a:r>
              <a:rPr lang="en-GB" sz="2800" dirty="0">
                <a:effectLst/>
                <a:ea typeface="Aptos" panose="020B0004020202020204" pitchFamily="34" charset="0"/>
                <a:cs typeface="Aptos" panose="020B0004020202020204" pitchFamily="34" charset="0"/>
              </a:rPr>
              <a:t>Disciplines where the most commonly employed quantitative data come from large-scale observational studies – like sociology – have largely stayed on the margins of the reproducibility agenda. </a:t>
            </a:r>
          </a:p>
          <a:p>
            <a:pPr lvl="1">
              <a:lnSpc>
                <a:spcPct val="120000"/>
              </a:lnSpc>
            </a:pPr>
            <a:r>
              <a:rPr lang="en-GB" sz="2800" u="sng" dirty="0" err="1">
                <a:solidFill>
                  <a:srgbClr val="0563C1"/>
                </a:solidFill>
                <a:effectLst/>
                <a:ea typeface="Aptos" panose="020B0004020202020204" pitchFamily="34" charset="0"/>
                <a:cs typeface="Aptos" panose="020B0004020202020204" pitchFamily="34" charset="0"/>
                <a:hlinkClick r:id="rId4"/>
              </a:rPr>
              <a:t>Silberzahn</a:t>
            </a:r>
            <a:r>
              <a:rPr lang="en-GB" sz="2800" u="sng" dirty="0">
                <a:solidFill>
                  <a:srgbClr val="0563C1"/>
                </a:solidFill>
                <a:effectLst/>
                <a:ea typeface="Aptos" panose="020B0004020202020204" pitchFamily="34" charset="0"/>
                <a:cs typeface="Aptos" panose="020B0004020202020204" pitchFamily="34" charset="0"/>
                <a:hlinkClick r:id="rId4"/>
              </a:rPr>
              <a:t> et al. (2018)</a:t>
            </a:r>
            <a:r>
              <a:rPr lang="en-GB" sz="2800" dirty="0">
                <a:effectLst/>
                <a:ea typeface="Aptos" panose="020B0004020202020204" pitchFamily="34" charset="0"/>
                <a:cs typeface="Aptos" panose="020B0004020202020204" pitchFamily="34" charset="0"/>
              </a:rPr>
              <a:t> was an important contribution in this respect, not only in terms of the approach and size of the conducted replication exercise, but also in its ability to cast doubts on the credibility of social research with observational data.</a:t>
            </a:r>
          </a:p>
          <a:p>
            <a:pPr lvl="1">
              <a:lnSpc>
                <a:spcPct val="120000"/>
              </a:lnSpc>
            </a:pPr>
            <a:r>
              <a:rPr lang="en-GB" sz="2800" dirty="0">
                <a:effectLst/>
                <a:ea typeface="Aptos" panose="020B0004020202020204" pitchFamily="34" charset="0"/>
                <a:cs typeface="Aptos" panose="020B0004020202020204" pitchFamily="34" charset="0"/>
              </a:rPr>
              <a:t> </a:t>
            </a:r>
            <a:r>
              <a:rPr lang="en-GB" sz="2800" u="sng" dirty="0" err="1">
                <a:solidFill>
                  <a:srgbClr val="0563C1"/>
                </a:solidFill>
                <a:effectLst/>
                <a:ea typeface="Aptos" panose="020B0004020202020204" pitchFamily="34" charset="0"/>
                <a:cs typeface="Aptos" panose="020B0004020202020204" pitchFamily="34" charset="0"/>
                <a:hlinkClick r:id="rId5"/>
              </a:rPr>
              <a:t>Auspurg</a:t>
            </a:r>
            <a:r>
              <a:rPr lang="en-GB" sz="2800" u="sng" dirty="0">
                <a:solidFill>
                  <a:srgbClr val="0563C1"/>
                </a:solidFill>
                <a:effectLst/>
                <a:ea typeface="Aptos" panose="020B0004020202020204" pitchFamily="34" charset="0"/>
                <a:cs typeface="Aptos" panose="020B0004020202020204" pitchFamily="34" charset="0"/>
                <a:hlinkClick r:id="rId5"/>
              </a:rPr>
              <a:t> and </a:t>
            </a:r>
            <a:r>
              <a:rPr lang="en-GB" sz="2800" u="sng" dirty="0" err="1">
                <a:solidFill>
                  <a:srgbClr val="0563C1"/>
                </a:solidFill>
                <a:effectLst/>
                <a:ea typeface="Aptos" panose="020B0004020202020204" pitchFamily="34" charset="0"/>
                <a:cs typeface="Aptos" panose="020B0004020202020204" pitchFamily="34" charset="0"/>
                <a:hlinkClick r:id="rId5"/>
              </a:rPr>
              <a:t>Brüderl</a:t>
            </a:r>
            <a:r>
              <a:rPr lang="en-GB" sz="2800" u="sng" dirty="0">
                <a:solidFill>
                  <a:srgbClr val="0563C1"/>
                </a:solidFill>
                <a:effectLst/>
                <a:ea typeface="Aptos" panose="020B0004020202020204" pitchFamily="34" charset="0"/>
                <a:cs typeface="Aptos" panose="020B0004020202020204" pitchFamily="34" charset="0"/>
                <a:hlinkClick r:id="rId5"/>
              </a:rPr>
              <a:t> (2021)</a:t>
            </a:r>
            <a:r>
              <a:rPr lang="en-GB" sz="2800" dirty="0">
                <a:effectLst/>
                <a:ea typeface="Aptos" panose="020B0004020202020204" pitchFamily="34" charset="0"/>
                <a:cs typeface="Aptos" panose="020B0004020202020204" pitchFamily="34" charset="0"/>
              </a:rPr>
              <a:t>, however, have challenged these findings, putting forward that at fault was the unclear research question given to the replicators. They argue that crowdsourcing (and then simply averaging) many studies of lower quality is not a useful approach to reproducibility exercises in the social sciences, and that a better strategy is to increase the quality of individual studies by calling for more precise definitions of the theoretical (research question) and empirical (parameter of interest) </a:t>
            </a:r>
            <a:r>
              <a:rPr lang="en-GB" sz="2800" dirty="0" err="1">
                <a:effectLst/>
                <a:ea typeface="Aptos" panose="020B0004020202020204" pitchFamily="34" charset="0"/>
                <a:cs typeface="Aptos" panose="020B0004020202020204" pitchFamily="34" charset="0"/>
              </a:rPr>
              <a:t>estimands</a:t>
            </a:r>
            <a:r>
              <a:rPr lang="en-GB" sz="2800" dirty="0">
                <a:effectLst/>
                <a:ea typeface="Aptos" panose="020B0004020202020204" pitchFamily="34" charset="0"/>
                <a:cs typeface="Aptos" panose="020B0004020202020204" pitchFamily="34" charset="0"/>
              </a:rPr>
              <a:t> driving the analysis, a plea made forcefully by </a:t>
            </a:r>
            <a:r>
              <a:rPr lang="en-GB" sz="2800" u="sng" dirty="0">
                <a:solidFill>
                  <a:srgbClr val="0563C1"/>
                </a:solidFill>
                <a:effectLst/>
                <a:ea typeface="Aptos" panose="020B0004020202020204" pitchFamily="34" charset="0"/>
                <a:cs typeface="Aptos" panose="020B0004020202020204" pitchFamily="34" charset="0"/>
                <a:hlinkClick r:id="rId6"/>
              </a:rPr>
              <a:t>Lundberg, Johnson, and Stewart (2021).</a:t>
            </a:r>
            <a:r>
              <a:rPr lang="en-GB" sz="2800" dirty="0">
                <a:effectLst/>
                <a:ea typeface="Aptos" panose="020B0004020202020204" pitchFamily="34" charset="0"/>
                <a:cs typeface="Aptos" panose="020B0004020202020204" pitchFamily="34" charset="0"/>
              </a:rPr>
              <a:t> </a:t>
            </a:r>
            <a:endParaRPr lang="en-GB" sz="2800" dirty="0"/>
          </a:p>
          <a:p>
            <a:pPr marL="0" indent="0">
              <a:buNone/>
            </a:pPr>
            <a:endParaRPr lang="en-GB" dirty="0"/>
          </a:p>
        </p:txBody>
      </p:sp>
    </p:spTree>
    <p:extLst>
      <p:ext uri="{BB962C8B-B14F-4D97-AF65-F5344CB8AC3E}">
        <p14:creationId xmlns:p14="http://schemas.microsoft.com/office/powerpoint/2010/main" val="83138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fade">
                                      <p:cBhvr>
                                        <p:cTn id="2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FAC81-C2D1-7355-5B61-A2647D03C499}"/>
              </a:ext>
            </a:extLst>
          </p:cNvPr>
          <p:cNvSpPr>
            <a:spLocks noGrp="1"/>
          </p:cNvSpPr>
          <p:nvPr>
            <p:ph type="title"/>
          </p:nvPr>
        </p:nvSpPr>
        <p:spPr>
          <a:xfrm>
            <a:off x="756745" y="286604"/>
            <a:ext cx="10398935" cy="1191276"/>
          </a:xfrm>
        </p:spPr>
        <p:txBody>
          <a:bodyPr>
            <a:normAutofit/>
          </a:bodyPr>
          <a:lstStyle/>
          <a:p>
            <a:r>
              <a:rPr kumimoji="0" lang="en-GB" sz="2800" b="0" i="0" u="none" strike="noStrike" kern="1200" cap="none" spc="-50" normalizeH="0" baseline="0" noProof="0" dirty="0">
                <a:ln>
                  <a:noFill/>
                </a:ln>
                <a:solidFill>
                  <a:srgbClr val="3F739B">
                    <a:lumMod val="50000"/>
                  </a:srgbClr>
                </a:solidFill>
                <a:effectLst/>
                <a:uLnTx/>
                <a:uFillTx/>
                <a:latin typeface="Calibri Light" panose="020F0302020204030204"/>
                <a:ea typeface="+mj-ea"/>
                <a:cs typeface="+mj-cs"/>
              </a:rPr>
              <a:t>“Has the Credibility of the Social Sciences Been Credibly Destroyed?” </a:t>
            </a:r>
            <a:endParaRPr lang="en-GB" dirty="0"/>
          </a:p>
        </p:txBody>
      </p:sp>
      <p:pic>
        <p:nvPicPr>
          <p:cNvPr id="7" name="Picture 6">
            <a:extLst>
              <a:ext uri="{FF2B5EF4-FFF2-40B4-BE49-F238E27FC236}">
                <a16:creationId xmlns:a16="http://schemas.microsoft.com/office/drawing/2014/main" id="{C626B689-1DFD-D165-E135-68AFB44B263B}"/>
              </a:ext>
            </a:extLst>
          </p:cNvPr>
          <p:cNvPicPr>
            <a:picLocks noChangeAspect="1"/>
          </p:cNvPicPr>
          <p:nvPr/>
        </p:nvPicPr>
        <p:blipFill>
          <a:blip r:embed="rId2"/>
          <a:stretch>
            <a:fillRect/>
          </a:stretch>
        </p:blipFill>
        <p:spPr>
          <a:xfrm>
            <a:off x="976964" y="1783209"/>
            <a:ext cx="3878981" cy="1494025"/>
          </a:xfrm>
          <a:prstGeom prst="rect">
            <a:avLst/>
          </a:prstGeom>
        </p:spPr>
      </p:pic>
      <p:pic>
        <p:nvPicPr>
          <p:cNvPr id="9" name="Picture 8">
            <a:extLst>
              <a:ext uri="{FF2B5EF4-FFF2-40B4-BE49-F238E27FC236}">
                <a16:creationId xmlns:a16="http://schemas.microsoft.com/office/drawing/2014/main" id="{EF3F7A30-276D-D2B9-0740-FFA66BE4999C}"/>
              </a:ext>
            </a:extLst>
          </p:cNvPr>
          <p:cNvPicPr>
            <a:picLocks noChangeAspect="1"/>
          </p:cNvPicPr>
          <p:nvPr/>
        </p:nvPicPr>
        <p:blipFill>
          <a:blip r:embed="rId3"/>
          <a:stretch>
            <a:fillRect/>
          </a:stretch>
        </p:blipFill>
        <p:spPr>
          <a:xfrm>
            <a:off x="2626992" y="2821443"/>
            <a:ext cx="8802113" cy="3200768"/>
          </a:xfrm>
          <a:prstGeom prst="rect">
            <a:avLst/>
          </a:prstGeom>
        </p:spPr>
      </p:pic>
    </p:spTree>
    <p:extLst>
      <p:ext uri="{BB962C8B-B14F-4D97-AF65-F5344CB8AC3E}">
        <p14:creationId xmlns:p14="http://schemas.microsoft.com/office/powerpoint/2010/main" val="409582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1BAB-CC9C-5238-2517-0D0F872E2877}"/>
              </a:ext>
            </a:extLst>
          </p:cNvPr>
          <p:cNvSpPr>
            <a:spLocks noGrp="1"/>
          </p:cNvSpPr>
          <p:nvPr>
            <p:ph type="title"/>
          </p:nvPr>
        </p:nvSpPr>
        <p:spPr/>
        <p:txBody>
          <a:bodyPr>
            <a:noAutofit/>
          </a:bodyPr>
          <a:lstStyle/>
          <a:p>
            <a:r>
              <a:rPr lang="en-GB" sz="2800" dirty="0"/>
              <a:t>“Has the Credibility of the Social Sciences Been Credibly Destroyed?” </a:t>
            </a:r>
          </a:p>
        </p:txBody>
      </p:sp>
      <p:pic>
        <p:nvPicPr>
          <p:cNvPr id="2050" name="Picture 2">
            <a:extLst>
              <a:ext uri="{FF2B5EF4-FFF2-40B4-BE49-F238E27FC236}">
                <a16:creationId xmlns:a16="http://schemas.microsoft.com/office/drawing/2014/main" id="{5CC7EF3C-5B78-0584-112C-808BB29FC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2173" y="1439498"/>
            <a:ext cx="7917605" cy="36618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098FF84-F809-8D0C-D978-FBC6C23066F1}"/>
              </a:ext>
            </a:extLst>
          </p:cNvPr>
          <p:cNvSpPr txBox="1"/>
          <p:nvPr/>
        </p:nvSpPr>
        <p:spPr>
          <a:xfrm>
            <a:off x="756745" y="5566643"/>
            <a:ext cx="10598610" cy="461665"/>
          </a:xfrm>
          <a:prstGeom prst="rect">
            <a:avLst/>
          </a:prstGeom>
          <a:noFill/>
        </p:spPr>
        <p:txBody>
          <a:bodyPr wrap="square">
            <a:spAutoFit/>
          </a:bodyPr>
          <a:lstStyle/>
          <a:p>
            <a:r>
              <a:rPr lang="en-GB" sz="1200" b="0" i="0" dirty="0">
                <a:solidFill>
                  <a:srgbClr val="333333"/>
                </a:solidFill>
                <a:effectLst/>
                <a:latin typeface="Open Sans" panose="020B0606030504020204" pitchFamily="34" charset="0"/>
              </a:rPr>
              <a:t>Lundberg Ian, Johnson Rebecca, Stewart Brandon M. 2021“What Is Your </a:t>
            </a:r>
            <a:r>
              <a:rPr lang="en-GB" sz="1200" b="0" i="0" dirty="0" err="1">
                <a:solidFill>
                  <a:srgbClr val="333333"/>
                </a:solidFill>
                <a:effectLst/>
                <a:latin typeface="Open Sans" panose="020B0606030504020204" pitchFamily="34" charset="0"/>
              </a:rPr>
              <a:t>Estimand</a:t>
            </a:r>
            <a:r>
              <a:rPr lang="en-GB" sz="1200" b="0" i="0" dirty="0">
                <a:solidFill>
                  <a:srgbClr val="333333"/>
                </a:solidFill>
                <a:effectLst/>
                <a:latin typeface="Open Sans" panose="020B0606030504020204" pitchFamily="34" charset="0"/>
              </a:rPr>
              <a:t>? Defining the Target Quantity Connects Statistical Evidence to Theory.” </a:t>
            </a:r>
            <a:r>
              <a:rPr lang="en-GB" sz="1200" b="0" i="1" dirty="0">
                <a:solidFill>
                  <a:srgbClr val="333333"/>
                </a:solidFill>
                <a:effectLst/>
                <a:latin typeface="Open Sans" panose="020B0606030504020204" pitchFamily="34" charset="0"/>
              </a:rPr>
              <a:t>American Sociological Review</a:t>
            </a:r>
            <a:r>
              <a:rPr lang="en-GB" sz="1200" b="0" i="0" dirty="0">
                <a:solidFill>
                  <a:srgbClr val="333333"/>
                </a:solidFill>
                <a:effectLst/>
                <a:latin typeface="Open Sans" panose="020B0606030504020204" pitchFamily="34" charset="0"/>
              </a:rPr>
              <a:t>. </a:t>
            </a:r>
            <a:r>
              <a:rPr lang="en-GB" sz="1200" b="0" i="0" dirty="0" err="1">
                <a:solidFill>
                  <a:srgbClr val="333333"/>
                </a:solidFill>
                <a:effectLst/>
                <a:latin typeface="Open Sans" panose="020B0606030504020204" pitchFamily="34" charset="0"/>
              </a:rPr>
              <a:t>OnlineFirst</a:t>
            </a:r>
            <a:r>
              <a:rPr lang="en-GB" sz="1200" b="0" i="0" dirty="0">
                <a:solidFill>
                  <a:srgbClr val="333333"/>
                </a:solidFill>
                <a:effectLst/>
                <a:latin typeface="Open Sans" panose="020B0606030504020204" pitchFamily="34" charset="0"/>
              </a:rPr>
              <a:t>. </a:t>
            </a:r>
            <a:r>
              <a:rPr lang="en-GB" sz="1200" b="0" i="0" u="sng" dirty="0">
                <a:solidFill>
                  <a:srgbClr val="046FF8"/>
                </a:solidFill>
                <a:effectLst/>
                <a:latin typeface="Open Sans" panose="020B0606030504020204" pitchFamily="34" charset="0"/>
                <a:hlinkClick r:id="rId3"/>
              </a:rPr>
              <a:t>https://doi.org/10.1177/00031224211004187</a:t>
            </a:r>
            <a:r>
              <a:rPr lang="en-GB" sz="1200" b="0" i="0" dirty="0">
                <a:solidFill>
                  <a:srgbClr val="333333"/>
                </a:solidFill>
                <a:effectLst/>
                <a:latin typeface="Open Sans" panose="020B0606030504020204" pitchFamily="34" charset="0"/>
              </a:rPr>
              <a:t>.</a:t>
            </a:r>
            <a:endParaRPr lang="en-GB" sz="1200" dirty="0"/>
          </a:p>
        </p:txBody>
      </p:sp>
    </p:spTree>
    <p:extLst>
      <p:ext uri="{BB962C8B-B14F-4D97-AF65-F5344CB8AC3E}">
        <p14:creationId xmlns:p14="http://schemas.microsoft.com/office/powerpoint/2010/main" val="414464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7D0D450-8CFB-AC7C-1B83-A3C94EE3F579}"/>
              </a:ext>
            </a:extLst>
          </p:cNvPr>
          <p:cNvSpPr>
            <a:spLocks noGrp="1"/>
          </p:cNvSpPr>
          <p:nvPr>
            <p:ph type="body" sz="quarter" idx="13"/>
          </p:nvPr>
        </p:nvSpPr>
        <p:spPr/>
        <p:txBody>
          <a:bodyPr/>
          <a:lstStyle/>
          <a:p>
            <a:r>
              <a:rPr lang="en-GB" dirty="0"/>
              <a:t>Thank you!</a:t>
            </a:r>
          </a:p>
        </p:txBody>
      </p:sp>
    </p:spTree>
    <p:extLst>
      <p:ext uri="{BB962C8B-B14F-4D97-AF65-F5344CB8AC3E}">
        <p14:creationId xmlns:p14="http://schemas.microsoft.com/office/powerpoint/2010/main" val="285809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6CD5-08EB-0092-EEDE-C2EF16DDD862}"/>
              </a:ext>
            </a:extLst>
          </p:cNvPr>
          <p:cNvSpPr>
            <a:spLocks noGrp="1"/>
          </p:cNvSpPr>
          <p:nvPr>
            <p:ph type="title"/>
          </p:nvPr>
        </p:nvSpPr>
        <p:spPr/>
        <p:txBody>
          <a:bodyPr/>
          <a:lstStyle/>
          <a:p>
            <a:endParaRPr lang="en-GB" dirty="0"/>
          </a:p>
        </p:txBody>
      </p:sp>
    </p:spTree>
    <p:extLst>
      <p:ext uri="{BB962C8B-B14F-4D97-AF65-F5344CB8AC3E}">
        <p14:creationId xmlns:p14="http://schemas.microsoft.com/office/powerpoint/2010/main" val="36375010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F86425-748F-D386-1E29-7F2DE4F9B00C}"/>
              </a:ext>
            </a:extLst>
          </p:cNvPr>
          <p:cNvSpPr>
            <a:spLocks noGrp="1"/>
          </p:cNvSpPr>
          <p:nvPr>
            <p:ph type="title"/>
          </p:nvPr>
        </p:nvSpPr>
        <p:spPr/>
        <p:txBody>
          <a:bodyPr>
            <a:normAutofit fontScale="90000"/>
          </a:bodyPr>
          <a:lstStyle/>
          <a:p>
            <a:r>
              <a:rPr lang="en-GB" dirty="0"/>
              <a:t>Journey into open research and reproducible workflows </a:t>
            </a:r>
          </a:p>
        </p:txBody>
      </p:sp>
      <p:sp>
        <p:nvSpPr>
          <p:cNvPr id="4" name="Content Placeholder 3">
            <a:extLst>
              <a:ext uri="{FF2B5EF4-FFF2-40B4-BE49-F238E27FC236}">
                <a16:creationId xmlns:a16="http://schemas.microsoft.com/office/drawing/2014/main" id="{A5564CF9-336B-9334-4822-33D36EC843A3}"/>
              </a:ext>
            </a:extLst>
          </p:cNvPr>
          <p:cNvSpPr>
            <a:spLocks noGrp="1"/>
          </p:cNvSpPr>
          <p:nvPr>
            <p:ph idx="1"/>
          </p:nvPr>
        </p:nvSpPr>
        <p:spPr>
          <a:xfrm>
            <a:off x="756745" y="1539551"/>
            <a:ext cx="5214847" cy="4619510"/>
          </a:xfrm>
        </p:spPr>
        <p:txBody>
          <a:bodyPr>
            <a:normAutofit/>
          </a:bodyPr>
          <a:lstStyle/>
          <a:p>
            <a:pPr marL="269875" lvl="1"/>
            <a:r>
              <a:rPr lang="en-GB" dirty="0"/>
              <a:t>2018 – 2021: teaching intro quantitative methods to sociology students at York St John University</a:t>
            </a:r>
          </a:p>
          <a:p>
            <a:pPr marL="269875" lvl="1"/>
            <a:r>
              <a:rPr lang="en-GB" dirty="0"/>
              <a:t>How to bridge the gap between “classroom statistics” and applied, “published research”?</a:t>
            </a:r>
          </a:p>
          <a:p>
            <a:pPr marL="25400" lvl="1" indent="0">
              <a:buNone/>
            </a:pPr>
            <a:endParaRPr lang="en-GB" dirty="0"/>
          </a:p>
          <a:p>
            <a:pPr marL="269875" lvl="1"/>
            <a:r>
              <a:rPr lang="en-GB" dirty="0"/>
              <a:t>Analysis workflows in sociology are not transparent</a:t>
            </a:r>
          </a:p>
          <a:p>
            <a:pPr marL="269875" lvl="1"/>
            <a:r>
              <a:rPr lang="en-GB" dirty="0"/>
              <a:t>Lack of transparency limits reproducibility</a:t>
            </a:r>
          </a:p>
          <a:p>
            <a:pPr marL="269875" lvl="1"/>
            <a:r>
              <a:rPr lang="en-GB" dirty="0"/>
              <a:t>Analysis workflows and reproducibility are not taught</a:t>
            </a:r>
          </a:p>
          <a:p>
            <a:pPr marL="269875" lvl="1"/>
            <a:r>
              <a:rPr lang="en-GB" dirty="0"/>
              <a:t>Lack of pedagogical focus reinforces the cycle</a:t>
            </a:r>
          </a:p>
        </p:txBody>
      </p:sp>
      <p:pic>
        <p:nvPicPr>
          <p:cNvPr id="6" name="Picture 5">
            <a:extLst>
              <a:ext uri="{FF2B5EF4-FFF2-40B4-BE49-F238E27FC236}">
                <a16:creationId xmlns:a16="http://schemas.microsoft.com/office/drawing/2014/main" id="{834605DB-A9C2-F93F-A9AF-B0869258079F}"/>
              </a:ext>
            </a:extLst>
          </p:cNvPr>
          <p:cNvPicPr>
            <a:picLocks noChangeAspect="1"/>
          </p:cNvPicPr>
          <p:nvPr/>
        </p:nvPicPr>
        <p:blipFill>
          <a:blip r:embed="rId3"/>
          <a:stretch>
            <a:fillRect/>
          </a:stretch>
        </p:blipFill>
        <p:spPr>
          <a:xfrm>
            <a:off x="6652466" y="1337808"/>
            <a:ext cx="4454325" cy="1885059"/>
          </a:xfrm>
          <a:prstGeom prst="rect">
            <a:avLst/>
          </a:prstGeom>
        </p:spPr>
      </p:pic>
      <p:pic>
        <p:nvPicPr>
          <p:cNvPr id="8" name="Picture 7">
            <a:extLst>
              <a:ext uri="{FF2B5EF4-FFF2-40B4-BE49-F238E27FC236}">
                <a16:creationId xmlns:a16="http://schemas.microsoft.com/office/drawing/2014/main" id="{B314A9A6-EE94-94EB-E7D3-EEEE26368974}"/>
              </a:ext>
            </a:extLst>
          </p:cNvPr>
          <p:cNvPicPr>
            <a:picLocks noChangeAspect="1"/>
          </p:cNvPicPr>
          <p:nvPr/>
        </p:nvPicPr>
        <p:blipFill>
          <a:blip r:embed="rId4"/>
          <a:stretch>
            <a:fillRect/>
          </a:stretch>
        </p:blipFill>
        <p:spPr>
          <a:xfrm>
            <a:off x="6650126" y="3558770"/>
            <a:ext cx="4505554" cy="2297323"/>
          </a:xfrm>
          <a:prstGeom prst="rect">
            <a:avLst/>
          </a:prstGeom>
        </p:spPr>
      </p:pic>
      <p:pic>
        <p:nvPicPr>
          <p:cNvPr id="10" name="Picture 9">
            <a:extLst>
              <a:ext uri="{FF2B5EF4-FFF2-40B4-BE49-F238E27FC236}">
                <a16:creationId xmlns:a16="http://schemas.microsoft.com/office/drawing/2014/main" id="{9DF84248-7B32-798B-F0BD-E6B59DA95922}"/>
              </a:ext>
            </a:extLst>
          </p:cNvPr>
          <p:cNvPicPr>
            <a:picLocks noChangeAspect="1"/>
          </p:cNvPicPr>
          <p:nvPr/>
        </p:nvPicPr>
        <p:blipFill>
          <a:blip r:embed="rId5"/>
          <a:stretch>
            <a:fillRect/>
          </a:stretch>
        </p:blipFill>
        <p:spPr>
          <a:xfrm>
            <a:off x="6675740" y="3489015"/>
            <a:ext cx="4454325" cy="2670046"/>
          </a:xfrm>
          <a:prstGeom prst="rect">
            <a:avLst/>
          </a:prstGeom>
        </p:spPr>
      </p:pic>
    </p:spTree>
    <p:extLst>
      <p:ext uri="{BB962C8B-B14F-4D97-AF65-F5344CB8AC3E}">
        <p14:creationId xmlns:p14="http://schemas.microsoft.com/office/powerpoint/2010/main" val="383767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B9A3-0DC8-275F-AFE4-C2CACA487BFC}"/>
              </a:ext>
            </a:extLst>
          </p:cNvPr>
          <p:cNvSpPr>
            <a:spLocks noGrp="1"/>
          </p:cNvSpPr>
          <p:nvPr>
            <p:ph type="title"/>
          </p:nvPr>
        </p:nvSpPr>
        <p:spPr/>
        <p:txBody>
          <a:bodyPr/>
          <a:lstStyle/>
          <a:p>
            <a:r>
              <a:rPr lang="en-GB" dirty="0"/>
              <a:t>Reproducible workflows and pedagogy</a:t>
            </a:r>
          </a:p>
        </p:txBody>
      </p:sp>
      <p:pic>
        <p:nvPicPr>
          <p:cNvPr id="5" name="Picture 4">
            <a:extLst>
              <a:ext uri="{FF2B5EF4-FFF2-40B4-BE49-F238E27FC236}">
                <a16:creationId xmlns:a16="http://schemas.microsoft.com/office/drawing/2014/main" id="{240EEBCE-3595-1667-96E3-F7B8A3BD3624}"/>
              </a:ext>
            </a:extLst>
          </p:cNvPr>
          <p:cNvPicPr>
            <a:picLocks noChangeAspect="1"/>
          </p:cNvPicPr>
          <p:nvPr/>
        </p:nvPicPr>
        <p:blipFill>
          <a:blip r:embed="rId2"/>
          <a:stretch>
            <a:fillRect/>
          </a:stretch>
        </p:blipFill>
        <p:spPr>
          <a:xfrm>
            <a:off x="868712" y="1284986"/>
            <a:ext cx="5765353" cy="4288028"/>
          </a:xfrm>
          <a:prstGeom prst="rect">
            <a:avLst/>
          </a:prstGeom>
        </p:spPr>
      </p:pic>
      <p:sp>
        <p:nvSpPr>
          <p:cNvPr id="7" name="TextBox 6">
            <a:extLst>
              <a:ext uri="{FF2B5EF4-FFF2-40B4-BE49-F238E27FC236}">
                <a16:creationId xmlns:a16="http://schemas.microsoft.com/office/drawing/2014/main" id="{22251D46-BA66-FE47-553F-6E0C66A19CAF}"/>
              </a:ext>
            </a:extLst>
          </p:cNvPr>
          <p:cNvSpPr txBox="1"/>
          <p:nvPr/>
        </p:nvSpPr>
        <p:spPr>
          <a:xfrm>
            <a:off x="868712" y="5823469"/>
            <a:ext cx="9287865" cy="261610"/>
          </a:xfrm>
          <a:prstGeom prst="rect">
            <a:avLst/>
          </a:prstGeom>
          <a:noFill/>
        </p:spPr>
        <p:txBody>
          <a:bodyPr wrap="square">
            <a:spAutoFit/>
          </a:bodyPr>
          <a:lstStyle/>
          <a:p>
            <a:r>
              <a:rPr lang="en-GB" sz="1100" dirty="0">
                <a:hlinkClick r:id="rId3"/>
              </a:rPr>
              <a:t>https://www.ncl.ac.uk/mediav8/library/file-downloads/research-services/open-research/moreh.pdf</a:t>
            </a:r>
            <a:r>
              <a:rPr lang="en-GB" sz="1100" dirty="0"/>
              <a:t> </a:t>
            </a:r>
          </a:p>
        </p:txBody>
      </p:sp>
      <p:pic>
        <p:nvPicPr>
          <p:cNvPr id="9" name="Picture 8">
            <a:extLst>
              <a:ext uri="{FF2B5EF4-FFF2-40B4-BE49-F238E27FC236}">
                <a16:creationId xmlns:a16="http://schemas.microsoft.com/office/drawing/2014/main" id="{80BA556A-5D15-3E69-A49A-FDFAA53B248A}"/>
              </a:ext>
            </a:extLst>
          </p:cNvPr>
          <p:cNvPicPr>
            <a:picLocks noChangeAspect="1"/>
          </p:cNvPicPr>
          <p:nvPr/>
        </p:nvPicPr>
        <p:blipFill>
          <a:blip r:embed="rId4"/>
          <a:stretch>
            <a:fillRect/>
          </a:stretch>
        </p:blipFill>
        <p:spPr>
          <a:xfrm>
            <a:off x="6568461" y="3949397"/>
            <a:ext cx="5303984" cy="1424146"/>
          </a:xfrm>
          <a:prstGeom prst="rect">
            <a:avLst/>
          </a:prstGeom>
        </p:spPr>
      </p:pic>
    </p:spTree>
    <p:extLst>
      <p:ext uri="{BB962C8B-B14F-4D97-AF65-F5344CB8AC3E}">
        <p14:creationId xmlns:p14="http://schemas.microsoft.com/office/powerpoint/2010/main" val="90928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B9A3-0DC8-275F-AFE4-C2CACA487BFC}"/>
              </a:ext>
            </a:extLst>
          </p:cNvPr>
          <p:cNvSpPr>
            <a:spLocks noGrp="1"/>
          </p:cNvSpPr>
          <p:nvPr>
            <p:ph type="title"/>
          </p:nvPr>
        </p:nvSpPr>
        <p:spPr/>
        <p:txBody>
          <a:bodyPr/>
          <a:lstStyle/>
          <a:p>
            <a:r>
              <a:rPr lang="en-GB" dirty="0"/>
              <a:t>Reproducible workflows and pedagogy</a:t>
            </a:r>
          </a:p>
        </p:txBody>
      </p:sp>
      <p:pic>
        <p:nvPicPr>
          <p:cNvPr id="4" name="Picture 3">
            <a:extLst>
              <a:ext uri="{FF2B5EF4-FFF2-40B4-BE49-F238E27FC236}">
                <a16:creationId xmlns:a16="http://schemas.microsoft.com/office/drawing/2014/main" id="{982496F4-033E-7D2F-25E9-983901426D1D}"/>
              </a:ext>
            </a:extLst>
          </p:cNvPr>
          <p:cNvPicPr>
            <a:picLocks noChangeAspect="1"/>
          </p:cNvPicPr>
          <p:nvPr/>
        </p:nvPicPr>
        <p:blipFill>
          <a:blip r:embed="rId2"/>
          <a:stretch>
            <a:fillRect/>
          </a:stretch>
        </p:blipFill>
        <p:spPr>
          <a:xfrm>
            <a:off x="1241659" y="1606928"/>
            <a:ext cx="9375678" cy="4456987"/>
          </a:xfrm>
          <a:prstGeom prst="rect">
            <a:avLst/>
          </a:prstGeom>
        </p:spPr>
      </p:pic>
      <p:sp>
        <p:nvSpPr>
          <p:cNvPr id="6" name="Rectangle 5">
            <a:extLst>
              <a:ext uri="{FF2B5EF4-FFF2-40B4-BE49-F238E27FC236}">
                <a16:creationId xmlns:a16="http://schemas.microsoft.com/office/drawing/2014/main" id="{91802859-AC90-5EBB-5709-8AB8DA55C893}"/>
              </a:ext>
            </a:extLst>
          </p:cNvPr>
          <p:cNvSpPr/>
          <p:nvPr/>
        </p:nvSpPr>
        <p:spPr>
          <a:xfrm>
            <a:off x="3436219" y="3349592"/>
            <a:ext cx="7007192" cy="837397"/>
          </a:xfrm>
          <a:prstGeom prst="rect">
            <a:avLst/>
          </a:prstGeom>
          <a:solidFill>
            <a:srgbClr val="006699">
              <a:alpha val="2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4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B9A3-0DC8-275F-AFE4-C2CACA487BFC}"/>
              </a:ext>
            </a:extLst>
          </p:cNvPr>
          <p:cNvSpPr>
            <a:spLocks noGrp="1"/>
          </p:cNvSpPr>
          <p:nvPr>
            <p:ph type="title"/>
          </p:nvPr>
        </p:nvSpPr>
        <p:spPr/>
        <p:txBody>
          <a:bodyPr/>
          <a:lstStyle/>
          <a:p>
            <a:r>
              <a:rPr lang="en-GB" dirty="0"/>
              <a:t>Reproducible workflows and pedagogy</a:t>
            </a:r>
          </a:p>
        </p:txBody>
      </p:sp>
      <p:pic>
        <p:nvPicPr>
          <p:cNvPr id="5" name="Picture 4">
            <a:extLst>
              <a:ext uri="{FF2B5EF4-FFF2-40B4-BE49-F238E27FC236}">
                <a16:creationId xmlns:a16="http://schemas.microsoft.com/office/drawing/2014/main" id="{BA6476F7-F26E-E6E2-8E19-A7D6E897DFFD}"/>
              </a:ext>
            </a:extLst>
          </p:cNvPr>
          <p:cNvPicPr>
            <a:picLocks noChangeAspect="1"/>
          </p:cNvPicPr>
          <p:nvPr/>
        </p:nvPicPr>
        <p:blipFill>
          <a:blip r:embed="rId2"/>
          <a:stretch>
            <a:fillRect/>
          </a:stretch>
        </p:blipFill>
        <p:spPr>
          <a:xfrm>
            <a:off x="2395807" y="1291487"/>
            <a:ext cx="6568751" cy="4933636"/>
          </a:xfrm>
          <a:prstGeom prst="rect">
            <a:avLst/>
          </a:prstGeom>
        </p:spPr>
      </p:pic>
      <p:sp>
        <p:nvSpPr>
          <p:cNvPr id="6" name="Rectangle 5">
            <a:extLst>
              <a:ext uri="{FF2B5EF4-FFF2-40B4-BE49-F238E27FC236}">
                <a16:creationId xmlns:a16="http://schemas.microsoft.com/office/drawing/2014/main" id="{91802859-AC90-5EBB-5709-8AB8DA55C893}"/>
              </a:ext>
            </a:extLst>
          </p:cNvPr>
          <p:cNvSpPr/>
          <p:nvPr/>
        </p:nvSpPr>
        <p:spPr>
          <a:xfrm>
            <a:off x="2395807" y="2985796"/>
            <a:ext cx="3790390" cy="1399591"/>
          </a:xfrm>
          <a:prstGeom prst="rect">
            <a:avLst/>
          </a:prstGeom>
          <a:solidFill>
            <a:srgbClr val="006699">
              <a:alpha val="2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455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EB17-9CF5-22CE-DF46-696F60B68CEA}"/>
              </a:ext>
            </a:extLst>
          </p:cNvPr>
          <p:cNvSpPr>
            <a:spLocks noGrp="1"/>
          </p:cNvSpPr>
          <p:nvPr>
            <p:ph type="title"/>
          </p:nvPr>
        </p:nvSpPr>
        <p:spPr/>
        <p:txBody>
          <a:bodyPr/>
          <a:lstStyle/>
          <a:p>
            <a:r>
              <a:rPr lang="en-GB" dirty="0"/>
              <a:t>Reproducible workflows and pedagogy</a:t>
            </a:r>
          </a:p>
        </p:txBody>
      </p:sp>
      <p:pic>
        <p:nvPicPr>
          <p:cNvPr id="5" name="Picture 4">
            <a:extLst>
              <a:ext uri="{FF2B5EF4-FFF2-40B4-BE49-F238E27FC236}">
                <a16:creationId xmlns:a16="http://schemas.microsoft.com/office/drawing/2014/main" id="{B216001D-378B-8730-8660-ED3073F5C9A1}"/>
              </a:ext>
            </a:extLst>
          </p:cNvPr>
          <p:cNvPicPr>
            <a:picLocks noChangeAspect="1"/>
          </p:cNvPicPr>
          <p:nvPr/>
        </p:nvPicPr>
        <p:blipFill>
          <a:blip r:embed="rId2"/>
          <a:stretch>
            <a:fillRect/>
          </a:stretch>
        </p:blipFill>
        <p:spPr>
          <a:xfrm>
            <a:off x="3399511" y="1612538"/>
            <a:ext cx="7662800" cy="4210746"/>
          </a:xfrm>
          <a:prstGeom prst="rect">
            <a:avLst/>
          </a:prstGeom>
        </p:spPr>
      </p:pic>
      <p:pic>
        <p:nvPicPr>
          <p:cNvPr id="7" name="Picture 6">
            <a:extLst>
              <a:ext uri="{FF2B5EF4-FFF2-40B4-BE49-F238E27FC236}">
                <a16:creationId xmlns:a16="http://schemas.microsoft.com/office/drawing/2014/main" id="{A4107BFD-9053-26A6-95BD-7C52920FB1C6}"/>
              </a:ext>
            </a:extLst>
          </p:cNvPr>
          <p:cNvPicPr>
            <a:picLocks noChangeAspect="1"/>
          </p:cNvPicPr>
          <p:nvPr/>
        </p:nvPicPr>
        <p:blipFill>
          <a:blip r:embed="rId3"/>
          <a:stretch>
            <a:fillRect/>
          </a:stretch>
        </p:blipFill>
        <p:spPr>
          <a:xfrm>
            <a:off x="1379296" y="1724028"/>
            <a:ext cx="1790950" cy="676369"/>
          </a:xfrm>
          <a:prstGeom prst="rect">
            <a:avLst/>
          </a:prstGeom>
        </p:spPr>
      </p:pic>
    </p:spTree>
    <p:extLst>
      <p:ext uri="{BB962C8B-B14F-4D97-AF65-F5344CB8AC3E}">
        <p14:creationId xmlns:p14="http://schemas.microsoft.com/office/powerpoint/2010/main" val="335306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7B8E-16C9-77EB-CBE6-599127775290}"/>
              </a:ext>
            </a:extLst>
          </p:cNvPr>
          <p:cNvSpPr>
            <a:spLocks noGrp="1"/>
          </p:cNvSpPr>
          <p:nvPr>
            <p:ph type="title"/>
          </p:nvPr>
        </p:nvSpPr>
        <p:spPr/>
        <p:txBody>
          <a:bodyPr/>
          <a:lstStyle/>
          <a:p>
            <a:r>
              <a:rPr lang="en-GB" dirty="0"/>
              <a:t>Reproducible workflows and research</a:t>
            </a:r>
          </a:p>
        </p:txBody>
      </p:sp>
      <p:pic>
        <p:nvPicPr>
          <p:cNvPr id="5" name="Picture 4">
            <a:extLst>
              <a:ext uri="{FF2B5EF4-FFF2-40B4-BE49-F238E27FC236}">
                <a16:creationId xmlns:a16="http://schemas.microsoft.com/office/drawing/2014/main" id="{A71F4C20-3560-E7AB-307D-519ED51AA664}"/>
              </a:ext>
            </a:extLst>
          </p:cNvPr>
          <p:cNvPicPr>
            <a:picLocks noChangeAspect="1"/>
          </p:cNvPicPr>
          <p:nvPr/>
        </p:nvPicPr>
        <p:blipFill>
          <a:blip r:embed="rId2"/>
          <a:stretch>
            <a:fillRect/>
          </a:stretch>
        </p:blipFill>
        <p:spPr>
          <a:xfrm>
            <a:off x="2062065" y="1198180"/>
            <a:ext cx="7875036" cy="5033470"/>
          </a:xfrm>
          <a:prstGeom prst="rect">
            <a:avLst/>
          </a:prstGeom>
        </p:spPr>
      </p:pic>
    </p:spTree>
    <p:extLst>
      <p:ext uri="{BB962C8B-B14F-4D97-AF65-F5344CB8AC3E}">
        <p14:creationId xmlns:p14="http://schemas.microsoft.com/office/powerpoint/2010/main" val="3873140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3600-3916-E4D3-8FD2-A18BCBE99CA1}"/>
              </a:ext>
            </a:extLst>
          </p:cNvPr>
          <p:cNvSpPr>
            <a:spLocks noGrp="1"/>
          </p:cNvSpPr>
          <p:nvPr>
            <p:ph type="title"/>
          </p:nvPr>
        </p:nvSpPr>
        <p:spPr/>
        <p:txBody>
          <a:bodyPr/>
          <a:lstStyle/>
          <a:p>
            <a:r>
              <a:rPr lang="en-GB" dirty="0"/>
              <a:t>Reproducible workflows and replication exercises</a:t>
            </a:r>
          </a:p>
        </p:txBody>
      </p:sp>
      <p:pic>
        <p:nvPicPr>
          <p:cNvPr id="5" name="Picture 4">
            <a:extLst>
              <a:ext uri="{FF2B5EF4-FFF2-40B4-BE49-F238E27FC236}">
                <a16:creationId xmlns:a16="http://schemas.microsoft.com/office/drawing/2014/main" id="{C04A4704-1338-1B26-6F17-5DE764EDCB2F}"/>
              </a:ext>
            </a:extLst>
          </p:cNvPr>
          <p:cNvPicPr>
            <a:picLocks noChangeAspect="1"/>
          </p:cNvPicPr>
          <p:nvPr/>
        </p:nvPicPr>
        <p:blipFill>
          <a:blip r:embed="rId3"/>
          <a:stretch>
            <a:fillRect/>
          </a:stretch>
        </p:blipFill>
        <p:spPr>
          <a:xfrm>
            <a:off x="3129309" y="1352939"/>
            <a:ext cx="5781426" cy="4775166"/>
          </a:xfrm>
          <a:prstGeom prst="rect">
            <a:avLst/>
          </a:prstGeom>
        </p:spPr>
      </p:pic>
    </p:spTree>
    <p:extLst>
      <p:ext uri="{BB962C8B-B14F-4D97-AF65-F5344CB8AC3E}">
        <p14:creationId xmlns:p14="http://schemas.microsoft.com/office/powerpoint/2010/main" val="3264418556"/>
      </p:ext>
    </p:extLst>
  </p:cSld>
  <p:clrMapOvr>
    <a:masterClrMapping/>
  </p:clrMapOvr>
</p:sld>
</file>

<file path=ppt/theme/theme1.xml><?xml version="1.0" encoding="utf-8"?>
<a:theme xmlns:a="http://schemas.openxmlformats.org/drawingml/2006/main" name="Retrospect">
  <a:themeElements>
    <a:clrScheme name="Moreh">
      <a:dk1>
        <a:srgbClr val="000000"/>
      </a:dk1>
      <a:lt1>
        <a:sysClr val="window" lastClr="FFFFFF"/>
      </a:lt1>
      <a:dk2>
        <a:srgbClr val="637052"/>
      </a:dk2>
      <a:lt2>
        <a:srgbClr val="CCDDEA"/>
      </a:lt2>
      <a:accent1>
        <a:srgbClr val="3F739B"/>
      </a:accent1>
      <a:accent2>
        <a:srgbClr val="1F394D"/>
      </a:accent2>
      <a:accent3>
        <a:srgbClr val="865640"/>
      </a:accent3>
      <a:accent4>
        <a:srgbClr val="9B8357"/>
      </a:accent4>
      <a:accent5>
        <a:srgbClr val="C2BC80"/>
      </a:accent5>
      <a:accent6>
        <a:srgbClr val="94A088"/>
      </a:accent6>
      <a:hlink>
        <a:srgbClr val="B88C00"/>
      </a:hlink>
      <a:folHlink>
        <a:srgbClr val="B88C0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24.07.16-Osaka (2).potx" id="{F367870B-07B6-4A92-B79C-2FF078511058}" vid="{F4EEC380-1E22-4ECD-AAAA-2F5066C2B2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203</TotalTime>
  <Words>458</Words>
  <Application>Microsoft Office PowerPoint</Application>
  <PresentationFormat>Widescreen</PresentationFormat>
  <Paragraphs>29</Paragraphs>
  <Slides>13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Arial Narrow</vt:lpstr>
      <vt:lpstr>Arial Nova Cond Light</vt:lpstr>
      <vt:lpstr>Calibri</vt:lpstr>
      <vt:lpstr>Calibri Light</vt:lpstr>
      <vt:lpstr>Courier New</vt:lpstr>
      <vt:lpstr>Freestyle Script</vt:lpstr>
      <vt:lpstr>Open Sans</vt:lpstr>
      <vt:lpstr>Wingdings</vt:lpstr>
      <vt:lpstr>Retrospect</vt:lpstr>
      <vt:lpstr>“Has the Credibility of the Social Sciences Been Credibly Destroyed?” </vt:lpstr>
      <vt:lpstr>PowerPoint Presentation</vt:lpstr>
      <vt:lpstr>Journey into open research and reproducible workflows </vt:lpstr>
      <vt:lpstr>Reproducible workflows and pedagogy</vt:lpstr>
      <vt:lpstr>Reproducible workflows and pedagogy</vt:lpstr>
      <vt:lpstr>Reproducible workflows and pedagogy</vt:lpstr>
      <vt:lpstr>Reproducible workflows and pedagogy</vt:lpstr>
      <vt:lpstr>Reproducible workflows and research</vt:lpstr>
      <vt:lpstr>Reproducible workflows and replication exercises</vt:lpstr>
      <vt:lpstr>Reproducibility in sociology:  practices, challenges and limits </vt:lpstr>
      <vt:lpstr>“Has the Credibility of the Social Sciences Been Credibly Destroyed?” </vt:lpstr>
      <vt:lpstr>“Has the Credibility of the Social Sciences Been Credibly Destroyed?”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Moreh</dc:creator>
  <cp:lastModifiedBy>Chris Moreh</cp:lastModifiedBy>
  <cp:revision>13</cp:revision>
  <dcterms:created xsi:type="dcterms:W3CDTF">2024-07-11T08:19:40Z</dcterms:created>
  <dcterms:modified xsi:type="dcterms:W3CDTF">2024-10-17T10:55:25Z</dcterms:modified>
</cp:coreProperties>
</file>