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58" r:id="rId4"/>
    <p:sldId id="257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1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2009 </a:t>
            </a:r>
            <a:r>
              <a:rPr lang="en-GB" dirty="0" smtClean="0">
                <a:latin typeface="Bahnschrift" panose="020B0502040204020203" pitchFamily="34" charset="0"/>
              </a:rPr>
              <a:t>H1N1 </a:t>
            </a:r>
            <a:r>
              <a:rPr lang="en-GB" dirty="0">
                <a:latin typeface="Bahnschrift" panose="020B0502040204020203" pitchFamily="34" charset="0"/>
              </a:rPr>
              <a:t>Influenza Virus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Carlotta and Mossa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93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4103" y="496389"/>
            <a:ext cx="10633166" cy="5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OutcomeS of interest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Number of infected animal</a:t>
            </a:r>
          </a:p>
          <a:p>
            <a:r>
              <a:rPr lang="it-IT" dirty="0" smtClean="0"/>
              <a:t>Duration of epidemic 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Simulate three different scenarios: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Normal spread (no prevention).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Prevention scenario 1: Removing clinically infected pigs.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Prevention scenario 2: Vaccinate all pigs with a vaccine that reduces the susceptibility by 50%.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1714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Pig farm in Italy </a:t>
            </a:r>
          </a:p>
          <a:p>
            <a:r>
              <a:rPr lang="it-IT" dirty="0" smtClean="0"/>
              <a:t>Two population</a:t>
            </a:r>
          </a:p>
          <a:p>
            <a:pPr lvl="1"/>
            <a:r>
              <a:rPr lang="it-IT" dirty="0" smtClean="0"/>
              <a:t>55 pigs (small farm)</a:t>
            </a:r>
          </a:p>
          <a:p>
            <a:pPr lvl="1"/>
            <a:r>
              <a:rPr lang="it-IT" dirty="0" smtClean="0"/>
              <a:t>365 pigs (big farm)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30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Parameter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1136" y="2389947"/>
            <a:ext cx="7729728" cy="3101983"/>
          </a:xfrm>
        </p:spPr>
        <p:txBody>
          <a:bodyPr/>
          <a:lstStyle/>
          <a:p>
            <a:r>
              <a:rPr lang="it-IT" dirty="0" smtClean="0"/>
              <a:t>Time period: 1 year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12" y="3084730"/>
            <a:ext cx="8531051" cy="355991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29116" y="2753249"/>
            <a:ext cx="2853732" cy="169817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516413" y="4451420"/>
            <a:ext cx="2888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buClr>
                <a:srgbClr val="9BAFB5"/>
              </a:buClr>
            </a:pPr>
            <a:r>
              <a:rPr lang="en-US" sz="1400" dirty="0" smtClean="0">
                <a:solidFill>
                  <a:srgbClr val="333333"/>
                </a:solidFill>
                <a:latin typeface="Helvetica Neue"/>
              </a:rPr>
              <a:t>Not applicable for Normal 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spread (no prevention).</a:t>
            </a:r>
            <a:endParaRPr lang="en-US" sz="14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7817" y="5657671"/>
            <a:ext cx="5503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Reference: </a:t>
            </a:r>
            <a:r>
              <a:rPr lang="en-US" b="1" dirty="0"/>
              <a:t>Modeling the initial transmission dynamics of influenza A H1N1 in Guangdong Province, China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20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Assumptions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Pigs are in the same room </a:t>
            </a:r>
          </a:p>
          <a:p>
            <a:r>
              <a:rPr lang="it-IT" sz="2000" dirty="0" smtClean="0"/>
              <a:t>Density – dependent </a:t>
            </a:r>
          </a:p>
          <a:p>
            <a:r>
              <a:rPr lang="it-IT" sz="2000" dirty="0" smtClean="0"/>
              <a:t>For scenario 2: Removal of sick animals once a week </a:t>
            </a:r>
          </a:p>
          <a:p>
            <a:pPr lvl="2"/>
            <a:r>
              <a:rPr lang="it-IT" sz="2000" dirty="0" smtClean="0"/>
              <a:t>Compliance: 70% </a:t>
            </a:r>
          </a:p>
          <a:p>
            <a:r>
              <a:rPr lang="it-IT" sz="2000" dirty="0" smtClean="0"/>
              <a:t>For scenario 3: vaccination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 reduces the susceptibility by 50</a:t>
            </a:r>
            <a:r>
              <a:rPr lang="en-US" sz="2000" dirty="0" smtClean="0">
                <a:solidFill>
                  <a:srgbClr val="333333"/>
                </a:solidFill>
                <a:latin typeface="Helvetica Neue"/>
              </a:rPr>
              <a:t>%</a:t>
            </a:r>
          </a:p>
          <a:p>
            <a:r>
              <a:rPr lang="en-US" dirty="0"/>
              <a:t>250 repetitions of each </a:t>
            </a:r>
            <a:r>
              <a:rPr lang="en-US" dirty="0" smtClean="0"/>
              <a:t>scenario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821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ResultS: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9941"/>
              </p:ext>
            </p:extLst>
          </p:nvPr>
        </p:nvGraphicFramePr>
        <p:xfrm>
          <a:off x="2230438" y="2638425"/>
          <a:ext cx="8340430" cy="3464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086">
                  <a:extLst>
                    <a:ext uri="{9D8B030D-6E8A-4147-A177-3AD203B41FA5}">
                      <a16:colId xmlns:a16="http://schemas.microsoft.com/office/drawing/2014/main" val="3124089869"/>
                    </a:ext>
                  </a:extLst>
                </a:gridCol>
                <a:gridCol w="1668086">
                  <a:extLst>
                    <a:ext uri="{9D8B030D-6E8A-4147-A177-3AD203B41FA5}">
                      <a16:colId xmlns:a16="http://schemas.microsoft.com/office/drawing/2014/main" val="200870954"/>
                    </a:ext>
                  </a:extLst>
                </a:gridCol>
                <a:gridCol w="1668086">
                  <a:extLst>
                    <a:ext uri="{9D8B030D-6E8A-4147-A177-3AD203B41FA5}">
                      <a16:colId xmlns:a16="http://schemas.microsoft.com/office/drawing/2014/main" val="2695925835"/>
                    </a:ext>
                  </a:extLst>
                </a:gridCol>
                <a:gridCol w="1668086">
                  <a:extLst>
                    <a:ext uri="{9D8B030D-6E8A-4147-A177-3AD203B41FA5}">
                      <a16:colId xmlns:a16="http://schemas.microsoft.com/office/drawing/2014/main" val="1299031298"/>
                    </a:ext>
                  </a:extLst>
                </a:gridCol>
                <a:gridCol w="1668086">
                  <a:extLst>
                    <a:ext uri="{9D8B030D-6E8A-4147-A177-3AD203B41FA5}">
                      <a16:colId xmlns:a16="http://schemas.microsoft.com/office/drawing/2014/main" val="4033207590"/>
                    </a:ext>
                  </a:extLst>
                </a:gridCol>
              </a:tblGrid>
              <a:tr h="850159">
                <a:tc>
                  <a:txBody>
                    <a:bodyPr/>
                    <a:lstStyle/>
                    <a:p>
                      <a:r>
                        <a:rPr lang="it-IT" dirty="0" smtClean="0"/>
                        <a:t>Scenario</a:t>
                      </a:r>
                      <a:r>
                        <a:rPr lang="it-IT" baseline="0" dirty="0" smtClean="0"/>
                        <a:t>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Small</a:t>
                      </a:r>
                      <a:r>
                        <a:rPr lang="it-IT" baseline="0" dirty="0" smtClean="0"/>
                        <a:t> farm </a:t>
                      </a:r>
                      <a:endParaRPr lang="it-IT" dirty="0" smtClean="0"/>
                    </a:p>
                    <a:p>
                      <a:r>
                        <a:rPr lang="it-IT" dirty="0" smtClean="0"/>
                        <a:t>N pigs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Farm 1</a:t>
                      </a:r>
                    </a:p>
                    <a:p>
                      <a:r>
                        <a:rPr lang="it-IT" dirty="0" smtClean="0"/>
                        <a:t>N days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Farm 2</a:t>
                      </a:r>
                    </a:p>
                    <a:p>
                      <a:r>
                        <a:rPr lang="it-IT" dirty="0" smtClean="0"/>
                        <a:t>N pigs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Farm</a:t>
                      </a:r>
                      <a:r>
                        <a:rPr lang="it-IT" baseline="0" dirty="0" smtClean="0"/>
                        <a:t> 2</a:t>
                      </a:r>
                    </a:p>
                    <a:p>
                      <a:r>
                        <a:rPr lang="it-IT" baseline="0" dirty="0" smtClean="0"/>
                        <a:t>N days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4483603"/>
                  </a:ext>
                </a:extLst>
              </a:tr>
              <a:tr h="850159">
                <a:tc>
                  <a:txBody>
                    <a:bodyPr/>
                    <a:lstStyle/>
                    <a:p>
                      <a:r>
                        <a:rPr lang="it-IT" dirty="0" smtClean="0"/>
                        <a:t>Normal</a:t>
                      </a:r>
                      <a:r>
                        <a:rPr lang="it-IT" baseline="0" dirty="0" smtClean="0"/>
                        <a:t> spread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42 (sd 18.2)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36</a:t>
                      </a:r>
                      <a:r>
                        <a:rPr lang="it-IT" baseline="0" dirty="0" smtClean="0"/>
                        <a:t> days (sd 15.9)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275 (sd 130)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49 (sd 22.2)</a:t>
                      </a:r>
                      <a:endParaRPr kumimoji="0" lang="en-GB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77815"/>
                  </a:ext>
                </a:extLst>
              </a:tr>
              <a:tr h="85015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3333"/>
                          </a:solidFill>
                          <a:latin typeface="Helvetica Neue"/>
                        </a:rPr>
                        <a:t>Removing clinically infected pigs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42 (sd 18.2)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37 (sd 16.7)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279 (sd 127.2)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50 (sd 22.4)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32046"/>
                  </a:ext>
                </a:extLst>
              </a:tr>
              <a:tr h="850159">
                <a:tc>
                  <a:txBody>
                    <a:bodyPr/>
                    <a:lstStyle/>
                    <a:p>
                      <a:r>
                        <a:rPr lang="it-IT" dirty="0" smtClean="0"/>
                        <a:t>Vaccination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 (sd</a:t>
                      </a:r>
                      <a:r>
                        <a:rPr lang="it-IT" baseline="0" dirty="0" smtClean="0"/>
                        <a:t> 13.4)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21 (sd 20.8)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71 (sd 90.4)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47</a:t>
                      </a:r>
                      <a:r>
                        <a:rPr lang="it-IT" baseline="0" dirty="0" smtClean="0"/>
                        <a:t> (sd 49.3)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70288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30438" y="5265336"/>
            <a:ext cx="8340430" cy="8379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8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1" y="460124"/>
            <a:ext cx="10669053" cy="6097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2742" y="912614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Small farm: Normal Spread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535783" y="912614"/>
            <a:ext cx="28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Big farm: Normal Spread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58536" y="2641266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Small farm: removing pigs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605450" y="2641266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Big farm: removing pigs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358536" y="4436515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Small farm: vaccination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675119" y="4369918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Big farm: vaccination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8438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C67C865-12CB-432C-B6AD-05F1042090BC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62</TotalTime>
  <Words>262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Gill Sans MT</vt:lpstr>
      <vt:lpstr>Helvetica Neue</vt:lpstr>
      <vt:lpstr>Parcel</vt:lpstr>
      <vt:lpstr>2009 H1N1 Influenza Virus</vt:lpstr>
      <vt:lpstr>PowerPoint Presentation</vt:lpstr>
      <vt:lpstr>OutcomeS of interest</vt:lpstr>
      <vt:lpstr>Setting</vt:lpstr>
      <vt:lpstr>Parameter </vt:lpstr>
      <vt:lpstr>Assumptions </vt:lpstr>
      <vt:lpstr>ResultS: </vt:lpstr>
      <vt:lpstr>PowerPoint Presentation</vt:lpstr>
    </vt:vector>
  </TitlesOfParts>
  <Company>SCIENSANO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 H1N1 Influenza Virus</dc:title>
  <dc:creator>Carlotta Di Bari</dc:creator>
  <cp:lastModifiedBy>Carlotta Di Bari</cp:lastModifiedBy>
  <cp:revision>8</cp:revision>
  <dcterms:created xsi:type="dcterms:W3CDTF">2022-08-07T15:42:08Z</dcterms:created>
  <dcterms:modified xsi:type="dcterms:W3CDTF">2022-08-07T16:44:26Z</dcterms:modified>
</cp:coreProperties>
</file>