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Pacifico"/>
      <p:regular r:id="rId38"/>
    </p:embeddedFont>
    <p:embeddedFont>
      <p:font typeface="Maven Pro Medium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Medium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39" Type="http://schemas.openxmlformats.org/officeDocument/2006/relationships/font" Target="fonts/MavenProMedium-regular.fntdata"/><Relationship Id="rId16" Type="http://schemas.openxmlformats.org/officeDocument/2006/relationships/slide" Target="slides/slide11.xml"/><Relationship Id="rId38" Type="http://schemas.openxmlformats.org/officeDocument/2006/relationships/font" Target="fonts/Pacific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3f8f3a46ac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3f8f3a46ac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f8f3a46ac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3f8f3a46ac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3f8f3a46ac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3f8f3a46ac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f8f3a46ac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f8f3a46ac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413c886b3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413c886b3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3f8f3a46ac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3f8f3a46ac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3f8f3a46ac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3f8f3a46ac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3f8f3a46ac_1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3f8f3a46ac_1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3f8f3a46ac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3f8f3a46ac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413c886b3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413c886b3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f8f3a46a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3f8f3a46a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413c886b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413c886b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3f8f3a46ac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3f8f3a46ac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413c886b3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413c886b3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f8f3a46ac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3f8f3a46ac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f8f3a46a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3f8f3a46a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f8f3a46ac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3f8f3a46a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f8f3a46a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f8f3a46a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f8f3a46ac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3f8f3a46a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f8f3a46ac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3f8f3a46a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3f8f3a46ac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3f8f3a46ac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4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55200" y="230675"/>
            <a:ext cx="5099400" cy="3079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GRUPOS: ¿Por qué los demás son feos y malos?</a:t>
            </a:r>
            <a:endParaRPr sz="48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55200" y="3674825"/>
            <a:ext cx="4255500" cy="695400"/>
          </a:xfrm>
          <a:prstGeom prst="rect">
            <a:avLst/>
          </a:prstGeom>
          <a:effectLst>
            <a:outerShdw blurRad="57150" rotWithShape="0" algn="bl" dir="1740000" dist="47625">
              <a:srgbClr val="000000">
                <a:alpha val="58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/>
              <a:t>Carlos G. Pérez Aranda</a:t>
            </a:r>
            <a:endParaRPr sz="3300"/>
          </a:p>
        </p:txBody>
      </p:sp>
      <p:sp>
        <p:nvSpPr>
          <p:cNvPr id="279" name="Google Shape;279;p13"/>
          <p:cNvSpPr txBox="1"/>
          <p:nvPr/>
        </p:nvSpPr>
        <p:spPr>
          <a:xfrm>
            <a:off x="7504975" y="4270075"/>
            <a:ext cx="13272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8033875" y="4486400"/>
            <a:ext cx="1110000" cy="6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25/marzo</a:t>
            </a: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2990500" y="6958650"/>
            <a:ext cx="828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/>
        </p:nvSpPr>
        <p:spPr>
          <a:xfrm>
            <a:off x="4169424" y="1087502"/>
            <a:ext cx="4974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Las hostilidades entre los Serpientes de Cascabel y los Águilas comenzaron pronto.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22"/>
          <p:cNvSpPr txBox="1"/>
          <p:nvPr/>
        </p:nvSpPr>
        <p:spPr>
          <a:xfrm>
            <a:off x="4198075" y="2241913"/>
            <a:ext cx="456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una acusación de trampas siguió, en venganza, el robo y quema de la bandera del grupo de las Serpientes.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2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pic>
        <p:nvPicPr>
          <p:cNvPr id="358" name="Google Shape;358;p22" title="2014619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75" y="1645740"/>
            <a:ext cx="3393050" cy="266982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2"/>
          <p:cNvSpPr txBox="1"/>
          <p:nvPr/>
        </p:nvSpPr>
        <p:spPr>
          <a:xfrm>
            <a:off x="4169425" y="3666000"/>
            <a:ext cx="4618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continuación se reemplazó la bandera quemada con los pantalones del líder de los Águilas.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0" name="Google Shape;360;p22" title="boy scouts 1950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62725"/>
            <a:ext cx="4169426" cy="281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"/>
          <p:cNvSpPr txBox="1"/>
          <p:nvPr/>
        </p:nvSpPr>
        <p:spPr>
          <a:xfrm>
            <a:off x="4169424" y="1087502"/>
            <a:ext cx="4974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Las hostilidades entre los Serpientes de Cascabel y los Águilas aumentaron de nivel.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4169650" y="2241900"/>
            <a:ext cx="4845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Camás del revés, calcetines rellenos de piedras como armas </a:t>
            </a: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improvisadas</a:t>
            </a: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…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23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sp>
        <p:nvSpPr>
          <p:cNvPr id="368" name="Google Shape;368;p23"/>
          <p:cNvSpPr txBox="1"/>
          <p:nvPr/>
        </p:nvSpPr>
        <p:spPr>
          <a:xfrm>
            <a:off x="4169650" y="3396300"/>
            <a:ext cx="4618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Llegaron a pedir a los organizadores que los dejaran comer por separado.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9" name="Google Shape;369;p23" title="-37aed70ee29522d5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7408"/>
            <a:ext cx="4060150" cy="2524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/>
          <p:nvPr/>
        </p:nvSpPr>
        <p:spPr>
          <a:xfrm>
            <a:off x="4169424" y="1087502"/>
            <a:ext cx="4974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Cada grupo tenía su propia imagen, unos se creían justos y buenos y los otros duros y valientes.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4169650" y="2241900"/>
            <a:ext cx="484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Despreciaban al otro grupo y caían en la trampa de la autocomplacencia.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4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sp>
        <p:nvSpPr>
          <p:cNvPr id="377" name="Google Shape;377;p24"/>
          <p:cNvSpPr txBox="1"/>
          <p:nvPr/>
        </p:nvSpPr>
        <p:spPr>
          <a:xfrm>
            <a:off x="4169425" y="3073200"/>
            <a:ext cx="4618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 les iba mal era por la suerte, el mal tiempo o que la pelota estaba poco hinchada.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 les iba bien era por su habilidad y astucia.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8" name="Google Shape;378;p24" title="Boy-Scouts-Tolt-River-Hike-sic-1921-friendsC0B77-edite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9900"/>
            <a:ext cx="3864626" cy="289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0C343D"/>
            </a:gs>
          </a:gsLst>
          <a:lin ang="5400012" scaled="0"/>
        </a:gra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/>
        </p:nvSpPr>
        <p:spPr>
          <a:xfrm>
            <a:off x="179574" y="1087502"/>
            <a:ext cx="497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¿Cómo traemos la paz a estos grupos enfrentados?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25"/>
          <p:cNvSpPr txBox="1"/>
          <p:nvPr/>
        </p:nvSpPr>
        <p:spPr>
          <a:xfrm>
            <a:off x="179575" y="1918800"/>
            <a:ext cx="4845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Las actividades que aumentaban el contacto entre los grupos no tuvieron ningún efecto en rebajar las hostilidades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25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sp>
        <p:nvSpPr>
          <p:cNvPr id="386" name="Google Shape;386;p25"/>
          <p:cNvSpPr txBox="1"/>
          <p:nvPr/>
        </p:nvSpPr>
        <p:spPr>
          <a:xfrm>
            <a:off x="179575" y="3396300"/>
            <a:ext cx="461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Los investigadores crearon objetivos comunes que necesitaban de la colaboración de ambos grupos.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25" title="bs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663" y="1599325"/>
            <a:ext cx="3864624" cy="273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0C343D"/>
            </a:gs>
          </a:gsLst>
          <a:lin ang="5400012" scaled="0"/>
        </a:gra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/>
        </p:nvSpPr>
        <p:spPr>
          <a:xfrm>
            <a:off x="179574" y="1373040"/>
            <a:ext cx="4974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Obligarlos a colaborar para resolver problemas comunes hizo que llegara la paz entre los dos grupos.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26"/>
          <p:cNvSpPr txBox="1"/>
          <p:nvPr/>
        </p:nvSpPr>
        <p:spPr>
          <a:xfrm>
            <a:off x="179575" y="2754075"/>
            <a:ext cx="4845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 consecución de un objetivo común fue la motivación para que dejaran atrás sus diferencias.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26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pic>
        <p:nvPicPr>
          <p:cNvPr id="395" name="Google Shape;395;p26" title="5c5b0bb7bde70f239e11a68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6574" y="1298800"/>
            <a:ext cx="3685026" cy="276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0C343D"/>
            </a:gs>
          </a:gsLst>
          <a:lin ang="5400012" scaled="0"/>
        </a:gra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/>
          <p:nvPr/>
        </p:nvSpPr>
        <p:spPr>
          <a:xfrm>
            <a:off x="179575" y="1314150"/>
            <a:ext cx="4783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Volvieron a pensar individualmente y no llevados por </a:t>
            </a: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estereotipos o prejuicios</a:t>
            </a: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27"/>
          <p:cNvSpPr txBox="1"/>
          <p:nvPr/>
        </p:nvSpPr>
        <p:spPr>
          <a:xfrm>
            <a:off x="179575" y="2695175"/>
            <a:ext cx="4845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El último día de campamento, después de tres semanas, la mayoría de los campistas estuvieron entusiasmados de compartir el autobús con el resto de compañeros.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27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pic>
        <p:nvPicPr>
          <p:cNvPr id="403" name="Google Shape;403;p27" title="todos junto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654" y="1343699"/>
            <a:ext cx="4014572" cy="3059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7" title="bvm-53_BP-2-Brownsea-camp-games-credit-Scouts-Heritage-copy-COPY-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775" y="1343701"/>
            <a:ext cx="4181350" cy="313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8"/>
          <p:cNvSpPr txBox="1"/>
          <p:nvPr/>
        </p:nvSpPr>
        <p:spPr>
          <a:xfrm>
            <a:off x="4169424" y="1087502"/>
            <a:ext cx="497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" name="Google Shape;410;p28"/>
          <p:cNvSpPr txBox="1"/>
          <p:nvPr/>
        </p:nvSpPr>
        <p:spPr>
          <a:xfrm>
            <a:off x="604330" y="1757100"/>
            <a:ext cx="795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Nunito"/>
              <a:buChar char="●"/>
            </a:pPr>
            <a:r>
              <a:rPr b="1" lang="es" sz="21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Los grupos se forman instantáneamente y la pertenencia influye en nuestra percepción y comportamiento</a:t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28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sp>
        <p:nvSpPr>
          <p:cNvPr id="412" name="Google Shape;412;p28"/>
          <p:cNvSpPr txBox="1"/>
          <p:nvPr/>
        </p:nvSpPr>
        <p:spPr>
          <a:xfrm>
            <a:off x="584100" y="2588400"/>
            <a:ext cx="798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Nunito"/>
              <a:buChar char="●"/>
            </a:pPr>
            <a:r>
              <a:rPr b="1" lang="es" sz="21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Pone en evidencia como se puede llegar a odiar a una persona por la sola pertenencia a otro grupo</a:t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28"/>
          <p:cNvSpPr txBox="1"/>
          <p:nvPr>
            <p:ph type="title"/>
          </p:nvPr>
        </p:nvSpPr>
        <p:spPr>
          <a:xfrm>
            <a:off x="675850" y="797700"/>
            <a:ext cx="8338800" cy="108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00"/>
              <a:t>Conclusiones: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00"/>
          </a:p>
        </p:txBody>
      </p:sp>
      <p:sp>
        <p:nvSpPr>
          <p:cNvPr id="414" name="Google Shape;414;p28"/>
          <p:cNvSpPr txBox="1"/>
          <p:nvPr/>
        </p:nvSpPr>
        <p:spPr>
          <a:xfrm>
            <a:off x="584100" y="3419700"/>
            <a:ext cx="798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Nunito"/>
              <a:buChar char="●"/>
            </a:pPr>
            <a:r>
              <a:rPr b="1" lang="es" sz="21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Esta hostilidad es consecuencia de la necesidad de reforzar la identidad y orgullo del propio grupo. </a:t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"/>
          <p:cNvSpPr txBox="1"/>
          <p:nvPr/>
        </p:nvSpPr>
        <p:spPr>
          <a:xfrm>
            <a:off x="4169424" y="1087502"/>
            <a:ext cx="497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29"/>
          <p:cNvSpPr txBox="1"/>
          <p:nvPr/>
        </p:nvSpPr>
        <p:spPr>
          <a:xfrm>
            <a:off x="465275" y="3832600"/>
            <a:ext cx="847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Nunito"/>
              <a:buChar char="●"/>
            </a:pPr>
            <a:r>
              <a:rPr b="1" lang="es" sz="21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La hostilidad hacia otros grupos puede ser mitigada mediante objetivos comunes y colaboración</a:t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" name="Google Shape;421;p29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sp>
        <p:nvSpPr>
          <p:cNvPr id="422" name="Google Shape;422;p29"/>
          <p:cNvSpPr txBox="1"/>
          <p:nvPr>
            <p:ph type="title"/>
          </p:nvPr>
        </p:nvSpPr>
        <p:spPr>
          <a:xfrm>
            <a:off x="675850" y="797700"/>
            <a:ext cx="8338800" cy="108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00"/>
              <a:t>Conclusiones: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00"/>
          </a:p>
        </p:txBody>
      </p:sp>
      <p:sp>
        <p:nvSpPr>
          <p:cNvPr id="423" name="Google Shape;423;p29"/>
          <p:cNvSpPr txBox="1"/>
          <p:nvPr/>
        </p:nvSpPr>
        <p:spPr>
          <a:xfrm>
            <a:off x="535475" y="2054175"/>
            <a:ext cx="8409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Nunito"/>
              <a:buChar char="●"/>
            </a:pPr>
            <a:r>
              <a:rPr b="1" lang="es" sz="21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Este comportamiento está fijado en nosotros desde hace cientos de miles de años.</a:t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El vigía que pregunta: ¡Alto!, ¿quién va?</a:t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De mi tribu - puedo dejarle pasar, es bueno.</a:t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No pertenece a mi pueblo - Puede ser un enemigo.</a:t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"/>
          <p:cNvSpPr txBox="1"/>
          <p:nvPr>
            <p:ph type="title"/>
          </p:nvPr>
        </p:nvSpPr>
        <p:spPr>
          <a:xfrm>
            <a:off x="535475" y="273175"/>
            <a:ext cx="8338800" cy="108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/>
              <a:t>Aplicaciones en la Ingeniería del software: Formación y Conflictos en Equipos de Desarrollo.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sp>
        <p:nvSpPr>
          <p:cNvPr id="429" name="Google Shape;429;p30"/>
          <p:cNvSpPr txBox="1"/>
          <p:nvPr/>
        </p:nvSpPr>
        <p:spPr>
          <a:xfrm>
            <a:off x="57450" y="2111850"/>
            <a:ext cx="9029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1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Formación de Identidades de Equipo</a:t>
            </a:r>
            <a:endParaRPr b="1" i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Los equipos de desarrollo pueden dividirse en subgrupos (frontend, backend, QA), formando identidades propias y potencialmente rivalidades.</a:t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1"/>
          <p:cNvSpPr txBox="1"/>
          <p:nvPr/>
        </p:nvSpPr>
        <p:spPr>
          <a:xfrm>
            <a:off x="57450" y="1719200"/>
            <a:ext cx="9029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1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Conflictos Intergrupales</a:t>
            </a:r>
            <a:endParaRPr b="1" i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Los conflictos pueden surgir debido a diferencias en objetivos y métodos de trabajo, similar a los conflictos entre Serpientes y Águilas en el experimento de Sherif.</a:t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5" name="Google Shape;435;p31"/>
          <p:cNvSpPr txBox="1"/>
          <p:nvPr>
            <p:ph type="title"/>
          </p:nvPr>
        </p:nvSpPr>
        <p:spPr>
          <a:xfrm>
            <a:off x="687875" y="425575"/>
            <a:ext cx="8338800" cy="108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/>
              <a:t>Aplicaciones en la Ingeniería del software: Formación y Conflictos en Equipos de Desarrollo.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La Dinámica de los Grupos y la Percepción de los "Otros"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316275" y="1982275"/>
            <a:ext cx="2914200" cy="28089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¿Cómo se forman los grupos?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2861100" y="1408975"/>
            <a:ext cx="3278100" cy="3162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6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¿Cómo se pueden resolver los conflictos entre grupos?</a:t>
            </a:r>
            <a:endParaRPr b="1"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5362800" y="1408975"/>
            <a:ext cx="3781200" cy="34038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4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¿Cómo influye la pertenencia a un grupo en nuestra percepción y comportamiento?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"/>
          <p:cNvSpPr txBox="1"/>
          <p:nvPr/>
        </p:nvSpPr>
        <p:spPr>
          <a:xfrm>
            <a:off x="85450" y="2013675"/>
            <a:ext cx="9029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1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Estereotipos Negativos</a:t>
            </a:r>
            <a:endParaRPr b="1" i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Los subgrupos pueden desarrollar estereotipos negativos sobre otros subgrupos, afectando la colaboración y la percepción mutua.</a:t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1" name="Google Shape;441;p32"/>
          <p:cNvSpPr txBox="1"/>
          <p:nvPr>
            <p:ph type="title"/>
          </p:nvPr>
        </p:nvSpPr>
        <p:spPr>
          <a:xfrm>
            <a:off x="535475" y="273175"/>
            <a:ext cx="8338800" cy="108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/>
              <a:t>Aplicaciones en la Ingeniería del software: Formación y Conflictos en Equipos de Desarrollo.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3"/>
          <p:cNvSpPr txBox="1"/>
          <p:nvPr>
            <p:ph type="title"/>
          </p:nvPr>
        </p:nvSpPr>
        <p:spPr>
          <a:xfrm>
            <a:off x="535475" y="273175"/>
            <a:ext cx="8338800" cy="108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/>
              <a:t>Aplicaciones en la Ingeniería del software: </a:t>
            </a:r>
            <a:r>
              <a:rPr lang="es" sz="3300"/>
              <a:t>Resolución de Conflictos y Mejora de la Cohesión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00"/>
          </a:p>
        </p:txBody>
      </p:sp>
      <p:sp>
        <p:nvSpPr>
          <p:cNvPr id="447" name="Google Shape;447;p33"/>
          <p:cNvSpPr txBox="1"/>
          <p:nvPr/>
        </p:nvSpPr>
        <p:spPr>
          <a:xfrm>
            <a:off x="190325" y="1864100"/>
            <a:ext cx="89538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Establecer objetivos comunes que requieran la colaboración de todos los subgrupos puede reducir conflictos y mejorar la cohesión.</a:t>
            </a:r>
            <a:endParaRPr b="1" sz="19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Fomentar una comunicación abierta y regular entre subgrupos mediante reuniones, retrospectivas y actividades de team building.</a:t>
            </a:r>
            <a:endParaRPr b="1" sz="19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Promover una cultura inclusiva y valorar las diferencias para reducir estereotipos negativos y mejorar la cohesión del equipo.</a:t>
            </a:r>
            <a:endParaRPr b="1" sz="1900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"/>
          <p:cNvSpPr txBox="1"/>
          <p:nvPr>
            <p:ph type="title"/>
          </p:nvPr>
        </p:nvSpPr>
        <p:spPr>
          <a:xfrm>
            <a:off x="319025" y="448800"/>
            <a:ext cx="8510400" cy="1863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5400">
                <a:latin typeface="Maven Pro Medium"/>
                <a:ea typeface="Maven Pro Medium"/>
                <a:cs typeface="Maven Pro Medium"/>
                <a:sym typeface="Maven Pro Medium"/>
              </a:rPr>
              <a:t>Muchas gracias</a:t>
            </a:r>
            <a:endParaRPr b="0" sz="5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5400">
                <a:latin typeface="Maven Pro Medium"/>
                <a:ea typeface="Maven Pro Medium"/>
                <a:cs typeface="Maven Pro Medium"/>
                <a:sym typeface="Maven Pro Medium"/>
              </a:rPr>
              <a:t>por su atención</a:t>
            </a:r>
            <a:r>
              <a:rPr b="0" lang="es" sz="6900">
                <a:latin typeface="Maven Pro Medium"/>
                <a:ea typeface="Maven Pro Medium"/>
                <a:cs typeface="Maven Pro Medium"/>
                <a:sym typeface="Maven Pro Medium"/>
              </a:rPr>
              <a:t> </a:t>
            </a:r>
            <a:endParaRPr b="0" sz="69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250300" y="4426925"/>
            <a:ext cx="2910300" cy="49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Carlos G. Pérez Aranda</a:t>
            </a:r>
            <a:endParaRPr sz="1700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454" name="Google Shape;454;p34"/>
          <p:cNvSpPr txBox="1"/>
          <p:nvPr>
            <p:ph type="title"/>
          </p:nvPr>
        </p:nvSpPr>
        <p:spPr>
          <a:xfrm>
            <a:off x="211350" y="2466200"/>
            <a:ext cx="8721300" cy="1863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6400">
                <a:latin typeface="Maven Pro Medium"/>
                <a:ea typeface="Maven Pro Medium"/>
                <a:cs typeface="Maven Pro Medium"/>
                <a:sym typeface="Maven Pro Medium"/>
              </a:rPr>
              <a:t>¿Alguna pregunta?</a:t>
            </a:r>
            <a:r>
              <a:rPr b="0" lang="es" sz="7900">
                <a:latin typeface="Maven Pro Medium"/>
                <a:ea typeface="Maven Pro Medium"/>
                <a:cs typeface="Maven Pro Medium"/>
                <a:sym typeface="Maven Pro Medium"/>
              </a:rPr>
              <a:t> </a:t>
            </a:r>
            <a:endParaRPr b="0" sz="79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5" title="james coo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3150"/>
            <a:ext cx="2481080" cy="3407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 txBox="1"/>
          <p:nvPr/>
        </p:nvSpPr>
        <p:spPr>
          <a:xfrm>
            <a:off x="3003650" y="1037400"/>
            <a:ext cx="6140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Llega a las islas Hawaii en 1779</a:t>
            </a:r>
            <a:endParaRPr b="1" sz="2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5"/>
          <p:cNvSpPr txBox="1"/>
          <p:nvPr/>
        </p:nvSpPr>
        <p:spPr>
          <a:xfrm>
            <a:off x="3003650" y="1899475"/>
            <a:ext cx="6140400" cy="21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Los indígenas lo identificaron como Lono, el dios de la reproducción y el crecimiento, debido a la coincidencia de su llegada con el ciclo ritual de Lono</a:t>
            </a:r>
            <a:endParaRPr b="1"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6785950" y="8298700"/>
            <a:ext cx="5247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Llega a las islas Hawaii en 1779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15" title="captain-james-cook-in-hawaii-collection-abecasisscience-photo-library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513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5"/>
          <p:cNvSpPr txBox="1"/>
          <p:nvPr>
            <p:ph idx="4294967295" type="ctrTitle"/>
          </p:nvPr>
        </p:nvSpPr>
        <p:spPr>
          <a:xfrm>
            <a:off x="0" y="142325"/>
            <a:ext cx="5094600" cy="80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920"/>
              <a:t>James Cook</a:t>
            </a:r>
            <a:endParaRPr sz="39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6" title="james coo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3150"/>
            <a:ext cx="2481080" cy="340794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/>
        </p:nvSpPr>
        <p:spPr>
          <a:xfrm>
            <a:off x="6785950" y="8298700"/>
            <a:ext cx="5247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Llega a las islas Hawaii en 1779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6"/>
          <p:cNvSpPr txBox="1"/>
          <p:nvPr/>
        </p:nvSpPr>
        <p:spPr>
          <a:xfrm>
            <a:off x="3234325" y="598750"/>
            <a:ext cx="5909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Una tempestad hace que tenga que volver urgentemente a su barco</a:t>
            </a:r>
            <a:endParaRPr b="1" sz="2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6"/>
          <p:cNvSpPr txBox="1"/>
          <p:nvPr/>
        </p:nvSpPr>
        <p:spPr>
          <a:xfrm>
            <a:off x="3286275" y="1891650"/>
            <a:ext cx="58578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Los indígenas vieron esto como algo extraño pues no era propio de Lono. </a:t>
            </a:r>
            <a:endParaRPr b="1" sz="2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3234325" y="3493800"/>
            <a:ext cx="59097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 reaparición de Cook perturbó el ciclo ritual de Lono de forma dramática.</a:t>
            </a:r>
            <a:endParaRPr b="1" sz="2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16"/>
          <p:cNvSpPr txBox="1"/>
          <p:nvPr>
            <p:ph idx="4294967295" type="ctrTitle"/>
          </p:nvPr>
        </p:nvSpPr>
        <p:spPr>
          <a:xfrm>
            <a:off x="0" y="142325"/>
            <a:ext cx="5094600" cy="80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920"/>
              <a:t>James Cook</a:t>
            </a:r>
            <a:endParaRPr sz="39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17" title="james cook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3150"/>
            <a:ext cx="2481080" cy="3407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7"/>
          <p:cNvSpPr txBox="1"/>
          <p:nvPr/>
        </p:nvSpPr>
        <p:spPr>
          <a:xfrm>
            <a:off x="6785950" y="8298700"/>
            <a:ext cx="5247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Llega a las islas Hawaii en 1779</a:t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7"/>
          <p:cNvSpPr txBox="1"/>
          <p:nvPr/>
        </p:nvSpPr>
        <p:spPr>
          <a:xfrm>
            <a:off x="3003650" y="706725"/>
            <a:ext cx="614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Los indígenas cambiaron su actitud hacia el visitante. </a:t>
            </a:r>
            <a:endParaRPr b="1" sz="2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3003650" y="1891650"/>
            <a:ext cx="61404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 violencia estalló por toda la isla</a:t>
            </a:r>
            <a:endParaRPr b="1" sz="2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17"/>
          <p:cNvSpPr txBox="1"/>
          <p:nvPr/>
        </p:nvSpPr>
        <p:spPr>
          <a:xfrm>
            <a:off x="3003600" y="2607025"/>
            <a:ext cx="61404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 el enfrentamiento Cook encontró la muerte.</a:t>
            </a:r>
            <a:endParaRPr b="1" sz="2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9" name="Google Shape;319;p17" title="featuredDeath-of-Captain-James-Cook-Hawaii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5500" y="900912"/>
            <a:ext cx="6861750" cy="3341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7" title="descarga.jpeg"/>
          <p:cNvPicPr preferRelativeResize="0"/>
          <p:nvPr/>
        </p:nvPicPr>
        <p:blipFill rotWithShape="1">
          <a:blip r:embed="rId5">
            <a:alphaModFix/>
          </a:blip>
          <a:srcRect b="12070" l="26609" r="28326" t="7942"/>
          <a:stretch/>
        </p:blipFill>
        <p:spPr>
          <a:xfrm>
            <a:off x="3003650" y="137425"/>
            <a:ext cx="515325" cy="7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7"/>
          <p:cNvSpPr txBox="1"/>
          <p:nvPr>
            <p:ph idx="4294967295" type="ctrTitle"/>
          </p:nvPr>
        </p:nvSpPr>
        <p:spPr>
          <a:xfrm>
            <a:off x="0" y="137425"/>
            <a:ext cx="3307800" cy="80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920"/>
              <a:t>James Cook</a:t>
            </a:r>
            <a:endParaRPr sz="392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podemos crear grupos?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"/>
          <p:cNvSpPr txBox="1"/>
          <p:nvPr>
            <p:ph type="title"/>
          </p:nvPr>
        </p:nvSpPr>
        <p:spPr>
          <a:xfrm>
            <a:off x="402600" y="154500"/>
            <a:ext cx="8338800" cy="2548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600"/>
              <a:t>The Robbers Cave Experiment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00"/>
              <a:t>Experimento de la cueva de los ladrones</a:t>
            </a:r>
            <a:r>
              <a:rPr lang="es" sz="5600"/>
              <a:t>.</a:t>
            </a:r>
            <a:endParaRPr sz="5600"/>
          </a:p>
        </p:txBody>
      </p:sp>
      <p:sp>
        <p:nvSpPr>
          <p:cNvPr id="332" name="Google Shape;332;p19"/>
          <p:cNvSpPr txBox="1"/>
          <p:nvPr>
            <p:ph type="title"/>
          </p:nvPr>
        </p:nvSpPr>
        <p:spPr>
          <a:xfrm>
            <a:off x="359425" y="2477875"/>
            <a:ext cx="8338800" cy="1863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700"/>
              <a:t>Muzafer y Carolyn Sherif 1954</a:t>
            </a:r>
            <a:endParaRPr sz="5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0" title="boy scouts 195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015800"/>
            <a:ext cx="4376177" cy="291673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0"/>
          <p:cNvSpPr txBox="1"/>
          <p:nvPr/>
        </p:nvSpPr>
        <p:spPr>
          <a:xfrm>
            <a:off x="4572000" y="948925"/>
            <a:ext cx="4572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Los sujetos del experimento fueron una veintena de chicos de un campamento de Oklahoma.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4572000" y="2294550"/>
            <a:ext cx="457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Objetivo: Investigar los mecanismos que conducen a la formación de los grupos y cómo se producen los conflictos entre ellos.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0"/>
          <p:cNvSpPr txBox="1"/>
          <p:nvPr>
            <p:ph type="title"/>
          </p:nvPr>
        </p:nvSpPr>
        <p:spPr>
          <a:xfrm>
            <a:off x="517600" y="0"/>
            <a:ext cx="8338800" cy="108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1" title="boy scouts 195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5800"/>
            <a:ext cx="4376177" cy="291673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1"/>
          <p:cNvSpPr txBox="1"/>
          <p:nvPr/>
        </p:nvSpPr>
        <p:spPr>
          <a:xfrm>
            <a:off x="4500132" y="1015788"/>
            <a:ext cx="46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 les dividió en dos grupos de once de forma aleatoria.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4500132" y="1724475"/>
            <a:ext cx="4644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Todos eran protestantes y provenían de la misma ciudad y clase social.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21"/>
          <p:cNvSpPr txBox="1"/>
          <p:nvPr/>
        </p:nvSpPr>
        <p:spPr>
          <a:xfrm>
            <a:off x="4536125" y="2806700"/>
            <a:ext cx="4572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Inmediatamente los grupos asumieron identidades distintas y contrapuestas. 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4500125" y="3961100"/>
            <a:ext cx="428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 </a:t>
            </a: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camaradería</a:t>
            </a:r>
            <a:r>
              <a:rPr b="1" lang="es" sz="2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entre los dos grupos no duró mucho.</a:t>
            </a:r>
            <a:endParaRPr b="1" sz="2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21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