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Source Code Pro"/>
      <p:regular r:id="rId32"/>
      <p:bold r:id="rId33"/>
      <p:italic r:id="rId34"/>
      <p:boldItalic r:id="rId35"/>
    </p:embeddedFont>
    <p:embeddedFont>
      <p:font typeface="Maven Pro"/>
      <p:regular r:id="rId36"/>
      <p:bold r:id="rId37"/>
    </p:embeddedFont>
    <p:embeddedFont>
      <p:font typeface="Pacifico"/>
      <p:regular r:id="rId38"/>
    </p:embeddedFont>
    <p:embeddedFont>
      <p:font typeface="Maven Pro Medium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41" roundtripDataSignature="AMtx7mhqYHSl8Drc+dJ0hanXriXMTvD5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avenProMedium-bold.fntdata"/><Relationship Id="rId20" Type="http://schemas.openxmlformats.org/officeDocument/2006/relationships/slide" Target="slides/slide15.xml"/><Relationship Id="rId41" Type="http://customschemas.google.com/relationships/presentationmetadata" Target="meta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.fntdata"/><Relationship Id="rId10" Type="http://schemas.openxmlformats.org/officeDocument/2006/relationships/slide" Target="slides/slide5.xml"/><Relationship Id="rId32" Type="http://schemas.openxmlformats.org/officeDocument/2006/relationships/font" Target="fonts/SourceCodePro-regular.fntdata"/><Relationship Id="rId13" Type="http://schemas.openxmlformats.org/officeDocument/2006/relationships/slide" Target="slides/slide8.xml"/><Relationship Id="rId35" Type="http://schemas.openxmlformats.org/officeDocument/2006/relationships/font" Target="fonts/SourceCodePro-bold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italic.fntdata"/><Relationship Id="rId15" Type="http://schemas.openxmlformats.org/officeDocument/2006/relationships/slide" Target="slides/slide10.xml"/><Relationship Id="rId37" Type="http://schemas.openxmlformats.org/officeDocument/2006/relationships/font" Target="fonts/MavenPro-bold.fntdata"/><Relationship Id="rId14" Type="http://schemas.openxmlformats.org/officeDocument/2006/relationships/slide" Target="slides/slide9.xml"/><Relationship Id="rId36" Type="http://schemas.openxmlformats.org/officeDocument/2006/relationships/font" Target="fonts/MavenPro-regular.fntdata"/><Relationship Id="rId17" Type="http://schemas.openxmlformats.org/officeDocument/2006/relationships/slide" Target="slides/slide12.xml"/><Relationship Id="rId39" Type="http://schemas.openxmlformats.org/officeDocument/2006/relationships/font" Target="fonts/MavenProMedium-regular.fntdata"/><Relationship Id="rId16" Type="http://schemas.openxmlformats.org/officeDocument/2006/relationships/slide" Target="slides/slide11.xml"/><Relationship Id="rId38" Type="http://schemas.openxmlformats.org/officeDocument/2006/relationships/font" Target="fonts/Pacific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" name="Google Shape;3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4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2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2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2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2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2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2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2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2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2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2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2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33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267" name="Google Shape;267;p3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33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270" name="Google Shape;270;p3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2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2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26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26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26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6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26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26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6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26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26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6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26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6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26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26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26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26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26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26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26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26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26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6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26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26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2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26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6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6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6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6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2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7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93" name="Google Shape;93;p27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94" name="Google Shape;94;p2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2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2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" name="Google Shape;98;p27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99" name="Google Shape;99;p2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2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27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2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" name="Google Shape;104;p27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05" name="Google Shape;105;p2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7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" name="Google Shape;109;p27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10" name="Google Shape;110;p27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7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7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" name="Google Shape;113;p27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14" name="Google Shape;114;p27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7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7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7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7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" name="Google Shape;119;p27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20" name="Google Shape;120;p27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7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27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27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27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25" name="Google Shape;125;p27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7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7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p27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29" name="Google Shape;129;p27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27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27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7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27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4" name="Google Shape;134;p27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35" name="Google Shape;135;p27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7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7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7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" name="Google Shape;139;p27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40" name="Google Shape;140;p27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27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27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27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Google Shape;144;p27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45" name="Google Shape;145;p27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27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27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27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49" name="Google Shape;149;p27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27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27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7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p27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154" name="Google Shape;154;p27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7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7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7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8" name="Google Shape;158;p27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159" name="Google Shape;159;p27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7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7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7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7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4" name="Google Shape;164;p27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65" name="Google Shape;165;p27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7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27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7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27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70" name="Google Shape;170;p27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7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7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27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74" name="Google Shape;174;p27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7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27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27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27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79" name="Google Shape;179;p27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7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7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27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27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27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85" name="Google Shape;185;p27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27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27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27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190" name="Google Shape;190;p27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7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7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193;p27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194" name="Google Shape;194;p27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7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7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7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7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Google Shape;199;p27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00" name="Google Shape;200;p27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7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7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" name="Google Shape;204;p27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05" name="Google Shape;205;p27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7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7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7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9" name="Google Shape;209;p27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10" name="Google Shape;210;p27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7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7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3" name="Google Shape;213;p27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14" name="Google Shape;214;p27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7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7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8" name="Google Shape;218;p27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0" name="Google Shape;220;p2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23" name="Google Shape;223;p2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2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7" name="Google Shape;227;p28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8" name="Google Shape;228;p2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2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31" name="Google Shape;231;p2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4" name="Google Shape;234;p2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37" name="Google Shape;237;p3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30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1" name="Google Shape;241;p3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31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244" name="Google Shape;244;p31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245" name="Google Shape;245;p31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31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31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Google Shape;248;p31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249" name="Google Shape;249;p31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3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31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2" name="Google Shape;252;p31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53" name="Google Shape;253;p31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31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8627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5" name="Google Shape;255;p31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9" name="Google Shape;259;p3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32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2" name="Google Shape;262;p32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3" name="Google Shape;263;p32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4" name="Google Shape;264;p3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Relationship Id="rId4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2.jpg"/><Relationship Id="rId5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lin ang="5400012" scaled="0"/>
        </a:gra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255200" y="230675"/>
            <a:ext cx="5099400" cy="3079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3333"/>
              <a:buNone/>
            </a:pPr>
            <a:r>
              <a:rPr lang="es" sz="4800"/>
              <a:t>GRUPOS: ¿Por qué los demás son feos y malos?</a:t>
            </a:r>
            <a:endParaRPr sz="4800"/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255200" y="3674825"/>
            <a:ext cx="4255500" cy="695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1740000" dist="47625">
              <a:srgbClr val="000000">
                <a:alpha val="57254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2415"/>
              <a:buNone/>
            </a:pPr>
            <a:r>
              <a:rPr lang="es" sz="3300"/>
              <a:t>Carlos G. Pérez Aranda</a:t>
            </a:r>
            <a:endParaRPr sz="3300"/>
          </a:p>
        </p:txBody>
      </p:sp>
      <p:sp>
        <p:nvSpPr>
          <p:cNvPr id="279" name="Google Shape;279;p1"/>
          <p:cNvSpPr txBox="1"/>
          <p:nvPr/>
        </p:nvSpPr>
        <p:spPr>
          <a:xfrm>
            <a:off x="7504975" y="4270075"/>
            <a:ext cx="1327200" cy="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0" name="Google Shape;280;p1"/>
          <p:cNvSpPr txBox="1"/>
          <p:nvPr>
            <p:ph idx="1" type="subTitle"/>
          </p:nvPr>
        </p:nvSpPr>
        <p:spPr>
          <a:xfrm>
            <a:off x="8033875" y="4486400"/>
            <a:ext cx="11100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/>
              <a:t>25/marzo</a:t>
            </a:r>
            <a:endParaRPr/>
          </a:p>
        </p:txBody>
      </p:sp>
      <p:sp>
        <p:nvSpPr>
          <p:cNvPr id="281" name="Google Shape;281;p1"/>
          <p:cNvSpPr txBox="1"/>
          <p:nvPr/>
        </p:nvSpPr>
        <p:spPr>
          <a:xfrm>
            <a:off x="2990500" y="6958650"/>
            <a:ext cx="828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lin ang="5400012" scaled="0"/>
        </a:gra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0"/>
          <p:cNvSpPr txBox="1"/>
          <p:nvPr/>
        </p:nvSpPr>
        <p:spPr>
          <a:xfrm>
            <a:off x="4169424" y="1087502"/>
            <a:ext cx="4974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Las hostilidades entre los Serpientes de Cascabel y los Águilas comenzaron pronto.</a:t>
            </a:r>
            <a:endParaRPr b="1" i="0" sz="21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6" name="Google Shape;356;p10"/>
          <p:cNvSpPr txBox="1"/>
          <p:nvPr/>
        </p:nvSpPr>
        <p:spPr>
          <a:xfrm>
            <a:off x="4198075" y="2241913"/>
            <a:ext cx="4561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 una acusación de trampas siguió, en venganza, el robo y quema de la bandera del grupo de las Serpientes.</a:t>
            </a:r>
            <a:endParaRPr b="1" i="0" sz="21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10"/>
          <p:cNvSpPr txBox="1"/>
          <p:nvPr>
            <p:ph type="title"/>
          </p:nvPr>
        </p:nvSpPr>
        <p:spPr>
          <a:xfrm>
            <a:off x="535475" y="0"/>
            <a:ext cx="8338800" cy="108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The Robbers Cave Experiment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"/>
          </a:p>
        </p:txBody>
      </p:sp>
      <p:pic>
        <p:nvPicPr>
          <p:cNvPr id="358" name="Google Shape;358;p10" title="20146197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475" y="1645740"/>
            <a:ext cx="3393050" cy="2669824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0"/>
          <p:cNvSpPr txBox="1"/>
          <p:nvPr/>
        </p:nvSpPr>
        <p:spPr>
          <a:xfrm>
            <a:off x="4169425" y="3666000"/>
            <a:ext cx="4618500" cy="8309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 reemplazaron con los pantalones del líder de los Águilas.</a:t>
            </a:r>
            <a:endParaRPr b="1" i="0" sz="21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0" name="Google Shape;360;p10" title="boy scouts 1950.jp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262725"/>
            <a:ext cx="4169426" cy="2817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lin ang="5400012" scaled="0"/>
        </a:gra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1"/>
          <p:cNvSpPr txBox="1"/>
          <p:nvPr/>
        </p:nvSpPr>
        <p:spPr>
          <a:xfrm>
            <a:off x="4169424" y="1087502"/>
            <a:ext cx="4974600" cy="50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Las hostilidades aumentaron de nivel.</a:t>
            </a:r>
            <a:endParaRPr b="1" i="0" sz="21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6" name="Google Shape;366;p11"/>
          <p:cNvSpPr txBox="1"/>
          <p:nvPr/>
        </p:nvSpPr>
        <p:spPr>
          <a:xfrm>
            <a:off x="4169424" y="1959441"/>
            <a:ext cx="4845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Camas del revés, calcetines rellenos de piedras como armas improvisadas…</a:t>
            </a:r>
            <a:endParaRPr b="1" i="0" sz="21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7" name="Google Shape;367;p11"/>
          <p:cNvSpPr txBox="1"/>
          <p:nvPr>
            <p:ph type="title"/>
          </p:nvPr>
        </p:nvSpPr>
        <p:spPr>
          <a:xfrm>
            <a:off x="535475" y="0"/>
            <a:ext cx="8338800" cy="108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The Robbers Cave Experiment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"/>
          </a:p>
        </p:txBody>
      </p:sp>
      <p:sp>
        <p:nvSpPr>
          <p:cNvPr id="368" name="Google Shape;368;p11"/>
          <p:cNvSpPr txBox="1"/>
          <p:nvPr/>
        </p:nvSpPr>
        <p:spPr>
          <a:xfrm>
            <a:off x="4169650" y="3396300"/>
            <a:ext cx="4618500" cy="50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Comían por separado.</a:t>
            </a:r>
            <a:endParaRPr b="1" i="0" sz="21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9" name="Google Shape;369;p11" title="-37aed70ee29522d5.jpe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57408"/>
            <a:ext cx="4060150" cy="2524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lin ang="5400012" scaled="0"/>
        </a:gra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2"/>
          <p:cNvSpPr txBox="1"/>
          <p:nvPr/>
        </p:nvSpPr>
        <p:spPr>
          <a:xfrm>
            <a:off x="4169424" y="1087502"/>
            <a:ext cx="4974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Cada grupo tenía su propia imagen, unos justos y buenos y los otros duros y valientes.</a:t>
            </a:r>
            <a:endParaRPr b="1" i="0" sz="21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5" name="Google Shape;375;p12"/>
          <p:cNvSpPr txBox="1"/>
          <p:nvPr/>
        </p:nvSpPr>
        <p:spPr>
          <a:xfrm>
            <a:off x="4169650" y="2241900"/>
            <a:ext cx="4845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Despreciaban al otro grupo y caían en la trampa de la autocomplacencia.</a:t>
            </a:r>
            <a:endParaRPr b="1" i="0" sz="21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6" name="Google Shape;376;p12"/>
          <p:cNvSpPr txBox="1"/>
          <p:nvPr>
            <p:ph type="title"/>
          </p:nvPr>
        </p:nvSpPr>
        <p:spPr>
          <a:xfrm>
            <a:off x="535475" y="0"/>
            <a:ext cx="8338800" cy="108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The Robbers Cave Experiment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"/>
          </a:p>
        </p:txBody>
      </p:sp>
      <p:sp>
        <p:nvSpPr>
          <p:cNvPr id="377" name="Google Shape;377;p12"/>
          <p:cNvSpPr txBox="1"/>
          <p:nvPr/>
        </p:nvSpPr>
        <p:spPr>
          <a:xfrm>
            <a:off x="4169425" y="3073200"/>
            <a:ext cx="4618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Si les iba mal era por la suerte, el mal tiempo o que la pelota estaba poco hinchada.</a:t>
            </a:r>
            <a:endParaRPr b="1" i="0" sz="21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Si les iba bien era por su habilidad y astucia.</a:t>
            </a:r>
            <a:endParaRPr b="1" i="0" sz="21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8" name="Google Shape;378;p12" title="Boy-Scouts-Tolt-River-Hike-sic-1921-friendsC0B77-edited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39900"/>
            <a:ext cx="3864626" cy="2899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0C343D"/>
            </a:gs>
          </a:gsLst>
          <a:lin ang="5400012" scaled="0"/>
        </a:gra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3"/>
          <p:cNvSpPr txBox="1"/>
          <p:nvPr/>
        </p:nvSpPr>
        <p:spPr>
          <a:xfrm>
            <a:off x="179575" y="1197487"/>
            <a:ext cx="4974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¿Cómo traemos la paz a estos grupos enfrentados?</a:t>
            </a:r>
            <a:endParaRPr b="1" i="0" sz="21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4" name="Google Shape;384;p13"/>
          <p:cNvSpPr txBox="1"/>
          <p:nvPr/>
        </p:nvSpPr>
        <p:spPr>
          <a:xfrm>
            <a:off x="172119" y="2362862"/>
            <a:ext cx="4845000" cy="5078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Aumentar el contacto no tuvo efecto</a:t>
            </a:r>
            <a:endParaRPr b="1" i="0" sz="21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85" name="Google Shape;385;p13"/>
          <p:cNvSpPr txBox="1"/>
          <p:nvPr>
            <p:ph type="title"/>
          </p:nvPr>
        </p:nvSpPr>
        <p:spPr>
          <a:xfrm>
            <a:off x="535475" y="0"/>
            <a:ext cx="8338800" cy="108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The Robbers Cave Experiment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"/>
          </a:p>
        </p:txBody>
      </p:sp>
      <p:sp>
        <p:nvSpPr>
          <p:cNvPr id="386" name="Google Shape;386;p13"/>
          <p:cNvSpPr txBox="1"/>
          <p:nvPr/>
        </p:nvSpPr>
        <p:spPr>
          <a:xfrm>
            <a:off x="179575" y="3396300"/>
            <a:ext cx="4618500" cy="8309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Objetivos comunes que necesitaban colaboración de ambos grupos.</a:t>
            </a:r>
            <a:endParaRPr b="1" i="0" sz="21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87" name="Google Shape;387;p13" title="bs2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9663" y="1599325"/>
            <a:ext cx="3864624" cy="2731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0C343D"/>
            </a:gs>
          </a:gsLst>
          <a:lin ang="5400012" scaled="0"/>
        </a:gradFill>
      </p:bgPr>
    </p:bg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4"/>
          <p:cNvSpPr txBox="1"/>
          <p:nvPr/>
        </p:nvSpPr>
        <p:spPr>
          <a:xfrm>
            <a:off x="179574" y="1373040"/>
            <a:ext cx="49746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Obligarlos a colaborar para resolver problemas comunes hizo que llegara la paz entre los dos grupos.</a:t>
            </a:r>
            <a:endParaRPr b="1" i="0" sz="21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3" name="Google Shape;393;p14"/>
          <p:cNvSpPr txBox="1"/>
          <p:nvPr/>
        </p:nvSpPr>
        <p:spPr>
          <a:xfrm>
            <a:off x="179575" y="2754075"/>
            <a:ext cx="4845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 consecución de un objetivo común fue la motivación para que dejaran atrás sus diferencias.</a:t>
            </a:r>
            <a:endParaRPr b="1" i="0" sz="21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4" name="Google Shape;394;p14"/>
          <p:cNvSpPr txBox="1"/>
          <p:nvPr>
            <p:ph type="title"/>
          </p:nvPr>
        </p:nvSpPr>
        <p:spPr>
          <a:xfrm>
            <a:off x="535475" y="0"/>
            <a:ext cx="8338800" cy="108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The Robbers Cave Experiment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"/>
          </a:p>
        </p:txBody>
      </p:sp>
      <p:pic>
        <p:nvPicPr>
          <p:cNvPr id="395" name="Google Shape;395;p14" title="5c5b0bb7bde70f239e11a68d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6574" y="1298800"/>
            <a:ext cx="3685026" cy="27637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accent1"/>
            </a:gs>
            <a:gs pos="100000">
              <a:srgbClr val="0C343D"/>
            </a:gs>
          </a:gsLst>
          <a:lin ang="5400012" scaled="0"/>
        </a:gra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5"/>
          <p:cNvSpPr txBox="1"/>
          <p:nvPr/>
        </p:nvSpPr>
        <p:spPr>
          <a:xfrm>
            <a:off x="179575" y="1314150"/>
            <a:ext cx="4783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Volvieron a pensar individualmente y no llevados por estereotipos o prejuicios.</a:t>
            </a:r>
            <a:endParaRPr b="1" i="0" sz="21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1" name="Google Shape;401;p15"/>
          <p:cNvSpPr txBox="1"/>
          <p:nvPr/>
        </p:nvSpPr>
        <p:spPr>
          <a:xfrm>
            <a:off x="179575" y="2695175"/>
            <a:ext cx="4845000" cy="1154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El último día de campamento, estuvieron entusiasmados de compartir todos el autobús.</a:t>
            </a:r>
            <a:endParaRPr b="1" i="0" sz="21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2" name="Google Shape;402;p15"/>
          <p:cNvSpPr txBox="1"/>
          <p:nvPr>
            <p:ph type="title"/>
          </p:nvPr>
        </p:nvSpPr>
        <p:spPr>
          <a:xfrm>
            <a:off x="535475" y="0"/>
            <a:ext cx="8338800" cy="108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The Robbers Cave Experiment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"/>
          </a:p>
        </p:txBody>
      </p:sp>
      <p:pic>
        <p:nvPicPr>
          <p:cNvPr id="403" name="Google Shape;403;p15" title="todos juntos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62654" y="1343699"/>
            <a:ext cx="4014572" cy="3059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5" title="bvm-53_BP-2-Brownsea-camp-games-credit-Scouts-Heritage-copy-COPY-2.jp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62775" y="1343701"/>
            <a:ext cx="4181350" cy="313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6"/>
          <p:cNvSpPr txBox="1"/>
          <p:nvPr/>
        </p:nvSpPr>
        <p:spPr>
          <a:xfrm>
            <a:off x="4169424" y="1087502"/>
            <a:ext cx="4974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0" name="Google Shape;410;p16"/>
          <p:cNvSpPr txBox="1"/>
          <p:nvPr/>
        </p:nvSpPr>
        <p:spPr>
          <a:xfrm>
            <a:off x="604330" y="1757100"/>
            <a:ext cx="7959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100"/>
              <a:buFont typeface="Nunito"/>
              <a:buChar char="●"/>
            </a:pPr>
            <a:r>
              <a:rPr b="1" i="0" lang="es" sz="2100" u="none" cap="none" strike="noStrike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Los grupos se forman instantáneamente y la pertenencia influye en nuestra percepción y comportamiento</a:t>
            </a:r>
            <a:endParaRPr b="1" i="0" sz="2100" u="none" cap="none" strike="noStrike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1" name="Google Shape;411;p16"/>
          <p:cNvSpPr txBox="1"/>
          <p:nvPr>
            <p:ph type="title"/>
          </p:nvPr>
        </p:nvSpPr>
        <p:spPr>
          <a:xfrm>
            <a:off x="535475" y="0"/>
            <a:ext cx="8338800" cy="108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The Robbers Cave Experiment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"/>
          </a:p>
        </p:txBody>
      </p:sp>
      <p:sp>
        <p:nvSpPr>
          <p:cNvPr id="412" name="Google Shape;412;p16"/>
          <p:cNvSpPr txBox="1"/>
          <p:nvPr/>
        </p:nvSpPr>
        <p:spPr>
          <a:xfrm>
            <a:off x="584100" y="2588400"/>
            <a:ext cx="798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100"/>
              <a:buFont typeface="Nunito"/>
              <a:buChar char="●"/>
            </a:pPr>
            <a:r>
              <a:rPr b="1" i="0" lang="es" sz="2100" u="none" cap="none" strike="noStrike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Pone en evidencia como se puede llegar a odiar a una persona por la sola pertenencia a otro grupo</a:t>
            </a:r>
            <a:endParaRPr b="1" i="0" sz="2100" u="none" cap="none" strike="noStrike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3" name="Google Shape;413;p16"/>
          <p:cNvSpPr txBox="1"/>
          <p:nvPr>
            <p:ph type="title"/>
          </p:nvPr>
        </p:nvSpPr>
        <p:spPr>
          <a:xfrm>
            <a:off x="675850" y="797700"/>
            <a:ext cx="8338800" cy="108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00"/>
              <a:t>Conclusiones:</a:t>
            </a:r>
            <a:endParaRPr sz="3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00"/>
          </a:p>
        </p:txBody>
      </p:sp>
      <p:sp>
        <p:nvSpPr>
          <p:cNvPr id="414" name="Google Shape;414;p16"/>
          <p:cNvSpPr txBox="1"/>
          <p:nvPr/>
        </p:nvSpPr>
        <p:spPr>
          <a:xfrm>
            <a:off x="584100" y="3419700"/>
            <a:ext cx="798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100"/>
              <a:buFont typeface="Nunito"/>
              <a:buChar char="●"/>
            </a:pPr>
            <a:r>
              <a:rPr b="1" i="0" lang="es" sz="2100" u="none" cap="none" strike="noStrike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Esta hostilidad es consecuencia de la necesidad de reforzar la identidad y orgullo del propio grupo. </a:t>
            </a:r>
            <a:endParaRPr b="1" i="0" sz="2100" u="none" cap="none" strike="noStrike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7"/>
          <p:cNvSpPr txBox="1"/>
          <p:nvPr/>
        </p:nvSpPr>
        <p:spPr>
          <a:xfrm>
            <a:off x="4169424" y="1087502"/>
            <a:ext cx="4974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0" name="Google Shape;420;p17"/>
          <p:cNvSpPr txBox="1"/>
          <p:nvPr/>
        </p:nvSpPr>
        <p:spPr>
          <a:xfrm>
            <a:off x="535475" y="3473542"/>
            <a:ext cx="847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100"/>
              <a:buFont typeface="Nunito"/>
              <a:buChar char="●"/>
            </a:pPr>
            <a:r>
              <a:rPr b="1" i="0" lang="es" sz="2100" u="none" cap="none" strike="noStrike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La hostilidad hacia otros grupos puede ser mitigada mediante objetivos comunes y colaboración</a:t>
            </a:r>
            <a:endParaRPr b="1" i="0" sz="2100" u="none" cap="none" strike="noStrike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1" name="Google Shape;421;p17"/>
          <p:cNvSpPr txBox="1"/>
          <p:nvPr>
            <p:ph type="title"/>
          </p:nvPr>
        </p:nvSpPr>
        <p:spPr>
          <a:xfrm>
            <a:off x="535475" y="0"/>
            <a:ext cx="8338800" cy="108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The Robbers Cave Experiment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"/>
          </a:p>
        </p:txBody>
      </p:sp>
      <p:sp>
        <p:nvSpPr>
          <p:cNvPr id="422" name="Google Shape;422;p17"/>
          <p:cNvSpPr txBox="1"/>
          <p:nvPr>
            <p:ph type="title"/>
          </p:nvPr>
        </p:nvSpPr>
        <p:spPr>
          <a:xfrm>
            <a:off x="675850" y="797700"/>
            <a:ext cx="8338800" cy="108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00"/>
              <a:t>Conclusiones:</a:t>
            </a:r>
            <a:endParaRPr sz="3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00"/>
          </a:p>
        </p:txBody>
      </p:sp>
      <p:sp>
        <p:nvSpPr>
          <p:cNvPr id="423" name="Google Shape;423;p17"/>
          <p:cNvSpPr txBox="1"/>
          <p:nvPr/>
        </p:nvSpPr>
        <p:spPr>
          <a:xfrm>
            <a:off x="535475" y="2054175"/>
            <a:ext cx="8409000" cy="11541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100"/>
              <a:buFont typeface="Nunito"/>
              <a:buChar char="●"/>
            </a:pPr>
            <a:r>
              <a:rPr b="1" i="0" lang="es" sz="2100" u="none" cap="none" strike="noStrike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Este comportamiento está fijado en nosotros desde hace decenas de miles de años.</a:t>
            </a:r>
            <a:endParaRPr b="1" i="0" sz="2100" u="none" cap="none" strike="noStrike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El vigía que pregunta: ¡Alto!, ¿quién va?</a:t>
            </a:r>
            <a:endParaRPr b="1" i="0" sz="2100" u="none" cap="none" strike="noStrike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8"/>
          <p:cNvSpPr txBox="1"/>
          <p:nvPr>
            <p:ph type="title"/>
          </p:nvPr>
        </p:nvSpPr>
        <p:spPr>
          <a:xfrm>
            <a:off x="535475" y="273175"/>
            <a:ext cx="8338800" cy="108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00"/>
              <a:t>Aplicaciones en la Ingeniería del software: Formación y Conflictos en Equipos de Desarrollo.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"/>
          </a:p>
        </p:txBody>
      </p:sp>
      <p:sp>
        <p:nvSpPr>
          <p:cNvPr id="429" name="Google Shape;429;p18"/>
          <p:cNvSpPr txBox="1"/>
          <p:nvPr/>
        </p:nvSpPr>
        <p:spPr>
          <a:xfrm>
            <a:off x="57450" y="2111850"/>
            <a:ext cx="9029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1" lang="es" sz="2100" u="none" cap="none" strike="noStrike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Formación de Identidades de Equipo</a:t>
            </a:r>
            <a:endParaRPr b="1" i="1" sz="2100" u="none" cap="none" strike="noStrike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Los equipos de desarrollo pueden dividirse en subgrupos (frontend, backend, QA), formando identidades propias y potencialmente rivalidades.</a:t>
            </a:r>
            <a:endParaRPr b="1" i="0" sz="2100" u="none" cap="none" strike="noStrike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9"/>
          <p:cNvSpPr txBox="1"/>
          <p:nvPr/>
        </p:nvSpPr>
        <p:spPr>
          <a:xfrm>
            <a:off x="57450" y="1719200"/>
            <a:ext cx="9029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1" lang="es" sz="2100" u="none" cap="none" strike="noStrike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Conflictos Intergrupales</a:t>
            </a:r>
            <a:endParaRPr b="1" i="1" sz="2100" u="none" cap="none" strike="noStrike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Los conflictos pueden surgir debido a diferencias en objetivos y métodos de trabajo, similar a los conflictos entre Serpientes y Águilas en el experimento de Sherif.</a:t>
            </a:r>
            <a:endParaRPr b="1" i="0" sz="2100" u="none" cap="none" strike="noStrike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35" name="Google Shape;435;p19"/>
          <p:cNvSpPr txBox="1"/>
          <p:nvPr>
            <p:ph type="title"/>
          </p:nvPr>
        </p:nvSpPr>
        <p:spPr>
          <a:xfrm>
            <a:off x="687875" y="425575"/>
            <a:ext cx="8338800" cy="108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00"/>
              <a:t>Aplicaciones en la Ingeniería del software: Formación y Conflictos en Equipos de Desarrollo.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>
                <a:solidFill>
                  <a:schemeClr val="lt1"/>
                </a:solidFill>
              </a:rPr>
              <a:t>La Dinámica de los Grupos y la Percepción de los "Otros"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7" name="Google Shape;287;p2"/>
          <p:cNvSpPr/>
          <p:nvPr/>
        </p:nvSpPr>
        <p:spPr>
          <a:xfrm>
            <a:off x="316275" y="1982275"/>
            <a:ext cx="2914200" cy="28089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¿Cómo se forman los grupos?</a:t>
            </a:r>
            <a:endParaRPr b="1" i="0" sz="20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2"/>
          <p:cNvSpPr/>
          <p:nvPr/>
        </p:nvSpPr>
        <p:spPr>
          <a:xfrm>
            <a:off x="2861100" y="1408975"/>
            <a:ext cx="3278100" cy="31629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s" sz="26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¿Cómo se pueden resolver los conflictos entre grupos?</a:t>
            </a:r>
            <a:endParaRPr b="1" i="0" sz="20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9" name="Google Shape;289;p2"/>
          <p:cNvSpPr/>
          <p:nvPr/>
        </p:nvSpPr>
        <p:spPr>
          <a:xfrm>
            <a:off x="5362800" y="1408975"/>
            <a:ext cx="3781200" cy="3403800"/>
          </a:xfrm>
          <a:prstGeom prst="ellipse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" sz="24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¿Cómo influye la pertenencia a un grupo en nuestra percepción y comportamiento?</a:t>
            </a:r>
            <a:endParaRPr b="1" i="0" sz="18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0"/>
          <p:cNvSpPr txBox="1"/>
          <p:nvPr/>
        </p:nvSpPr>
        <p:spPr>
          <a:xfrm>
            <a:off x="85450" y="2013675"/>
            <a:ext cx="9029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1" lang="es" sz="2100" u="none" cap="none" strike="noStrike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Estereotipos Negativos</a:t>
            </a:r>
            <a:endParaRPr b="1" i="1" sz="2100" u="none" cap="none" strike="noStrike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Los subgrupos pueden desarrollar estereotipos negativos sobre otros subgrupos, afectando la colaboración y la percepción mutua.</a:t>
            </a:r>
            <a:endParaRPr b="1" i="0" sz="2100" u="none" cap="none" strike="noStrike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1" sz="2100" u="none" cap="none" strike="noStrike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1" name="Google Shape;441;p20"/>
          <p:cNvSpPr txBox="1"/>
          <p:nvPr>
            <p:ph type="title"/>
          </p:nvPr>
        </p:nvSpPr>
        <p:spPr>
          <a:xfrm>
            <a:off x="535475" y="273175"/>
            <a:ext cx="8338800" cy="108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00"/>
              <a:t>Aplicaciones en la Ingeniería del software: Formación y Conflictos en Equipos de Desarrollo.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1"/>
          <p:cNvSpPr txBox="1"/>
          <p:nvPr>
            <p:ph type="title"/>
          </p:nvPr>
        </p:nvSpPr>
        <p:spPr>
          <a:xfrm>
            <a:off x="535475" y="273175"/>
            <a:ext cx="8338800" cy="108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00"/>
              <a:t>Aplicaciones en la Ingeniería del software: Resolución de Conflictos y Mejora de la Cohesión</a:t>
            </a:r>
            <a:endParaRPr sz="3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00"/>
          </a:p>
        </p:txBody>
      </p:sp>
      <p:sp>
        <p:nvSpPr>
          <p:cNvPr id="447" name="Google Shape;447;p21"/>
          <p:cNvSpPr txBox="1"/>
          <p:nvPr/>
        </p:nvSpPr>
        <p:spPr>
          <a:xfrm>
            <a:off x="190325" y="1864100"/>
            <a:ext cx="89538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" sz="1900" u="none" cap="none" strike="noStrike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Establecer objetivos comunes que requieran la colaboración de todos los subgrupos puede reducir conflictos y mejorar la cohesión.</a:t>
            </a:r>
            <a:endParaRPr b="1" i="0" sz="1900" u="none" cap="none" strike="noStrike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" sz="1900" u="none" cap="none" strike="noStrike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Fomentar una comunicación abierta y regular entre subgrupos mediante reuniones, retrospectivas y actividades de team building.</a:t>
            </a:r>
            <a:endParaRPr b="1" i="0" sz="1900" u="none" cap="none" strike="noStrike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" sz="1900" u="none" cap="none" strike="noStrike">
                <a:solidFill>
                  <a:srgbClr val="1F1F1F"/>
                </a:solidFill>
                <a:latin typeface="Nunito"/>
                <a:ea typeface="Nunito"/>
                <a:cs typeface="Nunito"/>
                <a:sym typeface="Nunito"/>
              </a:rPr>
              <a:t>Promover una cultura inclusiva y valorar las diferencias para reducir estereotipos negativos y mejorar la cohesión del equipo.</a:t>
            </a:r>
            <a:endParaRPr b="1" i="0" sz="1900" u="none" cap="none" strike="noStrike">
              <a:solidFill>
                <a:srgbClr val="1F1F1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2"/>
          <p:cNvSpPr txBox="1"/>
          <p:nvPr>
            <p:ph type="title"/>
          </p:nvPr>
        </p:nvSpPr>
        <p:spPr>
          <a:xfrm>
            <a:off x="319025" y="448800"/>
            <a:ext cx="8510400" cy="186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s" sz="5400">
                <a:latin typeface="Maven Pro Medium"/>
                <a:ea typeface="Maven Pro Medium"/>
                <a:cs typeface="Maven Pro Medium"/>
                <a:sym typeface="Maven Pro Medium"/>
              </a:rPr>
              <a:t>Muchas gracias</a:t>
            </a:r>
            <a:endParaRPr b="0" sz="54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s" sz="5400">
                <a:latin typeface="Maven Pro Medium"/>
                <a:ea typeface="Maven Pro Medium"/>
                <a:cs typeface="Maven Pro Medium"/>
                <a:sym typeface="Maven Pro Medium"/>
              </a:rPr>
              <a:t>por su atención</a:t>
            </a:r>
            <a:r>
              <a:rPr b="0" lang="es" sz="6900">
                <a:latin typeface="Maven Pro Medium"/>
                <a:ea typeface="Maven Pro Medium"/>
                <a:cs typeface="Maven Pro Medium"/>
                <a:sym typeface="Maven Pro Medium"/>
              </a:rPr>
              <a:t> </a:t>
            </a:r>
            <a:endParaRPr b="0" sz="69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453" name="Google Shape;453;p22"/>
          <p:cNvSpPr txBox="1"/>
          <p:nvPr/>
        </p:nvSpPr>
        <p:spPr>
          <a:xfrm>
            <a:off x="250300" y="4426925"/>
            <a:ext cx="2910300" cy="490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47625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" sz="1700" u="none" cap="none" strike="noStrike">
                <a:solidFill>
                  <a:schemeClr val="lt1"/>
                </a:solidFill>
                <a:latin typeface="Pacifico"/>
                <a:ea typeface="Pacifico"/>
                <a:cs typeface="Pacifico"/>
                <a:sym typeface="Pacifico"/>
              </a:rPr>
              <a:t>Carlos G. Pérez Aranda</a:t>
            </a:r>
            <a:endParaRPr b="0" i="0" sz="1700" u="none" cap="none" strike="noStrike">
              <a:solidFill>
                <a:schemeClr val="lt1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  <p:sp>
        <p:nvSpPr>
          <p:cNvPr id="454" name="Google Shape;454;p22"/>
          <p:cNvSpPr txBox="1"/>
          <p:nvPr>
            <p:ph type="title"/>
          </p:nvPr>
        </p:nvSpPr>
        <p:spPr>
          <a:xfrm>
            <a:off x="211350" y="2466200"/>
            <a:ext cx="8721300" cy="186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s" sz="6400">
                <a:latin typeface="Maven Pro Medium"/>
                <a:ea typeface="Maven Pro Medium"/>
                <a:cs typeface="Maven Pro Medium"/>
                <a:sym typeface="Maven Pro Medium"/>
              </a:rPr>
              <a:t>¿Alguna pregunta?</a:t>
            </a:r>
            <a:r>
              <a:rPr b="0" lang="es" sz="7900">
                <a:latin typeface="Maven Pro Medium"/>
                <a:ea typeface="Maven Pro Medium"/>
                <a:cs typeface="Maven Pro Medium"/>
                <a:sym typeface="Maven Pro Medium"/>
              </a:rPr>
              <a:t> </a:t>
            </a:r>
            <a:endParaRPr b="0" sz="79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" title="james cook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83150"/>
            <a:ext cx="2481080" cy="3407949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"/>
          <p:cNvSpPr txBox="1"/>
          <p:nvPr/>
        </p:nvSpPr>
        <p:spPr>
          <a:xfrm>
            <a:off x="3003650" y="1037400"/>
            <a:ext cx="61404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Llega a las islas Hawaii en 1779</a:t>
            </a:r>
            <a:endParaRPr b="1" i="0" sz="29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3"/>
          <p:cNvSpPr txBox="1"/>
          <p:nvPr/>
        </p:nvSpPr>
        <p:spPr>
          <a:xfrm>
            <a:off x="2981925" y="2115425"/>
            <a:ext cx="6140400" cy="21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Los indígenas lo identificaron como Lono, el dios de la reproducción y el crecimiento, debido a la coincidencia de su llegada y partida con el ciclo ritual de Lono</a:t>
            </a:r>
            <a:endParaRPr b="1" i="0" sz="25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3"/>
          <p:cNvSpPr txBox="1"/>
          <p:nvPr/>
        </p:nvSpPr>
        <p:spPr>
          <a:xfrm>
            <a:off x="6785950" y="8298700"/>
            <a:ext cx="52479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Llega a las islas Hawaii en 1779</a:t>
            </a:r>
            <a:endParaRPr b="0" i="0" sz="25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98" name="Google Shape;298;p3" title="captain-james-cook-in-hawaii-collection-abecasisscience-photo-library.jp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3513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"/>
          <p:cNvSpPr txBox="1"/>
          <p:nvPr>
            <p:ph idx="4294967295" type="ctrTitle"/>
          </p:nvPr>
        </p:nvSpPr>
        <p:spPr>
          <a:xfrm>
            <a:off x="0" y="142325"/>
            <a:ext cx="5094600" cy="806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Maven Pro"/>
              <a:buNone/>
            </a:pPr>
            <a:r>
              <a:rPr b="1" i="0" lang="es" sz="392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James Cook</a:t>
            </a:r>
            <a:endParaRPr b="1" i="0" sz="3920" u="none" cap="none" strike="noStrik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4" title="james cook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83150"/>
            <a:ext cx="2481080" cy="3407949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"/>
          <p:cNvSpPr txBox="1"/>
          <p:nvPr/>
        </p:nvSpPr>
        <p:spPr>
          <a:xfrm>
            <a:off x="6785950" y="8298700"/>
            <a:ext cx="52479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Llega a las islas Hawaii en 1779</a:t>
            </a:r>
            <a:endParaRPr b="0" i="0" sz="25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4"/>
          <p:cNvSpPr txBox="1"/>
          <p:nvPr/>
        </p:nvSpPr>
        <p:spPr>
          <a:xfrm>
            <a:off x="3234325" y="598750"/>
            <a:ext cx="59097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Una tempestad hace que tenga que volver urgentemente a la isla</a:t>
            </a:r>
            <a:endParaRPr b="1" i="0" sz="29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4"/>
          <p:cNvSpPr txBox="1"/>
          <p:nvPr/>
        </p:nvSpPr>
        <p:spPr>
          <a:xfrm>
            <a:off x="3286275" y="1891650"/>
            <a:ext cx="58578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Los indígenas vieron esto como algo extraño pues no era propio de Lono. </a:t>
            </a:r>
            <a:endParaRPr b="1" i="0" sz="29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8" name="Google Shape;308;p4"/>
          <p:cNvSpPr txBox="1"/>
          <p:nvPr/>
        </p:nvSpPr>
        <p:spPr>
          <a:xfrm>
            <a:off x="3234325" y="3420175"/>
            <a:ext cx="59097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 reaparición de Cook perturbó el ciclo ritual de Lono de forma dramática.</a:t>
            </a:r>
            <a:endParaRPr b="1" i="0" sz="29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9" name="Google Shape;309;p4"/>
          <p:cNvSpPr txBox="1"/>
          <p:nvPr>
            <p:ph idx="4294967295" type="ctrTitle"/>
          </p:nvPr>
        </p:nvSpPr>
        <p:spPr>
          <a:xfrm>
            <a:off x="0" y="142325"/>
            <a:ext cx="5094600" cy="806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Maven Pro"/>
              <a:buNone/>
            </a:pPr>
            <a:r>
              <a:rPr b="1" i="0" lang="es" sz="392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James Cook</a:t>
            </a:r>
            <a:endParaRPr b="1" i="0" sz="3920" u="none" cap="none" strike="noStrik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5" title="james cook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83150"/>
            <a:ext cx="2481080" cy="3407949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5"/>
          <p:cNvSpPr txBox="1"/>
          <p:nvPr/>
        </p:nvSpPr>
        <p:spPr>
          <a:xfrm>
            <a:off x="6785950" y="8298700"/>
            <a:ext cx="5247900" cy="7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s" sz="2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Llega a las islas Hawaii en 1779</a:t>
            </a:r>
            <a:endParaRPr b="0" i="0" sz="25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6" name="Google Shape;316;p5"/>
          <p:cNvSpPr txBox="1"/>
          <p:nvPr/>
        </p:nvSpPr>
        <p:spPr>
          <a:xfrm>
            <a:off x="3003650" y="706725"/>
            <a:ext cx="614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Los indígenas cambiaron su actitud hacia el visitante. </a:t>
            </a:r>
            <a:endParaRPr b="1" i="0" sz="29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5"/>
          <p:cNvSpPr txBox="1"/>
          <p:nvPr/>
        </p:nvSpPr>
        <p:spPr>
          <a:xfrm>
            <a:off x="3003650" y="1891650"/>
            <a:ext cx="61404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La violencia estalló por toda la isla</a:t>
            </a:r>
            <a:endParaRPr b="1" i="0" sz="29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8" name="Google Shape;318;p5"/>
          <p:cNvSpPr txBox="1"/>
          <p:nvPr/>
        </p:nvSpPr>
        <p:spPr>
          <a:xfrm>
            <a:off x="3003600" y="2607025"/>
            <a:ext cx="6140400" cy="13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" sz="25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En el enfrentamiento Cook encontró la muerte.</a:t>
            </a:r>
            <a:endParaRPr b="1" i="0" sz="29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9" name="Google Shape;319;p5" title="featuredDeath-of-Captain-James-Cook-Hawaii.jp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5500" y="900912"/>
            <a:ext cx="6861750" cy="3341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" title="descarga.jpeg"/>
          <p:cNvPicPr preferRelativeResize="0"/>
          <p:nvPr/>
        </p:nvPicPr>
        <p:blipFill rotWithShape="1">
          <a:blip r:embed="rId5">
            <a:alphaModFix/>
          </a:blip>
          <a:srcRect b="12070" l="26608" r="28326" t="7942"/>
          <a:stretch/>
        </p:blipFill>
        <p:spPr>
          <a:xfrm>
            <a:off x="3003650" y="137425"/>
            <a:ext cx="515325" cy="70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"/>
          <p:cNvSpPr txBox="1"/>
          <p:nvPr>
            <p:ph idx="4294967295" type="ctrTitle"/>
          </p:nvPr>
        </p:nvSpPr>
        <p:spPr>
          <a:xfrm>
            <a:off x="0" y="137425"/>
            <a:ext cx="3307800" cy="8067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Maven Pro"/>
              <a:buNone/>
            </a:pPr>
            <a:r>
              <a:rPr b="1" i="0" lang="es" sz="392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James Cook</a:t>
            </a:r>
            <a:endParaRPr b="1" i="0" sz="3920" u="none" cap="none" strike="noStrik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lin ang="5400012" scaled="0"/>
        </a:gra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"/>
          <p:cNvSpPr txBox="1"/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¿Cómo podemos crear grupos?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lin ang="5400012" scaled="0"/>
        </a:gra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7"/>
          <p:cNvSpPr txBox="1"/>
          <p:nvPr>
            <p:ph type="title"/>
          </p:nvPr>
        </p:nvSpPr>
        <p:spPr>
          <a:xfrm>
            <a:off x="402600" y="154500"/>
            <a:ext cx="8338800" cy="2548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5600"/>
              <a:t>The Robbers Cave Experiment</a:t>
            </a:r>
            <a:endParaRPr sz="56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00"/>
              <a:t>Experimento de la cueva de los ladrones</a:t>
            </a:r>
            <a:r>
              <a:rPr lang="es" sz="5600"/>
              <a:t>.</a:t>
            </a:r>
            <a:endParaRPr sz="5600"/>
          </a:p>
        </p:txBody>
      </p:sp>
      <p:sp>
        <p:nvSpPr>
          <p:cNvPr id="332" name="Google Shape;332;p7"/>
          <p:cNvSpPr txBox="1"/>
          <p:nvPr>
            <p:ph type="title"/>
          </p:nvPr>
        </p:nvSpPr>
        <p:spPr>
          <a:xfrm>
            <a:off x="359425" y="2477875"/>
            <a:ext cx="8338800" cy="1863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700"/>
              <a:t>Muzafer y Carolyn Sherif 1954</a:t>
            </a:r>
            <a:endParaRPr sz="5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lin ang="5400012" scaled="0"/>
        </a:gra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8" title="boy scouts 1950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015800"/>
            <a:ext cx="4376177" cy="2916732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8"/>
          <p:cNvSpPr txBox="1"/>
          <p:nvPr/>
        </p:nvSpPr>
        <p:spPr>
          <a:xfrm>
            <a:off x="4572000" y="948925"/>
            <a:ext cx="4572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Los sujetos del experimento fueron una veintena de chicos de un campamento de Oklahoma.</a:t>
            </a:r>
            <a:endParaRPr b="1" i="0" sz="21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8"/>
          <p:cNvSpPr txBox="1"/>
          <p:nvPr/>
        </p:nvSpPr>
        <p:spPr>
          <a:xfrm>
            <a:off x="4572000" y="2294550"/>
            <a:ext cx="4572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Objetivo: Investigar los mecanismos que conducen a la formación de los grupos y cómo se producen los conflictos entre ellos.</a:t>
            </a:r>
            <a:endParaRPr b="1" i="0" sz="21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8"/>
          <p:cNvSpPr txBox="1"/>
          <p:nvPr>
            <p:ph type="title"/>
          </p:nvPr>
        </p:nvSpPr>
        <p:spPr>
          <a:xfrm>
            <a:off x="517600" y="0"/>
            <a:ext cx="8338800" cy="108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The Robbers Cave Experiment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DAFAF"/>
            </a:gs>
            <a:gs pos="100000">
              <a:srgbClr val="466363"/>
            </a:gs>
          </a:gsLst>
          <a:lin ang="5400012" scaled="0"/>
        </a:gra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9" title="boy scouts 1950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5800"/>
            <a:ext cx="4376177" cy="2916739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9"/>
          <p:cNvSpPr txBox="1"/>
          <p:nvPr/>
        </p:nvSpPr>
        <p:spPr>
          <a:xfrm>
            <a:off x="4500132" y="1015788"/>
            <a:ext cx="4644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 les dividió en dos grupos de once de forma aleatoria.</a:t>
            </a:r>
            <a:endParaRPr b="1" i="0" sz="21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7" name="Google Shape;347;p9"/>
          <p:cNvSpPr txBox="1"/>
          <p:nvPr/>
        </p:nvSpPr>
        <p:spPr>
          <a:xfrm>
            <a:off x="4500132" y="1724475"/>
            <a:ext cx="4644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Todos eran protestantes y provenían de la misma ciudad y clase social.</a:t>
            </a:r>
            <a:endParaRPr b="1" i="0" sz="21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9"/>
          <p:cNvSpPr txBox="1"/>
          <p:nvPr/>
        </p:nvSpPr>
        <p:spPr>
          <a:xfrm>
            <a:off x="4536125" y="2806700"/>
            <a:ext cx="4572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Inmediatamente los grupos asumieron identidades distintas y contrapuestas. </a:t>
            </a:r>
            <a:endParaRPr b="1" i="0" sz="21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9" name="Google Shape;349;p9"/>
          <p:cNvSpPr txBox="1"/>
          <p:nvPr/>
        </p:nvSpPr>
        <p:spPr>
          <a:xfrm>
            <a:off x="4500125" y="3961100"/>
            <a:ext cx="4287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s" sz="21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La camaradería entre los dos grupos no duró mucho.</a:t>
            </a:r>
            <a:endParaRPr b="1" i="0" sz="2100" u="none" cap="none" strike="noStrike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0" name="Google Shape;350;p9"/>
          <p:cNvSpPr txBox="1"/>
          <p:nvPr>
            <p:ph type="title"/>
          </p:nvPr>
        </p:nvSpPr>
        <p:spPr>
          <a:xfrm>
            <a:off x="535475" y="0"/>
            <a:ext cx="8338800" cy="108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00"/>
              <a:t>The Robbers Cave Experiment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