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9" r:id="rId7"/>
    <p:sldId id="271" r:id="rId8"/>
    <p:sldId id="262" r:id="rId9"/>
    <p:sldId id="272" r:id="rId10"/>
    <p:sldId id="286" r:id="rId11"/>
    <p:sldId id="263" r:id="rId12"/>
    <p:sldId id="274" r:id="rId13"/>
    <p:sldId id="264" r:id="rId14"/>
    <p:sldId id="288" r:id="rId15"/>
    <p:sldId id="265" r:id="rId16"/>
    <p:sldId id="277" r:id="rId17"/>
    <p:sldId id="275" r:id="rId18"/>
    <p:sldId id="276" r:id="rId19"/>
    <p:sldId id="28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67" r:id="rId28"/>
    <p:sldId id="284" r:id="rId29"/>
    <p:sldId id="290" r:id="rId30"/>
    <p:sldId id="268" r:id="rId31"/>
    <p:sldId id="292" r:id="rId32"/>
    <p:sldId id="291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89"/>
    <a:srgbClr val="FFCC66"/>
    <a:srgbClr val="FF5050"/>
    <a:srgbClr val="FF9900"/>
    <a:srgbClr val="FFC857"/>
    <a:srgbClr val="323031"/>
    <a:srgbClr val="084C61"/>
    <a:srgbClr val="DB3A34"/>
    <a:srgbClr val="CC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/>
  </p:normalViewPr>
  <p:slideViewPr>
    <p:cSldViewPr>
      <p:cViewPr varScale="1">
        <p:scale>
          <a:sx n="69" d="100"/>
          <a:sy n="69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A863D-32C6-49A7-A24C-00E268EC1063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1D0C7-911D-4D82-AA0B-4D7CEF6C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3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486" y="2248773"/>
            <a:ext cx="8352928" cy="1470025"/>
          </a:xfrm>
        </p:spPr>
        <p:txBody>
          <a:bodyPr/>
          <a:lstStyle/>
          <a:p>
            <a:r>
              <a:rPr lang="pt-BR" sz="3200" dirty="0">
                <a:solidFill>
                  <a:srgbClr val="FFC857"/>
                </a:solidFill>
                <a:effectLst/>
              </a:rPr>
              <a:t>DESENVOLVIMENTO DE CÓDIGO DE BARRAS BIDIMENSIONAL CUSTOMIZÁVEL</a:t>
            </a:r>
            <a:endParaRPr lang="pt-BR" sz="3200" dirty="0">
              <a:solidFill>
                <a:srgbClr val="FFC857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1550" y="465313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Aluno: Cleyson Gustavo Reinhold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Orientador: Aurélio Faustino </a:t>
            </a:r>
            <a:r>
              <a:rPr lang="pt-BR" sz="2400" dirty="0" err="1">
                <a:solidFill>
                  <a:schemeClr val="bg1"/>
                </a:solidFill>
              </a:rPr>
              <a:t>Hoppe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9AAB32-5598-47FF-A0B7-5F41FE4C5485}"/>
              </a:ext>
            </a:extLst>
          </p:cNvPr>
          <p:cNvSpPr txBox="1"/>
          <p:nvPr/>
        </p:nvSpPr>
        <p:spPr>
          <a:xfrm>
            <a:off x="415486" y="215131"/>
            <a:ext cx="6604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Departamento de Sistemas e Computação – FURB</a:t>
            </a:r>
          </a:p>
          <a:p>
            <a:r>
              <a:rPr lang="pt-BR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Curso de Ciência da Computação</a:t>
            </a:r>
          </a:p>
          <a:p>
            <a:r>
              <a:rPr lang="pt-BR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Trabalho de Conclusão de Curso – 2019/1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Em resumo...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539552" y="2286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pt-BR" sz="3600" b="0" kern="0" dirty="0">
                <a:solidFill>
                  <a:schemeClr val="tx1"/>
                </a:solidFill>
              </a:rPr>
              <a:t>Limitações dos correlatos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56014" y="40233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pt-BR" sz="3600" b="0" kern="0" dirty="0">
                <a:solidFill>
                  <a:schemeClr val="tx1"/>
                </a:solidFill>
              </a:rPr>
              <a:t>Objetivos do projeto </a:t>
            </a:r>
            <a:r>
              <a:rPr lang="pt-BR" sz="2400" b="0" kern="0" dirty="0">
                <a:solidFill>
                  <a:schemeClr val="tx1"/>
                </a:solidFill>
              </a:rPr>
              <a:t>(Personalização)</a:t>
            </a:r>
            <a:endParaRPr lang="pt-BR" sz="36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5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826" y="612775"/>
            <a:ext cx="8229600" cy="1143000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51A95-48AC-4EF3-8AAE-83F1F741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11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6D7D1E-0A0E-448F-A2F2-2D84DF83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91678"/>
              </p:ext>
            </p:extLst>
          </p:nvPr>
        </p:nvGraphicFramePr>
        <p:xfrm>
          <a:off x="673224" y="2384884"/>
          <a:ext cx="7983202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794">
                  <a:extLst>
                    <a:ext uri="{9D8B030D-6E8A-4147-A177-3AD203B41FA5}">
                      <a16:colId xmlns:a16="http://schemas.microsoft.com/office/drawing/2014/main" val="1520647267"/>
                    </a:ext>
                  </a:extLst>
                </a:gridCol>
                <a:gridCol w="6443408">
                  <a:extLst>
                    <a:ext uri="{9D8B030D-6E8A-4147-A177-3AD203B41FA5}">
                      <a16:colId xmlns:a16="http://schemas.microsoft.com/office/drawing/2014/main" val="3970017647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RF01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permitir a codificação de mensagens em imagens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998047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RF02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permitir a customização de códigos gerados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4156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RF03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permitir adicionar figura ao código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7341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RF04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permitir a decodificação de mensagens codificadas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4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491" y="509642"/>
            <a:ext cx="8229600" cy="1143000"/>
          </a:xfrm>
        </p:spPr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59B0D9-5FCC-4819-86B7-C097CD6C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1430D39-062F-4B6A-9169-17AB70FFB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78152"/>
              </p:ext>
            </p:extLst>
          </p:nvPr>
        </p:nvGraphicFramePr>
        <p:xfrm>
          <a:off x="706847" y="2360742"/>
          <a:ext cx="799288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62">
                  <a:extLst>
                    <a:ext uri="{9D8B030D-6E8A-4147-A177-3AD203B41FA5}">
                      <a16:colId xmlns:a16="http://schemas.microsoft.com/office/drawing/2014/main" val="1520647267"/>
                    </a:ext>
                  </a:extLst>
                </a:gridCol>
                <a:gridCol w="6451226">
                  <a:extLst>
                    <a:ext uri="{9D8B030D-6E8A-4147-A177-3AD203B41FA5}">
                      <a16:colId xmlns:a16="http://schemas.microsoft.com/office/drawing/2014/main" val="3970017647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RNF01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permitir a geração de imagens codificadas através de plataforma 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998047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RNF02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desenvolver o </a:t>
                      </a:r>
                      <a:r>
                        <a:rPr lang="pt-BR" sz="2000" b="0" i="1" dirty="0" err="1">
                          <a:solidFill>
                            <a:schemeClr val="tx1"/>
                          </a:solidFill>
                        </a:rPr>
                        <a:t>encoder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utilizando a linguagem </a:t>
                      </a:r>
                      <a:r>
                        <a:rPr lang="pt-BR" sz="2000" b="0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4156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RNF03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permitir a decodificação de imagens utilizando a câmera através de uma aplicação 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7341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RNF04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utilizar as bibliotecas </a:t>
                      </a:r>
                      <a:r>
                        <a:rPr lang="pt-BR" sz="2000" b="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para o processamento de imagens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4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97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264" y="6926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1" y="2517958"/>
            <a:ext cx="8820698" cy="2089441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6E33E-1AFF-4B36-9326-75F331CE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8749" y="6308486"/>
            <a:ext cx="2133600" cy="476250"/>
          </a:xfrm>
        </p:spPr>
        <p:txBody>
          <a:bodyPr/>
          <a:lstStyle/>
          <a:p>
            <a:fld id="{6568E297-6CBE-4718-A55E-559A2615A1B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>
                <a:solidFill>
                  <a:srgbClr val="FFC857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71848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840" y="269776"/>
            <a:ext cx="8517632" cy="1143000"/>
          </a:xfrm>
        </p:spPr>
        <p:txBody>
          <a:bodyPr/>
          <a:lstStyle/>
          <a:p>
            <a:r>
              <a:rPr lang="pt-BR" dirty="0"/>
              <a:t>ENCODER 1/4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"/>
          <a:stretch/>
        </p:blipFill>
        <p:spPr bwMode="auto">
          <a:xfrm>
            <a:off x="467544" y="1988840"/>
            <a:ext cx="8219256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5FFBB1-EC5C-41A6-9521-4D58FE34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ENCODER 2/4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81545"/>
            <a:ext cx="8229600" cy="4680520"/>
          </a:xfrm>
        </p:spPr>
        <p:txBody>
          <a:bodyPr/>
          <a:lstStyle/>
          <a:p>
            <a:r>
              <a:rPr lang="pt-BR" dirty="0"/>
              <a:t>Carregar texto e configurações de estilo</a:t>
            </a:r>
          </a:p>
          <a:p>
            <a:r>
              <a:rPr lang="pt-BR" dirty="0"/>
              <a:t>Converter para base 4</a:t>
            </a:r>
          </a:p>
          <a:p>
            <a:r>
              <a:rPr lang="pt-BR" dirty="0"/>
              <a:t>Inserir caracteres de metadados</a:t>
            </a:r>
          </a:p>
          <a:p>
            <a:r>
              <a:rPr lang="pt-BR" dirty="0"/>
              <a:t>Desenhar símbolos</a:t>
            </a:r>
          </a:p>
          <a:p>
            <a:r>
              <a:rPr lang="pt-BR" dirty="0"/>
              <a:t>Aplicar configurações de estilo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DA6D17-893E-4A67-B0DB-93B82B57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7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ENCODER 3/4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35481"/>
          <a:stretch/>
        </p:blipFill>
        <p:spPr bwMode="auto">
          <a:xfrm>
            <a:off x="608830" y="1988840"/>
            <a:ext cx="7926340" cy="33843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6E29B5-7D11-4B6F-A9B8-12236F5A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2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lip-art&#10;&#10;Descrição gerada automaticam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" y="2231740"/>
            <a:ext cx="8229600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BB1997-4ADB-4874-A633-2AC0F58F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82067F-DF02-44D8-ABBB-451B33A8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ENCODER 4/4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74C226-09CB-4198-9ECB-B485FDFE91E6}"/>
              </a:ext>
            </a:extLst>
          </p:cNvPr>
          <p:cNvSpPr txBox="1"/>
          <p:nvPr/>
        </p:nvSpPr>
        <p:spPr>
          <a:xfrm>
            <a:off x="395536" y="18448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 final:</a:t>
            </a:r>
          </a:p>
        </p:txBody>
      </p:sp>
    </p:spTree>
    <p:extLst>
      <p:ext uri="{BB962C8B-B14F-4D97-AF65-F5344CB8AC3E}">
        <p14:creationId xmlns:p14="http://schemas.microsoft.com/office/powerpoint/2010/main" val="32341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25070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680520"/>
          </a:xfrm>
        </p:spPr>
        <p:txBody>
          <a:bodyPr>
            <a:noAutofit/>
          </a:bodyPr>
          <a:lstStyle/>
          <a:p>
            <a:r>
              <a:rPr lang="pt-BR" sz="2400" dirty="0"/>
              <a:t>Introdução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Trabalhos correlatos</a:t>
            </a:r>
          </a:p>
          <a:p>
            <a:r>
              <a:rPr lang="pt-BR" sz="2400" dirty="0"/>
              <a:t>Requisitos funcionais/não funcionais</a:t>
            </a:r>
          </a:p>
          <a:p>
            <a:r>
              <a:rPr lang="pt-BR" sz="2400" dirty="0"/>
              <a:t>Especificação</a:t>
            </a:r>
          </a:p>
          <a:p>
            <a:r>
              <a:rPr lang="pt-BR" sz="2400" dirty="0"/>
              <a:t>Implementação</a:t>
            </a:r>
          </a:p>
          <a:p>
            <a:pPr lvl="1"/>
            <a:r>
              <a:rPr lang="pt-BR" sz="2000" dirty="0" err="1"/>
              <a:t>Encoder</a:t>
            </a:r>
            <a:endParaRPr lang="pt-BR" sz="2000" dirty="0"/>
          </a:p>
          <a:p>
            <a:pPr lvl="1"/>
            <a:r>
              <a:rPr lang="pt-BR" sz="2000" dirty="0" err="1"/>
              <a:t>Decoder</a:t>
            </a:r>
            <a:endParaRPr lang="pt-BR" sz="2000" dirty="0"/>
          </a:p>
          <a:p>
            <a:r>
              <a:rPr lang="pt-BR" sz="2400" dirty="0"/>
              <a:t>Análise dos resultados</a:t>
            </a:r>
          </a:p>
          <a:p>
            <a:r>
              <a:rPr lang="pt-BR" sz="2400" dirty="0"/>
              <a:t>Conclusão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1127C-780B-42A3-A2C1-A1266DB1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DECODER (1/6)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83987" y="1718625"/>
            <a:ext cx="8229600" cy="4680520"/>
          </a:xfrm>
        </p:spPr>
        <p:txBody>
          <a:bodyPr/>
          <a:lstStyle/>
          <a:p>
            <a:r>
              <a:rPr lang="pt-BR" dirty="0"/>
              <a:t>Definir área válida da imagem</a:t>
            </a:r>
          </a:p>
          <a:p>
            <a:r>
              <a:rPr lang="pt-BR" dirty="0"/>
              <a:t>Aplicar suavização e </a:t>
            </a:r>
            <a:r>
              <a:rPr lang="pt-BR" dirty="0" err="1"/>
              <a:t>binarização</a:t>
            </a:r>
            <a:endParaRPr lang="pt-BR" dirty="0"/>
          </a:p>
          <a:p>
            <a:r>
              <a:rPr lang="pt-BR" dirty="0"/>
              <a:t>Aplicar filtros morfológicos</a:t>
            </a:r>
          </a:p>
          <a:p>
            <a:r>
              <a:rPr lang="pt-BR" dirty="0"/>
              <a:t>Separar símbolos válidos</a:t>
            </a:r>
          </a:p>
          <a:p>
            <a:r>
              <a:rPr lang="pt-BR" dirty="0"/>
              <a:t>Definir valor para os símbolos</a:t>
            </a:r>
          </a:p>
          <a:p>
            <a:r>
              <a:rPr lang="pt-BR" dirty="0"/>
              <a:t>Ordenar símbolos encontrados</a:t>
            </a:r>
          </a:p>
          <a:p>
            <a:r>
              <a:rPr lang="pt-BR" dirty="0"/>
              <a:t>Converter valores para texto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698D53-0356-482E-B9C5-9D384395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9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3" y="1988840"/>
            <a:ext cx="7895754" cy="354462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847E28-8A7C-4D9C-B712-0D942C50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FD153A6-26F5-4874-ADB4-97742065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/>
          <a:lstStyle/>
          <a:p>
            <a:r>
              <a:rPr lang="pt-BR" dirty="0"/>
              <a:t>DECODER (2/6)</a:t>
            </a:r>
          </a:p>
        </p:txBody>
      </p:sp>
    </p:spTree>
    <p:extLst>
      <p:ext uri="{BB962C8B-B14F-4D97-AF65-F5344CB8AC3E}">
        <p14:creationId xmlns:p14="http://schemas.microsoft.com/office/powerpoint/2010/main" val="2977396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"/>
          <a:stretch/>
        </p:blipFill>
        <p:spPr>
          <a:xfrm>
            <a:off x="144016" y="2132856"/>
            <a:ext cx="8820472" cy="296272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BE6BAB-BED3-496E-AB3E-91537542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D0B5278-8965-4C07-88F0-1BF2FF27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DECODER (3/6)</a:t>
            </a:r>
          </a:p>
        </p:txBody>
      </p:sp>
    </p:spTree>
    <p:extLst>
      <p:ext uri="{BB962C8B-B14F-4D97-AF65-F5344CB8AC3E}">
        <p14:creationId xmlns:p14="http://schemas.microsoft.com/office/powerpoint/2010/main" val="394239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2" y="2109737"/>
            <a:ext cx="8525036" cy="2638525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1A167C-B2CA-480B-A21A-9653BCAB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392F8E4-409B-44DF-9F0A-5404ECBD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DECODER (4/6)</a:t>
            </a:r>
          </a:p>
        </p:txBody>
      </p:sp>
    </p:spTree>
    <p:extLst>
      <p:ext uri="{BB962C8B-B14F-4D97-AF65-F5344CB8AC3E}">
        <p14:creationId xmlns:p14="http://schemas.microsoft.com/office/powerpoint/2010/main" val="172666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" r="744"/>
          <a:stretch/>
        </p:blipFill>
        <p:spPr>
          <a:xfrm>
            <a:off x="1403648" y="1556792"/>
            <a:ext cx="5654998" cy="4882284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50E561-3181-4A49-9EE4-F94B5024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9390224-1D0A-4023-B927-6EF660B8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DECODER (5/6)</a:t>
            </a:r>
          </a:p>
        </p:txBody>
      </p:sp>
    </p:spTree>
    <p:extLst>
      <p:ext uri="{BB962C8B-B14F-4D97-AF65-F5344CB8AC3E}">
        <p14:creationId xmlns:p14="http://schemas.microsoft.com/office/powerpoint/2010/main" val="3484485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&#10;&#10;Descrição gerada automaticament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"/>
          <a:stretch/>
        </p:blipFill>
        <p:spPr bwMode="auto">
          <a:xfrm>
            <a:off x="834741" y="2060848"/>
            <a:ext cx="7474518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985F7A-75E3-4040-8352-AFFB22D7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FB2AD78-451B-42E0-B779-D6C5E7D8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DECODER (6/6)</a:t>
            </a:r>
          </a:p>
        </p:txBody>
      </p:sp>
    </p:spTree>
    <p:extLst>
      <p:ext uri="{BB962C8B-B14F-4D97-AF65-F5344CB8AC3E}">
        <p14:creationId xmlns:p14="http://schemas.microsoft.com/office/powerpoint/2010/main" val="420132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46040"/>
            <a:ext cx="8229600" cy="1143000"/>
          </a:xfrm>
        </p:spPr>
        <p:txBody>
          <a:bodyPr/>
          <a:lstStyle/>
          <a:p>
            <a:r>
              <a:rPr lang="pt-BR" dirty="0">
                <a:solidFill>
                  <a:srgbClr val="FFC857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34308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"/>
          <a:stretch/>
        </p:blipFill>
        <p:spPr>
          <a:xfrm>
            <a:off x="125760" y="2618917"/>
            <a:ext cx="8892480" cy="2610283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5F627-C5CF-4B45-8849-9D8976C7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0EF2C5-9308-46FC-B24C-B39BD66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99853"/>
            <a:ext cx="8229600" cy="1143000"/>
          </a:xfrm>
        </p:spPr>
        <p:txBody>
          <a:bodyPr/>
          <a:lstStyle/>
          <a:p>
            <a:r>
              <a:rPr lang="pt-BR" dirty="0"/>
              <a:t>Análise dos Resultados (1/3)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01533"/>
            <a:ext cx="8229600" cy="1143000"/>
          </a:xfrm>
        </p:spPr>
        <p:txBody>
          <a:bodyPr/>
          <a:lstStyle/>
          <a:p>
            <a:r>
              <a:rPr lang="pt-BR" dirty="0"/>
              <a:t>Análise dos Resultados (2/3)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0"/>
          <a:stretch/>
        </p:blipFill>
        <p:spPr>
          <a:xfrm>
            <a:off x="221377" y="2420597"/>
            <a:ext cx="8671103" cy="2952619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DCDCC-6B48-4065-A8F9-34A6D13F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09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0"/>
          <a:stretch/>
        </p:blipFill>
        <p:spPr>
          <a:xfrm>
            <a:off x="107504" y="2348880"/>
            <a:ext cx="8851495" cy="2899272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9CC8C1-4C92-4BB3-9F44-E4D55198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FB346A5-1D80-4ABA-B2B8-04CA662A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/>
          <a:lstStyle/>
          <a:p>
            <a:r>
              <a:rPr lang="pt-BR" dirty="0"/>
              <a:t>Análise dos Resultados (3/3)</a:t>
            </a:r>
          </a:p>
        </p:txBody>
      </p:sp>
    </p:spTree>
    <p:extLst>
      <p:ext uri="{BB962C8B-B14F-4D97-AF65-F5344CB8AC3E}">
        <p14:creationId xmlns:p14="http://schemas.microsoft.com/office/powerpoint/2010/main" val="203708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endParaRPr lang="pt-BR" sz="1800" dirty="0"/>
          </a:p>
          <a:p>
            <a:endParaRPr lang="pt-BR" dirty="0"/>
          </a:p>
          <a:p>
            <a:r>
              <a:rPr lang="pt-BR" dirty="0"/>
              <a:t>QR </a:t>
            </a:r>
            <a:r>
              <a:rPr lang="pt-BR" dirty="0" err="1"/>
              <a:t>Code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88" y="4402998"/>
            <a:ext cx="2354510" cy="23545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94" y="2034955"/>
            <a:ext cx="2768699" cy="175234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8DFABC-0D2B-40F5-8EE3-E08B7E25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559" y="647438"/>
            <a:ext cx="8229600" cy="1143000"/>
          </a:xfrm>
        </p:spPr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046" y="2204864"/>
            <a:ext cx="8669442" cy="46805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800" dirty="0"/>
              <a:t>Implementação do ENCODER / DECODER  </a:t>
            </a:r>
          </a:p>
          <a:p>
            <a:pPr>
              <a:spcAft>
                <a:spcPts val="1200"/>
              </a:spcAft>
            </a:pPr>
            <a:r>
              <a:rPr lang="pt-BR" sz="2800" dirty="0"/>
              <a:t>Limitações na quantidade de informação codificável</a:t>
            </a:r>
          </a:p>
          <a:p>
            <a:pPr>
              <a:spcAft>
                <a:spcPts val="1200"/>
              </a:spcAft>
            </a:pPr>
            <a:r>
              <a:rPr lang="pt-BR" sz="2800" dirty="0"/>
              <a:t>Limitações na leitura com condições desfavoráveis</a:t>
            </a:r>
          </a:p>
          <a:p>
            <a:pPr>
              <a:spcAft>
                <a:spcPts val="1200"/>
              </a:spcAft>
            </a:pPr>
            <a:r>
              <a:rPr lang="pt-BR" sz="2800" dirty="0"/>
              <a:t>Falta de mecanismo de correção de erros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C59CDC-75B2-44FE-A958-27D35C72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08F370-E8F6-4BB9-9139-698F9B3A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59" y="2574032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79820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486" y="2248773"/>
            <a:ext cx="8352928" cy="1470025"/>
          </a:xfrm>
        </p:spPr>
        <p:txBody>
          <a:bodyPr/>
          <a:lstStyle/>
          <a:p>
            <a:r>
              <a:rPr lang="pt-BR" sz="3200" dirty="0">
                <a:solidFill>
                  <a:srgbClr val="FFC857"/>
                </a:solidFill>
                <a:effectLst/>
              </a:rPr>
              <a:t>DESENVOLVIMENTO DE CÓDIGO DE BARRAS BIDIMENSIONAL CUSTOMIZÁVEL</a:t>
            </a:r>
            <a:endParaRPr lang="pt-BR" sz="3200" dirty="0">
              <a:solidFill>
                <a:srgbClr val="FFC857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1550" y="465313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Aluno: Cleyson Gustavo Reinhold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Orientador: Aurélio Faustino </a:t>
            </a:r>
            <a:r>
              <a:rPr lang="pt-BR" sz="2400" dirty="0" err="1">
                <a:solidFill>
                  <a:schemeClr val="bg1"/>
                </a:solidFill>
              </a:rPr>
              <a:t>Hoppe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9AAB32-5598-47FF-A0B7-5F41FE4C5485}"/>
              </a:ext>
            </a:extLst>
          </p:cNvPr>
          <p:cNvSpPr txBox="1"/>
          <p:nvPr/>
        </p:nvSpPr>
        <p:spPr>
          <a:xfrm>
            <a:off x="415486" y="215131"/>
            <a:ext cx="6604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Departamento de Sistemas e Computação – FURB</a:t>
            </a:r>
          </a:p>
          <a:p>
            <a:r>
              <a:rPr lang="pt-BR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Curso de Ciência da Computação</a:t>
            </a:r>
          </a:p>
          <a:p>
            <a:r>
              <a:rPr lang="pt-BR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Trabalho de Conclusão de Curso – 2019/1</a:t>
            </a:r>
          </a:p>
        </p:txBody>
      </p:sp>
    </p:spTree>
    <p:extLst>
      <p:ext uri="{BB962C8B-B14F-4D97-AF65-F5344CB8AC3E}">
        <p14:creationId xmlns:p14="http://schemas.microsoft.com/office/powerpoint/2010/main" val="365140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132856"/>
            <a:ext cx="8676456" cy="468052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pt-BR" sz="2800" dirty="0"/>
              <a:t>Gerar novo tipo de codificação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pt-BR" sz="2800" dirty="0"/>
              <a:t>Permitir customização do novo tipo de codificação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pt-BR" sz="2800" dirty="0"/>
              <a:t>Criar uma forma de decodificar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6E5512-AAB5-4DEA-90AD-41F20C89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(1/3)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r>
              <a:rPr lang="pt-BR" dirty="0"/>
              <a:t>QR </a:t>
            </a:r>
            <a:r>
              <a:rPr lang="pt-BR" dirty="0" err="1"/>
              <a:t>Code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6" y="2492896"/>
            <a:ext cx="7851774" cy="3363685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36A9D8-481C-4E80-8C43-7494E1EA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(2/3)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8229600" cy="4680520"/>
          </a:xfrm>
        </p:spPr>
        <p:txBody>
          <a:bodyPr/>
          <a:lstStyle/>
          <a:p>
            <a:r>
              <a:rPr lang="pt-BR" dirty="0"/>
              <a:t>Erosão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Dilatação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t="1091" r="1635" b="2438"/>
          <a:stretch/>
        </p:blipFill>
        <p:spPr>
          <a:xfrm>
            <a:off x="3303891" y="1899074"/>
            <a:ext cx="4981881" cy="17158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2967" r="1340" b="2686"/>
          <a:stretch/>
        </p:blipFill>
        <p:spPr>
          <a:xfrm>
            <a:off x="3303890" y="4262961"/>
            <a:ext cx="5094081" cy="166856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02BE08-E0B8-4A67-8866-ABF6A054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(3/3)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77101"/>
            <a:ext cx="8229600" cy="4680520"/>
          </a:xfrm>
        </p:spPr>
        <p:txBody>
          <a:bodyPr/>
          <a:lstStyle/>
          <a:p>
            <a:r>
              <a:rPr lang="pt-BR" dirty="0"/>
              <a:t>Abertura e fechamento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FAAAA865-D7AC-439D-8EF7-F3C26E7D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" y="3068960"/>
            <a:ext cx="7435494" cy="230425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61601-F870-46DD-8BE0-8232C617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06644"/>
            <a:ext cx="8229600" cy="1143000"/>
          </a:xfrm>
        </p:spPr>
        <p:txBody>
          <a:bodyPr/>
          <a:lstStyle/>
          <a:p>
            <a:r>
              <a:rPr lang="pt-BR" dirty="0"/>
              <a:t>Trabalhos Correlatos (1/2)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50860"/>
            <a:ext cx="2921666" cy="290261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41550" y="208152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Halftone</a:t>
            </a:r>
            <a:r>
              <a:rPr lang="pt-BR" dirty="0"/>
              <a:t> QR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99924" y="5353471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 Fonte: Chu et al. (2013)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42157" y="2081528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Visualead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80006" y="5353471"/>
            <a:ext cx="2140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err="1"/>
              <a:t>Visualead</a:t>
            </a:r>
            <a:r>
              <a:rPr lang="pt-BR" sz="1400" dirty="0"/>
              <a:t> (2019)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38" y="2450860"/>
            <a:ext cx="2874834" cy="290261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80951F-FFB5-4F08-872A-09BC2F0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pt-BR" dirty="0"/>
              <a:t>Trabalhos Correlatos (1/2)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55" y="2596148"/>
            <a:ext cx="2866538" cy="290006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98587" y="2225542"/>
            <a:ext cx="34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Efficient</a:t>
            </a:r>
            <a:r>
              <a:rPr lang="pt-BR" dirty="0"/>
              <a:t> QR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Beautification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03455" y="549748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err="1"/>
              <a:t>Lin</a:t>
            </a:r>
            <a:r>
              <a:rPr lang="pt-BR" sz="1400" dirty="0"/>
              <a:t> et al. (2015)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62" y="2594876"/>
            <a:ext cx="2940554" cy="29026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32665" y="2225544"/>
            <a:ext cx="10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ART-UP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53923" y="5497487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err="1"/>
              <a:t>Xu</a:t>
            </a:r>
            <a:r>
              <a:rPr lang="pt-BR" sz="1400" dirty="0"/>
              <a:t> </a:t>
            </a:r>
            <a:r>
              <a:rPr lang="pt-BR" sz="1400" dirty="0" err="1"/>
              <a:t>el</a:t>
            </a:r>
            <a:r>
              <a:rPr lang="pt-BR" sz="1400" dirty="0"/>
              <a:t> al. (2015)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B24F4AB-43FC-48BA-BA12-4191A24E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437</Words>
  <Application>Microsoft Office PowerPoint</Application>
  <PresentationFormat>Apresentação na tela (4:3)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5" baseType="lpstr">
      <vt:lpstr>Arial</vt:lpstr>
      <vt:lpstr>Calibri</vt:lpstr>
      <vt:lpstr>Design padrão</vt:lpstr>
      <vt:lpstr>DESENVOLVIMENTO DE CÓDIGO DE BARRAS BIDIMENSIONAL CUSTOMIZÁVEL</vt:lpstr>
      <vt:lpstr>Roteiro</vt:lpstr>
      <vt:lpstr>Introdução</vt:lpstr>
      <vt:lpstr>Objetivos</vt:lpstr>
      <vt:lpstr>Fundamentação Teórica (1/3)</vt:lpstr>
      <vt:lpstr>Fundamentação Teórica (2/3)</vt:lpstr>
      <vt:lpstr>Fundamentação Teórica (3/3)</vt:lpstr>
      <vt:lpstr>Trabalhos Correlatos (1/2)</vt:lpstr>
      <vt:lpstr>Trabalhos Correlatos (1/2)</vt:lpstr>
      <vt:lpstr>Em resumo...</vt:lpstr>
      <vt:lpstr>Requisitos funcionais</vt:lpstr>
      <vt:lpstr>Requisitos não funcionais</vt:lpstr>
      <vt:lpstr>Especificação</vt:lpstr>
      <vt:lpstr>ENCODER</vt:lpstr>
      <vt:lpstr>ENCODER 1/4</vt:lpstr>
      <vt:lpstr>ENCODER 2/4</vt:lpstr>
      <vt:lpstr>ENCODER 3/4</vt:lpstr>
      <vt:lpstr>ENCODER 4/4</vt:lpstr>
      <vt:lpstr>DECODER</vt:lpstr>
      <vt:lpstr>DECODER (1/6)</vt:lpstr>
      <vt:lpstr>DECODER (2/6)</vt:lpstr>
      <vt:lpstr>DECODER (3/6)</vt:lpstr>
      <vt:lpstr>DECODER (4/6)</vt:lpstr>
      <vt:lpstr>DECODER (5/6)</vt:lpstr>
      <vt:lpstr>DECODER (6/6)</vt:lpstr>
      <vt:lpstr>RESULTADOS</vt:lpstr>
      <vt:lpstr>Análise dos Resultados (1/3)</vt:lpstr>
      <vt:lpstr>Análise dos Resultados (2/3)</vt:lpstr>
      <vt:lpstr>Análise dos Resultados (3/3)</vt:lpstr>
      <vt:lpstr>Conclusões e Sugestões</vt:lpstr>
      <vt:lpstr>OBRIGADO!</vt:lpstr>
      <vt:lpstr>DESENVOLVIMENTO DE CÓDIGO DE BARRAS BIDIMENSIONAL CUSTOMIZÁVEL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Cleyson</cp:lastModifiedBy>
  <cp:revision>124</cp:revision>
  <dcterms:created xsi:type="dcterms:W3CDTF">2012-05-08T00:10:24Z</dcterms:created>
  <dcterms:modified xsi:type="dcterms:W3CDTF">2019-07-10T17:14:21Z</dcterms:modified>
</cp:coreProperties>
</file>