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300" r:id="rId4"/>
    <p:sldId id="302" r:id="rId5"/>
    <p:sldId id="305" r:id="rId6"/>
    <p:sldId id="306" r:id="rId7"/>
    <p:sldId id="313" r:id="rId8"/>
    <p:sldId id="314" r:id="rId9"/>
    <p:sldId id="315" r:id="rId10"/>
    <p:sldId id="316" r:id="rId11"/>
    <p:sldId id="317" r:id="rId12"/>
    <p:sldId id="303" r:id="rId13"/>
    <p:sldId id="304" r:id="rId14"/>
    <p:sldId id="308" r:id="rId15"/>
    <p:sldId id="307" r:id="rId16"/>
    <p:sldId id="311" r:id="rId17"/>
    <p:sldId id="309" r:id="rId18"/>
    <p:sldId id="310" r:id="rId19"/>
    <p:sldId id="312" r:id="rId20"/>
    <p:sldId id="318" r:id="rId21"/>
    <p:sldId id="319" r:id="rId22"/>
    <p:sldId id="320" r:id="rId23"/>
    <p:sldId id="298" r:id="rId24"/>
    <p:sldId id="299" r:id="rId25"/>
    <p:sldId id="321" r:id="rId26"/>
    <p:sldId id="301" r:id="rId27"/>
    <p:sldId id="27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9" autoAdjust="0"/>
    <p:restoredTop sz="95822" autoAdjust="0"/>
  </p:normalViewPr>
  <p:slideViewPr>
    <p:cSldViewPr snapToGrid="0">
      <p:cViewPr varScale="1">
        <p:scale>
          <a:sx n="106" d="100"/>
          <a:sy n="106" d="100"/>
        </p:scale>
        <p:origin x="9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6/tutorial/doc/bnbtg.html" TargetMode="External"/><Relationship Id="rId2" Type="http://schemas.openxmlformats.org/officeDocument/2006/relationships/hyperlink" Target="https://en.wikipedia.org/wiki/Jakarta_Persistence_Query_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JPA </a:t>
            </a:r>
            <a:br>
              <a:rPr lang="de-DE" dirty="0"/>
            </a:br>
            <a:r>
              <a:rPr lang="de-DE" dirty="0"/>
              <a:t>Java </a:t>
            </a:r>
            <a:r>
              <a:rPr lang="de-DE" dirty="0" err="1"/>
              <a:t>Persistance</a:t>
            </a:r>
            <a:r>
              <a:rPr lang="de-DE" dirty="0"/>
              <a:t> API</a:t>
            </a:r>
            <a:br>
              <a:rPr lang="de-DE" dirty="0"/>
            </a:br>
            <a:r>
              <a:rPr lang="de-DE" dirty="0"/>
              <a:t>O/R Mapping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2023</a:t>
            </a:r>
          </a:p>
          <a:p>
            <a:r>
              <a:rPr lang="de-DE" dirty="0"/>
              <a:t>Version 1.0.5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78" y="3828975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68B50-8AC8-C9F4-C6C9-5A815332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JPA – JTA – Transactions and Scopes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AF81F60F-75CB-28E8-C505-045705CCF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11656"/>
              </p:ext>
            </p:extLst>
          </p:nvPr>
        </p:nvGraphicFramePr>
        <p:xfrm>
          <a:off x="838200" y="1690688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1986338900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4167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2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 @Transactional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Annoation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define</a:t>
                      </a:r>
                      <a:r>
                        <a:rPr lang="de-DE" sz="1400" dirty="0"/>
                        <a:t> TX </a:t>
                      </a:r>
                      <a:r>
                        <a:rPr lang="de-DE" sz="1400" dirty="0" err="1"/>
                        <a:t>Boundaries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automatically</a:t>
                      </a:r>
                      <a:endParaRPr lang="de-DE" sz="1400" dirty="0"/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</a:t>
                      </a:r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REQUIRED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4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@TransactionScoped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standard CDI scope to define bean instances whose lifecycle is scoped to the currently active JTA transaction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8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@Transactional</a:t>
                      </a:r>
                      <a:r>
                        <a:rPr lang="de-DE" sz="1400" dirty="0"/>
                        <a:t>(</a:t>
                      </a:r>
                      <a:br>
                        <a:rPr lang="de-DE" sz="1400" dirty="0"/>
                      </a:b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</a:t>
                      </a:r>
                      <a:r>
                        <a:rPr lang="de-DE" sz="1400" dirty="0" err="1"/>
                        <a:t>.TxType.</a:t>
                      </a:r>
                      <a:r>
                        <a:rPr lang="de-DE" sz="1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Same 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default</a:t>
                      </a:r>
                      <a:r>
                        <a:rPr lang="de-DE" sz="1400" dirty="0"/>
                        <a:t>. A Transaction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required</a:t>
                      </a:r>
                      <a:r>
                        <a:rPr lang="de-DE" sz="1400" dirty="0"/>
                        <a:t>. </a:t>
                      </a:r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no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</a:t>
                      </a:r>
                      <a:r>
                        <a:rPr lang="de-DE" sz="1400" dirty="0" err="1"/>
                        <a:t>.TxType</a:t>
                      </a:r>
                      <a:r>
                        <a:rPr lang="de-DE" sz="1400" dirty="0"/>
                        <a:t>.</a:t>
                      </a:r>
                      <a:br>
                        <a:rPr lang="de-DE" sz="1400" dirty="0"/>
                      </a:br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REQUIRES_NEW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Always will </a:t>
                      </a:r>
                      <a:r>
                        <a:rPr lang="de-DE" sz="1400" dirty="0" err="1"/>
                        <a:t>create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new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transaction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method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another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already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active</a:t>
                      </a:r>
                      <a:r>
                        <a:rPr lang="de-DE" sz="1400" dirty="0"/>
                        <a:t>. </a:t>
                      </a:r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another</a:t>
                      </a:r>
                      <a:r>
                        <a:rPr lang="de-DE" sz="1400" dirty="0"/>
                        <a:t> TX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active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other</a:t>
                      </a:r>
                      <a:r>
                        <a:rPr lang="de-DE" sz="1400" dirty="0"/>
                        <a:t> TX will </a:t>
                      </a:r>
                      <a:r>
                        <a:rPr lang="de-DE" sz="1400" dirty="0" err="1"/>
                        <a:t>be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suspended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89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</a:t>
                      </a:r>
                      <a:r>
                        <a:rPr lang="de-DE" sz="1400" dirty="0" err="1"/>
                        <a:t>.TxType.</a:t>
                      </a:r>
                      <a:r>
                        <a:rPr lang="de-DE" sz="1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Participate</a:t>
                      </a:r>
                      <a:r>
                        <a:rPr lang="de-DE" sz="1400" dirty="0"/>
                        <a:t> in an </a:t>
                      </a:r>
                      <a:r>
                        <a:rPr lang="de-DE" sz="1400" dirty="0" err="1"/>
                        <a:t>existing</a:t>
                      </a:r>
                      <a:r>
                        <a:rPr lang="de-DE" sz="1400" dirty="0"/>
                        <a:t> TX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call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method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without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any</a:t>
                      </a:r>
                      <a:r>
                        <a:rPr lang="de-DE" sz="1400" dirty="0"/>
                        <a:t> additional TX. </a:t>
                      </a:r>
                      <a:br>
                        <a:rPr lang="de-DE" sz="1400" dirty="0"/>
                      </a:br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you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have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only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methods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todo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you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use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5682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</a:t>
                      </a:r>
                      <a:r>
                        <a:rPr lang="de-DE" sz="1400" dirty="0" err="1"/>
                        <a:t>.TxType.</a:t>
                      </a:r>
                      <a:r>
                        <a:rPr lang="de-DE" sz="1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MANDATORY</a:t>
                      </a:r>
                      <a:endParaRPr lang="de-DE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Mandatory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like Supports but </a:t>
                      </a:r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no</a:t>
                      </a:r>
                      <a:r>
                        <a:rPr lang="de-DE" sz="1400" dirty="0"/>
                        <a:t> TX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active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TransactionalException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thrown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092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</a:t>
                      </a:r>
                      <a:r>
                        <a:rPr lang="de-DE" sz="1400" dirty="0" err="1"/>
                        <a:t>.TxType.</a:t>
                      </a:r>
                      <a:r>
                        <a:rPr lang="de-DE" sz="1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NOT_SUPPORTED</a:t>
                      </a:r>
                      <a:endParaRPr lang="de-DE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caller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client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has</a:t>
                      </a:r>
                      <a:r>
                        <a:rPr lang="de-DE" sz="1400" dirty="0"/>
                        <a:t> a TX </a:t>
                      </a:r>
                      <a:r>
                        <a:rPr lang="de-DE" sz="1400" dirty="0" err="1"/>
                        <a:t>actve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it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suspended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before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processing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continous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77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Transactional</a:t>
                      </a:r>
                      <a:r>
                        <a:rPr lang="de-DE" sz="1400" dirty="0" err="1"/>
                        <a:t>.TxType.</a:t>
                      </a:r>
                      <a:r>
                        <a:rPr lang="de-DE" sz="14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NEVER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client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running</a:t>
                      </a:r>
                      <a:r>
                        <a:rPr lang="de-DE" sz="1400" dirty="0"/>
                        <a:t> in a TX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. A </a:t>
                      </a:r>
                      <a:r>
                        <a:rPr lang="de-DE" sz="1400" dirty="0" err="1"/>
                        <a:t>TransactionalException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thrown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68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E2FAF-E1B0-BA16-9F69-F13F9C57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JPA – JTA –</a:t>
            </a:r>
            <a:r>
              <a:rPr lang="de-DE" dirty="0" err="1"/>
              <a:t>Programatic</a:t>
            </a:r>
            <a:r>
              <a:rPr lang="de-DE" dirty="0"/>
              <a:t> TX-Management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4EB6F-129E-189D-789D-56238B8A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60019"/>
            <a:ext cx="3657600" cy="2393950"/>
          </a:xfrm>
        </p:spPr>
        <p:txBody>
          <a:bodyPr/>
          <a:lstStyle/>
          <a:p>
            <a:r>
              <a:rPr lang="de-DE" dirty="0" err="1"/>
              <a:t>UserTransaction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injected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also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B18E44-8329-EDF5-0A92-68F9FE4A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2060019"/>
            <a:ext cx="5448300" cy="28007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insertChatMessageManualTX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ChatMessageEntity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newObject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throws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SystemException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NotSupportedException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utx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.begin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em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.persist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newObject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utx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.commit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catch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e)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utx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.rollback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throw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RuntimeException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tx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erorr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,e);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6F9AE27-FD0D-7256-2F94-FE1F1A06CFBC}"/>
              </a:ext>
            </a:extLst>
          </p:cNvPr>
          <p:cNvSpPr txBox="1"/>
          <p:nvPr/>
        </p:nvSpPr>
        <p:spPr>
          <a:xfrm>
            <a:off x="914399" y="5382517"/>
            <a:ext cx="987742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2000" dirty="0"/>
              <a:t>As a </a:t>
            </a:r>
            <a:r>
              <a:rPr lang="de-DE" sz="2000" dirty="0" err="1"/>
              <a:t>rule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thumb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annotations</a:t>
            </a:r>
            <a:r>
              <a:rPr lang="de-DE" sz="2000" dirty="0"/>
              <a:t> </a:t>
            </a:r>
          </a:p>
          <a:p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requirement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fullfilled</a:t>
            </a:r>
            <a:endParaRPr lang="de-DE" sz="2000" dirty="0"/>
          </a:p>
        </p:txBody>
      </p:sp>
      <p:pic>
        <p:nvPicPr>
          <p:cNvPr id="8" name="Grafik 7" descr="Post-it-Notizen mit einfarbiger Füllung">
            <a:extLst>
              <a:ext uri="{FF2B5EF4-FFF2-40B4-BE49-F238E27FC236}">
                <a16:creationId xmlns:a16="http://schemas.microsoft.com/office/drawing/2014/main" id="{EC5D964D-8743-EDC6-8EFF-0FEC7646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" y="5463598"/>
            <a:ext cx="545723" cy="5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A02E9-8C4E-D3B5-104F-7CE23B11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1BDAA-8236-E55C-3EFB-14E52C31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entity represents a table in a relational database, and each</a:t>
            </a:r>
          </a:p>
          <a:p>
            <a:r>
              <a:rPr lang="en-US" dirty="0"/>
              <a:t>entity instance corresponds to a row in that table</a:t>
            </a:r>
          </a:p>
          <a:p>
            <a:r>
              <a:rPr lang="en-US" dirty="0"/>
              <a:t>An entity is a lightweight persistence domain object</a:t>
            </a:r>
          </a:p>
          <a:p>
            <a:r>
              <a:rPr lang="en-US" dirty="0"/>
              <a:t>The primary programming artifact of an entity is the entity 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87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2570-D047-3547-16F9-3C72A3B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r>
              <a:rPr lang="de-DE" dirty="0"/>
              <a:t> - 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BD511-1501-5D43-16EC-BC99856D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 must be annoyed with </a:t>
            </a:r>
            <a:r>
              <a:rPr lang="en-US" dirty="0" err="1"/>
              <a:t>java.persistence.Entity</a:t>
            </a:r>
            <a:endParaRPr lang="en-US" dirty="0"/>
          </a:p>
          <a:p>
            <a:r>
              <a:rPr lang="en-US" dirty="0"/>
              <a:t>annotation .</a:t>
            </a:r>
          </a:p>
          <a:p>
            <a:pPr lvl="1"/>
            <a:r>
              <a:rPr lang="en-US" dirty="0"/>
              <a:t>The class must not be declared final.</a:t>
            </a:r>
          </a:p>
          <a:p>
            <a:pPr lvl="1"/>
            <a:r>
              <a:rPr lang="en-US" dirty="0"/>
              <a:t>The class must implement the Serializable interface.</a:t>
            </a:r>
          </a:p>
          <a:p>
            <a:r>
              <a:rPr lang="en-US" dirty="0"/>
              <a:t> Entities may extend both entity and non-entity classes, </a:t>
            </a:r>
            <a:br>
              <a:rPr lang="en-US" dirty="0"/>
            </a:br>
            <a:r>
              <a:rPr lang="en-US" dirty="0"/>
              <a:t>and nonentity classes may extend entity class.</a:t>
            </a:r>
          </a:p>
          <a:p>
            <a:r>
              <a:rPr lang="en-US" dirty="0"/>
              <a:t>Persistent instance variable must be declared private, protected,</a:t>
            </a:r>
            <a:br>
              <a:rPr lang="en-US" dirty="0"/>
            </a:br>
            <a:r>
              <a:rPr lang="en-US" dirty="0"/>
              <a:t>or package-private.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72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DCAAA-0C30-FF33-5928-4DDE36A6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Mapping </a:t>
            </a:r>
            <a:r>
              <a:rPr lang="de-DE" dirty="0" err="1"/>
              <a:t>Annotations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85C574-7A07-7C7F-96FA-346E2622A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298662"/>
              </p:ext>
            </p:extLst>
          </p:nvPr>
        </p:nvGraphicFramePr>
        <p:xfrm>
          <a:off x="838200" y="1825625"/>
          <a:ext cx="10515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122">
                  <a:extLst>
                    <a:ext uri="{9D8B030D-6E8A-4147-A177-3AD203B41FA5}">
                      <a16:colId xmlns:a16="http://schemas.microsoft.com/office/drawing/2014/main" val="4241174703"/>
                    </a:ext>
                  </a:extLst>
                </a:gridCol>
                <a:gridCol w="7487478">
                  <a:extLst>
                    <a:ext uri="{9D8B030D-6E8A-4147-A177-3AD203B41FA5}">
                      <a16:colId xmlns:a16="http://schemas.microsoft.com/office/drawing/2014/main" val="173986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@Entity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The POJO </a:t>
                      </a:r>
                      <a:r>
                        <a:rPr lang="de-AT" dirty="0" err="1"/>
                        <a:t>annotated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with</a:t>
                      </a:r>
                      <a:r>
                        <a:rPr lang="de-AT" dirty="0"/>
                        <a:t> @Entity </a:t>
                      </a:r>
                      <a:r>
                        <a:rPr lang="de-AT" dirty="0" err="1"/>
                        <a:t>becomes</a:t>
                      </a:r>
                      <a:r>
                        <a:rPr lang="de-AT" dirty="0"/>
                        <a:t> a </a:t>
                      </a:r>
                      <a:r>
                        <a:rPr lang="de-AT" dirty="0" err="1"/>
                        <a:t>pesistant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object</a:t>
                      </a:r>
                      <a:r>
                        <a:rPr lang="de-AT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7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@Table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 err="1"/>
                        <a:t>Specifies</a:t>
                      </a:r>
                      <a:r>
                        <a:rPr lang="de-AT" dirty="0"/>
                        <a:t> a </a:t>
                      </a:r>
                      <a:r>
                        <a:rPr lang="de-AT" dirty="0" err="1"/>
                        <a:t>primary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database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table</a:t>
                      </a:r>
                      <a:r>
                        <a:rPr lang="de-AT" dirty="0"/>
                        <a:t> (</a:t>
                      </a:r>
                      <a:r>
                        <a:rPr lang="de-AT" dirty="0" err="1"/>
                        <a:t>name</a:t>
                      </a:r>
                      <a:r>
                        <a:rPr lang="de-AT" dirty="0"/>
                        <a:t>) </a:t>
                      </a:r>
                      <a:r>
                        <a:rPr lang="de-AT" dirty="0" err="1"/>
                        <a:t>for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this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entity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4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@SecondaryTable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Enables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storage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into</a:t>
                      </a:r>
                      <a:r>
                        <a:rPr lang="de-AT" dirty="0"/>
                        <a:t> multiple </a:t>
                      </a:r>
                      <a:r>
                        <a:rPr lang="de-AT" dirty="0" err="1"/>
                        <a:t>tables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for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one</a:t>
                      </a:r>
                      <a:r>
                        <a:rPr lang="de-AT" dirty="0"/>
                        <a:t> 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2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@Embeddable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Annotates a </a:t>
                      </a:r>
                      <a:r>
                        <a:rPr lang="en-US" dirty="0" err="1"/>
                        <a:t>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pojo</a:t>
                      </a:r>
                      <a:r>
                        <a:rPr lang="en-US" dirty="0"/>
                        <a:t> used within </a:t>
                      </a:r>
                      <a:r>
                        <a:rPr lang="en-US" dirty="0" err="1"/>
                        <a:t>Entites</a:t>
                      </a:r>
                      <a:r>
                        <a:rPr lang="en-US" dirty="0"/>
                        <a:t> as an embedded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7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 @Inheritance</a:t>
                      </a:r>
                    </a:p>
                    <a:p>
                      <a:r>
                        <a:rPr lang="de-AT" dirty="0"/>
                        <a:t> @DiscriminatorValue</a:t>
                      </a:r>
                    </a:p>
                    <a:p>
                      <a:r>
                        <a:rPr lang="de-AT" dirty="0"/>
                        <a:t>@PrimaryKeyJoinColumn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Enables the Entity to use Java Inheritance and </a:t>
                      </a:r>
                      <a:r>
                        <a:rPr lang="en-US" dirty="0" err="1"/>
                        <a:t>mapp</a:t>
                      </a:r>
                      <a:r>
                        <a:rPr lang="en-US" dirty="0"/>
                        <a:t> it correctly to one or </a:t>
                      </a:r>
                      <a:r>
                        <a:rPr lang="en-US" dirty="0" err="1"/>
                        <a:t>multipe</a:t>
                      </a:r>
                      <a:r>
                        <a:rPr lang="en-US" dirty="0"/>
                        <a:t> database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3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16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DCAAA-0C30-FF33-5928-4DDE36A6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Mapping </a:t>
            </a:r>
            <a:r>
              <a:rPr lang="de-DE" dirty="0" err="1"/>
              <a:t>Annotations</a:t>
            </a:r>
            <a:r>
              <a:rPr lang="de-DE" dirty="0"/>
              <a:t> - Fields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85C574-7A07-7C7F-96FA-346E2622A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701095"/>
              </p:ext>
            </p:extLst>
          </p:nvPr>
        </p:nvGraphicFramePr>
        <p:xfrm>
          <a:off x="838200" y="1616903"/>
          <a:ext cx="10515600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122">
                  <a:extLst>
                    <a:ext uri="{9D8B030D-6E8A-4147-A177-3AD203B41FA5}">
                      <a16:colId xmlns:a16="http://schemas.microsoft.com/office/drawing/2014/main" val="4241174703"/>
                    </a:ext>
                  </a:extLst>
                </a:gridCol>
                <a:gridCol w="7487478">
                  <a:extLst>
                    <a:ext uri="{9D8B030D-6E8A-4147-A177-3AD203B41FA5}">
                      <a16:colId xmlns:a16="http://schemas.microsoft.com/office/drawing/2014/main" val="173986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@</a:t>
                      </a:r>
                      <a:r>
                        <a:rPr lang="de-AT" dirty="0" err="1"/>
                        <a:t>Column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Specifies the mapped </a:t>
                      </a:r>
                      <a:r>
                        <a:rPr lang="en-US" dirty="0" err="1"/>
                        <a:t>colum</a:t>
                      </a:r>
                      <a:r>
                        <a:rPr lang="en-US" dirty="0"/>
                        <a:t> for a property in the Entity Class.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Normally annotated on the property itself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7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@</a:t>
                      </a:r>
                      <a:r>
                        <a:rPr lang="de-AT" dirty="0" err="1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Markes a </a:t>
                      </a:r>
                      <a:r>
                        <a:rPr lang="de-AT" dirty="0" err="1"/>
                        <a:t>property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as</a:t>
                      </a:r>
                      <a:r>
                        <a:rPr lang="de-AT" dirty="0"/>
                        <a:t> a </a:t>
                      </a:r>
                      <a:r>
                        <a:rPr lang="de-AT" dirty="0" err="1"/>
                        <a:t>primary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key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6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@GeneratedValue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with ID columns to specify how the value is generated. </a:t>
                      </a:r>
                      <a:br>
                        <a:rPr lang="en-US" dirty="0"/>
                      </a:br>
                      <a:r>
                        <a:rPr lang="de-DE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@GeneratedValue</a:t>
                      </a:r>
                      <a:r>
                        <a:rPr lang="de-DE" sz="1400" dirty="0"/>
                        <a:t>(strategy=GenerationType.</a:t>
                      </a:r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SEQUENCE</a:t>
                      </a:r>
                      <a:r>
                        <a:rPr lang="de-DE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04010"/>
                  </a:ext>
                </a:extLst>
              </a:tr>
              <a:tr h="386605">
                <a:tc>
                  <a:txBody>
                    <a:bodyPr/>
                    <a:lstStyle/>
                    <a:p>
                      <a:r>
                        <a:rPr lang="de-AT" dirty="0"/>
                        <a:t>@Basic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simplest type of mapping to a database column.</a:t>
                      </a:r>
                      <a:br>
                        <a:rPr lang="en-US" dirty="0"/>
                      </a:br>
                      <a:r>
                        <a:rPr lang="en-US" dirty="0"/>
                        <a:t>Used especially with EAGER or LAZY loading flag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@</a:t>
                      </a:r>
                      <a:r>
                        <a:rPr lang="de-AT" dirty="0" err="1"/>
                        <a:t>Enumerated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Annotates the mapping for java enumerations by ordinal or String mapping. </a:t>
                      </a:r>
                      <a:br>
                        <a:rPr lang="en-US" dirty="0"/>
                      </a:br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ORDINAL </a:t>
                      </a:r>
                      <a:r>
                        <a:rPr lang="de-DE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de-DE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de-DE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currently</a:t>
                      </a:r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4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date, time and timestamp mappings:</a:t>
                      </a:r>
                      <a:br>
                        <a:rPr lang="en-US" dirty="0"/>
                      </a:br>
                      <a:r>
                        <a:rPr lang="en-US" dirty="0"/>
                        <a:t>@Temporal(DATE)</a:t>
                      </a:r>
                    </a:p>
                    <a:p>
                      <a:r>
                        <a:rPr lang="en-US" dirty="0"/>
                        <a:t> protected </a:t>
                      </a:r>
                      <a:r>
                        <a:rPr lang="en-US" dirty="0" err="1"/>
                        <a:t>java.util.Date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endDate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2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BLOBs  /CLOB mappings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7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@Transient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A transient </a:t>
                      </a:r>
                      <a:r>
                        <a:rPr lang="de-AT" dirty="0" err="1"/>
                        <a:t>field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is</a:t>
                      </a:r>
                      <a:r>
                        <a:rPr lang="de-AT" dirty="0"/>
                        <a:t> not </a:t>
                      </a:r>
                      <a:r>
                        <a:rPr lang="de-AT" dirty="0" err="1"/>
                        <a:t>persisted</a:t>
                      </a:r>
                      <a:r>
                        <a:rPr lang="de-AT" dirty="0"/>
                        <a:t> at all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3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8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B866B-C878-4FA0-FF35-79D77F6C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7852" cy="1325563"/>
          </a:xfrm>
        </p:spPr>
        <p:txBody>
          <a:bodyPr/>
          <a:lstStyle/>
          <a:p>
            <a:r>
              <a:rPr lang="de-DE" dirty="0"/>
              <a:t>Entity Mapping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C98621-C288-981D-82CD-CF2E4FE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5" y="2152831"/>
            <a:ext cx="6940826" cy="37856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@Entity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chat_message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ChatMessageEntity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@Id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@GeneratedValue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(strategy=GenerationType.</a:t>
            </a:r>
            <a:r>
              <a:rPr kumimoji="0" lang="de-DE" altLang="de-DE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AUTO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@Column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(name=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"user_name"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nullable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userName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@NotBlank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(message=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"ChatRoom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may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not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blank"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@Column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(name=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"chat_room"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length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nullable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chatRoom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…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90A5434-B72B-8BD5-83C2-7D8C53FF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7" y="2152830"/>
            <a:ext cx="4552122" cy="4068495"/>
          </a:xfrm>
        </p:spPr>
        <p:txBody>
          <a:bodyPr/>
          <a:lstStyle/>
          <a:p>
            <a:r>
              <a:rPr lang="de-DE" dirty="0"/>
              <a:t>Easy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Pojo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Table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@Table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d</a:t>
            </a:r>
            <a:r>
              <a:rPr lang="en-US" dirty="0" err="1"/>
              <a:t>efaults</a:t>
            </a:r>
            <a:r>
              <a:rPr lang="en-US" dirty="0"/>
              <a:t> to the entity name</a:t>
            </a:r>
          </a:p>
          <a:p>
            <a:r>
              <a:rPr lang="en-US" dirty="0" err="1"/>
              <a:t>NotBlank</a:t>
            </a:r>
            <a:r>
              <a:rPr lang="en-US" dirty="0"/>
              <a:t> is  already added as an example for bean </a:t>
            </a:r>
            <a:r>
              <a:rPr lang="en-US" dirty="0" err="1"/>
              <a:t>valdation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usage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34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DCAAA-0C30-FF33-5928-4DDE36A6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Mapping </a:t>
            </a:r>
            <a:r>
              <a:rPr lang="de-DE" dirty="0" err="1"/>
              <a:t>Annotations</a:t>
            </a:r>
            <a:r>
              <a:rPr lang="de-DE" dirty="0"/>
              <a:t> - Relations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85C574-7A07-7C7F-96FA-346E2622A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125329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122">
                  <a:extLst>
                    <a:ext uri="{9D8B030D-6E8A-4147-A177-3AD203B41FA5}">
                      <a16:colId xmlns:a16="http://schemas.microsoft.com/office/drawing/2014/main" val="4241174703"/>
                    </a:ext>
                  </a:extLst>
                </a:gridCol>
                <a:gridCol w="7487478">
                  <a:extLst>
                    <a:ext uri="{9D8B030D-6E8A-4147-A177-3AD203B41FA5}">
                      <a16:colId xmlns:a16="http://schemas.microsoft.com/office/drawing/2014/main" val="173986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OneToOne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1:1 </a:t>
                      </a:r>
                      <a:r>
                        <a:rPr lang="de-AT" dirty="0" err="1"/>
                        <a:t>relation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to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another</a:t>
                      </a:r>
                      <a:r>
                        <a:rPr lang="de-AT" dirty="0"/>
                        <a:t> Entity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7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OneToMany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1:n </a:t>
                      </a:r>
                      <a:r>
                        <a:rPr lang="de-AT" dirty="0" err="1"/>
                        <a:t>relation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to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another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entity</a:t>
                      </a:r>
                      <a:br>
                        <a:rPr lang="de-AT" dirty="0"/>
                      </a:br>
                      <a:r>
                        <a:rPr lang="de-AT" dirty="0" err="1"/>
                        <a:t>used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as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annotation</a:t>
                      </a:r>
                      <a:r>
                        <a:rPr lang="de-AT" dirty="0"/>
                        <a:t> on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first</a:t>
                      </a:r>
                      <a:r>
                        <a:rPr lang="de-AT" dirty="0"/>
                        <a:t> „1“ </a:t>
                      </a:r>
                      <a:r>
                        <a:rPr lang="de-AT" dirty="0" err="1"/>
                        <a:t>side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relation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4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ManyToOne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Defines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N-</a:t>
                      </a:r>
                      <a:r>
                        <a:rPr lang="de-AT" dirty="0" err="1"/>
                        <a:t>side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for</a:t>
                      </a:r>
                      <a:r>
                        <a:rPr lang="de-AT" dirty="0"/>
                        <a:t> a 1:n Relation</a:t>
                      </a:r>
                      <a:br>
                        <a:rPr lang="de-AT" dirty="0"/>
                      </a:br>
                      <a:r>
                        <a:rPr lang="de-AT" dirty="0"/>
                        <a:t>(</a:t>
                      </a:r>
                      <a:r>
                        <a:rPr lang="de-AT" dirty="0" err="1"/>
                        <a:t>is</a:t>
                      </a:r>
                      <a:r>
                        <a:rPr lang="de-AT" dirty="0"/>
                        <a:t> a </a:t>
                      </a:r>
                      <a:r>
                        <a:rPr lang="de-AT" dirty="0" err="1"/>
                        <a:t>reference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to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primary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key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the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target</a:t>
                      </a:r>
                      <a:r>
                        <a:rPr lang="de-AT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2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ManyToMany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Used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for</a:t>
                      </a:r>
                      <a:r>
                        <a:rPr lang="de-AT" dirty="0"/>
                        <a:t> n:m </a:t>
                      </a:r>
                      <a:r>
                        <a:rPr lang="de-AT" dirty="0" err="1"/>
                        <a:t>relations</a:t>
                      </a:r>
                      <a:r>
                        <a:rPr lang="de-AT" dirty="0"/>
                        <a:t> and </a:t>
                      </a:r>
                      <a:r>
                        <a:rPr lang="de-AT" dirty="0" err="1"/>
                        <a:t>used</a:t>
                      </a:r>
                      <a:r>
                        <a:rPr lang="de-AT" dirty="0"/>
                        <a:t> on </a:t>
                      </a:r>
                      <a:r>
                        <a:rPr lang="de-AT" dirty="0" err="1"/>
                        <a:t>both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sides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7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JoinColumn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Addional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information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for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join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3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82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5DD0F-2653-F76C-9F28-272988EC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Relation Mapping: Many </a:t>
            </a:r>
            <a:r>
              <a:rPr lang="de-DE" dirty="0" err="1"/>
              <a:t>to</a:t>
            </a:r>
            <a:r>
              <a:rPr lang="de-DE" dirty="0"/>
              <a:t> 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DF862-127C-1EBC-3384-EBCCA20B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3" y="1845503"/>
            <a:ext cx="4552122" cy="4351338"/>
          </a:xfrm>
        </p:spPr>
        <p:txBody>
          <a:bodyPr/>
          <a:lstStyle/>
          <a:p>
            <a:r>
              <a:rPr lang="de-DE" dirty="0"/>
              <a:t>Both </a:t>
            </a:r>
            <a:r>
              <a:rPr lang="de-DE" dirty="0" err="1"/>
              <a:t>sides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@ManyToMany </a:t>
            </a:r>
            <a:r>
              <a:rPr lang="de-DE" dirty="0" err="1"/>
              <a:t>as</a:t>
            </a:r>
            <a:r>
              <a:rPr lang="de-DE" dirty="0"/>
              <a:t> Annotation</a:t>
            </a:r>
          </a:p>
          <a:p>
            <a:r>
              <a:rPr lang="en-US" dirty="0"/>
              <a:t>The join table is specified on the owning side (customer)</a:t>
            </a:r>
          </a:p>
          <a:p>
            <a:r>
              <a:rPr lang="en-US" dirty="0"/>
              <a:t>See </a:t>
            </a:r>
            <a:r>
              <a:rPr lang="en-US" dirty="0" err="1"/>
              <a:t>ManyToMany</a:t>
            </a:r>
            <a:r>
              <a:rPr lang="en-US" dirty="0"/>
              <a:t> Java Documentation for more examples</a:t>
            </a:r>
            <a:endParaRPr lang="de-D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53CB7C-46FC-188C-CCF6-87BC3303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5974" y="2341807"/>
            <a:ext cx="5715000" cy="28007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 Customer class:</a:t>
            </a:r>
            <a:b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@ManyToMany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@JoinTable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(name=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"CUST_PHONES"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Set&lt;PhoneNumber&gt; getPhones() { 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phones; }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 PhoneNumber class:</a:t>
            </a:r>
            <a:b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de-DE" altLang="de-DE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@ManyToMany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(mappedBy=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"phones"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Set&lt;Customer&gt; getCustomers() { </a:t>
            </a:r>
            <a:r>
              <a:rPr kumimoji="0" lang="de-DE" altLang="de-DE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customers; }    </a:t>
            </a:r>
            <a:br>
              <a:rPr kumimoji="0" lang="de-DE" altLang="de-DE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de-DE" altLang="de-D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2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CF0B0-BA93-DFB0-BDC7-2CAF48F1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JPA - JPQL  - </a:t>
            </a:r>
            <a:br>
              <a:rPr lang="de-AT" dirty="0"/>
            </a:br>
            <a:r>
              <a:rPr lang="de-AT" dirty="0"/>
              <a:t>Java/Jakarta </a:t>
            </a:r>
            <a:r>
              <a:rPr lang="de-AT" dirty="0" err="1"/>
              <a:t>Persistence</a:t>
            </a:r>
            <a:r>
              <a:rPr lang="de-AT" dirty="0"/>
              <a:t> Query Language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6266F-BE1A-8334-CD6C-E6E783F0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4450" cy="3432175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Provides</a:t>
            </a:r>
            <a:r>
              <a:rPr lang="de-DE" dirty="0"/>
              <a:t> a SQL Like Query Language but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Database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, </a:t>
            </a:r>
            <a:r>
              <a:rPr lang="de-DE" dirty="0" err="1"/>
              <a:t>Join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, </a:t>
            </a:r>
            <a:r>
              <a:rPr lang="de-DE" dirty="0" err="1"/>
              <a:t>order</a:t>
            </a:r>
            <a:r>
              <a:rPr lang="de-DE" dirty="0"/>
              <a:t>,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and </a:t>
            </a:r>
            <a:r>
              <a:rPr lang="de-DE" dirty="0" err="1"/>
              <a:t>having</a:t>
            </a:r>
            <a:r>
              <a:rPr lang="de-DE" dirty="0"/>
              <a:t> support. </a:t>
            </a:r>
          </a:p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 and </a:t>
            </a:r>
            <a:r>
              <a:rPr lang="de-DE" dirty="0" err="1"/>
              <a:t>tuturials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9981DF9-20E6-DF07-7FB2-0152FE286517}"/>
              </a:ext>
            </a:extLst>
          </p:cNvPr>
          <p:cNvSpPr txBox="1"/>
          <p:nvPr/>
        </p:nvSpPr>
        <p:spPr>
          <a:xfrm>
            <a:off x="838200" y="5487085"/>
            <a:ext cx="105155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/>
              <a:t>See also: </a:t>
            </a:r>
          </a:p>
          <a:p>
            <a:r>
              <a:rPr lang="de-DE" dirty="0">
                <a:hlinkClick r:id="rId2"/>
              </a:rPr>
              <a:t>https://en.wikipedia.org/wiki/Jakarta_Persistence_Query_Language</a:t>
            </a:r>
            <a:endParaRPr lang="de-DE" dirty="0"/>
          </a:p>
          <a:p>
            <a:r>
              <a:rPr lang="de-DE" dirty="0">
                <a:hlinkClick r:id="rId3"/>
              </a:rPr>
              <a:t>https://docs.oracle.com/javaee/6/tutorial/doc/bnbtg.html</a:t>
            </a:r>
            <a:r>
              <a:rPr lang="de-DE" dirty="0"/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BED205-A308-C8DB-8D8A-335E9D9B8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2144215"/>
            <a:ext cx="4714875" cy="8309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SELECT 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from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ChatMessageEntity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e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"WHERE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e.chatRoom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like :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chatMessageLike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+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"ORDER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by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e.creationTime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 DESC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7DFEE65-37D4-70F4-F926-23FE3FAA4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3204497"/>
            <a:ext cx="4247096" cy="20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8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i="0" dirty="0">
                <a:solidFill>
                  <a:srgbClr val="333333"/>
                </a:solidFill>
                <a:effectLst/>
              </a:rPr>
              <a:t>JPA </a:t>
            </a:r>
            <a:r>
              <a:rPr lang="de-DE" i="0" dirty="0" err="1">
                <a:solidFill>
                  <a:srgbClr val="333333"/>
                </a:solidFill>
                <a:effectLst/>
              </a:rPr>
              <a:t>Definitions</a:t>
            </a:r>
            <a:endParaRPr lang="de-DE" dirty="0"/>
          </a:p>
          <a:p>
            <a:pPr algn="l"/>
            <a:r>
              <a:rPr lang="de-DE" dirty="0"/>
              <a:t>JPA-Framework - Modules and APIS</a:t>
            </a:r>
          </a:p>
          <a:p>
            <a:pPr algn="l"/>
            <a:r>
              <a:rPr lang="de-DE" dirty="0"/>
              <a:t>Entity Manager</a:t>
            </a:r>
          </a:p>
          <a:p>
            <a:pPr algn="l"/>
            <a:r>
              <a:rPr lang="de-DE" dirty="0"/>
              <a:t>JTA - Transaction Management</a:t>
            </a:r>
          </a:p>
          <a:p>
            <a:pPr algn="l"/>
            <a:r>
              <a:rPr lang="de-DE" dirty="0"/>
              <a:t>Entity </a:t>
            </a:r>
            <a:r>
              <a:rPr lang="de-DE" dirty="0" err="1"/>
              <a:t>Definitions</a:t>
            </a:r>
            <a:r>
              <a:rPr lang="de-DE" dirty="0"/>
              <a:t> and </a:t>
            </a:r>
            <a:r>
              <a:rPr lang="de-DE" dirty="0" err="1"/>
              <a:t>Annotations</a:t>
            </a:r>
            <a:endParaRPr lang="de-DE" dirty="0"/>
          </a:p>
          <a:p>
            <a:pPr algn="l"/>
            <a:r>
              <a:rPr lang="de-DE" dirty="0"/>
              <a:t>Mapping </a:t>
            </a:r>
            <a:r>
              <a:rPr lang="de-DE" dirty="0" err="1"/>
              <a:t>Examples</a:t>
            </a:r>
            <a:endParaRPr lang="de-DE" dirty="0"/>
          </a:p>
          <a:p>
            <a:pPr algn="l"/>
            <a:r>
              <a:rPr lang="de-DE" dirty="0"/>
              <a:t>JPQL </a:t>
            </a:r>
          </a:p>
          <a:p>
            <a:pPr algn="l"/>
            <a:r>
              <a:rPr lang="de-DE" dirty="0"/>
              <a:t>Query API</a:t>
            </a:r>
          </a:p>
          <a:p>
            <a:pPr algn="l"/>
            <a:r>
              <a:rPr lang="de-DE" dirty="0"/>
              <a:t>Quarkus </a:t>
            </a:r>
            <a:r>
              <a:rPr lang="de-DE" dirty="0" err="1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92333-2977-3DB7-BF68-893F8A16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JPA - JPQL  -  Query API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37C1A-2191-889B-0E09-5C5C266A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62550" cy="4351338"/>
          </a:xfrm>
        </p:spPr>
        <p:txBody>
          <a:bodyPr/>
          <a:lstStyle/>
          <a:p>
            <a:r>
              <a:rPr lang="de-DE" dirty="0" err="1"/>
              <a:t>Enables</a:t>
            </a:r>
            <a:r>
              <a:rPr lang="de-DE" dirty="0"/>
              <a:t> a </a:t>
            </a:r>
            <a:r>
              <a:rPr lang="de-DE" dirty="0" err="1"/>
              <a:t>programatic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Builder</a:t>
            </a:r>
            <a:r>
              <a:rPr lang="de-DE" dirty="0"/>
              <a:t> </a:t>
            </a:r>
          </a:p>
          <a:p>
            <a:r>
              <a:rPr lang="de-DE" dirty="0"/>
              <a:t>and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and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save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refactoring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72EDE9-05BA-3B8B-932D-11F6F9B5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49" y="1690688"/>
            <a:ext cx="5162549" cy="45243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countChatMessages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CriteriaBuilder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cb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em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.getCriteriaBuilder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CriteriaQuery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&lt;Long&gt;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cb.createQuery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Root&lt;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ChatMessageEntity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from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query.from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ChatMessageEntity.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Expression&lt;Long&gt;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cb.count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from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query.select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cq.where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(/*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your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stuff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*/);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TypedQuery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&lt;Long&gt; query1 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em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.createQuery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query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Long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query1.getSingleResult();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singleResult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7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4CDAC-774F-2079-9849-A3A2FD54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– JPA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5AA01-B4FD-F3F9-4CF9-82FDBE0B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615"/>
            <a:ext cx="4057650" cy="400367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JPA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simplified</a:t>
            </a:r>
            <a:r>
              <a:rPr lang="de-DE" dirty="0"/>
              <a:t> via Quarkus </a:t>
            </a:r>
            <a:r>
              <a:rPr lang="de-DE" dirty="0" err="1"/>
              <a:t>to</a:t>
            </a:r>
            <a:r>
              <a:rPr lang="de-DE" dirty="0"/>
              <a:t> minimal </a:t>
            </a:r>
            <a:r>
              <a:rPr lang="de-DE" dirty="0" err="1"/>
              <a:t>settings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db</a:t>
            </a:r>
            <a:r>
              <a:rPr lang="de-DE" dirty="0"/>
              <a:t>-kind </a:t>
            </a:r>
            <a:r>
              <a:rPr lang="de-DE" dirty="0" err="1"/>
              <a:t>desides</a:t>
            </a:r>
            <a:r>
              <a:rPr lang="de-DE" dirty="0"/>
              <a:t> on a </a:t>
            </a:r>
            <a:r>
              <a:rPr lang="de-DE" dirty="0" err="1"/>
              <a:t>database</a:t>
            </a:r>
            <a:r>
              <a:rPr lang="de-DE" dirty="0"/>
              <a:t> type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driver</a:t>
            </a:r>
            <a:r>
              <a:rPr lang="de-DE" dirty="0"/>
              <a:t> </a:t>
            </a:r>
            <a:r>
              <a:rPr lang="de-DE" dirty="0" err="1"/>
              <a:t>maven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jdbc</a:t>
            </a:r>
            <a:r>
              <a:rPr lang="de-DE" dirty="0"/>
              <a:t> </a:t>
            </a:r>
            <a:r>
              <a:rPr lang="de-DE" dirty="0" err="1"/>
              <a:t>diver</a:t>
            </a:r>
            <a:endParaRPr lang="de-DE" dirty="0"/>
          </a:p>
          <a:p>
            <a:r>
              <a:rPr lang="de-DE" dirty="0" err="1"/>
              <a:t>Datasource</a:t>
            </a:r>
            <a:r>
              <a:rPr lang="de-DE" dirty="0"/>
              <a:t> </a:t>
            </a:r>
            <a:r>
              <a:rPr lang="de-DE" dirty="0" err="1"/>
              <a:t>url</a:t>
            </a:r>
            <a:r>
              <a:rPr lang="de-DE" dirty="0"/>
              <a:t> and </a:t>
            </a:r>
            <a:r>
              <a:rPr lang="de-DE" dirty="0" err="1"/>
              <a:t>password</a:t>
            </a:r>
            <a:endParaRPr lang="de-DE" dirty="0"/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A398AC-AF13-AC5A-98AD-4D10671F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90688"/>
            <a:ext cx="5638800" cy="35394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datasource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configuration</a:t>
            </a: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quarkus.datasource.db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-kind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postgresql</a:t>
            </a: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quarkus.datasource.username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sc_admin</a:t>
            </a: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quarkus.datasource.password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sc_admin</a:t>
            </a: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quarkus.datasource.jdbc.url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jdbc:postgresql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://localhost:5432/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simplechat</a:t>
            </a: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b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quarkus.hibernate-orm.database.generation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drop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-and-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create</a:t>
            </a: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</a:b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quarkus.hibernate-orm.database.generation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600" i="1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quarkus.hibernate-orm.log.sql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true</a:t>
            </a:r>
            <a:b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quarkus.hibernate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orm.log.bind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-parameters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true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CEF825-D8BE-13C7-6582-D4F60A90FACD}"/>
              </a:ext>
            </a:extLst>
          </p:cNvPr>
          <p:cNvSpPr txBox="1"/>
          <p:nvPr/>
        </p:nvSpPr>
        <p:spPr>
          <a:xfrm>
            <a:off x="1276349" y="5715892"/>
            <a:ext cx="987742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generated</a:t>
            </a:r>
            <a:r>
              <a:rPr lang="de-DE" sz="2000" dirty="0"/>
              <a:t> SQL </a:t>
            </a:r>
            <a:r>
              <a:rPr lang="de-DE" sz="2000" dirty="0" err="1"/>
              <a:t>use</a:t>
            </a:r>
            <a:r>
              <a:rPr lang="de-DE" sz="2000" dirty="0"/>
              <a:t> ORM SQL </a:t>
            </a:r>
            <a:r>
              <a:rPr lang="de-DE" sz="2000" dirty="0" err="1"/>
              <a:t>logging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r>
              <a:rPr lang="de-DE" sz="2000" dirty="0"/>
              <a:t>,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also </a:t>
            </a:r>
            <a:r>
              <a:rPr lang="de-DE" sz="2000" dirty="0" err="1"/>
              <a:t>simplified</a:t>
            </a:r>
            <a:r>
              <a:rPr lang="de-DE" sz="2000" dirty="0"/>
              <a:t> a </a:t>
            </a:r>
            <a:r>
              <a:rPr lang="de-DE" sz="2000" dirty="0" err="1"/>
              <a:t>bit</a:t>
            </a:r>
            <a:r>
              <a:rPr lang="de-DE" sz="2000" dirty="0"/>
              <a:t> </a:t>
            </a:r>
            <a:r>
              <a:rPr lang="de-DE" sz="2000" dirty="0" err="1"/>
              <a:t>compared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hibernate</a:t>
            </a:r>
            <a:r>
              <a:rPr lang="de-DE" sz="2000" dirty="0"/>
              <a:t> </a:t>
            </a:r>
            <a:r>
              <a:rPr lang="de-DE" sz="2000" dirty="0" err="1"/>
              <a:t>direct</a:t>
            </a:r>
            <a:r>
              <a:rPr lang="de-DE" sz="2000" dirty="0"/>
              <a:t> </a:t>
            </a:r>
            <a:r>
              <a:rPr lang="de-DE" sz="2000" dirty="0" err="1"/>
              <a:t>logging</a:t>
            </a:r>
            <a:r>
              <a:rPr lang="de-DE" sz="2000" dirty="0"/>
              <a:t> </a:t>
            </a:r>
            <a:r>
              <a:rPr lang="de-DE" sz="2000" dirty="0" err="1"/>
              <a:t>configuration</a:t>
            </a:r>
            <a:endParaRPr lang="de-DE" sz="2000" dirty="0"/>
          </a:p>
        </p:txBody>
      </p:sp>
      <p:pic>
        <p:nvPicPr>
          <p:cNvPr id="6" name="Grafik 5" descr="Post-it-Notizen mit einfarbiger Füllung">
            <a:extLst>
              <a:ext uri="{FF2B5EF4-FFF2-40B4-BE49-F238E27FC236}">
                <a16:creationId xmlns:a16="http://schemas.microsoft.com/office/drawing/2014/main" id="{9B5BA945-0CF7-97AD-5E61-E0D49F93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96973"/>
            <a:ext cx="545723" cy="5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AC33-A0AA-450E-21C1-AA097CBD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B5879-C0ED-EC1C-4CEE-81B25B1B4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3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1F8AB-4F3C-DCEE-32A4-3CEF8832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5779" cy="1325563"/>
          </a:xfrm>
        </p:spPr>
        <p:txBody>
          <a:bodyPr/>
          <a:lstStyle/>
          <a:p>
            <a:r>
              <a:rPr lang="de-DE" dirty="0" err="1"/>
              <a:t>Example</a:t>
            </a:r>
            <a:br>
              <a:rPr lang="de-DE" dirty="0"/>
            </a:br>
            <a:r>
              <a:rPr lang="de-DE" dirty="0"/>
              <a:t>JPQL Query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2525B-739F-CAE6-EA36-9A81F3CF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736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48D151-6605-DEC5-7BEC-8EC2A1A90AE1}"/>
              </a:ext>
            </a:extLst>
          </p:cNvPr>
          <p:cNvSpPr txBox="1"/>
          <p:nvPr/>
        </p:nvSpPr>
        <p:spPr>
          <a:xfrm>
            <a:off x="5582377" y="676307"/>
            <a:ext cx="6097162" cy="53553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Long </a:t>
            </a:r>
            <a:r>
              <a:rPr lang="de-DE" sz="1800" b="0" i="0" dirty="0" err="1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countChatMessagsForRoom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(String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roomName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// like 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query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</a:t>
            </a:r>
            <a:br>
              <a:rPr lang="de-DE" sz="1800" b="0" i="0" dirty="0">
                <a:solidFill>
                  <a:srgbClr val="808080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Query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query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800" b="0" i="0" dirty="0" err="1">
                <a:solidFill>
                  <a:srgbClr val="9876AA"/>
                </a:solidFill>
                <a:latin typeface="JetBrains Mono"/>
              </a:rPr>
              <a:t>em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.createQuery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select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count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(e) 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from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ChatMessageEntity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e WHERE 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e.chatRoom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like :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chatRoomLike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>
                <a:solidFill>
                  <a:srgbClr val="808080"/>
                </a:solidFill>
                <a:latin typeface="JetBrains Mono"/>
              </a:rPr>
              <a:t>// :</a:t>
            </a:r>
            <a:r>
              <a:rPr lang="de-DE" sz="1800" b="0" i="0" u="none" strike="noStrike" baseline="0" dirty="0" err="1">
                <a:solidFill>
                  <a:srgbClr val="808080"/>
                </a:solidFill>
                <a:latin typeface="JetBrains Mono"/>
              </a:rPr>
              <a:t>chatRoomLike</a:t>
            </a:r>
            <a:r>
              <a:rPr lang="de-DE" sz="1800" b="0" i="0" u="none" strike="noStrike" baseline="0" dirty="0">
                <a:solidFill>
                  <a:srgbClr val="808080"/>
                </a:solidFill>
                <a:latin typeface="JetBrains Mono"/>
              </a:rPr>
              <a:t> wird durch den eigentlichen Wert ersetzt</a:t>
            </a:r>
            <a:br>
              <a:rPr lang="de-DE" sz="1800" b="0" i="0" u="none" strike="noStrike" baseline="0" dirty="0">
                <a:solidFill>
                  <a:srgbClr val="808080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query.setParameter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chatRoomLike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"%room1%"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>
                <a:solidFill>
                  <a:srgbClr val="808080"/>
                </a:solidFill>
                <a:latin typeface="JetBrains Mono"/>
              </a:rPr>
              <a:t>// </a:t>
            </a:r>
            <a:r>
              <a:rPr lang="de-DE" sz="1800" b="0" i="0" u="none" strike="noStrike" baseline="0" dirty="0" err="1">
                <a:solidFill>
                  <a:srgbClr val="808080"/>
                </a:solidFill>
                <a:latin typeface="JetBrains Mono"/>
              </a:rPr>
              <a:t>equals</a:t>
            </a:r>
            <a:r>
              <a:rPr lang="de-DE" sz="1800" b="0" i="0" u="none" strike="noStrike" baseline="0" dirty="0">
                <a:solidFill>
                  <a:srgbClr val="808080"/>
                </a:solidFill>
                <a:latin typeface="JetBrains Mono"/>
              </a:rPr>
              <a:t> </a:t>
            </a:r>
            <a:br>
              <a:rPr lang="de-DE" sz="1800" b="0" i="0" u="none" strike="noStrike" baseline="0" dirty="0">
                <a:solidFill>
                  <a:srgbClr val="808080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Query query2 = </a:t>
            </a:r>
            <a:r>
              <a:rPr lang="de-DE" sz="1800" b="0" i="0" u="none" strike="noStrike" baseline="0" dirty="0" err="1">
                <a:solidFill>
                  <a:srgbClr val="9876AA"/>
                </a:solidFill>
                <a:latin typeface="JetBrains Mono"/>
              </a:rPr>
              <a:t>em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.createQuery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select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count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(e) 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from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ChatMessageEntity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 e WHERE 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e.chatRoom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 = :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chatRoomLike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 "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query2.setParameter(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chatRoomLike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roomName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Long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singleResult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 = (Long) query2.getSingleResult()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singleResult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507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E7A75F2-313B-34F9-8CFE-85C624DF1305}"/>
              </a:ext>
            </a:extLst>
          </p:cNvPr>
          <p:cNvSpPr txBox="1"/>
          <p:nvPr/>
        </p:nvSpPr>
        <p:spPr>
          <a:xfrm>
            <a:off x="4772866" y="335845"/>
            <a:ext cx="6960956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@Transactional</a:t>
            </a:r>
            <a:br>
              <a:rPr lang="de-DE" sz="18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List&lt;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ChatMessageEntity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&gt; </a:t>
            </a:r>
            <a:r>
              <a:rPr lang="de-DE" sz="1800" b="0" i="0" dirty="0" err="1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findChatMessagesWithLikeNameAndOrdedByDate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(String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likeStatement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// suche alle 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chat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messages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and 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order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by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date 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descending</a:t>
            </a:r>
            <a:br>
              <a:rPr lang="de-DE" sz="1800" b="0" i="0" dirty="0">
                <a:solidFill>
                  <a:srgbClr val="808080"/>
                </a:solidFill>
                <a:latin typeface="JetBrains Mono"/>
              </a:rPr>
            </a:br>
            <a:br>
              <a:rPr lang="de-DE" sz="1800" b="0" i="0" dirty="0">
                <a:solidFill>
                  <a:srgbClr val="808080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Query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query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800" b="0" i="0" dirty="0" err="1">
                <a:solidFill>
                  <a:srgbClr val="9876AA"/>
                </a:solidFill>
                <a:latin typeface="JetBrains Mono"/>
              </a:rPr>
              <a:t>em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.createQuery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"SELECT e 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from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ChatMessageEntity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 e 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+</a:t>
            </a:r>
            <a:b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                    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"WHERE 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e.chatMessage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 like :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chatMessageLike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 "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+</a:t>
            </a:r>
            <a:b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                    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"ORDER 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by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e.creationTime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 DESC"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( !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StringUtil.</a:t>
            </a:r>
            <a:r>
              <a:rPr lang="de-DE" sz="1800" b="0" i="1" u="none" strike="noStrike" baseline="0" dirty="0" err="1">
                <a:solidFill>
                  <a:srgbClr val="A9B7C6"/>
                </a:solidFill>
                <a:latin typeface="JetBrains Mono"/>
              </a:rPr>
              <a:t>isNullOrEmpty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likeStatement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)) {</a:t>
            </a:r>
            <a:b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query.setParameter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chatMessageLike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likeStatement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} </a:t>
            </a:r>
            <a:r>
              <a:rPr lang="de-DE" sz="1800" b="0" i="0" u="none" strike="noStrike" baseline="0" dirty="0" err="1">
                <a:solidFill>
                  <a:srgbClr val="CC7832"/>
                </a:solidFill>
                <a:latin typeface="JetBrains Mono"/>
              </a:rPr>
              <a:t>else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query.setParameter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 err="1">
                <a:solidFill>
                  <a:srgbClr val="6A8759"/>
                </a:solidFill>
                <a:latin typeface="JetBrains Mono"/>
              </a:rPr>
              <a:t>chatMessageLike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de-DE" sz="1800" b="0" i="0" u="none" strike="noStrike" baseline="0" dirty="0">
                <a:solidFill>
                  <a:srgbClr val="6A8759"/>
                </a:solidFill>
                <a:latin typeface="JetBrains Mono"/>
              </a:rPr>
              <a:t>"%"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b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    List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resultList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query.getResultList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b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u="none" strike="noStrike" baseline="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u="none" strike="noStrike" baseline="0" dirty="0" err="1">
                <a:solidFill>
                  <a:srgbClr val="A9B7C6"/>
                </a:solidFill>
                <a:latin typeface="JetBrains Mono"/>
              </a:rPr>
              <a:t>resultList</a:t>
            </a:r>
            <a:r>
              <a:rPr lang="de-DE" sz="1800" b="0" i="0" u="none" strike="noStrike" baseline="0" dirty="0">
                <a:solidFill>
                  <a:srgbClr val="CC7832"/>
                </a:solidFill>
                <a:latin typeface="JetBrains Mono"/>
              </a:rPr>
              <a:t>; </a:t>
            </a:r>
            <a:r>
              <a:rPr lang="de-DE" sz="1800" b="0" i="0" u="none" strike="noStrike" baseline="0" dirty="0">
                <a:solidFill>
                  <a:srgbClr val="A9B7C6"/>
                </a:solidFill>
                <a:latin typeface="JetBrains Mono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B678BF-CB14-B8EB-376A-7C28989F68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23577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Example</a:t>
            </a:r>
            <a:br>
              <a:rPr lang="de-DE" dirty="0"/>
            </a:br>
            <a:r>
              <a:rPr lang="de-DE" dirty="0"/>
              <a:t>JPQL Query 2</a:t>
            </a:r>
          </a:p>
        </p:txBody>
      </p:sp>
    </p:spTree>
    <p:extLst>
      <p:ext uri="{BB962C8B-B14F-4D97-AF65-F5344CB8AC3E}">
        <p14:creationId xmlns:p14="http://schemas.microsoft.com/office/powerpoint/2010/main" val="416624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C451775-7E7C-E4AF-DF80-7253D34C7D9B}"/>
              </a:ext>
            </a:extLst>
          </p:cNvPr>
          <p:cNvSpPr txBox="1"/>
          <p:nvPr/>
        </p:nvSpPr>
        <p:spPr>
          <a:xfrm>
            <a:off x="5406191" y="366623"/>
            <a:ext cx="6097162" cy="6124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BBB529"/>
                </a:solidFill>
                <a:latin typeface="JetBrains Mono"/>
              </a:rPr>
              <a:t>@Transactional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>
                <a:solidFill>
                  <a:srgbClr val="BBB529"/>
                </a:solidFill>
                <a:latin typeface="JetBrains Mono"/>
              </a:rPr>
              <a:t>Transactional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.TxType.</a:t>
            </a:r>
            <a:r>
              <a:rPr lang="de-DE" sz="1400" b="0" i="1" dirty="0">
                <a:solidFill>
                  <a:srgbClr val="9876AA"/>
                </a:solidFill>
                <a:latin typeface="JetBrains Mono"/>
              </a:rPr>
              <a:t>REQUIRED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int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 err="1">
                <a:solidFill>
                  <a:srgbClr val="FFC66D"/>
                </a:solidFill>
                <a:latin typeface="JetBrains Mono"/>
              </a:rPr>
              <a:t>deleteAllChatMessageEntity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Query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query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400" b="0" i="0" dirty="0" err="1">
                <a:solidFill>
                  <a:srgbClr val="9876AA"/>
                </a:solidFill>
                <a:latin typeface="JetBrains Mono"/>
              </a:rPr>
              <a:t>em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.createQuery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"DELETE FROM </a:t>
            </a:r>
            <a:r>
              <a:rPr lang="de-DE" sz="1400" b="0" i="0" dirty="0" err="1">
                <a:solidFill>
                  <a:srgbClr val="6A8759"/>
                </a:solidFill>
                <a:latin typeface="JetBrains Mono"/>
              </a:rPr>
              <a:t>ChatMessageEntity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u="none" strike="noStrike" baseline="0" dirty="0">
                <a:solidFill>
                  <a:srgbClr val="808080"/>
                </a:solidFill>
                <a:latin typeface="JetBrains Mono"/>
              </a:rPr>
              <a:t>// </a:t>
            </a:r>
            <a:r>
              <a:rPr lang="de-DE" sz="1400" b="0" i="0" u="none" strike="noStrike" baseline="0" dirty="0" err="1">
                <a:solidFill>
                  <a:srgbClr val="808080"/>
                </a:solidFill>
                <a:latin typeface="JetBrains Mono"/>
              </a:rPr>
              <a:t>returns</a:t>
            </a:r>
            <a:r>
              <a:rPr lang="de-DE" sz="1400" b="0" i="0" u="none" strike="noStrike" baseline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808080"/>
                </a:solidFill>
                <a:latin typeface="JetBrains Mono"/>
              </a:rPr>
              <a:t>the</a:t>
            </a:r>
            <a:r>
              <a:rPr lang="de-DE" sz="1400" b="0" i="0" u="none" strike="noStrike" baseline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808080"/>
                </a:solidFill>
                <a:latin typeface="JetBrains Mono"/>
              </a:rPr>
              <a:t>number</a:t>
            </a:r>
            <a:r>
              <a:rPr lang="de-DE" sz="1400" b="0" i="0" u="none" strike="noStrike" baseline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808080"/>
                </a:solidFill>
                <a:latin typeface="JetBrains Mono"/>
              </a:rPr>
              <a:t>of</a:t>
            </a:r>
            <a:r>
              <a:rPr lang="de-DE" sz="1400" b="0" i="0" u="none" strike="noStrike" baseline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808080"/>
                </a:solidFill>
                <a:latin typeface="JetBrains Mono"/>
              </a:rPr>
              <a:t>deleted</a:t>
            </a:r>
            <a:r>
              <a:rPr lang="de-DE" sz="1400" b="0" i="0" u="none" strike="noStrike" baseline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808080"/>
                </a:solidFill>
                <a:latin typeface="JetBrains Mono"/>
              </a:rPr>
              <a:t>entities</a:t>
            </a:r>
            <a:br>
              <a:rPr lang="de-DE" sz="1400" b="0" i="0" u="none" strike="noStrike" baseline="0" dirty="0">
                <a:solidFill>
                  <a:srgbClr val="808080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de-DE" sz="1400" b="0" i="0" u="none" strike="noStrike" baseline="0" dirty="0" err="1">
                <a:solidFill>
                  <a:srgbClr val="CC7832"/>
                </a:solidFill>
                <a:latin typeface="JetBrains Mono"/>
              </a:rPr>
              <a:t>int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i = 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query.executeUpdate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u="none" strike="noStrike" baseline="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i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BBB529"/>
                </a:solidFill>
                <a:latin typeface="JetBrains Mono"/>
              </a:rPr>
              <a:t>@Transactional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u="none" strike="noStrike" baseline="0" dirty="0">
                <a:solidFill>
                  <a:srgbClr val="BBB529"/>
                </a:solidFill>
                <a:latin typeface="JetBrains Mono"/>
              </a:rPr>
              <a:t>Transactional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.TxType.</a:t>
            </a:r>
            <a:r>
              <a:rPr lang="de-DE" sz="1400" b="0" i="1" u="none" strike="noStrike" baseline="0" dirty="0">
                <a:solidFill>
                  <a:srgbClr val="9876AA"/>
                </a:solidFill>
                <a:latin typeface="JetBrains Mono"/>
              </a:rPr>
              <a:t>REQUIRED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)    </a:t>
            </a: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u="none" strike="noStrike" baseline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CC7832"/>
                </a:solidFill>
                <a:latin typeface="JetBrains Mono"/>
              </a:rPr>
              <a:t>void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FFC66D"/>
                </a:solidFill>
                <a:latin typeface="JetBrains Mono"/>
              </a:rPr>
              <a:t>deleteWithoutLoading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(Long 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idToDelete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    </a:t>
            </a: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    Query 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query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400" b="0" i="0" u="none" strike="noStrike" baseline="0" dirty="0" err="1">
                <a:solidFill>
                  <a:srgbClr val="9876AA"/>
                </a:solidFill>
                <a:latin typeface="JetBrains Mono"/>
              </a:rPr>
              <a:t>em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.createQuery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u="none" strike="noStrike" baseline="0" dirty="0" err="1">
                <a:solidFill>
                  <a:srgbClr val="6A8759"/>
                </a:solidFill>
                <a:latin typeface="JetBrains Mono"/>
              </a:rPr>
              <a:t>delete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6A8759"/>
                </a:solidFill>
                <a:latin typeface="JetBrains Mono"/>
              </a:rPr>
              <a:t>from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6A8759"/>
                </a:solidFill>
                <a:latin typeface="JetBrains Mono"/>
              </a:rPr>
              <a:t>ChatMessageEntity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6A8759"/>
                </a:solidFill>
                <a:latin typeface="JetBrains Mono"/>
              </a:rPr>
              <a:t>where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6A8759"/>
                </a:solidFill>
                <a:latin typeface="JetBrains Mono"/>
              </a:rPr>
              <a:t>id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 = :</a:t>
            </a:r>
            <a:r>
              <a:rPr lang="de-DE" sz="1400" b="0" i="0" u="none" strike="noStrike" baseline="0" dirty="0" err="1">
                <a:solidFill>
                  <a:srgbClr val="6A8759"/>
                </a:solidFill>
                <a:latin typeface="JetBrains Mono"/>
              </a:rPr>
              <a:t>id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b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query.setParameter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u="none" strike="noStrike" baseline="0" dirty="0" err="1">
                <a:solidFill>
                  <a:srgbClr val="6A8759"/>
                </a:solidFill>
                <a:latin typeface="JetBrains Mono"/>
              </a:rPr>
              <a:t>id</a:t>
            </a:r>
            <a:r>
              <a:rPr lang="de-DE" sz="1400" b="0" i="0" u="none" strike="noStrike" baseline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idToDelete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).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executeUpdate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/**</a:t>
            </a:r>
            <a:b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</a:b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 * </a:t>
            </a:r>
            <a:r>
              <a:rPr lang="de-DE" sz="1400" b="0" i="1" u="none" strike="noStrike" baseline="0" dirty="0" err="1">
                <a:solidFill>
                  <a:srgbClr val="629755"/>
                </a:solidFill>
                <a:latin typeface="JetBrains Mono"/>
              </a:rPr>
              <a:t>delete</a:t>
            </a: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 </a:t>
            </a:r>
            <a:r>
              <a:rPr lang="de-DE" sz="1400" b="0" i="1" u="none" strike="noStrike" baseline="0" dirty="0" err="1">
                <a:solidFill>
                  <a:srgbClr val="629755"/>
                </a:solidFill>
                <a:latin typeface="JetBrains Mono"/>
              </a:rPr>
              <a:t>entity</a:t>
            </a: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 </a:t>
            </a:r>
            <a:r>
              <a:rPr lang="de-DE" sz="1400" b="0" i="1" u="none" strike="noStrike" baseline="0" dirty="0" err="1">
                <a:solidFill>
                  <a:srgbClr val="629755"/>
                </a:solidFill>
                <a:latin typeface="JetBrains Mono"/>
              </a:rPr>
              <a:t>if</a:t>
            </a: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 </a:t>
            </a:r>
            <a:r>
              <a:rPr lang="de-DE" sz="1400" b="0" i="1" u="none" strike="noStrike" baseline="0" dirty="0" err="1">
                <a:solidFill>
                  <a:srgbClr val="629755"/>
                </a:solidFill>
                <a:latin typeface="JetBrains Mono"/>
              </a:rPr>
              <a:t>object</a:t>
            </a: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 </a:t>
            </a:r>
            <a:r>
              <a:rPr lang="de-DE" sz="1400" b="0" i="1" u="none" strike="noStrike" baseline="0" dirty="0" err="1">
                <a:solidFill>
                  <a:srgbClr val="629755"/>
                </a:solidFill>
                <a:latin typeface="JetBrains Mono"/>
              </a:rPr>
              <a:t>is</a:t>
            </a: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 </a:t>
            </a:r>
            <a:r>
              <a:rPr lang="de-DE" sz="1400" b="0" i="1" u="none" strike="noStrike" baseline="0" dirty="0" err="1">
                <a:solidFill>
                  <a:srgbClr val="629755"/>
                </a:solidFill>
                <a:latin typeface="JetBrains Mono"/>
              </a:rPr>
              <a:t>already</a:t>
            </a: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 </a:t>
            </a:r>
            <a:r>
              <a:rPr lang="de-DE" sz="1400" b="0" i="1" u="none" strike="noStrike" baseline="0" dirty="0" err="1">
                <a:solidFill>
                  <a:srgbClr val="629755"/>
                </a:solidFill>
                <a:latin typeface="JetBrains Mono"/>
              </a:rPr>
              <a:t>loaded</a:t>
            </a: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 </a:t>
            </a:r>
            <a:b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</a:b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 * </a:t>
            </a:r>
            <a:r>
              <a:rPr lang="de-DE" sz="1400" b="1" i="1" u="none" strike="noStrike" baseline="0" dirty="0">
                <a:solidFill>
                  <a:srgbClr val="629755"/>
                </a:solidFill>
                <a:latin typeface="JetBrains Mono"/>
              </a:rPr>
              <a:t>@param </a:t>
            </a:r>
            <a:r>
              <a:rPr lang="de-DE" sz="1400" b="0" i="1" u="none" strike="noStrike" baseline="0" dirty="0" err="1">
                <a:solidFill>
                  <a:srgbClr val="8A653B"/>
                </a:solidFill>
                <a:latin typeface="JetBrains Mono"/>
              </a:rPr>
              <a:t>entity</a:t>
            </a:r>
            <a:br>
              <a:rPr lang="de-DE" sz="1400" b="0" i="1" u="none" strike="noStrike" baseline="0" dirty="0">
                <a:solidFill>
                  <a:srgbClr val="8A653B"/>
                </a:solidFill>
                <a:latin typeface="JetBrains Mono"/>
              </a:rPr>
            </a:br>
            <a:r>
              <a:rPr lang="de-DE" sz="1400" b="0" i="1" u="none" strike="noStrike" baseline="0" dirty="0">
                <a:solidFill>
                  <a:srgbClr val="8A653B"/>
                </a:solidFill>
                <a:latin typeface="JetBrains Mono"/>
              </a:rPr>
              <a:t> </a:t>
            </a:r>
            <a: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  <a:t>*/</a:t>
            </a:r>
            <a:br>
              <a:rPr lang="de-DE" sz="1400" b="0" i="1" u="none" strike="noStrike" baseline="0" dirty="0">
                <a:solidFill>
                  <a:srgbClr val="629755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BBB529"/>
                </a:solidFill>
                <a:latin typeface="JetBrains Mono"/>
              </a:rPr>
              <a:t>@Transactional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u="none" strike="noStrike" baseline="0" dirty="0">
                <a:solidFill>
                  <a:srgbClr val="BBB529"/>
                </a:solidFill>
                <a:latin typeface="JetBrains Mono"/>
              </a:rPr>
              <a:t>Transactional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.TxType.</a:t>
            </a:r>
            <a:r>
              <a:rPr lang="de-DE" sz="1400" b="0" i="1" u="none" strike="noStrike" baseline="0" dirty="0">
                <a:solidFill>
                  <a:srgbClr val="9876AA"/>
                </a:solidFill>
                <a:latin typeface="JetBrains Mono"/>
              </a:rPr>
              <a:t>REQUIRED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u="none" strike="noStrike" baseline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CC7832"/>
                </a:solidFill>
                <a:latin typeface="JetBrains Mono"/>
              </a:rPr>
              <a:t>void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FFC66D"/>
                </a:solidFill>
                <a:latin typeface="JetBrains Mono"/>
              </a:rPr>
              <a:t>deleteByObject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ChatMessageEntity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entity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    </a:t>
            </a:r>
            <a:b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400" b="0" i="0" u="none" strike="noStrike" baseline="0" dirty="0" err="1">
                <a:solidFill>
                  <a:srgbClr val="9876AA"/>
                </a:solidFill>
                <a:latin typeface="JetBrains Mono"/>
              </a:rPr>
              <a:t>em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.remove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u="none" strike="noStrike" baseline="0" dirty="0" err="1">
                <a:solidFill>
                  <a:srgbClr val="A9B7C6"/>
                </a:solidFill>
                <a:latin typeface="JetBrains Mono"/>
              </a:rPr>
              <a:t>entity</a:t>
            </a: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  <a:t>    </a:t>
            </a:r>
            <a:br>
              <a:rPr lang="de-DE" sz="1400" b="0" i="0" u="none" strike="noStrike" baseline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u="none" strike="noStrike" baseline="0" dirty="0">
                <a:solidFill>
                  <a:srgbClr val="A9B7C6"/>
                </a:solidFill>
                <a:latin typeface="JetBrains Mono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E2AF9E-76CD-E854-9654-803D176FD5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23577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DF7139A-A554-0117-9F3B-EC62BE406EBD}"/>
              </a:ext>
            </a:extLst>
          </p:cNvPr>
          <p:cNvSpPr txBox="1">
            <a:spLocks/>
          </p:cNvSpPr>
          <p:nvPr/>
        </p:nvSpPr>
        <p:spPr>
          <a:xfrm>
            <a:off x="838200" y="1604615"/>
            <a:ext cx="4057650" cy="4003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Delete Query</a:t>
            </a:r>
          </a:p>
          <a:p>
            <a:r>
              <a:rPr lang="de-DE" dirty="0"/>
              <a:t>Delete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loading</a:t>
            </a:r>
            <a:endParaRPr lang="de-DE" dirty="0"/>
          </a:p>
          <a:p>
            <a:r>
              <a:rPr lang="de-DE" dirty="0"/>
              <a:t>Delete </a:t>
            </a:r>
            <a:r>
              <a:rPr lang="de-DE" dirty="0" err="1"/>
              <a:t>from</a:t>
            </a:r>
            <a:r>
              <a:rPr lang="de-DE" dirty="0"/>
              <a:t> EM and DB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6681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899C067-1151-BA00-C7F0-D146415525C9}"/>
              </a:ext>
            </a:extLst>
          </p:cNvPr>
          <p:cNvSpPr txBox="1"/>
          <p:nvPr/>
        </p:nvSpPr>
        <p:spPr>
          <a:xfrm>
            <a:off x="5326480" y="495657"/>
            <a:ext cx="6097162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BBB529"/>
                </a:solidFill>
                <a:latin typeface="JetBrains Mono"/>
              </a:rPr>
              <a:t>@Transactional</a:t>
            </a:r>
            <a:br>
              <a:rPr lang="de-DE" sz="14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List&lt;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ChatMessageEntity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&gt;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 err="1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findChatMessagesWithLikeNameAndOrdedByDateWithQueryBuilder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(String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likeStatement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) {</a:t>
            </a: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br>
              <a:rPr lang="de-DE" sz="14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808080"/>
                </a:solidFill>
                <a:latin typeface="JetBrains Mono"/>
              </a:rPr>
              <a:t>// "SELECT e </a:t>
            </a:r>
            <a:r>
              <a:rPr lang="de-DE" sz="1400" b="0" i="0" dirty="0" err="1">
                <a:solidFill>
                  <a:srgbClr val="808080"/>
                </a:solidFill>
                <a:latin typeface="JetBrains Mono"/>
              </a:rPr>
              <a:t>from</a:t>
            </a:r>
            <a:r>
              <a:rPr lang="de-DE" sz="1400" b="0" i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400" b="0" i="0" dirty="0" err="1">
                <a:solidFill>
                  <a:srgbClr val="808080"/>
                </a:solidFill>
                <a:latin typeface="JetBrains Mono"/>
              </a:rPr>
              <a:t>ChatMessageEntity</a:t>
            </a:r>
            <a:r>
              <a:rPr lang="de-DE" sz="1400" b="0" i="0" dirty="0">
                <a:solidFill>
                  <a:srgbClr val="808080"/>
                </a:solidFill>
                <a:latin typeface="JetBrains Mono"/>
              </a:rPr>
              <a:t> e WHERE </a:t>
            </a:r>
            <a:r>
              <a:rPr lang="de-DE" sz="1400" b="0" i="0" dirty="0" err="1">
                <a:solidFill>
                  <a:srgbClr val="808080"/>
                </a:solidFill>
                <a:latin typeface="JetBrains Mono"/>
              </a:rPr>
              <a:t>e.chatRoom</a:t>
            </a:r>
            <a:r>
              <a:rPr lang="de-DE" sz="1400" b="0" i="0" dirty="0">
                <a:solidFill>
                  <a:srgbClr val="808080"/>
                </a:solidFill>
                <a:latin typeface="JetBrains Mono"/>
              </a:rPr>
              <a:t> like :</a:t>
            </a:r>
            <a:r>
              <a:rPr lang="de-DE" sz="1400" b="0" i="0" dirty="0" err="1">
                <a:solidFill>
                  <a:srgbClr val="808080"/>
                </a:solidFill>
                <a:latin typeface="JetBrains Mono"/>
              </a:rPr>
              <a:t>chatMessageLike</a:t>
            </a:r>
            <a:r>
              <a:rPr lang="de-DE" sz="1400" b="0" i="0" dirty="0">
                <a:solidFill>
                  <a:srgbClr val="808080"/>
                </a:solidFill>
                <a:latin typeface="JetBrains Mono"/>
              </a:rPr>
              <a:t> ORDER </a:t>
            </a:r>
            <a:r>
              <a:rPr lang="de-DE" sz="1400" b="0" i="0" dirty="0" err="1">
                <a:solidFill>
                  <a:srgbClr val="808080"/>
                </a:solidFill>
                <a:latin typeface="JetBrains Mono"/>
              </a:rPr>
              <a:t>by</a:t>
            </a:r>
            <a:r>
              <a:rPr lang="de-DE" sz="1400" b="0" i="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de-DE" sz="1400" b="0" i="0" dirty="0" err="1">
                <a:solidFill>
                  <a:srgbClr val="808080"/>
                </a:solidFill>
                <a:latin typeface="JetBrains Mono"/>
              </a:rPr>
              <a:t>e.creationTime</a:t>
            </a:r>
            <a:r>
              <a:rPr lang="de-DE" sz="1400" b="0" i="0" dirty="0">
                <a:solidFill>
                  <a:srgbClr val="808080"/>
                </a:solidFill>
                <a:latin typeface="JetBrains Mono"/>
              </a:rPr>
              <a:t> DESC"</a:t>
            </a:r>
            <a:br>
              <a:rPr lang="de-DE" sz="1400" b="0" i="0" dirty="0">
                <a:solidFill>
                  <a:srgbClr val="808080"/>
                </a:solidFill>
                <a:latin typeface="JetBrains Mono"/>
              </a:rPr>
            </a:br>
            <a:br>
              <a:rPr lang="de-DE" sz="1400" b="0" i="0" dirty="0">
                <a:solidFill>
                  <a:srgbClr val="808080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CriteriaBuilder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cb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400" b="0" i="0" dirty="0" err="1">
                <a:solidFill>
                  <a:srgbClr val="9876AA"/>
                </a:solidFill>
                <a:latin typeface="JetBrains Mono"/>
              </a:rPr>
              <a:t>em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.getCriteriaBuilder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CriteriaQuery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&lt;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ChatMessageEntity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&gt;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criteriaQuery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cb.createQuery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ChatMessageEntity.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class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Root&lt;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ChatMessageEntity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&gt;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from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criteriaQuery.from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ChatMessageEntity.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class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criteriaQuery.select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from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Predicate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like =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cb.like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from.get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dirty="0" err="1">
                <a:solidFill>
                  <a:srgbClr val="6A8759"/>
                </a:solidFill>
                <a:latin typeface="JetBrains Mono"/>
              </a:rPr>
              <a:t>chatMessage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likeStatement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criteriaQuery.where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 like 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Order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orderByCT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cb.desc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from.get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dirty="0" err="1">
                <a:solidFill>
                  <a:srgbClr val="6A8759"/>
                </a:solidFill>
                <a:latin typeface="JetBrains Mono"/>
              </a:rPr>
              <a:t>creationTime</a:t>
            </a:r>
            <a:r>
              <a:rPr lang="de-DE" sz="14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criteriaQuery.orderBy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orderByCT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Query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query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400" b="0" i="0" dirty="0" err="1">
                <a:solidFill>
                  <a:srgbClr val="9876AA"/>
                </a:solidFill>
                <a:latin typeface="JetBrains Mono"/>
              </a:rPr>
              <a:t>em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.createQuery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criteriaQuery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List&lt;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ChatMessageEntity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&gt;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resultList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query.getResultList</a:t>
            </a: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400" b="0" i="0" dirty="0" err="1">
                <a:solidFill>
                  <a:srgbClr val="CC7832"/>
                </a:solidFill>
                <a:latin typeface="JetBrains Mono"/>
              </a:rPr>
              <a:t>return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400" b="0" i="0" dirty="0" err="1">
                <a:solidFill>
                  <a:srgbClr val="A9B7C6"/>
                </a:solidFill>
                <a:latin typeface="JetBrains Mono"/>
              </a:rPr>
              <a:t>resultList</a:t>
            </a:r>
            <a:r>
              <a:rPr lang="de-DE" sz="14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4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400" b="0" i="0" dirty="0">
                <a:solidFill>
                  <a:srgbClr val="A9B7C6"/>
                </a:solidFill>
                <a:latin typeface="JetBrains Mono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44048-6F0E-6C85-6C5D-50751F37C8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848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Example</a:t>
            </a:r>
            <a:br>
              <a:rPr lang="de-DE" dirty="0"/>
            </a:br>
            <a:r>
              <a:rPr lang="de-DE" dirty="0" err="1"/>
              <a:t>Critery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322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A03E72D-7805-BADD-A578-E351DACA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de-DE"/>
              <a:t>JPA Architecture</a:t>
            </a:r>
            <a:endParaRPr lang="de-DE" dirty="0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CCE52493-A52B-1206-00BF-68E8E1AC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533904"/>
            <a:ext cx="4777381" cy="562044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C3E924-77F0-621E-6BBA-A0E472DB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800"/>
              <a:t>Java Persistence API  or now </a:t>
            </a:r>
            <a:r>
              <a:rPr lang="en-US" sz="1800" b="1"/>
              <a:t>Jakarta </a:t>
            </a:r>
            <a:r>
              <a:rPr lang="en-US" sz="1800"/>
              <a:t>Persistence API </a:t>
            </a:r>
          </a:p>
          <a:p>
            <a:r>
              <a:rPr lang="en-US" sz="1800"/>
              <a:t>JPA provides Java developers with an object/relational mapping facility for managing relational data in Java applications. </a:t>
            </a:r>
          </a:p>
          <a:p>
            <a:r>
              <a:rPr lang="en-US" sz="1800"/>
              <a:t>JPA itself is just a specification, not a product, it cannot perform persistence or anything else by itself. </a:t>
            </a:r>
          </a:p>
          <a:p>
            <a:r>
              <a:rPr lang="en-US" sz="1800"/>
              <a:t>JPA is a set of interfaces and requires an implementation</a:t>
            </a:r>
          </a:p>
          <a:p>
            <a:r>
              <a:rPr lang="en-US" sz="1800"/>
              <a:t>There are open-source and commercial JPA implementations to choose from and any Java EE 5 application server should provide support for its use</a:t>
            </a:r>
          </a:p>
          <a:p>
            <a:r>
              <a:rPr lang="en-US" sz="1800"/>
              <a:t>JPA also requires a database to persist to</a:t>
            </a:r>
            <a:endParaRPr lang="de-DE" sz="18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58DD43-5BDF-F97E-E846-9F68883C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85B223-A293-40CC-A59B-DF400A3CF608}" type="slidenum">
              <a:rPr lang="de-AT" smtClean="0"/>
              <a:pPr>
                <a:spcAft>
                  <a:spcPts val="600"/>
                </a:spcAft>
              </a:pPr>
              <a:t>3</a:t>
            </a:fld>
            <a:endParaRPr lang="de-AT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512FA1E-3E93-6E50-8F18-70B00C00A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553" y="6326027"/>
            <a:ext cx="799855" cy="3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5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E9D841-F0A8-C831-3F07-448E28EA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de-DE" sz="3600">
                <a:solidFill>
                  <a:schemeClr val="tx2"/>
                </a:solidFill>
              </a:rPr>
              <a:t>JPA – Framework Componentens</a:t>
            </a: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57343-0C87-4C98-ECD1-82F6F361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Java Persistence API </a:t>
            </a:r>
          </a:p>
          <a:p>
            <a:r>
              <a:rPr lang="en-US" sz="2000" dirty="0">
                <a:solidFill>
                  <a:schemeClr val="tx2"/>
                </a:solidFill>
              </a:rPr>
              <a:t>Object/Relational Mapping Metadata</a:t>
            </a:r>
          </a:p>
          <a:p>
            <a:r>
              <a:rPr lang="en-US" sz="2000" dirty="0">
                <a:solidFill>
                  <a:schemeClr val="tx2"/>
                </a:solidFill>
              </a:rPr>
              <a:t>The Query Language</a:t>
            </a:r>
          </a:p>
          <a:p>
            <a:r>
              <a:rPr lang="en-US" sz="2000" dirty="0">
                <a:solidFill>
                  <a:schemeClr val="tx2"/>
                </a:solidFill>
              </a:rPr>
              <a:t>The Java Persistence Criteria API</a:t>
            </a: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12E4DC-8F9F-1731-20E6-2B5E6E9D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553" y="6326027"/>
            <a:ext cx="799855" cy="3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A1D54E-EDB6-8DEE-846C-05E94198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chemeClr val="tx2"/>
                </a:solidFill>
              </a:rPr>
              <a:t>JPA - API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12697-16D0-46A6-6F7B-7AF2B6A9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tx2"/>
                </a:solidFill>
              </a:rPr>
              <a:t>JPA </a:t>
            </a:r>
            <a:r>
              <a:rPr lang="de-DE" sz="1800" dirty="0" err="1">
                <a:solidFill>
                  <a:schemeClr val="tx2"/>
                </a:solidFill>
              </a:rPr>
              <a:t>specifies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interfaces</a:t>
            </a:r>
            <a:r>
              <a:rPr lang="de-DE" sz="1800" dirty="0">
                <a:solidFill>
                  <a:schemeClr val="tx2"/>
                </a:solidFill>
              </a:rPr>
              <a:t>, </a:t>
            </a:r>
            <a:r>
              <a:rPr lang="de-DE" sz="1800" dirty="0" err="1">
                <a:solidFill>
                  <a:schemeClr val="tx2"/>
                </a:solidFill>
              </a:rPr>
              <a:t>Annotations</a:t>
            </a:r>
            <a:r>
              <a:rPr lang="de-DE" sz="1800" dirty="0">
                <a:solidFill>
                  <a:schemeClr val="tx2"/>
                </a:solidFill>
              </a:rPr>
              <a:t> and Patterns </a:t>
            </a:r>
            <a:r>
              <a:rPr lang="de-DE" sz="1800" dirty="0" err="1">
                <a:solidFill>
                  <a:schemeClr val="tx2"/>
                </a:solidFill>
              </a:rPr>
              <a:t>for</a:t>
            </a:r>
            <a:r>
              <a:rPr lang="de-DE" sz="1800" dirty="0">
                <a:solidFill>
                  <a:schemeClr val="tx2"/>
                </a:solidFill>
              </a:rPr>
              <a:t> OR-Mapping</a:t>
            </a:r>
          </a:p>
          <a:p>
            <a:r>
              <a:rPr lang="de-DE" sz="1800" dirty="0">
                <a:solidFill>
                  <a:schemeClr val="tx2"/>
                </a:solidFill>
              </a:rPr>
              <a:t>JPA </a:t>
            </a:r>
            <a:r>
              <a:rPr lang="de-DE" sz="1800" dirty="0" err="1">
                <a:solidFill>
                  <a:schemeClr val="tx2"/>
                </a:solidFill>
              </a:rPr>
              <a:t>enables</a:t>
            </a:r>
            <a:r>
              <a:rPr lang="de-DE" sz="1800" dirty="0">
                <a:solidFill>
                  <a:schemeClr val="tx2"/>
                </a:solidFill>
              </a:rPr>
              <a:t> a </a:t>
            </a:r>
            <a:r>
              <a:rPr lang="de-DE" sz="1800" dirty="0" err="1">
                <a:solidFill>
                  <a:schemeClr val="tx2"/>
                </a:solidFill>
              </a:rPr>
              <a:t>more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Object-Oriented</a:t>
            </a:r>
            <a:r>
              <a:rPr lang="de-DE" sz="1800" dirty="0">
                <a:solidFill>
                  <a:schemeClr val="tx2"/>
                </a:solidFill>
              </a:rPr>
              <a:t> View do </a:t>
            </a:r>
            <a:r>
              <a:rPr lang="de-DE" sz="1800" dirty="0" err="1">
                <a:solidFill>
                  <a:schemeClr val="tx2"/>
                </a:solidFill>
              </a:rPr>
              <a:t>store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objects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to</a:t>
            </a:r>
            <a:r>
              <a:rPr lang="de-DE" sz="1800" dirty="0">
                <a:solidFill>
                  <a:schemeClr val="tx2"/>
                </a:solidFill>
              </a:rPr>
              <a:t> a relational </a:t>
            </a:r>
            <a:r>
              <a:rPr lang="de-DE" sz="1800" dirty="0" err="1">
                <a:solidFill>
                  <a:schemeClr val="tx2"/>
                </a:solidFill>
              </a:rPr>
              <a:t>database</a:t>
            </a:r>
            <a:r>
              <a:rPr lang="de-DE" sz="1800" dirty="0">
                <a:solidFill>
                  <a:schemeClr val="tx2"/>
                </a:solidFill>
              </a:rPr>
              <a:t>.</a:t>
            </a:r>
          </a:p>
          <a:p>
            <a:r>
              <a:rPr lang="de-DE" sz="1800" dirty="0" err="1">
                <a:solidFill>
                  <a:schemeClr val="tx2"/>
                </a:solidFill>
              </a:rPr>
              <a:t>Within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the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standard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 err="1">
                <a:solidFill>
                  <a:schemeClr val="tx2"/>
                </a:solidFill>
              </a:rPr>
              <a:t>it</a:t>
            </a:r>
            <a:r>
              <a:rPr lang="de-DE" sz="1800" dirty="0">
                <a:solidFill>
                  <a:schemeClr val="tx2"/>
                </a:solidFill>
              </a:rPr>
              <a:t> also </a:t>
            </a:r>
            <a:r>
              <a:rPr lang="de-DE" sz="1800" dirty="0" err="1">
                <a:solidFill>
                  <a:schemeClr val="tx2"/>
                </a:solidFill>
              </a:rPr>
              <a:t>defines</a:t>
            </a:r>
            <a:r>
              <a:rPr lang="de-DE" sz="1800" dirty="0">
                <a:solidFill>
                  <a:schemeClr val="tx2"/>
                </a:solidFill>
              </a:rPr>
              <a:t> Entity Mapping </a:t>
            </a:r>
            <a:r>
              <a:rPr lang="de-DE" sz="1800" dirty="0" err="1">
                <a:solidFill>
                  <a:schemeClr val="tx2"/>
                </a:solidFill>
              </a:rPr>
              <a:t>Annotations</a:t>
            </a:r>
            <a:endParaRPr lang="de-DE" sz="1800" dirty="0">
              <a:solidFill>
                <a:schemeClr val="tx2"/>
              </a:solidFill>
            </a:endParaRPr>
          </a:p>
          <a:p>
            <a:r>
              <a:rPr lang="de-DE" sz="1800" dirty="0" err="1">
                <a:solidFill>
                  <a:schemeClr val="tx2"/>
                </a:solidFill>
              </a:rPr>
              <a:t>It</a:t>
            </a:r>
            <a:r>
              <a:rPr lang="de-DE" sz="1800" dirty="0">
                <a:solidFill>
                  <a:schemeClr val="tx2"/>
                </a:solidFill>
              </a:rPr>
              <a:t> also </a:t>
            </a:r>
            <a:r>
              <a:rPr lang="de-DE" sz="1800" dirty="0" err="1">
                <a:solidFill>
                  <a:schemeClr val="tx2"/>
                </a:solidFill>
              </a:rPr>
              <a:t>defines</a:t>
            </a:r>
            <a:r>
              <a:rPr lang="de-DE" sz="1800" dirty="0">
                <a:solidFill>
                  <a:schemeClr val="tx2"/>
                </a:solidFill>
              </a:rPr>
              <a:t> a Query Language (JPQL) and </a:t>
            </a:r>
          </a:p>
          <a:p>
            <a:r>
              <a:rPr lang="de-DE" sz="1800" dirty="0">
                <a:solidFill>
                  <a:schemeClr val="tx2"/>
                </a:solidFill>
              </a:rPr>
              <a:t>a </a:t>
            </a:r>
            <a:r>
              <a:rPr lang="de-DE" sz="1800" dirty="0" err="1">
                <a:solidFill>
                  <a:schemeClr val="tx2"/>
                </a:solidFill>
              </a:rPr>
              <a:t>programatic</a:t>
            </a:r>
            <a:r>
              <a:rPr lang="de-DE" sz="1800" dirty="0">
                <a:solidFill>
                  <a:schemeClr val="tx2"/>
                </a:solidFill>
              </a:rPr>
              <a:t> Query API. </a:t>
            </a:r>
          </a:p>
          <a:p>
            <a:endParaRPr lang="de-DE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1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F2810D-C555-90FA-C568-507A87E78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553" y="6326027"/>
            <a:ext cx="799855" cy="3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30BD4-4B99-D000-55EC-2AA9C4E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Modules and APIS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JPA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562E3-2735-404D-50F2-79ED923E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Bean Validation Framework</a:t>
            </a:r>
          </a:p>
          <a:p>
            <a:pPr lvl="1"/>
            <a:r>
              <a:rPr lang="de-DE" dirty="0" err="1"/>
              <a:t>Integrates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JPA </a:t>
            </a:r>
            <a:r>
              <a:rPr lang="de-DE" dirty="0" err="1"/>
              <a:t>for</a:t>
            </a:r>
            <a:r>
              <a:rPr lang="de-DE" dirty="0"/>
              <a:t> additional </a:t>
            </a:r>
            <a:r>
              <a:rPr lang="de-DE" dirty="0" err="1"/>
              <a:t>bean</a:t>
            </a:r>
            <a:r>
              <a:rPr lang="de-DE" dirty="0"/>
              <a:t> </a:t>
            </a:r>
            <a:r>
              <a:rPr lang="de-DE" dirty="0" err="1"/>
              <a:t>validations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JPA </a:t>
            </a:r>
            <a:r>
              <a:rPr lang="de-DE" dirty="0" err="1"/>
              <a:t>operations</a:t>
            </a:r>
            <a:endParaRPr lang="de-DE" dirty="0"/>
          </a:p>
          <a:p>
            <a:r>
              <a:rPr lang="de-DE" dirty="0"/>
              <a:t>JTA – Java Transaction API</a:t>
            </a:r>
          </a:p>
          <a:p>
            <a:pPr lvl="1"/>
            <a:r>
              <a:rPr lang="de-DE" dirty="0"/>
              <a:t>Transaction Support via also 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JPA</a:t>
            </a:r>
          </a:p>
          <a:p>
            <a:r>
              <a:rPr lang="de-DE" dirty="0"/>
              <a:t>Hibernate</a:t>
            </a:r>
          </a:p>
          <a:p>
            <a:pPr lvl="1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and </a:t>
            </a:r>
            <a:r>
              <a:rPr lang="de-DE" dirty="0" err="1"/>
              <a:t>used</a:t>
            </a:r>
            <a:r>
              <a:rPr lang="de-DE" dirty="0"/>
              <a:t> in Quarkus </a:t>
            </a:r>
            <a:r>
              <a:rPr lang="de-DE" dirty="0" err="1"/>
              <a:t>as</a:t>
            </a:r>
            <a:r>
              <a:rPr lang="de-DE" dirty="0"/>
              <a:t> an Implementation </a:t>
            </a:r>
            <a:r>
              <a:rPr lang="de-DE" dirty="0" err="1"/>
              <a:t>for</a:t>
            </a:r>
            <a:r>
              <a:rPr lang="de-DE" dirty="0"/>
              <a:t> JPA</a:t>
            </a:r>
          </a:p>
          <a:p>
            <a:r>
              <a:rPr lang="de-DE" dirty="0"/>
              <a:t>JDBC</a:t>
            </a:r>
          </a:p>
          <a:p>
            <a:pPr lvl="1"/>
            <a:r>
              <a:rPr lang="de-DE" dirty="0"/>
              <a:t>JPA/Hibernate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connects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via a JDBC-Driver </a:t>
            </a:r>
            <a:r>
              <a:rPr lang="de-DE" dirty="0" err="1"/>
              <a:t>implemenation</a:t>
            </a:r>
            <a:r>
              <a:rPr lang="de-DE" dirty="0"/>
              <a:t>. 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03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68B50-8AC8-C9F4-C6C9-5A815332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JPA – Entity Manager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93C4D-425B-31CD-4DC7-32254E76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API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EntityManger</a:t>
            </a:r>
            <a:r>
              <a:rPr lang="de-DE" dirty="0"/>
              <a:t> Interface</a:t>
            </a:r>
          </a:p>
          <a:p>
            <a:r>
              <a:rPr lang="de-DE" dirty="0"/>
              <a:t>API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providing</a:t>
            </a:r>
            <a:r>
              <a:rPr lang="de-DE" dirty="0"/>
              <a:t> all </a:t>
            </a:r>
            <a:r>
              <a:rPr lang="de-DE" dirty="0" err="1"/>
              <a:t>required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CRURD (</a:t>
            </a:r>
            <a:r>
              <a:rPr lang="de-DE" dirty="0" err="1"/>
              <a:t>create</a:t>
            </a:r>
            <a:r>
              <a:rPr lang="de-DE" dirty="0"/>
              <a:t>, </a:t>
            </a:r>
            <a:r>
              <a:rPr lang="de-DE" dirty="0" err="1"/>
              <a:t>read</a:t>
            </a:r>
            <a:r>
              <a:rPr lang="de-DE" dirty="0"/>
              <a:t>, update </a:t>
            </a:r>
            <a:r>
              <a:rPr lang="de-DE" dirty="0" err="1"/>
              <a:t>delete</a:t>
            </a:r>
            <a:r>
              <a:rPr lang="de-DE" dirty="0"/>
              <a:t>) </a:t>
            </a:r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and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utilites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an Instance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API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simply</a:t>
            </a:r>
            <a:br>
              <a:rPr lang="de-DE" dirty="0"/>
            </a:br>
            <a:r>
              <a:rPr lang="de-DE" dirty="0" err="1"/>
              <a:t>done</a:t>
            </a:r>
            <a:r>
              <a:rPr lang="de-DE" dirty="0"/>
              <a:t> via @Inject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73C777-BE76-25C1-3987-07C02086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013" y="3429000"/>
            <a:ext cx="3453254" cy="10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68B50-8AC8-C9F4-C6C9-5A815332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JPA – Entity Manager – API 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0DCD8B6B-24BC-8B5B-A30F-F27EC0CDE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631550"/>
              </p:ext>
            </p:extLst>
          </p:nvPr>
        </p:nvGraphicFramePr>
        <p:xfrm>
          <a:off x="838200" y="1825625"/>
          <a:ext cx="105156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054">
                  <a:extLst>
                    <a:ext uri="{9D8B030D-6E8A-4147-A177-3AD203B41FA5}">
                      <a16:colId xmlns:a16="http://schemas.microsoft.com/office/drawing/2014/main" val="680792499"/>
                    </a:ext>
                  </a:extLst>
                </a:gridCol>
                <a:gridCol w="7292546">
                  <a:extLst>
                    <a:ext uri="{9D8B030D-6E8A-4147-A177-3AD203B41FA5}">
                      <a16:colId xmlns:a16="http://schemas.microsoft.com/office/drawing/2014/main" val="169863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6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em.persist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entity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an instance managed and persistent</a:t>
                      </a:r>
                    </a:p>
                    <a:p>
                      <a:r>
                        <a:rPr lang="en-US" dirty="0"/>
                        <a:t>It will be attached to the EM Session and persisted during commit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1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Update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An Entity </a:t>
                      </a:r>
                      <a:r>
                        <a:rPr lang="de-DE" sz="1600" dirty="0" err="1"/>
                        <a:t>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updated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whenever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you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modify</a:t>
                      </a:r>
                      <a:r>
                        <a:rPr lang="de-DE" sz="1600" dirty="0"/>
                        <a:t> an Entity </a:t>
                      </a:r>
                      <a:r>
                        <a:rPr lang="de-DE" sz="1600" dirty="0" err="1"/>
                        <a:t>which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attached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a </a:t>
                      </a:r>
                      <a:r>
                        <a:rPr lang="de-DE" sz="1600" dirty="0" err="1"/>
                        <a:t>session</a:t>
                      </a:r>
                      <a:r>
                        <a:rPr lang="de-DE" sz="1600" dirty="0"/>
                        <a:t>, so </a:t>
                      </a:r>
                      <a:r>
                        <a:rPr lang="de-DE" sz="1600" dirty="0" err="1"/>
                        <a:t>loaded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from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entity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manager</a:t>
                      </a:r>
                      <a:r>
                        <a:rPr lang="de-DE" sz="1600" dirty="0"/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</a:t>
                      </a:r>
                      <a:endParaRPr lang="de-DE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Entity/Table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also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directly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update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r>
                        <a:rPr lang="de-D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endParaRPr lang="de-DE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3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&lt;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dirty="0"/>
                        <a:t>&gt;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em.</a:t>
                      </a:r>
                      <a:r>
                        <a:rPr lang="fr-FR" dirty="0" err="1"/>
                        <a:t>merge</a:t>
                      </a:r>
                      <a:r>
                        <a:rPr lang="fr-FR" dirty="0"/>
                        <a:t>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r>
                        <a:rPr lang="fr-FR" dirty="0" err="1"/>
                        <a:t>entity</a:t>
                      </a:r>
                      <a:r>
                        <a:rPr lang="fr-FR" dirty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If</a:t>
                      </a:r>
                      <a:r>
                        <a:rPr lang="de-DE" dirty="0"/>
                        <a:t> an Entity was </a:t>
                      </a:r>
                      <a:r>
                        <a:rPr lang="de-DE" dirty="0" err="1"/>
                        <a:t>loaded</a:t>
                      </a:r>
                      <a:r>
                        <a:rPr lang="de-DE" dirty="0"/>
                        <a:t> via EM but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Entity Manager and Transaction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active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anymore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Entity </a:t>
                      </a:r>
                      <a:r>
                        <a:rPr lang="de-DE" dirty="0" err="1"/>
                        <a:t>gets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„DETACHED“.</a:t>
                      </a:r>
                    </a:p>
                    <a:p>
                      <a:r>
                        <a:rPr lang="de-DE" dirty="0"/>
                        <a:t>The Return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attached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merged</a:t>
                      </a:r>
                      <a:r>
                        <a:rPr lang="de-DE" dirty="0"/>
                        <a:t> Entity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EM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em.remove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entity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Remove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instance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Session, </a:t>
                      </a:r>
                      <a:r>
                        <a:rPr lang="de-DE" dirty="0" err="1"/>
                        <a:t>which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db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delete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em</a:t>
                      </a:r>
                      <a:r>
                        <a:rPr lang="de-DE" dirty="0"/>
                        <a:t>.</a:t>
                      </a:r>
                      <a:r>
                        <a:rPr lang="en-US" dirty="0"/>
                        <a:t> find(Class&lt;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dirty="0"/>
                        <a:t>&gt; </a:t>
                      </a:r>
                      <a:r>
                        <a:rPr lang="en-US" dirty="0" err="1"/>
                        <a:t>entityClass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            Object </a:t>
                      </a:r>
                      <a:r>
                        <a:rPr lang="en-US" dirty="0" err="1"/>
                        <a:t>primaryKey</a:t>
                      </a:r>
                      <a:r>
                        <a:rPr lang="en-US" dirty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by primary key. Search for an entity of the specified class and primary key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20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2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68B50-8AC8-C9F4-C6C9-5A815332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JPA – JTA - Transactions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93C4D-425B-31CD-4DC7-32254E76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Java Transaction API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JSR 707</a:t>
            </a:r>
          </a:p>
          <a:p>
            <a:r>
              <a:rPr lang="de-DE" dirty="0"/>
              <a:t>The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specifies</a:t>
            </a:r>
            <a:r>
              <a:rPr lang="de-DE" dirty="0"/>
              <a:t> Interfaces and 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demarcate</a:t>
            </a:r>
            <a:r>
              <a:rPr lang="de-DE" dirty="0"/>
              <a:t>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boundaries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defines</a:t>
            </a:r>
            <a:r>
              <a:rPr lang="de-DE" dirty="0"/>
              <a:t> an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Transaction-Manager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96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2508</Words>
  <Application>Microsoft Office PowerPoint</Application>
  <PresentationFormat>Breitbild</PresentationFormat>
  <Paragraphs>201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JetBrains Mono</vt:lpstr>
      <vt:lpstr>Office</vt:lpstr>
      <vt:lpstr>JPA  Java Persistance API O/R Mapping</vt:lpstr>
      <vt:lpstr>Content</vt:lpstr>
      <vt:lpstr>JPA Architecture</vt:lpstr>
      <vt:lpstr>JPA – Framework Componentens</vt:lpstr>
      <vt:lpstr>JPA - API</vt:lpstr>
      <vt:lpstr>Modules and APIS used with JPA</vt:lpstr>
      <vt:lpstr>JPA – Entity Manager</vt:lpstr>
      <vt:lpstr>JPA – Entity Manager – API </vt:lpstr>
      <vt:lpstr>JPA – JTA - Transactions</vt:lpstr>
      <vt:lpstr>JPA – JTA – Transactions and Scopes</vt:lpstr>
      <vt:lpstr>JPA – JTA –Programatic TX-Management</vt:lpstr>
      <vt:lpstr>Entities</vt:lpstr>
      <vt:lpstr>Entities - Basics</vt:lpstr>
      <vt:lpstr>Entity Mapping Annotations</vt:lpstr>
      <vt:lpstr>Entity Mapping Annotations - Fields</vt:lpstr>
      <vt:lpstr>Entity Mapping - Example</vt:lpstr>
      <vt:lpstr>Entity Mapping Annotations - Relations</vt:lpstr>
      <vt:lpstr>Entity Relation Mapping: Many to Many</vt:lpstr>
      <vt:lpstr>JPA - JPQL  -  Java/Jakarta Persistence Query Language </vt:lpstr>
      <vt:lpstr>JPA - JPQL  -  Query API</vt:lpstr>
      <vt:lpstr>Quarkus – JPA Configuration</vt:lpstr>
      <vt:lpstr>Examples</vt:lpstr>
      <vt:lpstr>Example JPQL Query</vt:lpstr>
      <vt:lpstr>PowerPoint-Präsentation</vt:lpstr>
      <vt:lpstr>PowerPoint-Präsentation</vt:lpstr>
      <vt:lpstr>PowerPoint-Präsentation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44</cp:revision>
  <dcterms:created xsi:type="dcterms:W3CDTF">2021-11-20T17:21:29Z</dcterms:created>
  <dcterms:modified xsi:type="dcterms:W3CDTF">2023-06-08T13:59:11Z</dcterms:modified>
</cp:coreProperties>
</file>