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302" r:id="rId4"/>
    <p:sldId id="303" r:id="rId5"/>
    <p:sldId id="297" r:id="rId6"/>
    <p:sldId id="295" r:id="rId7"/>
    <p:sldId id="304" r:id="rId8"/>
    <p:sldId id="308" r:id="rId9"/>
    <p:sldId id="309" r:id="rId10"/>
    <p:sldId id="310" r:id="rId11"/>
    <p:sldId id="306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2" r:id="rId20"/>
    <p:sldId id="319" r:id="rId21"/>
    <p:sldId id="320" r:id="rId22"/>
    <p:sldId id="321" r:id="rId23"/>
    <p:sldId id="322" r:id="rId24"/>
    <p:sldId id="325" r:id="rId25"/>
    <p:sldId id="323" r:id="rId26"/>
    <p:sldId id="324" r:id="rId27"/>
    <p:sldId id="326" r:id="rId28"/>
    <p:sldId id="327" r:id="rId29"/>
    <p:sldId id="333" r:id="rId30"/>
    <p:sldId id="328" r:id="rId31"/>
    <p:sldId id="334" r:id="rId32"/>
    <p:sldId id="329" r:id="rId33"/>
    <p:sldId id="330" r:id="rId34"/>
    <p:sldId id="331" r:id="rId35"/>
    <p:sldId id="332" r:id="rId36"/>
    <p:sldId id="299" r:id="rId37"/>
    <p:sldId id="301" r:id="rId38"/>
    <p:sldId id="294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822" autoAdjust="0"/>
  </p:normalViewPr>
  <p:slideViewPr>
    <p:cSldViewPr snapToGrid="0">
      <p:cViewPr varScale="1">
        <p:scale>
          <a:sx n="115" d="100"/>
          <a:sy n="115" d="100"/>
        </p:scale>
        <p:origin x="625" y="1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8.xml"/><Relationship Id="rId5" Type="http://schemas.openxmlformats.org/officeDocument/2006/relationships/slide" Target="slides/slide36.xml"/><Relationship Id="rId4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guides/cdi#client_prox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seam/3/latest/reference/en-US/html/solder-logging.html" TargetMode="External"/><Relationship Id="rId2" Type="http://schemas.openxmlformats.org/officeDocument/2006/relationships/hyperlink" Target="https://quarkus.io/guides/logg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CDI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1.0.5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830521"/>
            <a:ext cx="3217333" cy="18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3A445-57AD-BC24-341D-7BDD129E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CDI </a:t>
            </a:r>
            <a:r>
              <a:rPr lang="de-DE" dirty="0" err="1"/>
              <a:t>Annotations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99F15A-67DF-041C-8156-3F42A67E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90" y="1845873"/>
            <a:ext cx="8643603" cy="4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1AB4B-B53E-8726-AF3B-3AD8A0A4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AT" dirty="0"/>
              <a:t>CDI </a:t>
            </a:r>
            <a:r>
              <a:rPr lang="de-AT" dirty="0" err="1"/>
              <a:t>Beans</a:t>
            </a:r>
            <a:r>
              <a:rPr lang="de-AT" dirty="0"/>
              <a:t> - Scopes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E14ACAA-A6B1-9C2B-652C-78FA63EC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44033"/>
              </p:ext>
            </p:extLst>
          </p:nvPr>
        </p:nvGraphicFramePr>
        <p:xfrm>
          <a:off x="838200" y="1925359"/>
          <a:ext cx="10515600" cy="4151870"/>
        </p:xfrm>
        <a:graphic>
          <a:graphicData uri="http://schemas.openxmlformats.org/drawingml/2006/table">
            <a:tbl>
              <a:tblPr/>
              <a:tblGrid>
                <a:gridCol w="4234132">
                  <a:extLst>
                    <a:ext uri="{9D8B030D-6E8A-4147-A177-3AD203B41FA5}">
                      <a16:colId xmlns:a16="http://schemas.microsoft.com/office/drawing/2014/main" val="1162517136"/>
                    </a:ext>
                  </a:extLst>
                </a:gridCol>
                <a:gridCol w="6281468">
                  <a:extLst>
                    <a:ext uri="{9D8B030D-6E8A-4147-A177-3AD203B41FA5}">
                      <a16:colId xmlns:a16="http://schemas.microsoft.com/office/drawing/2014/main" val="3874068558"/>
                    </a:ext>
                  </a:extLst>
                </a:gridCol>
              </a:tblGrid>
              <a:tr h="291359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Annotation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36928"/>
                  </a:ext>
                </a:extLst>
              </a:tr>
              <a:tr h="728398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@javax.enterprise.context.ApplicationScoped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A single bean instance is used for the application and shared among all injection points. The instance is created lazily, i.e. once a method is invoked upon the </a:t>
                      </a:r>
                      <a:r>
                        <a:rPr lang="en-US" sz="1400" b="0" u="sng">
                          <a:solidFill>
                            <a:srgbClr val="1259A5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client proxy</a:t>
                      </a:r>
                      <a:r>
                        <a:rPr lang="en-US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98957"/>
                  </a:ext>
                </a:extLst>
              </a:tr>
              <a:tr h="728398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@javax.inject.Singleton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Just like @ApplicationScoped except that no client proxy is used. The instance is created when an injection point that resolves to a @Singleton bean is being injected.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39647"/>
                  </a:ext>
                </a:extLst>
              </a:tr>
              <a:tr h="509879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@javax.enterprise.context.RequestScoped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The bean instance is associated with the current </a:t>
                      </a:r>
                      <a:r>
                        <a:rPr lang="en-US" sz="1400" b="0" i="1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request</a:t>
                      </a:r>
                      <a:r>
                        <a:rPr lang="en-US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 (usually an HTTP request).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74694"/>
                  </a:ext>
                </a:extLst>
              </a:tr>
              <a:tr h="1165438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@javax.enterprise.context.Dependent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This is a pseudo-scope. The instances are not shared and every injection point spawns a new instance of the dependent bean. The lifecycle of dependent bean is bound to the bean injecting it - it will be created and destroyed along with the bean injecting it.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70129"/>
                  </a:ext>
                </a:extLst>
              </a:tr>
              <a:tr h="728398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@javax.enterprise.context.SessionScoped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This scope is backed by a </a:t>
                      </a:r>
                      <a:r>
                        <a:rPr lang="en-US" sz="1400" b="0" dirty="0" err="1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javax.servlet.http.HttpSession</a:t>
                      </a:r>
                      <a:r>
                        <a:rPr lang="en-US" sz="1400" b="0" dirty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 object. It’s only available if the </a:t>
                      </a:r>
                      <a:r>
                        <a:rPr lang="en-US" sz="1400" b="0" dirty="0" err="1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quarkus</a:t>
                      </a:r>
                      <a:r>
                        <a:rPr lang="en-US" sz="1400" b="0" dirty="0">
                          <a:solidFill>
                            <a:srgbClr val="0D1C2C"/>
                          </a:solidFill>
                          <a:effectLst/>
                          <a:latin typeface="Open Sans" panose="020B0606030504020204" pitchFamily="34" charset="0"/>
                        </a:rPr>
                        <a:t>-undertow extension is used.</a:t>
                      </a:r>
                    </a:p>
                  </a:txBody>
                  <a:tcPr marL="72840" marR="72840" marT="36420" marB="36420">
                    <a:lnL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9720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610C00A-C685-4F5D-0161-C97A492D62F7}"/>
              </a:ext>
            </a:extLst>
          </p:cNvPr>
          <p:cNvSpPr txBox="1"/>
          <p:nvPr/>
        </p:nvSpPr>
        <p:spPr>
          <a:xfrm>
            <a:off x="789295" y="62195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Quelle:</a:t>
            </a:r>
          </a:p>
          <a:p>
            <a:r>
              <a:rPr lang="de-DE" dirty="0"/>
              <a:t>https://quarkus.io/guides/cdi#bean-scope-available</a:t>
            </a:r>
          </a:p>
        </p:txBody>
      </p:sp>
    </p:spTree>
    <p:extLst>
      <p:ext uri="{BB962C8B-B14F-4D97-AF65-F5344CB8AC3E}">
        <p14:creationId xmlns:p14="http://schemas.microsoft.com/office/powerpoint/2010/main" val="20434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5E3C1-4B15-23C9-6D04-15504B4E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Bean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925F3-DE10-CAA9-16D0-235C4D2D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classes that don’t have a bean defining annotation are not discovered. This behavior is defined by CDI.</a:t>
            </a:r>
          </a:p>
          <a:p>
            <a:r>
              <a:rPr lang="en-US" dirty="0"/>
              <a:t>Beans with a Life Cycle Annotations are discovered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9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537F5-D355-E302-B83D-D6B6CCBD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CDI - </a:t>
            </a:r>
            <a:r>
              <a:rPr lang="de-DE" dirty="0" err="1"/>
              <a:t>Inject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ACD2C-25E5-E7BF-CEAF-00EAF717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4355"/>
            <a:ext cx="10515600" cy="3252607"/>
          </a:xfrm>
        </p:spPr>
        <p:txBody>
          <a:bodyPr/>
          <a:lstStyle/>
          <a:p>
            <a:r>
              <a:rPr lang="de-DE" dirty="0"/>
              <a:t>Property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Annotates</a:t>
            </a:r>
            <a:r>
              <a:rPr lang="de-DE" dirty="0"/>
              <a:t> on a Property</a:t>
            </a:r>
          </a:p>
          <a:p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Annotates</a:t>
            </a:r>
            <a:r>
              <a:rPr lang="de-DE" dirty="0"/>
              <a:t> on a </a:t>
            </a:r>
            <a:r>
              <a:rPr lang="de-DE" dirty="0" err="1"/>
              <a:t>Constructor</a:t>
            </a:r>
            <a:r>
              <a:rPr lang="de-DE" dirty="0"/>
              <a:t> Method</a:t>
            </a:r>
          </a:p>
          <a:p>
            <a:r>
              <a:rPr lang="de-DE" dirty="0"/>
              <a:t>Setter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Annotates</a:t>
            </a:r>
            <a:r>
              <a:rPr lang="de-DE" dirty="0"/>
              <a:t> on a Setter Method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8C66DC-28A5-78DF-D649-7F3F6DBC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38" y="1690688"/>
            <a:ext cx="7257157" cy="10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DEBE7-C23B-3638-7644-3C1A4E71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Property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9CD095-CCC7-B343-3EED-20F07BE4916D}"/>
              </a:ext>
            </a:extLst>
          </p:cNvPr>
          <p:cNvSpPr txBox="1"/>
          <p:nvPr/>
        </p:nvSpPr>
        <p:spPr>
          <a:xfrm>
            <a:off x="1467927" y="1458877"/>
            <a:ext cx="8660922" cy="36438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"/simplecdi"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CDISimpleResource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@GET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@Produces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(MediaType.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TEXT_PLAIN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requestScope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.echo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value"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ABE6A18-7FF1-D09D-9070-AB6BDF37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3191"/>
            <a:ext cx="10515600" cy="125128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wird das benötigte CDI Bean direkt bei der Deklaration des Properties angegeben. Der CDI Container sucht das entsprechende Bean in der Liste der vorhanden Beans für das </a:t>
            </a:r>
            <a:r>
              <a:rPr lang="de-DE" dirty="0" err="1"/>
              <a:t>Inject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398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AF387-9F82-C11C-C8F2-2ABA1AEF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Setter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E5C0A4-997E-6C2B-6616-B1A360DF5D1E}"/>
              </a:ext>
            </a:extLst>
          </p:cNvPr>
          <p:cNvSpPr txBox="1"/>
          <p:nvPr/>
        </p:nvSpPr>
        <p:spPr>
          <a:xfrm>
            <a:off x="1466490" y="1462791"/>
            <a:ext cx="8684643" cy="42366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@RequestScoped</a:t>
            </a:r>
            <a:br>
              <a:rPr lang="de-DE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SetterInjection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800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de-DE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de-DE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echo(String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.info(</a:t>
            </a:r>
            <a:r>
              <a:rPr lang="de-DE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8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SetterInjection</a:t>
            </a:r>
            <a:r>
              <a:rPr lang="de-DE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de-D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.echo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9F1AB-BB6C-882B-22C9-6C3F398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F5E565-407D-A6DE-AD5B-252CFE76399E}"/>
              </a:ext>
            </a:extLst>
          </p:cNvPr>
          <p:cNvSpPr txBox="1"/>
          <p:nvPr/>
        </p:nvSpPr>
        <p:spPr>
          <a:xfrm>
            <a:off x="1399635" y="1586172"/>
            <a:ext cx="8693270" cy="453297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@RequestScoped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ConstructorInjection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ConstructorInjection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echo(String input)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.info(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SetterInjection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.echo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(input);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C5946-4045-4B64-C4BA-9025803B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Quarkus Default </a:t>
            </a:r>
            <a:r>
              <a:rPr lang="de-DE" dirty="0" err="1"/>
              <a:t>Inject</a:t>
            </a:r>
            <a:r>
              <a:rPr lang="de-DE" dirty="0"/>
              <a:t>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53BE5-D58F-BFB9-3A97-F9DAA5BD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618"/>
            <a:ext cx="4803475" cy="4351338"/>
          </a:xfrm>
        </p:spPr>
        <p:txBody>
          <a:bodyPr/>
          <a:lstStyle/>
          <a:p>
            <a:r>
              <a:rPr lang="de-DE" dirty="0"/>
              <a:t>Das @Default Schlüsselwort kann verwendet werden, um die Default Implementierung eines CDI Beans zu „verlangen“.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1DFD9B-8C42-F7AD-1DB2-FC9853AD55FE}"/>
              </a:ext>
            </a:extLst>
          </p:cNvPr>
          <p:cNvSpPr txBox="1"/>
          <p:nvPr/>
        </p:nvSpPr>
        <p:spPr>
          <a:xfrm>
            <a:off x="6097438" y="1534983"/>
            <a:ext cx="5556849" cy="39402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"/simplecdi"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CDISimpleResource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cdiBean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@Default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ConstructorInjection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cinj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@GET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@Produces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(MediaType.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TEXT_PLAIN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requestScope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888EF-056F-FBAB-C63F-CF67301E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</a:t>
            </a:r>
            <a:r>
              <a:rPr lang="de-DE" dirty="0" err="1"/>
              <a:t>Inject</a:t>
            </a:r>
            <a:r>
              <a:rPr lang="de-DE" dirty="0"/>
              <a:t> Interface &amp; Use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CC014-CFF1-0733-2D86-B66BE045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789" cy="4351338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Injection</a:t>
            </a:r>
            <a:r>
              <a:rPr lang="de-DE" dirty="0"/>
              <a:t> Point kann auch ein Interface sein.</a:t>
            </a:r>
          </a:p>
          <a:p>
            <a:r>
              <a:rPr lang="de-DE" dirty="0"/>
              <a:t>Mindestens 1 Implementierung muss vorhanden sein.</a:t>
            </a:r>
          </a:p>
          <a:p>
            <a:r>
              <a:rPr lang="de-DE" dirty="0" err="1"/>
              <a:t>Injected</a:t>
            </a:r>
            <a:r>
              <a:rPr lang="de-DE" dirty="0"/>
              <a:t> wird die vorhandene Implementierung als Default.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A4BAD-60A7-D005-F714-DB2DEE99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55" y="3740172"/>
            <a:ext cx="4093531" cy="259979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1775ED-0213-C911-B02B-7BAED737711C}"/>
              </a:ext>
            </a:extLst>
          </p:cNvPr>
          <p:cNvSpPr txBox="1"/>
          <p:nvPr/>
        </p:nvSpPr>
        <p:spPr>
          <a:xfrm>
            <a:off x="6788989" y="1935383"/>
            <a:ext cx="4658264" cy="180478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"/simplecdi_interface"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CDIInterfaceResource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InterfaceBean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interfaceBean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8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B5D1C-47D1-A6D3-9F70-6E21C0E6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CDI </a:t>
            </a:r>
            <a:r>
              <a:rPr lang="de-DE" dirty="0" err="1"/>
              <a:t>Qualifiers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565DE-45DA-7ABB-629F-F77A905539C0}"/>
              </a:ext>
            </a:extLst>
          </p:cNvPr>
          <p:cNvSpPr txBox="1"/>
          <p:nvPr/>
        </p:nvSpPr>
        <p:spPr>
          <a:xfrm>
            <a:off x="1192961" y="1466401"/>
            <a:ext cx="9305745" cy="226959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bei mehreren vorhandenen Implementierungen eine entsprechende Implementierung auswählen zu können, kann dafür ein eigener CDI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implementiert werden.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jakarta.inject.</a:t>
            </a:r>
            <a:r>
              <a:rPr lang="en-US" sz="140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Qualifier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@Qualifier</a:t>
            </a:r>
            <a:b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@Retention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@Target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40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QualifyA</a:t>
            </a:r>
            <a:r>
              <a:rPr lang="en-US" sz="14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1700D9-33ED-7523-9197-71537601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60" y="4246651"/>
            <a:ext cx="9305745" cy="24622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@QualifyB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@ApplicationScoped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QBeanImplB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QBean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@Inject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log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echo(String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…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/>
          </a:bodyPr>
          <a:lstStyle/>
          <a:p>
            <a:r>
              <a:rPr lang="de-AT" dirty="0" err="1"/>
              <a:t>IoC</a:t>
            </a:r>
            <a:r>
              <a:rPr lang="de-AT" dirty="0"/>
              <a:t> – Inversion </a:t>
            </a:r>
            <a:r>
              <a:rPr lang="de-AT" dirty="0" err="1"/>
              <a:t>Of</a:t>
            </a:r>
            <a:r>
              <a:rPr lang="de-AT" dirty="0"/>
              <a:t> Control</a:t>
            </a:r>
          </a:p>
          <a:p>
            <a:r>
              <a:rPr lang="de-AT" dirty="0"/>
              <a:t>CDI –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endParaRPr lang="de-AT" dirty="0"/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AT" dirty="0"/>
              <a:t>CDI Beans – Scopes</a:t>
            </a:r>
          </a:p>
          <a:p>
            <a:r>
              <a:rPr lang="de-AT" dirty="0"/>
              <a:t>Quarkus – Annotation </a:t>
            </a:r>
            <a:r>
              <a:rPr lang="de-AT" dirty="0" err="1"/>
              <a:t>Example</a:t>
            </a:r>
            <a:endParaRPr lang="de-AT" dirty="0"/>
          </a:p>
          <a:p>
            <a:r>
              <a:rPr lang="de-AT" dirty="0"/>
              <a:t>Quarkus – CDI </a:t>
            </a:r>
            <a:r>
              <a:rPr lang="de-AT" dirty="0" err="1"/>
              <a:t>Limitations</a:t>
            </a:r>
            <a:endParaRPr lang="de-AT" dirty="0"/>
          </a:p>
          <a:p>
            <a:r>
              <a:rPr lang="de-DE" dirty="0"/>
              <a:t>Quarkus – Dokumentation Links</a:t>
            </a:r>
            <a:endParaRPr lang="de-AT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88CBA-DB7F-E36C-730A-B9365F9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</a:t>
            </a:r>
            <a:r>
              <a:rPr lang="de-DE" dirty="0" err="1"/>
              <a:t>Qualifier</a:t>
            </a:r>
            <a:r>
              <a:rPr lang="de-DE" dirty="0"/>
              <a:t> Resolve Error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6CB0BC-FFAB-81FB-FF02-19080EDC5D43}"/>
              </a:ext>
            </a:extLst>
          </p:cNvPr>
          <p:cNvSpPr txBox="1"/>
          <p:nvPr/>
        </p:nvSpPr>
        <p:spPr>
          <a:xfrm>
            <a:off x="707366" y="2836087"/>
            <a:ext cx="11283351" cy="32590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Resulted in: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jakarta.enterprise.inject.UnsatisfiedResolutionException</a:t>
            </a:r>
            <a:r>
              <a:rPr 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Unsatisfied dependency for type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at.cgsit.jeemicro.cdi.qualify.QBean</a:t>
            </a:r>
            <a:r>
              <a:rPr 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qualifiers [@Default]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- java member: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at.cgsit.jeemicro.resource.cdi.CDIQualifyResource#interfaceBean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- declared on CLASS bean [types=[</a:t>
            </a:r>
            <a:r>
              <a:rPr lang="en-US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at.cgsit.jeemicro.resource.cdi.CDIQualifyResource</a:t>
            </a: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java.lang.Object</a:t>
            </a: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qualifiers=[@Default, @Any], target=</a:t>
            </a:r>
            <a:r>
              <a:rPr lang="en-US" sz="180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at.cgsit.jeemicro.resource.cdi.CDIQualifyResource</a:t>
            </a: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The following beans match by type, but none have matching qualifiers: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 Bean [class=</a:t>
            </a:r>
            <a:r>
              <a:rPr lang="en-US" sz="18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at.cgsit.jeemicro.cdi.qualify.QBeanImplB</a:t>
            </a:r>
            <a:r>
              <a:rPr lang="en-US" sz="18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qualifiers=[@Any, @QualifyB]]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 Bean [class=</a:t>
            </a:r>
            <a:r>
              <a:rPr lang="en-US" sz="18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at.cgsit.jeemicro.cdi.qualify.QBeanImplA</a:t>
            </a:r>
            <a:r>
              <a:rPr lang="en-US" sz="18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qualifiers=[@Any, @QualifyA]]</a:t>
            </a:r>
            <a:endParaRPr lang="de-DE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5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F2513-8549-CC33-5850-D95BE2AB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</a:t>
            </a:r>
            <a:r>
              <a:rPr lang="de-DE" dirty="0" err="1"/>
              <a:t>Qualifier</a:t>
            </a:r>
            <a:r>
              <a:rPr lang="de-DE" dirty="0"/>
              <a:t>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72172-E26D-9C8F-3186-023BAC74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057"/>
            <a:ext cx="4829355" cy="1813605"/>
          </a:xfrm>
        </p:spPr>
        <p:txBody>
          <a:bodyPr/>
          <a:lstStyle/>
          <a:p>
            <a:r>
              <a:rPr lang="de-DE" dirty="0"/>
              <a:t>Erst durch die Qualifizierung bei der Verwendung des Beans wird diese Mehrdeutigkeit aufgelöst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253E18-1017-3FF1-420F-7F6769B1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13337"/>
            <a:ext cx="5572664" cy="20313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@Path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"/simplecdi_qualify"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CDIQualifyResource {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@Inject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@QualifyB           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QBean </a:t>
            </a: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interfaceBean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C7C13-069D-9A8E-9938-8A40C3DA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Alternative Beans (Mock)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0F4447-FFD0-4DC9-1B3B-F590CB9AC10F}"/>
              </a:ext>
            </a:extLst>
          </p:cNvPr>
          <p:cNvSpPr txBox="1"/>
          <p:nvPr/>
        </p:nvSpPr>
        <p:spPr>
          <a:xfrm>
            <a:off x="611038" y="1825625"/>
            <a:ext cx="5484962" cy="3746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@Alternative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@ApplicationScoped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AlternativeBeanImplDummy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AlternativeBeanInterface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Serializable {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Logger </a:t>
            </a:r>
            <a:r>
              <a:rPr lang="en-US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echo(String input) {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}}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5A1315D-7609-2C0C-F27B-04B2A1D4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042" y="1825625"/>
            <a:ext cx="5004758" cy="4351338"/>
          </a:xfrm>
        </p:spPr>
        <p:txBody>
          <a:bodyPr/>
          <a:lstStyle/>
          <a:p>
            <a:r>
              <a:rPr lang="de-DE" dirty="0"/>
              <a:t>Alternative Beans können mittels der Annotation @Alternative zur Verfügung gestellt werden.</a:t>
            </a:r>
          </a:p>
          <a:p>
            <a:r>
              <a:rPr lang="de-DE" dirty="0"/>
              <a:t>Diese Beans können mittels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Property aktiviert werden.</a:t>
            </a:r>
          </a:p>
          <a:p>
            <a:r>
              <a:rPr lang="de-DE" dirty="0"/>
              <a:t>Und ersetzten dann die Default Implementierung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4793A8-06F4-2B0F-4188-734FA6E8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38" y="5761465"/>
            <a:ext cx="655243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cdi alternatives</a:t>
            </a: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quarkus.arc.selected-alternatives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at.cgsit.jeemicro.cdi.alternatives.mock.*</a:t>
            </a:r>
            <a:b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endParaRPr kumimoji="0" lang="de-DE" alt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12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61B76-1683-4E3F-D392-F656EEF1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Producer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E4DA8-1915-B509-FCF9-95AC7E72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638" cy="4351338"/>
          </a:xfrm>
        </p:spPr>
        <p:txBody>
          <a:bodyPr/>
          <a:lstStyle/>
          <a:p>
            <a:r>
              <a:rPr lang="de-DE" dirty="0"/>
              <a:t>@Produces erlaubt es die Erzeugung von CDI Beans selbst zu implementieren.</a:t>
            </a:r>
          </a:p>
          <a:p>
            <a:r>
              <a:rPr lang="de-DE" dirty="0"/>
              <a:t>Dabei kann auch der </a:t>
            </a:r>
            <a:r>
              <a:rPr lang="de-DE" dirty="0" err="1"/>
              <a:t>Scope</a:t>
            </a:r>
            <a:r>
              <a:rPr lang="de-DE" dirty="0"/>
              <a:t> der Beans definiert werden.</a:t>
            </a:r>
          </a:p>
          <a:p>
            <a:r>
              <a:rPr lang="de-DE" dirty="0"/>
              <a:t>Hier in Kombination mit einem </a:t>
            </a:r>
            <a:r>
              <a:rPr lang="de-DE" dirty="0" err="1"/>
              <a:t>Konfigurations</a:t>
            </a:r>
            <a:r>
              <a:rPr lang="de-DE" dirty="0"/>
              <a:t> </a:t>
            </a:r>
            <a:r>
              <a:rPr lang="de-DE" dirty="0" err="1"/>
              <a:t>Propery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285E92-3FA9-CBEE-E42D-CCAEB54F8E4B}"/>
              </a:ext>
            </a:extLst>
          </p:cNvPr>
          <p:cNvSpPr txBox="1"/>
          <p:nvPr/>
        </p:nvSpPr>
        <p:spPr>
          <a:xfrm>
            <a:off x="5259238" y="1690688"/>
            <a:ext cx="6094562" cy="39319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PBProducer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@ConfigProperty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(name =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at.cgs.training.produceBean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defaultValue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String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beantoProduce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@Produces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@RequestScoped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PBInterface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producePB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i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.info(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"producer called"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equalsIgnoreCase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beantoProduce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)){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new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PBImplA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    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new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PBImplB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    }}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9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B61C6-91F3-5970-D2D7-37A32A26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Producer Konfiguration Beispiel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22AA3-884E-EE6D-2818-30D91C9E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30" y="2735116"/>
            <a:ext cx="8013940" cy="10772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wechseln der Implementierung von A auf B via Producer Methode und diesem Konfigurationsparameter</a:t>
            </a: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at.cgs.training.produceBean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</a:t>
            </a:r>
            <a:b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at.cgs.training.produceBean=a</a:t>
            </a:r>
            <a:endParaRPr kumimoji="0" lang="de-DE" alt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E8575-A137-3272-3EDF-C8B2008A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Lifecycle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BEBF1-2479-D150-574A-9B805360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561435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@PostConstruct:</a:t>
            </a:r>
            <a:br>
              <a:rPr lang="en-US" dirty="0"/>
            </a:br>
            <a:r>
              <a:rPr lang="en-US" dirty="0"/>
              <a:t>This callback is invoked before the bean instance is put into service. It is safe to perform some initialization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@PreDestroy:</a:t>
            </a:r>
            <a:br>
              <a:rPr lang="en-US" dirty="0"/>
            </a:br>
            <a:r>
              <a:rPr lang="en-US" dirty="0"/>
              <a:t>This callback is invoked before the bean instance is destroyed. It is safe to perform some cleanup tasks here.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C0E03B-7753-839B-45FD-C44ECA21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89" y="1539875"/>
            <a:ext cx="4139524" cy="381044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1D5BE58-75F3-4987-AD9D-0B605BB9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29" y="5757446"/>
            <a:ext cx="4406900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cdi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quarkus.arc.selected-alternatives=org.acme.beans.mock.*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0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BC398-2CE5-06F7-4798-D60F56BE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</a:t>
            </a:r>
            <a:r>
              <a:rPr lang="de-DE" dirty="0" err="1"/>
              <a:t>Interceptoren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B45C4-C90A-3DCE-41F5-892DBE05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7325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Interceptor gibt die Möglichkeit vor für CDI Bean Methoden vor und nach dem Aufruf der jeweiligen Ziel Bean Methode eigenen Source Code auszuführen.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 kann zum Beispiel für eigenes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(wie in diesem Beispiel gezeigt) genutzt werden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Priority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2020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 enables the interceptor and affects the interceptor ordering. Interceptors with smaller priority values are called first.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D43AD4-E46D-C82B-E241-EF70FCCDC095}"/>
              </a:ext>
            </a:extLst>
          </p:cNvPr>
          <p:cNvSpPr txBox="1"/>
          <p:nvPr/>
        </p:nvSpPr>
        <p:spPr>
          <a:xfrm>
            <a:off x="6903288" y="670841"/>
            <a:ext cx="4733746" cy="5516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@Logged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@Priority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2020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@Interceptor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LoggingInterceptor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@AroundInvoke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Object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logInvocation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InvocationContext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context)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throws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Exception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.info(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"object before"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Object ret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context.proceed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.info(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"object after"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DFA7B-0630-F160-D4EA-F5BD7BE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Annotation für Interceptor 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C3F22-D1D6-662E-8F7D-31BFB133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147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Dafür muss eine eigene Annotation programmiert werden.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 Annotation implementiert ein 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jakarta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Interceptor Binding.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Binding kann dann auf Klassen, Methoden oder 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Construktor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 Ziel verwendet werden</a:t>
            </a:r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98FC45-490D-000E-AB88-464E3F936723}"/>
              </a:ext>
            </a:extLst>
          </p:cNvPr>
          <p:cNvSpPr txBox="1"/>
          <p:nvPr/>
        </p:nvSpPr>
        <p:spPr>
          <a:xfrm>
            <a:off x="6265655" y="2566263"/>
            <a:ext cx="5259236" cy="2450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@InterceptorBinding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@Retention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(RetentionPolicy.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@Target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({ElementType.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ElementType.</a:t>
            </a:r>
            <a:r>
              <a:rPr lang="en-US" sz="1800" b="1" i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ElementType.</a:t>
            </a:r>
            <a:r>
              <a:rPr lang="en-US" sz="1800" b="1" i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@Inherited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interface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Logged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7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DDCA2-7EB6-C9C6-81C7-47500A38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Annotation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F2FA7-E80C-693F-B8F8-231B6510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6"/>
            <a:ext cx="4372155" cy="4770857"/>
          </a:xfrm>
        </p:spPr>
        <p:txBody>
          <a:bodyPr/>
          <a:lstStyle/>
          <a:p>
            <a:r>
              <a:rPr lang="de-DE" dirty="0"/>
              <a:t>Die Verwendung sieht für ein klassenweites </a:t>
            </a:r>
            <a:r>
              <a:rPr lang="de-DE" dirty="0" err="1"/>
              <a:t>Logging</a:t>
            </a:r>
            <a:r>
              <a:rPr lang="de-DE" dirty="0"/>
              <a:t> folgend aus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D59D0E-1502-1D4B-8BCE-E0EB2E2C1FD4}"/>
              </a:ext>
            </a:extLst>
          </p:cNvPr>
          <p:cNvSpPr txBox="1"/>
          <p:nvPr/>
        </p:nvSpPr>
        <p:spPr>
          <a:xfrm>
            <a:off x="5624422" y="1477919"/>
            <a:ext cx="5803419" cy="46272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@RequestScoped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@Logged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RSBeanInterceptedExample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echoReverse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(String input) {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	…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reverse.toString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toUpperCase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sz="1800" b="1" i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echoReverse2(String input)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String reverse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echoReverse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(input);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echoReverse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(reverse);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6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1F32-C35F-1EA8-2925-E6D5658D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</a:t>
            </a:r>
            <a:r>
              <a:rPr lang="de-DE" dirty="0" err="1"/>
              <a:t>Priorities</a:t>
            </a:r>
            <a:r>
              <a:rPr lang="de-DE" dirty="0"/>
              <a:t> Table</a:t>
            </a:r>
          </a:p>
        </p:txBody>
      </p:sp>
      <p:pic>
        <p:nvPicPr>
          <p:cNvPr id="4" name="Inhaltsplatzhalter 3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989C8527-D86C-85AE-FFDB-49F31053E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184" y="1690688"/>
            <a:ext cx="5642876" cy="4579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511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6D775-146D-007B-2979-C252F601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Inversion of Control - IoC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971A9D4-7CB9-BDE7-A5B9-CF148DF1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200" dirty="0"/>
              <a:t>Steuerungsumkehr</a:t>
            </a:r>
          </a:p>
          <a:p>
            <a:pPr lvl="1"/>
            <a:r>
              <a:rPr lang="de-AT" sz="2200" dirty="0"/>
              <a:t>Nicht die Anwendung, sondern das Framework steuert den Programmfluss</a:t>
            </a:r>
          </a:p>
          <a:p>
            <a:pPr lvl="1"/>
            <a:r>
              <a:rPr lang="de-AT" sz="2200" dirty="0"/>
              <a:t>Das Framework </a:t>
            </a:r>
          </a:p>
          <a:p>
            <a:pPr lvl="2"/>
            <a:r>
              <a:rPr lang="de-AT" sz="2200" dirty="0"/>
              <a:t>ruft Methoden "bei Bedarf" auf, z.B. </a:t>
            </a:r>
          </a:p>
          <a:p>
            <a:pPr lvl="3"/>
            <a:r>
              <a:rPr lang="de-AT" sz="2200" dirty="0"/>
              <a:t>Eventhandler-</a:t>
            </a:r>
            <a:r>
              <a:rPr lang="de-AT" sz="2200" dirty="0" err="1"/>
              <a:t>Callbacks</a:t>
            </a:r>
            <a:endParaRPr lang="de-AT" sz="2200" dirty="0"/>
          </a:p>
          <a:p>
            <a:pPr lvl="3"/>
            <a:r>
              <a:rPr lang="de-AT" sz="2200" dirty="0"/>
              <a:t>Initialisierungsmethoden</a:t>
            </a:r>
          </a:p>
          <a:p>
            <a:pPr lvl="3"/>
            <a:r>
              <a:rPr lang="de-AT" sz="2200" dirty="0" err="1"/>
              <a:t>Overrides</a:t>
            </a:r>
            <a:endParaRPr lang="de-AT" sz="2200" dirty="0"/>
          </a:p>
          <a:p>
            <a:pPr lvl="2"/>
            <a:r>
              <a:rPr lang="de-AT" sz="2200" dirty="0"/>
              <a:t>stellt bei Bedarf Objekte bereit</a:t>
            </a:r>
          </a:p>
          <a:p>
            <a:pPr lvl="3"/>
            <a:r>
              <a:rPr lang="de-AT" sz="2200" dirty="0" err="1"/>
              <a:t>Instanzierung</a:t>
            </a:r>
            <a:r>
              <a:rPr lang="de-AT" sz="2200" dirty="0"/>
              <a:t> von Service-, Servlet, Bean-Objekten</a:t>
            </a:r>
          </a:p>
          <a:p>
            <a:pPr lvl="3"/>
            <a:r>
              <a:rPr lang="de-AT" sz="2200" dirty="0"/>
              <a:t>löst Abhängigkeiten zwischen diesen Objekten auf </a:t>
            </a:r>
          </a:p>
        </p:txBody>
      </p:sp>
    </p:spTree>
    <p:extLst>
      <p:ext uri="{BB962C8B-B14F-4D97-AF65-F5344CB8AC3E}">
        <p14:creationId xmlns:p14="http://schemas.microsoft.com/office/powerpoint/2010/main" val="3213512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1A51-8447-CDC2-3152-92C0520E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Request </a:t>
            </a:r>
            <a:r>
              <a:rPr lang="de-DE" dirty="0" err="1"/>
              <a:t>Scoped</a:t>
            </a:r>
            <a:r>
              <a:rPr lang="de-DE" dirty="0"/>
              <a:t> Bean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C1B2F-3A22-477B-0EB0-1E1448DA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666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RequestScoped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Bean wird immer dann neu erzeugt, wenn ein neuer http Request verarbeitet wird.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also dieses Bean in einer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JaxRS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verwendet, wird für jeden Request eine neue eigene Bean Objektinstanz instanziiert.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2DA255-3DEA-94DA-274D-32F713BA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158" y="1476117"/>
            <a:ext cx="6228272" cy="50167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@RequestScoped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RSBean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@Inject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log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requestScopedMessage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@PostConstruct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postConstruct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log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.info(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postConstruct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called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getRequestScopedMessage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requestScopedMessage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setRequestScopedMessage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requestScopedMessage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requestScopedMessage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requestScopedMessage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 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2B74E-7C9A-8691-EECC-E6F22771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Request </a:t>
            </a:r>
            <a:r>
              <a:rPr lang="de-DE" dirty="0" err="1"/>
              <a:t>Scope</a:t>
            </a:r>
            <a:r>
              <a:rPr lang="de-DE" dirty="0"/>
              <a:t>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4D0B5-12F5-556F-F43F-E1E86208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9950" cy="1241425"/>
          </a:xfrm>
        </p:spPr>
        <p:txBody>
          <a:bodyPr/>
          <a:lstStyle/>
          <a:p>
            <a:r>
              <a:rPr lang="de-DE" dirty="0"/>
              <a:t>Initialisierung zwischen dein einzelnen </a:t>
            </a:r>
            <a:r>
              <a:rPr lang="de-DE" dirty="0" err="1"/>
              <a:t>Requests</a:t>
            </a:r>
            <a:r>
              <a:rPr lang="de-DE" dirty="0"/>
              <a:t> mit neuen Objekten und Post-</a:t>
            </a:r>
            <a:r>
              <a:rPr lang="de-DE" dirty="0" err="1"/>
              <a:t>Construct</a:t>
            </a:r>
            <a:r>
              <a:rPr lang="de-DE" dirty="0"/>
              <a:t>-Aufrufen.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C9135-497D-46CC-8D96-45AB6AFFC8C8}"/>
              </a:ext>
            </a:extLst>
          </p:cNvPr>
          <p:cNvSpPr txBox="1"/>
          <p:nvPr/>
        </p:nvSpPr>
        <p:spPr>
          <a:xfrm>
            <a:off x="742950" y="3301990"/>
            <a:ext cx="10610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resteasy-</a:t>
            </a:r>
            <a:r>
              <a:rPr lang="de-DE" sz="1600" dirty="0" err="1"/>
              <a:t>reactive</a:t>
            </a:r>
            <a:r>
              <a:rPr lang="de-DE" sz="1600" dirty="0"/>
              <a:t>, resteasy-</a:t>
            </a:r>
            <a:r>
              <a:rPr lang="de-DE" sz="1600" dirty="0" err="1"/>
              <a:t>reactive</a:t>
            </a:r>
            <a:r>
              <a:rPr lang="de-DE" sz="1600" dirty="0"/>
              <a:t>-</a:t>
            </a:r>
            <a:r>
              <a:rPr lang="de-DE" sz="1600" dirty="0" err="1"/>
              <a:t>jackson</a:t>
            </a:r>
            <a:r>
              <a:rPr lang="de-DE" sz="1600" dirty="0"/>
              <a:t>, </a:t>
            </a:r>
            <a:r>
              <a:rPr lang="de-DE" sz="1600" dirty="0" err="1"/>
              <a:t>security</a:t>
            </a:r>
            <a:r>
              <a:rPr lang="de-DE" sz="1600" dirty="0"/>
              <a:t>, </a:t>
            </a:r>
            <a:r>
              <a:rPr lang="de-DE" sz="1600" dirty="0" err="1"/>
              <a:t>security-jpa</a:t>
            </a:r>
            <a:r>
              <a:rPr lang="de-DE" sz="1600" dirty="0"/>
              <a:t>, </a:t>
            </a:r>
            <a:r>
              <a:rPr lang="de-DE" sz="1600" dirty="0" err="1"/>
              <a:t>smallrye</a:t>
            </a:r>
            <a:r>
              <a:rPr lang="de-DE" sz="1600" dirty="0"/>
              <a:t>-</a:t>
            </a:r>
            <a:r>
              <a:rPr lang="de-DE" sz="1600" dirty="0" err="1"/>
              <a:t>context</a:t>
            </a:r>
            <a:r>
              <a:rPr lang="de-DE" sz="1600" dirty="0"/>
              <a:t>-propagation, </a:t>
            </a:r>
            <a:r>
              <a:rPr lang="de-DE" sz="1600" dirty="0" err="1"/>
              <a:t>smallrye-openapi</a:t>
            </a:r>
            <a:r>
              <a:rPr lang="de-DE" sz="1600" dirty="0"/>
              <a:t>, </a:t>
            </a:r>
            <a:r>
              <a:rPr lang="de-DE" sz="1600" dirty="0" err="1"/>
              <a:t>swagger</a:t>
            </a:r>
            <a:r>
              <a:rPr lang="de-DE" sz="1600" dirty="0"/>
              <a:t>-ui, </a:t>
            </a:r>
            <a:r>
              <a:rPr lang="de-DE" sz="1600" dirty="0" err="1"/>
              <a:t>vertx</a:t>
            </a:r>
            <a:r>
              <a:rPr lang="de-DE" sz="1600" dirty="0"/>
              <a:t>]</a:t>
            </a:r>
          </a:p>
          <a:p>
            <a:r>
              <a:rPr lang="de-DE" sz="1600" dirty="0"/>
              <a:t> TEE: 14:04:53 INFO  [</a:t>
            </a:r>
            <a:r>
              <a:rPr lang="de-DE" sz="1600" dirty="0" err="1"/>
              <a:t>io.qu.de.de.RuntimeUpdatesProcessor</a:t>
            </a:r>
            <a:r>
              <a:rPr lang="de-DE" sz="1600" dirty="0"/>
              <a:t>] (vert.x-worker-thread-1) Live </a:t>
            </a:r>
            <a:r>
              <a:rPr lang="de-DE" sz="1600" dirty="0" err="1"/>
              <a:t>reload</a:t>
            </a:r>
            <a:r>
              <a:rPr lang="de-DE" sz="1600" dirty="0"/>
              <a:t> total time: 2.275s </a:t>
            </a:r>
          </a:p>
          <a:p>
            <a:r>
              <a:rPr lang="de-DE" sz="1600" dirty="0"/>
              <a:t> TEE: 14:04:53 INFO  [</a:t>
            </a:r>
            <a:r>
              <a:rPr lang="de-DE" sz="1600" dirty="0" err="1"/>
              <a:t>at.cg.je.cd.re.RSBean</a:t>
            </a:r>
            <a:r>
              <a:rPr lang="de-DE" sz="1600" dirty="0"/>
              <a:t>] (executor-thread-1) </a:t>
            </a:r>
            <a:r>
              <a:rPr lang="de-DE" sz="1600" dirty="0" err="1">
                <a:solidFill>
                  <a:srgbClr val="FF0000"/>
                </a:solidFill>
              </a:rPr>
              <a:t>postConstruct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called</a:t>
            </a:r>
            <a:r>
              <a:rPr lang="de-DE" sz="1600" dirty="0">
                <a:solidFill>
                  <a:srgbClr val="FF0000"/>
                </a:solidFill>
              </a:rPr>
              <a:t>: 2023-05-30T14:04:53.760867100</a:t>
            </a:r>
          </a:p>
          <a:p>
            <a:r>
              <a:rPr lang="de-DE" sz="1600" dirty="0"/>
              <a:t> TEE: 14:05:12 INFO  [</a:t>
            </a:r>
            <a:r>
              <a:rPr lang="de-DE" sz="1600" dirty="0" err="1"/>
              <a:t>at.cg.je.cd.re.RSBean</a:t>
            </a:r>
            <a:r>
              <a:rPr lang="de-DE" sz="1600" dirty="0"/>
              <a:t>] (executor-thread-1) </a:t>
            </a:r>
            <a:r>
              <a:rPr lang="de-DE" sz="1600" dirty="0" err="1">
                <a:solidFill>
                  <a:srgbClr val="FF0000"/>
                </a:solidFill>
              </a:rPr>
              <a:t>postConstruct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called</a:t>
            </a:r>
            <a:r>
              <a:rPr lang="de-DE" sz="1600" dirty="0">
                <a:solidFill>
                  <a:srgbClr val="FF0000"/>
                </a:solidFill>
              </a:rPr>
              <a:t>: 2023-05-30T14:05:12.467123100</a:t>
            </a:r>
          </a:p>
          <a:p>
            <a:r>
              <a:rPr lang="de-DE" sz="1600" dirty="0"/>
              <a:t> TEE: 14:05:13 INFO  [</a:t>
            </a:r>
            <a:r>
              <a:rPr lang="de-DE" sz="1600" dirty="0" err="1"/>
              <a:t>at.cg.je.cd.re.RSBean</a:t>
            </a:r>
            <a:r>
              <a:rPr lang="de-DE" sz="1600" dirty="0"/>
              <a:t>] (executor-thread-1) </a:t>
            </a:r>
            <a:r>
              <a:rPr lang="de-DE" sz="1600" dirty="0" err="1">
                <a:solidFill>
                  <a:srgbClr val="FF0000"/>
                </a:solidFill>
              </a:rPr>
              <a:t>postConstruct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called</a:t>
            </a:r>
            <a:r>
              <a:rPr lang="de-DE" sz="1600" dirty="0">
                <a:solidFill>
                  <a:srgbClr val="FF0000"/>
                </a:solidFill>
              </a:rPr>
              <a:t>: 2023-05-30T14:05:13.947806500</a:t>
            </a:r>
          </a:p>
          <a:p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736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E8528-432E-11E6-47F9-5D0AB810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Scoped</a:t>
            </a:r>
            <a:r>
              <a:rPr lang="de-DE" dirty="0"/>
              <a:t> Bean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529BA2-99DC-F1E8-FC36-7C2D8307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9845" cy="4351338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Scoped</a:t>
            </a:r>
            <a:r>
              <a:rPr lang="de-DE" dirty="0"/>
              <a:t> Bean wird nur Einmal pro Quarkus Instanz erzeugt.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0DA318-9042-8E98-885A-DBEB2C243C61}"/>
              </a:ext>
            </a:extLst>
          </p:cNvPr>
          <p:cNvSpPr txBox="1"/>
          <p:nvPr/>
        </p:nvSpPr>
        <p:spPr>
          <a:xfrm>
            <a:off x="5195258" y="2183636"/>
            <a:ext cx="6094562" cy="30428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@ApplicationScoped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ApplicationScopeBean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Integer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counter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Integer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getCounter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++;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5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B212C-3D94-45A7-82A5-3A2CBEA5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-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DFBA4-30E0-908B-A56C-98F0A147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192" cy="4351338"/>
          </a:xfrm>
        </p:spPr>
        <p:txBody>
          <a:bodyPr/>
          <a:lstStyle/>
          <a:p>
            <a:r>
              <a:rPr lang="de-DE" dirty="0"/>
              <a:t>Ein CDI Bean kann ein Event erzeugen (</a:t>
            </a:r>
            <a:r>
              <a:rPr lang="de-DE" dirty="0" err="1"/>
              <a:t>fire</a:t>
            </a:r>
            <a:r>
              <a:rPr lang="de-DE" dirty="0"/>
              <a:t>). </a:t>
            </a:r>
          </a:p>
          <a:p>
            <a:r>
              <a:rPr lang="de-DE" dirty="0"/>
              <a:t>Dieses Event wird mittels Event </a:t>
            </a:r>
            <a:r>
              <a:rPr lang="de-DE" dirty="0" err="1"/>
              <a:t>Injection</a:t>
            </a:r>
            <a:r>
              <a:rPr lang="de-DE" dirty="0"/>
              <a:t> Annotation deklariert.</a:t>
            </a:r>
          </a:p>
          <a:p>
            <a:r>
              <a:rPr lang="de-DE" dirty="0"/>
              <a:t>Die eigene Event Klasse “</a:t>
            </a:r>
            <a:r>
              <a:rPr lang="de-DE" dirty="0" err="1"/>
              <a:t>SpecialEvent</a:t>
            </a:r>
            <a:r>
              <a:rPr lang="de-DE" dirty="0"/>
              <a:t>“ kann nach Bedarf implementiert werden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23F572-8827-2C9E-5791-3DD6A468135E}"/>
              </a:ext>
            </a:extLst>
          </p:cNvPr>
          <p:cNvSpPr txBox="1"/>
          <p:nvPr/>
        </p:nvSpPr>
        <p:spPr>
          <a:xfrm>
            <a:off x="6202392" y="958473"/>
            <a:ext cx="5364192" cy="34417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@Singleton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SpecialService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Event&lt;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SpecialEvent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event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doSomething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event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.fire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SpecialEvent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"Special Event"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log.info("</a:t>
            </a:r>
            <a:r>
              <a:rPr lang="en-US" sz="1800" dirty="0" err="1">
                <a:solidFill>
                  <a:srgbClr val="FF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SpecialService</a:t>
            </a:r>
            <a:r>
              <a:rPr lang="en-US" sz="1800" dirty="0">
                <a:solidFill>
                  <a:srgbClr val="FF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called AFTER event");</a:t>
            </a:r>
            <a:br>
              <a:rPr lang="en-US" sz="1800" dirty="0">
                <a:solidFill>
                  <a:srgbClr val="FF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B6B187-047D-8C28-8B86-F543A5C3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92" y="4136231"/>
            <a:ext cx="5364192" cy="22467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getMessage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80CFF7-E48A-D052-8010-C77196217BDC}"/>
              </a:ext>
            </a:extLst>
          </p:cNvPr>
          <p:cNvSpPr txBox="1"/>
          <p:nvPr/>
        </p:nvSpPr>
        <p:spPr>
          <a:xfrm>
            <a:off x="1043796" y="5474867"/>
            <a:ext cx="439180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err="1"/>
              <a:t>SpecialService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event.fire</a:t>
            </a:r>
            <a:endParaRPr lang="de-DE" dirty="0"/>
          </a:p>
          <a:p>
            <a:r>
              <a:rPr lang="de-DE" dirty="0" err="1"/>
              <a:t>SpecialEventListener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: Special Event</a:t>
            </a:r>
          </a:p>
          <a:p>
            <a:r>
              <a:rPr lang="de-DE" dirty="0" err="1"/>
              <a:t>SpecialService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AFTER </a:t>
            </a:r>
            <a:r>
              <a:rPr lang="de-DE" dirty="0" err="1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5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F6DE0-E74E-9E6B-B2E2-809BF0E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– Events Consumer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8081-A614-CD00-5953-7328FB68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Das Event kann durch die Annotation @Observes &lt;</a:t>
            </a:r>
            <a:r>
              <a:rPr lang="de-DE" dirty="0" err="1"/>
              <a:t>EventType</a:t>
            </a:r>
            <a:r>
              <a:rPr lang="de-DE" dirty="0"/>
              <a:t>&gt; empfangen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948D7F-7BD5-24BA-95B3-FBAD67E2C7C7}"/>
              </a:ext>
            </a:extLst>
          </p:cNvPr>
          <p:cNvSpPr txBox="1"/>
          <p:nvPr/>
        </p:nvSpPr>
        <p:spPr>
          <a:xfrm>
            <a:off x="6097438" y="1690688"/>
            <a:ext cx="5738004" cy="39319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@ApplicationScoped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SpecialEventListener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@Inject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onSpecialEventCompleted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@Observes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SpecialEvent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event)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.info(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SpecialEventListener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called: "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event.getMessage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8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0507A-569B-B718-DE8D-0A9D008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CDI  -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B8B57-963E-1742-1A7B-CE608B31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497"/>
            <a:ext cx="5088147" cy="4613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default Quarkus comes with three profiles: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 – Activated when in development mode: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quarkus:dev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– Activated when running tests:  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prod – The default profile when not running in development or test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@UnlessBuildProfile(“prod”)</a:t>
            </a:r>
            <a:b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ermöglicht</a:t>
            </a:r>
            <a: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das </a:t>
            </a:r>
            <a:r>
              <a:rPr lang="en-US" dirty="0" err="1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Umdrehen</a:t>
            </a:r>
            <a: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dieses </a:t>
            </a:r>
            <a:r>
              <a:rPr lang="en-US" dirty="0" err="1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Konzepts</a:t>
            </a:r>
            <a:r>
              <a:rPr lang="en-US" dirty="0">
                <a:solidFill>
                  <a:srgbClr val="000000"/>
                </a:solidFill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EC7843-9867-F35B-5EB0-901A2F266191}"/>
              </a:ext>
            </a:extLst>
          </p:cNvPr>
          <p:cNvSpPr txBox="1"/>
          <p:nvPr/>
        </p:nvSpPr>
        <p:spPr>
          <a:xfrm>
            <a:off x="6576923" y="1563497"/>
            <a:ext cx="4776877" cy="45246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@Dependent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TracerConfiguration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@Produces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@IfBuildProfile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"prod"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Tracer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realTracer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new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TracerImplTwo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@Produces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@DefaultBean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Tracer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noopTracer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new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TracerImplTwo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69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FBC6-06B7-4D9F-8F06-A412445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CDI </a:t>
            </a:r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71F64-A094-4F91-8634-74813D940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4691"/>
            <a:ext cx="8206606" cy="3293209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@ConversationScoped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Portable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Extensions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BeanManager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-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following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methods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implemented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: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getBeans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createCreationalContext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getReference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getInjectableReference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resolve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fireEvent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getEvent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and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createInstance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()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Specialization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beans.xml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descriptor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content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ignored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Passivation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passivating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scopes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Interceptor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methods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superclasses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implemented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yet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48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87EA-6C64-C749-A9EA-700A56CA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Dokumentation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9ADC2-7A5F-8DA0-7AD0-29B6189E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https://quarkus.io/guides/logging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Jboss </a:t>
            </a:r>
            <a:r>
              <a:rPr lang="de-DE" dirty="0" err="1"/>
              <a:t>Logging</a:t>
            </a:r>
            <a:br>
              <a:rPr lang="de-DE" dirty="0"/>
            </a:br>
            <a:r>
              <a:rPr lang="de-DE" dirty="0">
                <a:hlinkClick r:id="rId3"/>
              </a:rPr>
              <a:t>https://docs.jboss.org/seam/3/latest/reference/en-US/html/solder-logging.html</a:t>
            </a:r>
            <a:endParaRPr lang="de-DE" dirty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14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6D58A-B4BF-9705-8E61-7EC393E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IoC</a:t>
            </a:r>
            <a:r>
              <a:rPr lang="de-AT" dirty="0"/>
              <a:t> – Inversion </a:t>
            </a:r>
            <a:r>
              <a:rPr lang="de-AT" dirty="0" err="1"/>
              <a:t>Of</a:t>
            </a:r>
            <a:r>
              <a:rPr lang="de-AT" dirty="0"/>
              <a:t> Control</a:t>
            </a:r>
            <a:endParaRPr lang="de-DE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0412C080-97FD-2C0E-F505-F9E5A377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3" y="1890761"/>
            <a:ext cx="8229600" cy="4525963"/>
          </a:xfrm>
        </p:spPr>
        <p:txBody>
          <a:bodyPr/>
          <a:lstStyle/>
          <a:p>
            <a:r>
              <a:rPr lang="de-AT" dirty="0" err="1"/>
              <a:t>IoC</a:t>
            </a:r>
            <a:r>
              <a:rPr lang="de-AT" dirty="0"/>
              <a:t> in der Java EE</a:t>
            </a:r>
          </a:p>
          <a:p>
            <a:pPr lvl="1"/>
            <a:r>
              <a:rPr lang="de-AT" dirty="0"/>
              <a:t>Kommt in diversen Technologien zum Einsatz:</a:t>
            </a:r>
          </a:p>
          <a:p>
            <a:pPr lvl="2"/>
            <a:r>
              <a:rPr lang="de-AT" dirty="0"/>
              <a:t>Servlet</a:t>
            </a:r>
          </a:p>
          <a:p>
            <a:pPr lvl="2"/>
            <a:r>
              <a:rPr lang="de-AT" dirty="0"/>
              <a:t>EJB</a:t>
            </a:r>
          </a:p>
          <a:p>
            <a:pPr lvl="2"/>
            <a:r>
              <a:rPr lang="de-AT" dirty="0"/>
              <a:t>XML Webservices und REST Services</a:t>
            </a:r>
          </a:p>
          <a:p>
            <a:pPr lvl="2"/>
            <a:r>
              <a:rPr lang="de-AT" dirty="0"/>
              <a:t>JMS</a:t>
            </a:r>
          </a:p>
          <a:p>
            <a:pPr lvl="2"/>
            <a:r>
              <a:rPr lang="de-AT" dirty="0"/>
              <a:t>…</a:t>
            </a:r>
          </a:p>
          <a:p>
            <a:pPr lvl="2"/>
            <a:r>
              <a:rPr lang="de-AT" dirty="0"/>
              <a:t>CDI (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13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D9CB-744B-4716-A36B-5E8BDBD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D53BBD-4B9D-470B-AE89-1397D3BE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6" y="1525796"/>
            <a:ext cx="9028667" cy="50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06F10-9A76-4B18-98EE-C79E2BF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Container CDI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100A1-7A3A-4B2E-B04E-D7DAB24A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Dependency injection in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is based on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ArC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 which is a CDI-based dependency injection solution tailored for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' architecture. </a:t>
            </a:r>
          </a:p>
          <a:p>
            <a:pPr algn="l"/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Quarkus only implements a subset of the CDI features and comes with non-standard features and specific APIS,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0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8FF58-176C-3AC2-DB9D-5E1D18A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CDI –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endParaRPr lang="de-DE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E92C7E5-2813-264B-0EFD-412B0727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75"/>
            <a:ext cx="10427898" cy="4755984"/>
          </a:xfrm>
        </p:spPr>
        <p:txBody>
          <a:bodyPr>
            <a:normAutofit/>
          </a:bodyPr>
          <a:lstStyle/>
          <a:p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endParaRPr lang="de-AT" dirty="0">
              <a:latin typeface="Lucida Console" panose="020B0609040504020204" pitchFamily="49" charset="0"/>
            </a:endParaRPr>
          </a:p>
          <a:p>
            <a:pPr lvl="1"/>
            <a:r>
              <a:rPr lang="de-AT" dirty="0"/>
              <a:t>Vermindert Abhängigkeiten zwischen Objekten einer Java EE Anwendung</a:t>
            </a:r>
          </a:p>
          <a:p>
            <a:pPr lvl="2"/>
            <a:r>
              <a:rPr lang="de-AT" dirty="0"/>
              <a:t>Lose Kopplung</a:t>
            </a:r>
          </a:p>
          <a:p>
            <a:pPr lvl="2"/>
            <a:r>
              <a:rPr lang="de-AT" dirty="0"/>
              <a:t>Typsicherheit meist über Interfaces</a:t>
            </a:r>
          </a:p>
          <a:p>
            <a:pPr lvl="1"/>
            <a:r>
              <a:rPr lang="de-AT" dirty="0"/>
              <a:t>Lebenszyklus wird vom Container gesteuert</a:t>
            </a:r>
          </a:p>
          <a:p>
            <a:pPr lvl="1"/>
            <a:r>
              <a:rPr lang="de-AT" dirty="0"/>
              <a:t>Objekte werden vom Container bei Bedarf erzeugt und "injiziert"</a:t>
            </a:r>
          </a:p>
          <a:p>
            <a:pPr lvl="1"/>
            <a:r>
              <a:rPr lang="de-AT" dirty="0"/>
              <a:t>Verwendbar </a:t>
            </a:r>
            <a:r>
              <a:rPr lang="en-US" dirty="0"/>
              <a:t>in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, </a:t>
            </a:r>
            <a:r>
              <a:rPr lang="en-US" dirty="0" err="1"/>
              <a:t>deren</a:t>
            </a:r>
            <a:r>
              <a:rPr lang="en-US" dirty="0"/>
              <a:t> </a:t>
            </a:r>
            <a:r>
              <a:rPr lang="en-US" dirty="0" err="1"/>
              <a:t>Lebenszyklus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Container 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lvl="2"/>
            <a:r>
              <a:rPr lang="en-US" dirty="0"/>
              <a:t>Servlet, Managed Bean, EJB, Webservice, </a:t>
            </a:r>
            <a:br>
              <a:rPr lang="en-US" dirty="0"/>
            </a:br>
            <a:r>
              <a:rPr lang="en-US" dirty="0"/>
              <a:t>REST Service, ...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432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5DC6-A61C-8D44-3EAB-BA722C47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CDI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59B96-19AD-C51A-9DD7-7CA2A05B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JavaBean in java is basically a POJO (Plain Old Java Object)</a:t>
            </a:r>
          </a:p>
          <a:p>
            <a:r>
              <a:rPr lang="en-US" dirty="0"/>
              <a:t>Managed Bean is a Container Managed Bean</a:t>
            </a:r>
          </a:p>
          <a:p>
            <a:r>
              <a:rPr lang="en-US" dirty="0"/>
              <a:t>A CDI </a:t>
            </a:r>
            <a:r>
              <a:rPr lang="en-US" b="1" dirty="0"/>
              <a:t>Bean </a:t>
            </a:r>
            <a:r>
              <a:rPr lang="en-US" dirty="0"/>
              <a:t>is a container-managed object that supports a set of basic services, such as injection of dependencies, lifecycle callbacks and interceptors.</a:t>
            </a:r>
          </a:p>
          <a:p>
            <a:r>
              <a:rPr lang="en-US" dirty="0"/>
              <a:t>An application developer can focus on the business logic rather than finding out "where and how" to obtain a fully initialized component with all of its dependencies.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97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B4876-84C2-A33D-837E-D41B6E6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CDI - Resolution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EEA0E-6A1B-702A-4BCC-DB8E6DAE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4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2709</Words>
  <Application>Microsoft Office PowerPoint</Application>
  <PresentationFormat>Breitbild</PresentationFormat>
  <Paragraphs>191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JetBrains Mono</vt:lpstr>
      <vt:lpstr>Lucida Console</vt:lpstr>
      <vt:lpstr>Open Sans</vt:lpstr>
      <vt:lpstr>Office</vt:lpstr>
      <vt:lpstr>Quarkus  CDI</vt:lpstr>
      <vt:lpstr>Inhalt</vt:lpstr>
      <vt:lpstr>Inversion of Control - IoC</vt:lpstr>
      <vt:lpstr>IoC – Inversion Of Control</vt:lpstr>
      <vt:lpstr>Quarkus - Architektur</vt:lpstr>
      <vt:lpstr>Quarkus Container CDI</vt:lpstr>
      <vt:lpstr>CDI – Context and Dependency Injection</vt:lpstr>
      <vt:lpstr>Quarkus – CDI Beans</vt:lpstr>
      <vt:lpstr>Quarkus CDI - Resolution</vt:lpstr>
      <vt:lpstr>Quarkus CDI Annotations</vt:lpstr>
      <vt:lpstr>Quarkus - CDI Beans - Scopes</vt:lpstr>
      <vt:lpstr>Quarkus Bean Discovery</vt:lpstr>
      <vt:lpstr>Quarkus – CDI - Inject</vt:lpstr>
      <vt:lpstr>CDI – Property Injection</vt:lpstr>
      <vt:lpstr>CDI – Setter Injection</vt:lpstr>
      <vt:lpstr>CDI – Constructor Injection</vt:lpstr>
      <vt:lpstr>CDI – Quarkus Default Inject Keyword</vt:lpstr>
      <vt:lpstr>CDI – Inject Interface &amp; Use Implementation</vt:lpstr>
      <vt:lpstr>Quarkus – CDI Qualifiers</vt:lpstr>
      <vt:lpstr>CDI Qualifier Resolve Error</vt:lpstr>
      <vt:lpstr>CDI Qualifier Verwendung</vt:lpstr>
      <vt:lpstr>CDI Alternative Beans (Mock)</vt:lpstr>
      <vt:lpstr>CDI – Producer Methoden</vt:lpstr>
      <vt:lpstr>CDI Producer Konfiguration Beispiel</vt:lpstr>
      <vt:lpstr>CDI Lifecycle Callbacks</vt:lpstr>
      <vt:lpstr>CDI Interceptoren</vt:lpstr>
      <vt:lpstr>CDI – Annotation für Interceptor Binding</vt:lpstr>
      <vt:lpstr>CDI Annotation Verwendung</vt:lpstr>
      <vt:lpstr>CDI – Priorities Table</vt:lpstr>
      <vt:lpstr>CDI – Request Scoped Bean</vt:lpstr>
      <vt:lpstr>CDI Request Scope Beispiel</vt:lpstr>
      <vt:lpstr>CDI – Application Scoped Bean</vt:lpstr>
      <vt:lpstr>CDI - Events</vt:lpstr>
      <vt:lpstr>CDI – Events Consumer</vt:lpstr>
      <vt:lpstr>CDI  - Build Profiles</vt:lpstr>
      <vt:lpstr>Quarkus CDI Limitations</vt:lpstr>
      <vt:lpstr>Quarkus – Dokumentation Links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44</cp:revision>
  <dcterms:created xsi:type="dcterms:W3CDTF">2021-11-20T17:21:29Z</dcterms:created>
  <dcterms:modified xsi:type="dcterms:W3CDTF">2023-06-08T13:03:38Z</dcterms:modified>
</cp:coreProperties>
</file>