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293" r:id="rId6"/>
    <p:sldId id="305" r:id="rId7"/>
    <p:sldId id="311" r:id="rId8"/>
    <p:sldId id="316" r:id="rId9"/>
    <p:sldId id="314" r:id="rId10"/>
    <p:sldId id="317" r:id="rId11"/>
    <p:sldId id="315" r:id="rId12"/>
    <p:sldId id="292" r:id="rId13"/>
    <p:sldId id="303" r:id="rId14"/>
    <p:sldId id="294" r:id="rId15"/>
    <p:sldId id="295" r:id="rId16"/>
    <p:sldId id="296" r:id="rId17"/>
    <p:sldId id="306" r:id="rId18"/>
    <p:sldId id="307" r:id="rId19"/>
    <p:sldId id="308" r:id="rId20"/>
    <p:sldId id="309" r:id="rId21"/>
    <p:sldId id="257" r:id="rId22"/>
    <p:sldId id="310" r:id="rId23"/>
    <p:sldId id="312" r:id="rId24"/>
    <p:sldId id="313" r:id="rId25"/>
    <p:sldId id="304" r:id="rId26"/>
    <p:sldId id="27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9" autoAdjust="0"/>
    <p:restoredTop sz="95822" autoAdjust="0"/>
  </p:normalViewPr>
  <p:slideViewPr>
    <p:cSldViewPr snapToGrid="0">
      <p:cViewPr varScale="1">
        <p:scale>
          <a:sx n="123" d="100"/>
          <a:sy n="123" d="100"/>
        </p:scale>
        <p:origin x="130" y="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st-assured/rest-assured/wiki/GettingStarted#xmlpath" TargetMode="External"/><Relationship Id="rId2" Type="http://schemas.openxmlformats.org/officeDocument/2006/relationships/hyperlink" Target="https://github.com/rest-assured/rest-assured/wiki/GettingStarted#jsonpat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rest-assured/rest-assured/wiki/Usage" TargetMode="External"/><Relationship Id="rId4" Type="http://schemas.openxmlformats.org/officeDocument/2006/relationships/hyperlink" Target="https://rest-assured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-assured.io/" TargetMode="External"/><Relationship Id="rId2" Type="http://schemas.openxmlformats.org/officeDocument/2006/relationships/hyperlink" Target="https://quarkus.io/guides/getting-started-tes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est-assured/rest-assured/wiki/Usage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1.0.7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10B9-374A-A823-4234-A759982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Profile Config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63A91-E368-DAB1-C2BB-4E09DE9B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0891"/>
            <a:ext cx="7568920" cy="135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47EBCB-52DE-730F-CD35-4AB138442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32" y="3662068"/>
            <a:ext cx="8305028" cy="22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892C1-E8C7-4160-EF16-2A205742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BB68-0FF1-854E-9F76-18223128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DA7D-3F7F-C3E8-84C5-D6215422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1965278"/>
            <a:ext cx="9431740" cy="414209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Override config for specific tests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Simulate different environments (dev, staging, etc.)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Enable/disable beans with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	@IfBuildProfile, @IfBuildProperty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different databases or mock services per profile</a:t>
            </a:r>
          </a:p>
          <a:p>
            <a:pPr marL="514350" indent="-51435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Avoid cross-test pollution by keeping test setups isolated</a:t>
            </a:r>
            <a:endParaRPr lang="en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1EAE87-FCDA-0E7D-7EA7-C0D3857D1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5020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9323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2D133-854B-6BB2-E875-4678BA19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Test – </a:t>
            </a:r>
            <a:r>
              <a:rPr lang="de-DE" dirty="0" err="1"/>
              <a:t>Endpoint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RestAssured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BC5582-F2A9-D41E-A66A-59E27531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469"/>
            <a:ext cx="4599339" cy="424731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de-DE" sz="2400" dirty="0"/>
          </a:p>
          <a:p>
            <a:r>
              <a:rPr lang="de-DE" sz="2400" i="1" dirty="0">
                <a:solidFill>
                  <a:schemeClr val="accent1"/>
                </a:solidFill>
              </a:rPr>
              <a:t>@QuarkusTest </a:t>
            </a:r>
            <a:r>
              <a:rPr lang="de-DE" sz="2400" dirty="0"/>
              <a:t>initialisiert den gesamten Quarkus Server so weit benötigt</a:t>
            </a:r>
          </a:p>
          <a:p>
            <a:endParaRPr lang="de-DE" sz="2400" dirty="0"/>
          </a:p>
          <a:p>
            <a:r>
              <a:rPr lang="de-DE" sz="2400" i="1" dirty="0">
                <a:solidFill>
                  <a:schemeClr val="accent1"/>
                </a:solidFill>
              </a:rPr>
              <a:t>@TestHTTPEndpoint </a:t>
            </a:r>
            <a:r>
              <a:rPr lang="de-DE" sz="2400" dirty="0"/>
              <a:t>Annotation setzt alle </a:t>
            </a:r>
            <a:r>
              <a:rPr lang="de-DE" sz="2400" dirty="0" err="1"/>
              <a:t>test</a:t>
            </a:r>
            <a:r>
              <a:rPr lang="de-DE" sz="2400" dirty="0"/>
              <a:t> </a:t>
            </a:r>
            <a:r>
              <a:rPr lang="de-DE" sz="2400" dirty="0" err="1"/>
              <a:t>roots</a:t>
            </a:r>
            <a:r>
              <a:rPr lang="de-DE" sz="2400" dirty="0"/>
              <a:t> auf die Base URL der </a:t>
            </a:r>
            <a:r>
              <a:rPr lang="de-DE" sz="2400" dirty="0" err="1"/>
              <a:t>ExampleResource</a:t>
            </a:r>
            <a:br>
              <a:rPr lang="de-DE" sz="2400" dirty="0"/>
            </a:br>
            <a:r>
              <a:rPr lang="de-DE" sz="2400" dirty="0"/>
              <a:t> „/</a:t>
            </a:r>
            <a:r>
              <a:rPr lang="de-DE" sz="2400" dirty="0" err="1"/>
              <a:t>hello</a:t>
            </a:r>
            <a:r>
              <a:rPr lang="de-DE" sz="2400" dirty="0"/>
              <a:t>“</a:t>
            </a: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D8C02B-BA63-DD7E-EC43-941951764843}"/>
              </a:ext>
            </a:extLst>
          </p:cNvPr>
          <p:cNvSpPr txBox="1"/>
          <p:nvPr/>
        </p:nvSpPr>
        <p:spPr>
          <a:xfrm>
            <a:off x="5615160" y="1689469"/>
            <a:ext cx="541479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@QuarkusTest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@TestHTTPEndpoint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(ExampleResource.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ExampleResourceTest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@Test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testHelloEndpoint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800" b="0" i="1" dirty="0" err="1">
                <a:solidFill>
                  <a:srgbClr val="A9B7C6"/>
                </a:solidFill>
                <a:latin typeface="JetBrains Mono"/>
              </a:rPr>
              <a:t>given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when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//.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get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("/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hello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")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           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get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then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statusCode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dirty="0">
                <a:solidFill>
                  <a:srgbClr val="6897BB"/>
                </a:solidFill>
                <a:latin typeface="JetBrains Mono"/>
              </a:rPr>
              <a:t>200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body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1" dirty="0" err="1">
                <a:solidFill>
                  <a:srgbClr val="A9B7C6"/>
                </a:solidFill>
                <a:latin typeface="JetBrains Mono"/>
              </a:rPr>
              <a:t>is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1" dirty="0" err="1">
                <a:solidFill>
                  <a:srgbClr val="A9B7C6"/>
                </a:solidFill>
                <a:latin typeface="JetBrains Mono"/>
              </a:rPr>
              <a:t>notNullValue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()))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            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//.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body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(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is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("Hello </a:t>
            </a:r>
            <a:r>
              <a:rPr lang="de-DE" sz="1800" b="0" i="0" dirty="0" err="1">
                <a:solidFill>
                  <a:srgbClr val="808080"/>
                </a:solidFill>
                <a:latin typeface="JetBrains Mono"/>
              </a:rPr>
              <a:t>RESTEasy</a:t>
            </a: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"));</a:t>
            </a:r>
            <a:br>
              <a:rPr lang="de-DE" sz="1800" b="0" i="0" dirty="0">
                <a:solidFill>
                  <a:srgbClr val="808080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} }</a:t>
            </a:r>
          </a:p>
        </p:txBody>
      </p:sp>
    </p:spTree>
    <p:extLst>
      <p:ext uri="{BB962C8B-B14F-4D97-AF65-F5344CB8AC3E}">
        <p14:creationId xmlns:p14="http://schemas.microsoft.com/office/powerpoint/2010/main" val="336389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9426-2DDB-E17C-2C55-5751C413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58" y="365125"/>
            <a:ext cx="9637542" cy="1325563"/>
          </a:xfrm>
        </p:spPr>
        <p:txBody>
          <a:bodyPr/>
          <a:lstStyle/>
          <a:p>
            <a:r>
              <a:rPr lang="en" dirty="0"/>
              <a:t>Rest Assured – Test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AA69-18A6-5520-5423-DDE7CA11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Open Source Library</a:t>
            </a:r>
          </a:p>
          <a:p>
            <a:r>
              <a:rPr lang="en" dirty="0"/>
              <a:t>DSL – Domain Specific Language for </a:t>
            </a:r>
          </a:p>
          <a:p>
            <a:r>
              <a:rPr lang="en" dirty="0"/>
              <a:t>Testing Rest Services – Restful APIS</a:t>
            </a:r>
          </a:p>
          <a:p>
            <a:r>
              <a:rPr lang="en" dirty="0"/>
              <a:t>Invokes APIs</a:t>
            </a:r>
          </a:p>
          <a:p>
            <a:r>
              <a:rPr lang="en" dirty="0"/>
              <a:t>Enables to simply test the Results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Includes </a:t>
            </a:r>
            <a:r>
              <a:rPr lang="en-US" b="0" i="0" u="sng" dirty="0" err="1">
                <a:effectLst/>
                <a:latin typeface="-apple-system"/>
                <a:hlinkClick r:id="rId2"/>
              </a:rPr>
              <a:t>JsonPath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b="0" i="0" u="sng" dirty="0" err="1">
                <a:effectLst/>
                <a:latin typeface="-apple-system"/>
                <a:hlinkClick r:id="rId3"/>
              </a:rPr>
              <a:t>XmlPath</a:t>
            </a:r>
            <a:endParaRPr lang="en" dirty="0"/>
          </a:p>
          <a:p>
            <a:r>
              <a:rPr lang="en" dirty="0"/>
              <a:t>Rest Assured Extension to Quarkus is available and integrated</a:t>
            </a:r>
          </a:p>
          <a:p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47EFC-001A-0192-6350-6E355F4A124F}"/>
              </a:ext>
            </a:extLst>
          </p:cNvPr>
          <p:cNvSpPr txBox="1"/>
          <p:nvPr/>
        </p:nvSpPr>
        <p:spPr>
          <a:xfrm>
            <a:off x="892791" y="5461824"/>
            <a:ext cx="78008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dirty="0">
                <a:hlinkClick r:id="rId4"/>
              </a:rPr>
              <a:t>https://rest-assured.io/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https://github.com/rest-assured/rest-assured/wiki/Usage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5E410-3054-C258-424D-2B0EE1EC5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4" y="472846"/>
            <a:ext cx="968326" cy="96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0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ED72-CF9D-097F-0EAC-198366E6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2" y="365125"/>
            <a:ext cx="9327107" cy="1325563"/>
          </a:xfrm>
        </p:spPr>
        <p:txBody>
          <a:bodyPr/>
          <a:lstStyle/>
          <a:p>
            <a:r>
              <a:rPr lang="de-DE" dirty="0" err="1"/>
              <a:t>RestAssured</a:t>
            </a:r>
            <a:r>
              <a:rPr lang="de-DE" dirty="0"/>
              <a:t> Grundlagen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077F36-3118-2FF4-D946-DA624332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269" y="2000823"/>
            <a:ext cx="7154776" cy="2642122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0EF358-3CB9-A3BF-E68C-12F5817E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11" y="2126213"/>
            <a:ext cx="3446716" cy="2242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AEF585-CC41-7618-30B8-885B5871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4" y="472846"/>
            <a:ext cx="968326" cy="96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1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B5DF8-F5EC-1944-F8BB-9BDFEB2F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Test –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F4B5B-9512-4E1C-C795-D23B1D49D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835" cy="4351338"/>
          </a:xfrm>
        </p:spPr>
        <p:txBody>
          <a:bodyPr/>
          <a:lstStyle/>
          <a:p>
            <a:r>
              <a:rPr lang="de-DE" dirty="0"/>
              <a:t>Extract Response Body und Deserialisierung in DTO zur Validierung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087602-F7BB-40C6-B96B-098AE5A875F6}"/>
              </a:ext>
            </a:extLst>
          </p:cNvPr>
          <p:cNvSpPr txBox="1"/>
          <p:nvPr/>
        </p:nvSpPr>
        <p:spPr>
          <a:xfrm>
            <a:off x="5351928" y="1825625"/>
            <a:ext cx="6097162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600" b="0" i="0" dirty="0">
                <a:solidFill>
                  <a:srgbClr val="BBB529"/>
                </a:solidFill>
                <a:latin typeface="JetBrains Mono"/>
              </a:rPr>
              <a:t>@QuarkusTest</a:t>
            </a:r>
            <a:br>
              <a:rPr lang="de-DE" sz="16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6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ChatMessageResourceTest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600" b="0" i="0" dirty="0">
                <a:solidFill>
                  <a:srgbClr val="BBB529"/>
                </a:solidFill>
                <a:latin typeface="JetBrains Mono"/>
              </a:rPr>
              <a:t>@Test</a:t>
            </a:r>
            <a:br>
              <a:rPr lang="de-DE" sz="16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BBB529"/>
                </a:solidFill>
                <a:latin typeface="JetBrains Mono"/>
              </a:rPr>
              <a:t>    @Disabled</a:t>
            </a:r>
            <a:br>
              <a:rPr lang="de-DE" sz="16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de-DE" sz="1600" b="0" i="0" dirty="0" err="1">
                <a:solidFill>
                  <a:srgbClr val="CC7832"/>
                </a:solidFill>
                <a:latin typeface="JetBrains Mono"/>
              </a:rPr>
              <a:t>public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600" b="0" i="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6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readChatMessage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ResponseBody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body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= </a:t>
            </a: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               </a:t>
            </a:r>
            <a:r>
              <a:rPr lang="de-DE" sz="1600" b="0" i="1" dirty="0" err="1">
                <a:solidFill>
                  <a:srgbClr val="A9B7C6"/>
                </a:solidFill>
                <a:latin typeface="JetBrains Mono"/>
              </a:rPr>
              <a:t>given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</a:t>
            </a: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when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get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600" b="0" i="0" dirty="0">
                <a:solidFill>
                  <a:srgbClr val="6A8759"/>
                </a:solidFill>
                <a:latin typeface="JetBrains Mono"/>
              </a:rPr>
              <a:t>"/</a:t>
            </a:r>
            <a:r>
              <a:rPr lang="de-DE" sz="1600" b="0" i="0" dirty="0" err="1">
                <a:solidFill>
                  <a:srgbClr val="6A8759"/>
                </a:solidFill>
                <a:latin typeface="JetBrains Mono"/>
              </a:rPr>
              <a:t>chatMessageResource</a:t>
            </a:r>
            <a:r>
              <a:rPr lang="de-DE" sz="1600" b="0" i="0" dirty="0">
                <a:solidFill>
                  <a:srgbClr val="6A8759"/>
                </a:solidFill>
                <a:latin typeface="JetBrains Mono"/>
              </a:rPr>
              <a:t>/</a:t>
            </a:r>
            <a:r>
              <a:rPr lang="de-DE" sz="1600" b="0" i="0" dirty="0" err="1">
                <a:solidFill>
                  <a:srgbClr val="6A8759"/>
                </a:solidFill>
                <a:latin typeface="JetBrains Mono"/>
              </a:rPr>
              <a:t>chatMessage</a:t>
            </a:r>
            <a:r>
              <a:rPr lang="de-DE" sz="1600" b="0" i="0" dirty="0">
                <a:solidFill>
                  <a:srgbClr val="6A8759"/>
                </a:solidFill>
                <a:latin typeface="JetBrains Mono"/>
              </a:rPr>
              <a:t>/10"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)</a:t>
            </a:r>
            <a:br>
              <a:rPr lang="de-DE" sz="16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               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then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extract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response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().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body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6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6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ChatMessageDTO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dto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 = body.as(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ChatMessageDTO.</a:t>
            </a:r>
            <a:r>
              <a:rPr lang="de-DE" sz="16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6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600" b="0" i="1" dirty="0" err="1">
                <a:solidFill>
                  <a:srgbClr val="A9B7C6"/>
                </a:solidFill>
                <a:latin typeface="JetBrains Mono"/>
              </a:rPr>
              <a:t>assertNotNull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600" b="0" i="0" dirty="0" err="1">
                <a:solidFill>
                  <a:srgbClr val="A9B7C6"/>
                </a:solidFill>
                <a:latin typeface="JetBrains Mono"/>
              </a:rPr>
              <a:t>dto</a:t>
            </a: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6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6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600" b="0" i="0" dirty="0">
                <a:solidFill>
                  <a:srgbClr val="A9B7C6"/>
                </a:solidFill>
                <a:latin typeface="JetBrains Mono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D6671-3859-C78A-8643-68ED34C5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36" y="3138118"/>
            <a:ext cx="4286745" cy="245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1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8255B-5A48-759F-1A6D-7562EAB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 </a:t>
            </a:r>
            <a:r>
              <a:rPr lang="de-DE" dirty="0" err="1"/>
              <a:t>Assured</a:t>
            </a:r>
            <a:r>
              <a:rPr lang="de-DE" dirty="0"/>
              <a:t> – POST </a:t>
            </a:r>
            <a:r>
              <a:rPr lang="de-DE" dirty="0" err="1"/>
              <a:t>Object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C30EF-3B60-6C86-BFAB-78B5F58F0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02" y="1904118"/>
            <a:ext cx="5568439" cy="3749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A3138B-74AA-63B8-405E-ACE02EB73F7B}"/>
              </a:ext>
            </a:extLst>
          </p:cNvPr>
          <p:cNvSpPr txBox="1"/>
          <p:nvPr/>
        </p:nvSpPr>
        <p:spPr>
          <a:xfrm>
            <a:off x="838200" y="2214297"/>
            <a:ext cx="5207758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Clean and Fluent Syntax</a:t>
            </a:r>
            <a:r>
              <a:rPr lang="en-US" dirty="0"/>
              <a:t>: Uses </a:t>
            </a:r>
            <a:r>
              <a:rPr lang="en-US" dirty="0" err="1"/>
              <a:t>RestAssured's</a:t>
            </a:r>
            <a:r>
              <a:rPr lang="en-US" dirty="0"/>
              <a:t> fluent API for improved readability and simplicity.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Integrated Assertions</a:t>
            </a:r>
            <a:r>
              <a:rPr lang="en-US" dirty="0"/>
              <a:t>: Response validation is embedded directly using .then().</a:t>
            </a:r>
            <a:r>
              <a:rPr lang="en-US" dirty="0" err="1"/>
              <a:t>statusCode</a:t>
            </a:r>
            <a:r>
              <a:rPr lang="en-US" dirty="0"/>
              <a:t>(...).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Minimal Boilerplate</a:t>
            </a:r>
            <a:r>
              <a:rPr lang="en-US" dirty="0"/>
              <a:t>: Eliminates extra variables for a more concise and maintainable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1969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9ED2-24E3-411C-A95D-112642B1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Test – Asserting Excepions </a:t>
            </a:r>
            <a:r>
              <a:rPr lang="en-US" dirty="0"/>
              <a:t>(JUnit 5)</a:t>
            </a:r>
            <a:endParaRPr lang="e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4A32-7826-D4AE-8F34-5C08ABBF4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2878" cy="4351338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Assertions.assertThrows</a:t>
            </a:r>
            <a:endParaRPr lang="en-US" dirty="0"/>
          </a:p>
          <a:p>
            <a:r>
              <a:rPr lang="en-US" dirty="0"/>
              <a:t>Purpose: Verifies that a specific block of code throws an expected exception.</a:t>
            </a:r>
          </a:p>
          <a:p>
            <a:endParaRPr lang="en-US" dirty="0"/>
          </a:p>
          <a:p>
            <a:r>
              <a:rPr lang="en-US" dirty="0"/>
              <a:t>It will catch the exception</a:t>
            </a:r>
            <a:endParaRPr lang="en" dirty="0"/>
          </a:p>
          <a:p>
            <a:endParaRPr lang="en-US" dirty="0"/>
          </a:p>
          <a:p>
            <a:r>
              <a:rPr lang="en-US" dirty="0"/>
              <a:t>Usage: Ensures your code fails as expected under certain conditions (e.g., invalid input).</a:t>
            </a:r>
          </a:p>
          <a:p>
            <a:endParaRPr lang="en-US" dirty="0"/>
          </a:p>
          <a:p>
            <a:r>
              <a:rPr lang="en-US" dirty="0"/>
              <a:t>Returns: The thrown exception, allowing further assertions (like checking the message).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21AF1-2BF3-7FAA-4035-9532723C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78" y="2122054"/>
            <a:ext cx="6815492" cy="37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7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D2B-C4D2-1FA0-BE46-81D28EF8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QuarkusComponentTest</a:t>
            </a:r>
            <a:r>
              <a:rPr lang="en-US" sz="4000" dirty="0"/>
              <a:t> (since Quarkus 3.4+)</a:t>
            </a:r>
            <a:endParaRPr lang="e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C624-7A15-9158-EDF2-E60BB61E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lighter-weight alternative meant for isolated component testing. </a:t>
            </a:r>
          </a:p>
          <a:p>
            <a:r>
              <a:rPr lang="en-US" dirty="0"/>
              <a:t>It avoids starting the full application context and allows you to focus on testing just the component(s) you specify, with fine-grained control over what gets injected and initialized.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It's faster and more focused than @QuarkusTest.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17588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0526-618B-B1BD-A0A2-506E0744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QuarkusComponentTest</a:t>
            </a:r>
            <a:r>
              <a:rPr lang="en-US" sz="4400" dirty="0"/>
              <a:t> - Usage</a:t>
            </a:r>
            <a:endParaRPr lang="e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416C06-D636-6B29-BEA4-B22D41FA9A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9411"/>
            <a:ext cx="976568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practice: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✅ Use @QuarkusTest </a:t>
            </a:r>
            <a:r>
              <a:rPr lang="en-US" altLang="en-US" sz="2000" dirty="0">
                <a:latin typeface="+mj-lt"/>
              </a:rPr>
              <a:t> for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testing repositories, persistence logic, transactions, or anything involving a real 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✅ Use @QuarkusComponentTest for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fast tests of single beans or small groups of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where you want to avoid the overhead of booting the full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8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Quarkus – Test Überblick</a:t>
            </a:r>
          </a:p>
          <a:p>
            <a:r>
              <a:rPr lang="de-DE" dirty="0"/>
              <a:t>Quarkus-Test Grundlagen</a:t>
            </a:r>
          </a:p>
          <a:p>
            <a:r>
              <a:rPr lang="de-DE" dirty="0"/>
              <a:t>Beispiele</a:t>
            </a:r>
          </a:p>
          <a:p>
            <a:r>
              <a:rPr lang="de-DE" dirty="0"/>
              <a:t>Rest </a:t>
            </a:r>
            <a:r>
              <a:rPr lang="de-DE" dirty="0" err="1"/>
              <a:t>Assured</a:t>
            </a:r>
            <a:r>
              <a:rPr lang="de-DE" dirty="0"/>
              <a:t> Framework </a:t>
            </a:r>
            <a:r>
              <a:rPr lang="de-DE" dirty="0" err="1"/>
              <a:t>for</a:t>
            </a:r>
            <a:r>
              <a:rPr lang="de-DE" dirty="0"/>
              <a:t> API </a:t>
            </a:r>
            <a:r>
              <a:rPr lang="de-DE" dirty="0" err="1"/>
              <a:t>Testing</a:t>
            </a:r>
            <a:endParaRPr lang="de-DE" dirty="0"/>
          </a:p>
          <a:p>
            <a:r>
              <a:rPr lang="de-DE" dirty="0" err="1"/>
              <a:t>Junit</a:t>
            </a:r>
            <a:r>
              <a:rPr lang="de-DE" dirty="0"/>
              <a:t> 5 Features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AF93-C3E5-F1C5-989B-758687A7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Test Component maven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DC46-3A76-FB0F-8788-2FE170E1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8042"/>
            <a:ext cx="4818797" cy="1187356"/>
          </a:xfrm>
        </p:spPr>
        <p:txBody>
          <a:bodyPr/>
          <a:lstStyle/>
          <a:p>
            <a:r>
              <a:rPr lang="en-US" dirty="0"/>
              <a:t>You need to add the </a:t>
            </a:r>
            <a:r>
              <a:rPr lang="en-US" dirty="0" err="1"/>
              <a:t>quarkus</a:t>
            </a:r>
            <a:r>
              <a:rPr lang="en-US" dirty="0"/>
              <a:t>-test-component dependency:</a:t>
            </a:r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52CF-0308-83DC-0D91-370EA1C9CCF1}"/>
              </a:ext>
            </a:extLst>
          </p:cNvPr>
          <p:cNvSpPr txBox="1"/>
          <p:nvPr/>
        </p:nvSpPr>
        <p:spPr>
          <a:xfrm>
            <a:off x="6364975" y="2932584"/>
            <a:ext cx="52424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&lt;dependency&gt;</a:t>
            </a:r>
          </a:p>
          <a:p>
            <a:r>
              <a:rPr lang="en" dirty="0"/>
              <a:t>    &lt;groupId&gt;io.quarkus&lt;/groupId&gt;</a:t>
            </a:r>
          </a:p>
          <a:p>
            <a:r>
              <a:rPr lang="en" dirty="0"/>
              <a:t>    &lt;artifactId&gt;quarkus-test-component&lt;/artifactId&gt;</a:t>
            </a:r>
          </a:p>
          <a:p>
            <a:r>
              <a:rPr lang="en" dirty="0"/>
              <a:t>    &lt;scope&gt;test&lt;/scope&gt;</a:t>
            </a:r>
          </a:p>
          <a:p>
            <a:r>
              <a:rPr lang="en" dirty="0"/>
              <a:t>&lt;/dependency&gt;</a:t>
            </a:r>
            <a:br>
              <a:rPr lang="en" dirty="0"/>
            </a:br>
            <a:r>
              <a:rPr lang="en-US" dirty="0"/>
              <a:t>&lt;dependency&gt;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io.quarkus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&gt;quarkus-junit5-mockito&lt;/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&lt;scope&gt;test&lt;/scope&gt;</a:t>
            </a:r>
          </a:p>
          <a:p>
            <a:r>
              <a:rPr lang="en-US" dirty="0"/>
              <a:t>&lt;/dependency&gt;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726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7094" y="365125"/>
            <a:ext cx="8216705" cy="1325563"/>
          </a:xfrm>
        </p:spPr>
        <p:txBody>
          <a:bodyPr/>
          <a:lstStyle/>
          <a:p>
            <a:r>
              <a:rPr dirty="0"/>
              <a:t>What is @InjectMock?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Provided by Quarkus (quarkus-junit5-mockito)</a:t>
            </a:r>
          </a:p>
          <a:p>
            <a:r>
              <a:t>- Automatically creates a Mockito mock</a:t>
            </a:r>
          </a:p>
          <a:p>
            <a:r>
              <a:t>- Replaces the real CDI bean in the test context</a:t>
            </a:r>
          </a:p>
          <a:p>
            <a:r>
              <a:t>- Works with @QuarkusTest and @QuarkusComponentTest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86B406C-48A4-199A-EA6D-6801EBB37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67286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90DA-3275-8261-8F07-AFBBB27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Quarkus Test – Inject Mock support</a:t>
            </a:r>
            <a:endParaRPr lang="e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9D9F3-CCA3-1E98-9A80-ED01CE54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This setup allows us to:</a:t>
            </a:r>
          </a:p>
          <a:p>
            <a:r>
              <a:rPr lang="en-US" sz="2400" dirty="0"/>
              <a:t>Test the bean in isolation</a:t>
            </a:r>
          </a:p>
          <a:p>
            <a:r>
              <a:rPr lang="en-US" sz="2400" dirty="0"/>
              <a:t>Replace real dependencies (</a:t>
            </a:r>
            <a:r>
              <a:rPr lang="en-US" sz="2400" dirty="0" err="1"/>
              <a:t>TimeService</a:t>
            </a:r>
            <a:r>
              <a:rPr lang="en-US" sz="2400" dirty="0"/>
              <a:t>) with mocks</a:t>
            </a:r>
          </a:p>
          <a:p>
            <a:r>
              <a:rPr lang="en-US" sz="2400" dirty="0"/>
              <a:t>Run fast and focused tests</a:t>
            </a:r>
          </a:p>
          <a:p>
            <a:r>
              <a:rPr lang="en-US" sz="2400" dirty="0"/>
              <a:t>without starting the full Quarkus runtime</a:t>
            </a:r>
            <a:endParaRPr lang="e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5798C-EA07-A035-EEA4-64FB9EC8F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43" y="1882568"/>
            <a:ext cx="5066154" cy="39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0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8AD2-F751-28AD-5954-FA71711D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Junit 5 – Parameterized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7C50-87B5-F627-CE10-DD771B2E2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339"/>
            <a:ext cx="4702791" cy="4275623"/>
          </a:xfrm>
        </p:spPr>
        <p:style>
          <a:lnRef idx="2">
            <a:schemeClr val="accent4"/>
          </a:lnRef>
          <a:fillRef idx="1001">
            <a:schemeClr val="lt2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@ParameterizedTest tells JUnit to run the test multiple times, each with a different set of parameters.</a:t>
            </a:r>
          </a:p>
          <a:p>
            <a:r>
              <a:rPr lang="en-US" sz="2400" dirty="0"/>
              <a:t>@CsvSource provides those values (comma-separated).</a:t>
            </a:r>
          </a:p>
          <a:p>
            <a:r>
              <a:rPr lang="en-US" sz="2400" dirty="0"/>
              <a:t>This avoids repetitive test methods for different inputs and improves readability.</a:t>
            </a:r>
            <a:endParaRPr lang="e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A38B2-D3C6-0D84-2A24-D89253D1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421" y="1901339"/>
            <a:ext cx="5914842" cy="40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8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F1F8-A614-33A4-ACCE-EDF9BCBC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Junit 5 - Tagging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6F9CF-9466-DB04-9AF4-0BCED6A2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168"/>
            <a:ext cx="7343758" cy="261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9F74FE-3465-EB84-C0A0-6D7E28FDD3A5}"/>
              </a:ext>
            </a:extLst>
          </p:cNvPr>
          <p:cNvSpPr txBox="1"/>
          <p:nvPr/>
        </p:nvSpPr>
        <p:spPr>
          <a:xfrm>
            <a:off x="838200" y="1690688"/>
            <a:ext cx="5468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accent1"/>
                </a:solidFill>
              </a:rPr>
              <a:t>@Tag("business-logic“)</a:t>
            </a:r>
          </a:p>
          <a:p>
            <a:r>
              <a:rPr lang="en-US" dirty="0">
                <a:solidFill>
                  <a:schemeClr val="accent1"/>
                </a:solidFill>
              </a:rPr>
              <a:t>@Tag("retry")</a:t>
            </a:r>
            <a:endParaRPr lang="en" dirty="0">
              <a:solidFill>
                <a:schemeClr val="accent1"/>
              </a:solidFill>
            </a:endParaRPr>
          </a:p>
          <a:p>
            <a:r>
              <a:rPr lang="en" dirty="0"/>
              <a:t>public class RetryServiceTest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A3C0B-B82A-72C9-7D9A-B362CB7BC9D9}"/>
              </a:ext>
            </a:extLst>
          </p:cNvPr>
          <p:cNvSpPr txBox="1"/>
          <p:nvPr/>
        </p:nvSpPr>
        <p:spPr>
          <a:xfrm>
            <a:off x="838200" y="5585087"/>
            <a:ext cx="6097136" cy="36933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r>
              <a:rPr lang="en" dirty="0"/>
              <a:t>mvn test -DincludeTags=business-logic</a:t>
            </a:r>
          </a:p>
        </p:txBody>
      </p:sp>
    </p:spTree>
    <p:extLst>
      <p:ext uri="{BB962C8B-B14F-4D97-AF65-F5344CB8AC3E}">
        <p14:creationId xmlns:p14="http://schemas.microsoft.com/office/powerpoint/2010/main" val="383243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0331-4A30-F773-5CCF-B1CAF3D8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Test – Link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E469-341E-1E4C-82D9-F70C2CC3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https://quarkus.io/guides/getting-started-testing</a:t>
            </a:r>
            <a:endParaRPr lang="en-US" dirty="0"/>
          </a:p>
          <a:p>
            <a:r>
              <a:rPr lang="en" dirty="0">
                <a:hlinkClick r:id="rId3"/>
              </a:rPr>
              <a:t>https://rest-assured.io/</a:t>
            </a:r>
            <a:endParaRPr lang="en" dirty="0"/>
          </a:p>
          <a:p>
            <a:r>
              <a:rPr lang="en-US" dirty="0">
                <a:hlinkClick r:id="rId4"/>
              </a:rPr>
              <a:t>https://github.com/rest-assured/rest-assured/wiki/Usage</a:t>
            </a:r>
            <a:endParaRPr lang="en-US" dirty="0"/>
          </a:p>
          <a:p>
            <a:endParaRPr lang="en-US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87353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EABD-AFB3-B810-7DFC-0508BB96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CD30D-3C29-3B01-42EB-5FA5FEF44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Simple Container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Unit + CDI + </a:t>
            </a:r>
            <a:r>
              <a:rPr lang="de-DE" dirty="0" err="1"/>
              <a:t>Quarkus</a:t>
            </a:r>
            <a:endParaRPr lang="de-DE" dirty="0"/>
          </a:p>
          <a:p>
            <a:r>
              <a:rPr lang="de-DE" dirty="0" err="1"/>
              <a:t>Component</a:t>
            </a:r>
            <a:r>
              <a:rPr lang="de-DE" dirty="0"/>
              <a:t> Tests via @QuarkusTest</a:t>
            </a:r>
          </a:p>
          <a:p>
            <a:r>
              <a:rPr lang="de-DE" dirty="0"/>
              <a:t>Integration </a:t>
            </a:r>
            <a:r>
              <a:rPr lang="de-DE" dirty="0" err="1"/>
              <a:t>tests</a:t>
            </a:r>
            <a:r>
              <a:rPr lang="de-DE" dirty="0"/>
              <a:t> via </a:t>
            </a: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@QuarkusIntegrationTest</a:t>
            </a:r>
          </a:p>
          <a:p>
            <a:r>
              <a:rPr lang="de-DE" dirty="0"/>
              <a:t>Einfaches Testen von CDI Beans, Rest und DB-Objekten</a:t>
            </a:r>
          </a:p>
          <a:p>
            <a:r>
              <a:rPr lang="de-DE" dirty="0"/>
              <a:t>Unterstützung von </a:t>
            </a:r>
            <a:r>
              <a:rPr lang="de-DE" dirty="0" err="1"/>
              <a:t>RestAssured</a:t>
            </a:r>
            <a:r>
              <a:rPr lang="de-DE" dirty="0"/>
              <a:t> für Rest API Tests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8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FAC24-AEE0-8AB1-EDD5-5721DD14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7E4DA-46D9-3D2E-9855-F06517D2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Basis </a:t>
            </a:r>
            <a:r>
              <a:rPr lang="de-DE" dirty="0" err="1"/>
              <a:t>Junit</a:t>
            </a:r>
            <a:r>
              <a:rPr lang="de-DE" dirty="0"/>
              <a:t> 5</a:t>
            </a:r>
          </a:p>
          <a:p>
            <a:r>
              <a:rPr lang="de-DE" dirty="0"/>
              <a:t>Rest </a:t>
            </a:r>
            <a:r>
              <a:rPr lang="de-DE" dirty="0" err="1"/>
              <a:t>Assured</a:t>
            </a:r>
            <a:r>
              <a:rPr lang="de-DE" dirty="0"/>
              <a:t> Library für einfaches </a:t>
            </a:r>
            <a:r>
              <a:rPr lang="de-DE" dirty="0" err="1"/>
              <a:t>api</a:t>
            </a:r>
            <a:r>
              <a:rPr lang="de-DE" dirty="0"/>
              <a:t> testen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10F5AF2-14FF-D0EC-EC62-4EA56158D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510" y="2168956"/>
            <a:ext cx="4338706" cy="25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2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C93F5-51A5-C7B4-D094-6761F5D3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Quarkus Test – DB Repository Bean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45B6C-42E6-C713-1916-491524F0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012" y="1652647"/>
            <a:ext cx="5073989" cy="452431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endParaRPr lang="de-DE" sz="2400" dirty="0"/>
          </a:p>
          <a:p>
            <a:pPr marL="0" indent="0" algn="ctr">
              <a:buNone/>
            </a:pPr>
            <a:endParaRPr lang="de-DE" sz="2400" dirty="0"/>
          </a:p>
          <a:p>
            <a:r>
              <a:rPr lang="de-DE" sz="2400" dirty="0" err="1"/>
              <a:t>Inject</a:t>
            </a:r>
            <a:r>
              <a:rPr lang="de-DE" sz="2400" dirty="0"/>
              <a:t> des </a:t>
            </a:r>
            <a:r>
              <a:rPr lang="de-DE" sz="2400" dirty="0" err="1"/>
              <a:t>Respositories</a:t>
            </a:r>
            <a:r>
              <a:rPr lang="de-DE" sz="2400" dirty="0"/>
              <a:t> ist direkt in den Test möglich</a:t>
            </a:r>
          </a:p>
          <a:p>
            <a:r>
              <a:rPr lang="de-DE" sz="2400" dirty="0"/>
              <a:t>Initialisierung der DB und des gesamten JPA Layers via CDI Quarkus Test Containers</a:t>
            </a:r>
          </a:p>
          <a:p>
            <a:endParaRPr lang="de-DE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E4AEE6-32A6-12C1-8378-0994BA0B0E3A}"/>
              </a:ext>
            </a:extLst>
          </p:cNvPr>
          <p:cNvSpPr txBox="1"/>
          <p:nvPr/>
        </p:nvSpPr>
        <p:spPr>
          <a:xfrm>
            <a:off x="6279813" y="1652648"/>
            <a:ext cx="5073989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@QuarkusTest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class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ChatMessageRepositoryTest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@Inject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Logger </a:t>
            </a:r>
            <a:r>
              <a:rPr lang="de-DE" sz="1800" b="0" i="0" dirty="0">
                <a:solidFill>
                  <a:srgbClr val="9876AA"/>
                </a:solidFill>
                <a:latin typeface="JetBrains Mono"/>
              </a:rPr>
              <a:t>log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@Inject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ChatMessageRepository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9876AA"/>
                </a:solidFill>
                <a:latin typeface="JetBrains Mono"/>
              </a:rPr>
              <a:t>cmRepository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@Test</a:t>
            </a:r>
            <a:br>
              <a:rPr lang="de-DE" sz="1800" b="0" i="0" dirty="0">
                <a:solidFill>
                  <a:srgbClr val="BBB529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BBB529"/>
                </a:solidFill>
                <a:latin typeface="JetBrains Mono"/>
              </a:rPr>
              <a:t>    </a:t>
            </a:r>
            <a:r>
              <a:rPr lang="de-DE" sz="1800" b="0" i="0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readChatMessage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 {</a:t>
            </a:r>
            <a:br>
              <a:rPr lang="de-DE" sz="1800" b="0" i="0" dirty="0">
                <a:solidFill>
                  <a:srgbClr val="A9B7C6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ChatMessageEntity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cmEntity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de-DE" sz="1800" b="0" i="0" dirty="0" err="1">
                <a:solidFill>
                  <a:srgbClr val="9876AA"/>
                </a:solidFill>
                <a:latin typeface="JetBrains Mono"/>
              </a:rPr>
              <a:t>cmRepository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.readChatMessage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dirty="0">
                <a:solidFill>
                  <a:srgbClr val="6897BB"/>
                </a:solidFill>
                <a:latin typeface="JetBrains Mono"/>
              </a:rPr>
              <a:t>1L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800" b="0" i="1" dirty="0" err="1">
                <a:solidFill>
                  <a:srgbClr val="A9B7C6"/>
                </a:solidFill>
                <a:latin typeface="JetBrains Mono"/>
              </a:rPr>
              <a:t>assertNotNull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cmEntity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)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de-DE" sz="1800" b="0" i="0" dirty="0">
                <a:solidFill>
                  <a:srgbClr val="9876AA"/>
                </a:solidFill>
                <a:latin typeface="JetBrains Mono"/>
              </a:rPr>
              <a:t>log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.info(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</a:t>
            </a:r>
            <a:r>
              <a:rPr lang="de-DE" sz="1800" b="0" i="0" dirty="0" err="1">
                <a:solidFill>
                  <a:srgbClr val="6A8759"/>
                </a:solidFill>
                <a:latin typeface="JetBrains Mono"/>
              </a:rPr>
              <a:t>cmresult</a:t>
            </a:r>
            <a:r>
              <a:rPr lang="de-DE" sz="1800" b="0" i="0" dirty="0">
                <a:solidFill>
                  <a:srgbClr val="6A8759"/>
                </a:solidFill>
                <a:latin typeface="JetBrains Mono"/>
              </a:rPr>
              <a:t>"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+ </a:t>
            </a:r>
            <a:r>
              <a:rPr lang="de-DE" sz="1800" b="0" i="0" dirty="0" err="1">
                <a:solidFill>
                  <a:srgbClr val="A9B7C6"/>
                </a:solidFill>
                <a:latin typeface="JetBrains Mono"/>
              </a:rPr>
              <a:t>cmEntity.toString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())</a:t>
            </a: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de-DE" sz="1800" b="0" i="0" dirty="0">
                <a:solidFill>
                  <a:srgbClr val="CC7832"/>
                </a:solidFill>
                <a:latin typeface="JetBrains Mono"/>
              </a:rPr>
            </a:br>
            <a:r>
              <a:rPr lang="de-DE" sz="1800" b="0" i="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de-DE" sz="1800" b="0" i="0" dirty="0">
                <a:solidFill>
                  <a:srgbClr val="A9B7C6"/>
                </a:solidFill>
                <a:latin typeface="JetBrains Mono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26634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6BA6-3464-DB8F-AB37-6F9388A3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@QuarkusTest - Funktionsweise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5F0C-AC7A-327C-5526-F060878B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7142" cy="2746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Das Verhalten von @QuarkusTest ist folgendermaßen:</a:t>
            </a:r>
          </a:p>
          <a:p>
            <a:r>
              <a:rPr lang="de-DE" sz="2000" i="1" dirty="0">
                <a:solidFill>
                  <a:schemeClr val="accent1"/>
                </a:solidFill>
              </a:rPr>
              <a:t>@QuarkusTest </a:t>
            </a:r>
            <a:r>
              <a:rPr lang="de-DE" sz="2000" dirty="0"/>
              <a:t>initialisiert einmalig eine Quarkus-Testumgebung (bzw. einen Quarkus-Testcontainer) pro Testklasse.</a:t>
            </a:r>
          </a:p>
          <a:p>
            <a:r>
              <a:rPr lang="de-DE" sz="2000" dirty="0"/>
              <a:t>Innerhalb dieser Testklasse werden </a:t>
            </a:r>
            <a:r>
              <a:rPr lang="de-DE" sz="2000" b="1" dirty="0"/>
              <a:t>alle Testmethoden in derselben Quarkus-Instanz</a:t>
            </a:r>
            <a:r>
              <a:rPr lang="de-DE" sz="2000" dirty="0"/>
              <a:t> ausgeführt. </a:t>
            </a:r>
          </a:p>
          <a:p>
            <a:pPr lvl="1"/>
            <a:r>
              <a:rPr lang="de-DE" sz="2000" dirty="0"/>
              <a:t>Das spart Zeit, weil der Container nicht für jede Methode neu gestartet wird.</a:t>
            </a:r>
          </a:p>
          <a:p>
            <a:r>
              <a:rPr lang="de-DE" sz="2000" dirty="0"/>
              <a:t>Für jede weitere Testklasse mit </a:t>
            </a:r>
            <a:r>
              <a:rPr lang="de-DE" sz="2000" i="1" dirty="0">
                <a:solidFill>
                  <a:schemeClr val="accent1"/>
                </a:solidFill>
              </a:rPr>
              <a:t>@QuarkusTest </a:t>
            </a:r>
            <a:br>
              <a:rPr lang="de-DE" sz="2000" dirty="0"/>
            </a:br>
            <a:r>
              <a:rPr lang="de-DE" sz="2000" dirty="0"/>
              <a:t>wird eine neue, eigene Instanz der Quarkus-Testumgebung erzeugt.</a:t>
            </a:r>
          </a:p>
        </p:txBody>
      </p:sp>
      <p:pic>
        <p:nvPicPr>
          <p:cNvPr id="21" name="Graphic 20" descr="Lights On outline">
            <a:extLst>
              <a:ext uri="{FF2B5EF4-FFF2-40B4-BE49-F238E27FC236}">
                <a16:creationId xmlns:a16="http://schemas.microsoft.com/office/drawing/2014/main" id="{A56FD208-01B2-3575-22AA-FCA640C62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706937"/>
            <a:ext cx="1275991" cy="127599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1243CB-9A31-4CE7-B76E-D70F5B0E4D03}"/>
              </a:ext>
            </a:extLst>
          </p:cNvPr>
          <p:cNvSpPr txBox="1"/>
          <p:nvPr/>
        </p:nvSpPr>
        <p:spPr>
          <a:xfrm>
            <a:off x="2198711" y="4938949"/>
            <a:ext cx="7794578" cy="923330"/>
          </a:xfrm>
          <a:prstGeom prst="rect">
            <a:avLst/>
          </a:prstGeom>
          <a:solidFill>
            <a:srgbClr val="FFFEFB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800" dirty="0"/>
              <a:t>Das bedeutet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Eine Quarkus-Testumgebung lebt </a:t>
            </a:r>
            <a:r>
              <a:rPr lang="de-DE" sz="1800" b="1" dirty="0"/>
              <a:t>genau für die Dauer einer Testklasse</a:t>
            </a:r>
            <a:r>
              <a:rPr lang="de-DE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1800" dirty="0"/>
              <a:t>Zwischen Testklassen findet </a:t>
            </a:r>
            <a:r>
              <a:rPr lang="de-DE" sz="1800" b="1" dirty="0"/>
              <a:t>kein Teilen des Containers oder States</a:t>
            </a:r>
            <a:r>
              <a:rPr lang="de-DE" sz="1800" dirty="0"/>
              <a:t> statt.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334631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9146-76D1-4C7A-3667-379F903E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Test Configruation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5EBA-2BEE-4C3A-ADAF-7310E44B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🔧 If `</a:t>
            </a:r>
            <a:r>
              <a:rPr lang="en-US" dirty="0" err="1"/>
              <a:t>src</a:t>
            </a:r>
            <a:r>
              <a:rPr lang="en-US" dirty="0"/>
              <a:t>/test/resources/application.properties` exists: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- It overrides values from `</a:t>
            </a:r>
            <a:r>
              <a:rPr lang="en-US" dirty="0" err="1"/>
              <a:t>src</a:t>
            </a:r>
            <a:r>
              <a:rPr lang="en-US" dirty="0"/>
              <a:t>/main/resources/application.properties`</a:t>
            </a:r>
          </a:p>
          <a:p>
            <a:pPr lvl="1"/>
            <a:r>
              <a:rPr lang="en-US" dirty="0"/>
              <a:t>- Only for **duplicated keys** (non-overlapping keys are merged)</a:t>
            </a:r>
          </a:p>
          <a:p>
            <a:endParaRPr lang="en-US" dirty="0"/>
          </a:p>
          <a:p>
            <a:r>
              <a:rPr lang="en-US" dirty="0"/>
              <a:t>✅ Use Cases:</a:t>
            </a:r>
          </a:p>
          <a:p>
            <a:pPr lvl="1"/>
            <a:r>
              <a:rPr lang="en-US" dirty="0"/>
              <a:t>- Switch </a:t>
            </a:r>
            <a:r>
              <a:rPr lang="en-US" dirty="0" err="1"/>
              <a:t>datasource</a:t>
            </a:r>
            <a:r>
              <a:rPr lang="en-US" dirty="0"/>
              <a:t> for tests</a:t>
            </a:r>
          </a:p>
          <a:p>
            <a:pPr lvl="1"/>
            <a:r>
              <a:rPr lang="en-US" dirty="0"/>
              <a:t>- Override service URLs</a:t>
            </a:r>
          </a:p>
          <a:p>
            <a:pPr lvl="1"/>
            <a:r>
              <a:rPr lang="en-US" dirty="0"/>
              <a:t>- Change logging levels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Main: `</a:t>
            </a:r>
            <a:r>
              <a:rPr lang="en-US" dirty="0" err="1"/>
              <a:t>greeting.message</a:t>
            </a:r>
            <a:r>
              <a:rPr lang="en-US" dirty="0"/>
              <a:t>=Hello from main`</a:t>
            </a:r>
          </a:p>
          <a:p>
            <a:pPr lvl="1"/>
            <a:r>
              <a:rPr lang="en-US" dirty="0"/>
              <a:t>Test: `</a:t>
            </a:r>
            <a:r>
              <a:rPr lang="en-US" dirty="0" err="1"/>
              <a:t>greeting.message</a:t>
            </a:r>
            <a:r>
              <a:rPr lang="en-US" dirty="0"/>
              <a:t>=Hello from test`</a:t>
            </a:r>
          </a:p>
          <a:p>
            <a:pPr lvl="1"/>
            <a:r>
              <a:rPr lang="en-US" dirty="0"/>
              <a:t>➡️ Test will see: `Hello from test`</a:t>
            </a:r>
          </a:p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766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F63AE-41E6-B2C8-9210-3C7BDFC2E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F002-2A53-EB83-713A-0E5F087A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Profiles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5298-5932-E5E5-92A9-02317B07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2320732"/>
            <a:ext cx="5476164" cy="263340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We often need to configure our application differently depending on the target </a:t>
            </a:r>
            <a:r>
              <a:rPr lang="en-US" sz="1600" b="0" i="1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environment</a:t>
            </a:r>
            <a:r>
              <a:rPr lang="en-US" sz="1600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. For example, the local development environment may be different from the production environment.</a:t>
            </a:r>
          </a:p>
          <a:p>
            <a:pPr algn="l"/>
            <a:r>
              <a:rPr lang="en-US" sz="1600" b="0" i="0" dirty="0">
                <a:solidFill>
                  <a:srgbClr val="121212"/>
                </a:solidFill>
                <a:effectLst/>
                <a:latin typeface="Open Sans" panose="020B0606030504020204" pitchFamily="34" charset="0"/>
              </a:rPr>
              <a:t>Configuration Profiles allow for multiple configurations in the same file or separate files and select between them via a profile name.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5C0A8-FEC7-000C-9DD6-CC0A4699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1329"/>
            <a:ext cx="7828723" cy="13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D43-7C24-69D5-050A-2BFB14C0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Quarkus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3A10-0979-EFBB-ACB7-F02666D1A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6" y="2320732"/>
            <a:ext cx="4102290" cy="26334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 Property Files:</a:t>
            </a:r>
          </a:p>
          <a:p>
            <a:r>
              <a:rPr lang="en-US" sz="2400" dirty="0"/>
              <a:t>application.properties</a:t>
            </a:r>
          </a:p>
          <a:p>
            <a:r>
              <a:rPr lang="en-US" sz="2400" dirty="0"/>
              <a:t>application-</a:t>
            </a:r>
            <a:r>
              <a:rPr lang="en-US" sz="2400" dirty="0" err="1"/>
              <a:t>dev.properties</a:t>
            </a:r>
            <a:endParaRPr lang="en-US" sz="2400" dirty="0"/>
          </a:p>
          <a:p>
            <a:r>
              <a:rPr lang="en-US" sz="2400" dirty="0"/>
              <a:t>application-</a:t>
            </a:r>
            <a:r>
              <a:rPr lang="en-US" sz="2400" dirty="0" err="1"/>
              <a:t>test.properties</a:t>
            </a:r>
            <a:endParaRPr lang="en-US" sz="2400" dirty="0"/>
          </a:p>
          <a:p>
            <a:r>
              <a:rPr lang="en-US" sz="2400" dirty="0"/>
              <a:t>application-</a:t>
            </a:r>
            <a:r>
              <a:rPr lang="en-US" sz="2400" dirty="0" err="1"/>
              <a:t>prod.properties</a:t>
            </a:r>
            <a:endParaRPr lang="e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A2BCA-9DAB-2C38-7B14-455E714A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20" y="2320732"/>
            <a:ext cx="7577580" cy="2459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AEBF38-C375-5406-FBA1-4C015FCEE41E}"/>
              </a:ext>
            </a:extLst>
          </p:cNvPr>
          <p:cNvSpPr txBox="1"/>
          <p:nvPr/>
        </p:nvSpPr>
        <p:spPr>
          <a:xfrm>
            <a:off x="728449" y="5214849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java -Dquarkus.profile=staging -jar target/app-runner.jar</a:t>
            </a:r>
          </a:p>
        </p:txBody>
      </p:sp>
    </p:spTree>
    <p:extLst>
      <p:ext uri="{BB962C8B-B14F-4D97-AF65-F5344CB8AC3E}">
        <p14:creationId xmlns:p14="http://schemas.microsoft.com/office/powerpoint/2010/main" val="903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1262</Words>
  <Application>Microsoft Office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JetBrains Mono</vt:lpstr>
      <vt:lpstr>Open Sans</vt:lpstr>
      <vt:lpstr>Office</vt:lpstr>
      <vt:lpstr>Quarkus  Testing</vt:lpstr>
      <vt:lpstr>Inhalt</vt:lpstr>
      <vt:lpstr>Quarkus Tests</vt:lpstr>
      <vt:lpstr>Quarkus Testing - Grundlagen</vt:lpstr>
      <vt:lpstr>Quarkus Test – DB Repository Bean</vt:lpstr>
      <vt:lpstr>@QuarkusTest - Funktionsweise</vt:lpstr>
      <vt:lpstr>Quarkus Test Configruation Properties</vt:lpstr>
      <vt:lpstr>Quarkus Profiles - Definition</vt:lpstr>
      <vt:lpstr>Quarkus Profiles</vt:lpstr>
      <vt:lpstr>Quarkus Profile Config Variables</vt:lpstr>
      <vt:lpstr>Quarkus Profiles</vt:lpstr>
      <vt:lpstr>Quarkus Test – Endpoint with RestAssured</vt:lpstr>
      <vt:lpstr>Rest Assured – Test Library</vt:lpstr>
      <vt:lpstr>RestAssured Grundlagen</vt:lpstr>
      <vt:lpstr>Quarkus Test – Testing Object Results</vt:lpstr>
      <vt:lpstr>Rest Assured – POST Object</vt:lpstr>
      <vt:lpstr>Quarkus Test – Asserting Excepions (JUnit 5)</vt:lpstr>
      <vt:lpstr>QuarkusComponentTest (since Quarkus 3.4+)</vt:lpstr>
      <vt:lpstr>QuarkusComponentTest - Usage</vt:lpstr>
      <vt:lpstr>Test Component maven dependency</vt:lpstr>
      <vt:lpstr>What is @InjectMock?</vt:lpstr>
      <vt:lpstr>Quarkus Test – Inject Mock support</vt:lpstr>
      <vt:lpstr>Junit 5 – Parameterized Test</vt:lpstr>
      <vt:lpstr>Junit 5 - Tagging</vt:lpstr>
      <vt:lpstr>Quarkus Test – Link Collection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35</cp:revision>
  <dcterms:created xsi:type="dcterms:W3CDTF">2021-11-20T17:21:29Z</dcterms:created>
  <dcterms:modified xsi:type="dcterms:W3CDTF">2025-03-26T07:50:10Z</dcterms:modified>
</cp:coreProperties>
</file>