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89" r:id="rId3"/>
    <p:sldId id="294" r:id="rId4"/>
    <p:sldId id="291" r:id="rId5"/>
    <p:sldId id="292" r:id="rId6"/>
    <p:sldId id="295" r:id="rId7"/>
    <p:sldId id="293" r:id="rId8"/>
    <p:sldId id="27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5822" autoAdjust="0"/>
  </p:normalViewPr>
  <p:slideViewPr>
    <p:cSldViewPr snapToGrid="0">
      <p:cViewPr varScale="1">
        <p:scale>
          <a:sx n="97" d="100"/>
          <a:sy n="97" d="100"/>
        </p:scale>
        <p:origin x="109" y="60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83E9E-B2EC-4F27-AD26-CFDCB6B122B4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3C751-C91A-4C31-A698-FAFA0E3076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07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07.06.2023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quarkus.io/guides/validation#quarkus-hibernate-validator_quarkus.hibernate-validator.fail-fa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br>
              <a:rPr lang="de-DE" dirty="0"/>
            </a:br>
            <a:r>
              <a:rPr lang="de-DE" dirty="0"/>
              <a:t>Rest Services </a:t>
            </a:r>
            <a:br>
              <a:rPr lang="de-DE" dirty="0"/>
            </a:br>
            <a:r>
              <a:rPr lang="de-DE" dirty="0"/>
              <a:t>Bean Validation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JEE - Microservices</a:t>
            </a:r>
          </a:p>
          <a:p>
            <a:r>
              <a:rPr lang="de-DE" dirty="0"/>
              <a:t>@ CGS IT - 2023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9" y="1829259"/>
            <a:ext cx="3382105" cy="19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Overview</a:t>
            </a:r>
            <a:endParaRPr lang="de-DE" dirty="0">
              <a:solidFill>
                <a:srgbClr val="3C3C3C"/>
              </a:solidFill>
              <a:latin typeface="OpenSansRegular"/>
            </a:endParaRPr>
          </a:p>
          <a:p>
            <a:r>
              <a:rPr lang="de-DE" dirty="0"/>
              <a:t>Bean Validation </a:t>
            </a:r>
            <a:r>
              <a:rPr lang="de-DE" dirty="0" err="1"/>
              <a:t>Annotations</a:t>
            </a:r>
            <a:endParaRPr lang="de-DE" dirty="0"/>
          </a:p>
          <a:p>
            <a:pPr algn="l"/>
            <a:r>
              <a:rPr lang="de-DE" dirty="0" err="1"/>
              <a:t>Example</a:t>
            </a:r>
            <a:endParaRPr lang="de-DE" dirty="0"/>
          </a:p>
          <a:p>
            <a:pPr algn="l"/>
            <a:r>
              <a:rPr lang="de-DE" dirty="0"/>
              <a:t>Manual Bean Validation </a:t>
            </a:r>
          </a:p>
          <a:p>
            <a:pPr algn="l"/>
            <a:r>
              <a:rPr lang="de-DE" dirty="0"/>
              <a:t>Custom Bean Validation Annotation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95DD-D5FD-845B-17C9-0CD3297C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Bean Validation -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85138-2160-4C08-DD74-19A3DAE0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Bean Validation Framework us used to validate Data by using Annotations or Validation-Methods or Classes to ensure valid objects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This is usually done in Rest-APIs or for JPA Entities to be validated when received or stored. </a:t>
            </a:r>
          </a:p>
          <a:p>
            <a:endParaRPr lang="en-US" dirty="0"/>
          </a:p>
          <a:p>
            <a:r>
              <a:rPr lang="en-US" dirty="0"/>
              <a:t>Validation can also be used programmatically. Furthermore, </a:t>
            </a:r>
            <a:br>
              <a:rPr lang="en-US" dirty="0"/>
            </a:br>
            <a:r>
              <a:rPr lang="en-US" dirty="0"/>
              <a:t>it can be used to ensure valid Method input or return Values</a:t>
            </a:r>
          </a:p>
          <a:p>
            <a:endParaRPr lang="en-US" dirty="0"/>
          </a:p>
          <a:p>
            <a:r>
              <a:rPr lang="en-US" dirty="0"/>
              <a:t>The Bean Validation APIs and annotations are defined in the dependency </a:t>
            </a:r>
            <a:r>
              <a:rPr lang="en-US" dirty="0" err="1"/>
              <a:t>Jakarta.validation</a:t>
            </a:r>
            <a:r>
              <a:rPr lang="en-US" dirty="0"/>
              <a:t> package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084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A3F80-ADDF-1267-81C0-18D90ADA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Bean Validation - </a:t>
            </a:r>
            <a:r>
              <a:rPr lang="de-DE" dirty="0" err="1"/>
              <a:t>Annotations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34691EF-DE78-5AAF-BEDC-72F1CFC8A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20613"/>
              </p:ext>
            </p:extLst>
          </p:nvPr>
        </p:nvGraphicFramePr>
        <p:xfrm>
          <a:off x="838200" y="1621518"/>
          <a:ext cx="10515600" cy="4710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982785870"/>
                    </a:ext>
                  </a:extLst>
                </a:gridCol>
                <a:gridCol w="6667500">
                  <a:extLst>
                    <a:ext uri="{9D8B030D-6E8A-4147-A177-3AD203B41FA5}">
                      <a16:colId xmlns:a16="http://schemas.microsoft.com/office/drawing/2014/main" val="1443278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0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600" dirty="0"/>
                        <a:t>@Constraint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Marks an </a:t>
                      </a:r>
                      <a:r>
                        <a:rPr lang="de-DE" sz="1400" dirty="0" err="1"/>
                        <a:t>annotation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bean</a:t>
                      </a:r>
                      <a:r>
                        <a:rPr lang="de-DE" sz="1400" dirty="0"/>
                        <a:t> Validation </a:t>
                      </a:r>
                      <a:r>
                        <a:rPr lang="de-DE" sz="1400" dirty="0" err="1"/>
                        <a:t>Constraint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47345"/>
                  </a:ext>
                </a:extLst>
              </a:tr>
              <a:tr h="412659">
                <a:tc>
                  <a:txBody>
                    <a:bodyPr/>
                    <a:lstStyle/>
                    <a:p>
                      <a:r>
                        <a:rPr lang="de-AT" sz="1600" dirty="0"/>
                        <a:t>@Valid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Marks a </a:t>
                      </a:r>
                      <a:r>
                        <a:rPr lang="de-DE" sz="1400" dirty="0" err="1"/>
                        <a:t>method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parameter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return</a:t>
                      </a:r>
                      <a:r>
                        <a:rPr lang="de-DE" sz="1400" dirty="0"/>
                        <a:t> type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property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validation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6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600" dirty="0"/>
                        <a:t>@Null - @NotNull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Null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not Null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6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600" dirty="0"/>
                        <a:t>@NotBlank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annotated element must not be null and must contain at least one non-whitespace character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1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600" dirty="0"/>
                        <a:t>@Min - @Max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Used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numbers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validate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lower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equal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higher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equal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specified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value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5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600" dirty="0"/>
                        <a:t>@DecimalMin, @DecimalMax , @Digits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annotated element must be a number whose value must be lower or equal to the specified maximum or minimum. 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600" dirty="0"/>
                        <a:t>@Size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annotated element size must be between the specified boundaries (included).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73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1600" dirty="0"/>
                        <a:t>@Furture - @Past - @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FutureOrPresent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annotated element must be an instant, date or time in the future/past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4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/>
                        <a:t>@AssertTrue - @AssertFalse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annotated element must be true. Supported types are </a:t>
                      </a:r>
                      <a:r>
                        <a:rPr lang="en-US" sz="1400" dirty="0" err="1"/>
                        <a:t>boolean</a:t>
                      </a:r>
                      <a:r>
                        <a:rPr lang="en-US" sz="1400" dirty="0"/>
                        <a:t> and Boolean. </a:t>
                      </a:r>
                    </a:p>
                    <a:p>
                      <a:r>
                        <a:rPr lang="en-US" sz="1400" dirty="0"/>
                        <a:t>null elements are considered valid ! 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0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dirty="0"/>
                        <a:t>@Pattern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must match the specified regular expression. The regular expression follows the Java regular expression conventions see </a:t>
                      </a:r>
                      <a:r>
                        <a:rPr lang="en-US" sz="1400" dirty="0" err="1"/>
                        <a:t>java.util.regex.Pattern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50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43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E8BD0-5C3B-6F77-7647-074221BD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17894" cy="1325563"/>
          </a:xfrm>
        </p:spPr>
        <p:txBody>
          <a:bodyPr/>
          <a:lstStyle/>
          <a:p>
            <a:r>
              <a:rPr lang="de-DE" dirty="0"/>
              <a:t>Bean Validation</a:t>
            </a:r>
            <a:br>
              <a:rPr lang="de-DE" dirty="0"/>
            </a:b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78BD8-041F-416C-AB13-DCB4CBD3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4217894" cy="4351338"/>
          </a:xfrm>
        </p:spPr>
        <p:txBody>
          <a:bodyPr/>
          <a:lstStyle/>
          <a:p>
            <a:r>
              <a:rPr lang="en-US" dirty="0"/>
              <a:t>Usage Examples can be found in the Example Repository package </a:t>
            </a:r>
            <a:r>
              <a:rPr lang="en-US" sz="1600" b="1" dirty="0"/>
              <a:t>“</a:t>
            </a:r>
            <a:r>
              <a:rPr lang="en-US" sz="1600" b="1" dirty="0" err="1"/>
              <a:t>at.cgsit.jeemicro.bean_validation</a:t>
            </a:r>
            <a:r>
              <a:rPr lang="en-US" sz="1600" b="1" dirty="0"/>
              <a:t>”</a:t>
            </a:r>
            <a:endParaRPr lang="de-DE" sz="16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89C493-BBD6-E83B-5513-75898ADD9124}"/>
              </a:ext>
            </a:extLst>
          </p:cNvPr>
          <p:cNvSpPr txBox="1"/>
          <p:nvPr/>
        </p:nvSpPr>
        <p:spPr>
          <a:xfrm>
            <a:off x="5378823" y="490535"/>
            <a:ext cx="6042212" cy="58769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BVTestObject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@NotEmpty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(message = </a:t>
            </a:r>
            <a:r>
              <a:rPr lang="en-US" sz="16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"name may not be empty"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@Pattern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(regexp = </a:t>
            </a:r>
            <a:r>
              <a:rPr lang="en-US" sz="16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"[a-zA-Z0-9]*"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	message = </a:t>
            </a:r>
            <a:r>
              <a:rPr lang="en-US" sz="16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"name must be alphanumeric"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600" b="1" kern="0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@Future</a:t>
            </a:r>
            <a:br>
              <a:rPr lang="en-US" sz="16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Calendar </a:t>
            </a:r>
            <a:r>
              <a:rPr lang="en-US" sz="1600" b="1" kern="0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futureDate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@Email</a:t>
            </a:r>
            <a:br>
              <a:rPr lang="en-US" sz="16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600" b="1" kern="0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email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@Min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@Max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100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private int </a:t>
            </a:r>
            <a:r>
              <a:rPr lang="en-US" sz="1600" b="1" kern="0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percent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@PositiveOrZero</a:t>
            </a:r>
            <a:br>
              <a:rPr lang="en-US" sz="16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@Digits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(integer = </a:t>
            </a:r>
            <a:r>
              <a:rPr lang="en-US" sz="1600" kern="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fraction = </a:t>
            </a:r>
            <a:r>
              <a:rPr lang="en-US" sz="1600" kern="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en-US" sz="1600" i="1" kern="0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// 5 digits in total    </a:t>
            </a:r>
            <a:br>
              <a:rPr lang="en-US" sz="1600" i="1" kern="0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i="1" kern="0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BigDecimal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amount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@AssertTrue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(message = </a:t>
            </a:r>
            <a:r>
              <a:rPr lang="en-US" sz="16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"this chat message is not allowed."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600" b="1" kern="0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boolean</a:t>
            </a:r>
            <a:r>
              <a:rPr lang="en-US" sz="16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isChatMessageAllowed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6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b="1" kern="0" dirty="0" err="1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chris</a:t>
            </a:r>
            <a:r>
              <a:rPr lang="en-US" sz="16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equalsIgnoreCase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b="1" kern="0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)) {</a:t>
            </a: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6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 false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}  </a:t>
            </a:r>
            <a:r>
              <a:rPr lang="en-US" sz="16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 true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 }</a:t>
            </a:r>
            <a:endParaRPr lang="de-DE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4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A1FE2-C5FA-96A7-D460-A2AEAF78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Bean Validation – Use Validator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279193-5C4B-052B-ADED-B0E0B69C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7541" cy="4351338"/>
          </a:xfrm>
        </p:spPr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validator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simple</a:t>
            </a:r>
          </a:p>
          <a:p>
            <a:r>
              <a:rPr lang="de-DE" dirty="0" err="1"/>
              <a:t>Inject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Validator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via CDI</a:t>
            </a:r>
          </a:p>
          <a:p>
            <a:r>
              <a:rPr lang="de-DE" dirty="0"/>
              <a:t>Call </a:t>
            </a:r>
            <a:r>
              <a:rPr lang="de-DE" dirty="0" err="1"/>
              <a:t>validator.validate</a:t>
            </a:r>
            <a:r>
              <a:rPr lang="de-DE" dirty="0"/>
              <a:t>()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ConstraintViolations</a:t>
            </a:r>
            <a:r>
              <a:rPr lang="de-DE" dirty="0"/>
              <a:t> </a:t>
            </a:r>
            <a:r>
              <a:rPr lang="de-DE" dirty="0" err="1"/>
              <a:t>found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968150-5FEF-E829-BF9F-73FE44586B3F}"/>
              </a:ext>
            </a:extLst>
          </p:cNvPr>
          <p:cNvSpPr txBox="1"/>
          <p:nvPr/>
        </p:nvSpPr>
        <p:spPr>
          <a:xfrm>
            <a:off x="5549153" y="1690688"/>
            <a:ext cx="6096000" cy="49350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@QuarkusTest</a:t>
            </a:r>
            <a:b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BVTestObjectTest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@Inject</a:t>
            </a:r>
            <a:b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Validator </a:t>
            </a:r>
            <a:r>
              <a:rPr lang="en-US" sz="1800" b="1" kern="0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validator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de-D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de-D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@Test</a:t>
            </a:r>
            <a:b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void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isChatMessageAllowed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Set&lt;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ConstraintViolation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BVTestObject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&gt;&gt; validate </a:t>
            </a:r>
            <a:endParaRPr lang="de-D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	= </a:t>
            </a:r>
            <a:r>
              <a:rPr lang="en-US" sz="1800" b="1" kern="0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validator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.validate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createTestObject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de-D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validate.forEach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(v -&gt;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System.</a:t>
            </a:r>
            <a:r>
              <a:rPr lang="en-US" sz="1800" b="1" i="1" kern="0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"failed: "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v.getPropertyPath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 + </a:t>
            </a:r>
            <a:r>
              <a:rPr lang="en-US" sz="1800" b="1" kern="0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 message: "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v.getMessage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()));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i="1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assertEquals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kern="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validate.size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de-D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5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10AD5-5F82-E5E0-4A4F-5F14A1AD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Bean Validation - Cascading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C053D-5E0E-5E2E-7DD9-0A617FBF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176" cy="4351338"/>
          </a:xfrm>
        </p:spPr>
        <p:txBody>
          <a:bodyPr/>
          <a:lstStyle/>
          <a:p>
            <a:r>
              <a:rPr lang="en-US" dirty="0"/>
              <a:t>Basically, Bean Validation does not cascade into other POJO Relations</a:t>
            </a:r>
          </a:p>
          <a:p>
            <a:r>
              <a:rPr lang="en-US" dirty="0"/>
              <a:t>If @Valid Annotation is used on a </a:t>
            </a:r>
            <a:r>
              <a:rPr lang="en-US" dirty="0" err="1"/>
              <a:t>referened</a:t>
            </a:r>
            <a:r>
              <a:rPr lang="en-US" dirty="0"/>
              <a:t> single or List Object, </a:t>
            </a:r>
          </a:p>
          <a:p>
            <a:r>
              <a:rPr lang="en-US" dirty="0"/>
              <a:t>the validation is cascaded to those referenced objects also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5289AEE-2088-00FE-C5AF-C85D924075C4}"/>
              </a:ext>
            </a:extLst>
          </p:cNvPr>
          <p:cNvSpPr txBox="1"/>
          <p:nvPr/>
        </p:nvSpPr>
        <p:spPr>
          <a:xfrm>
            <a:off x="5719482" y="3093042"/>
            <a:ext cx="4491318" cy="6719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@NotNull @Valid</a:t>
            </a:r>
            <a:br>
              <a:rPr lang="en-US" sz="1800" kern="0" dirty="0">
                <a:solidFill>
                  <a:srgbClr val="8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800" b="1" kern="0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BVTestObject2 </a:t>
            </a:r>
            <a:r>
              <a:rPr lang="en-US" sz="1800" b="1" kern="0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referenceObject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de-D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A30C284-5BFB-065D-04B2-C53F0BC3BC1A}"/>
              </a:ext>
            </a:extLst>
          </p:cNvPr>
          <p:cNvSpPr txBox="1"/>
          <p:nvPr/>
        </p:nvSpPr>
        <p:spPr>
          <a:xfrm>
            <a:off x="4984376" y="5029185"/>
            <a:ext cx="6096000" cy="1066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800" u="none" strike="noStrike" kern="100" dirty="0" err="1">
                <a:solidFill>
                  <a:srgbClr val="0563C1"/>
                </a:solidFill>
                <a:effectLst/>
                <a:latin typeface="Roboto Mono" panose="00000009000000000000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quarkus.hibernate</a:t>
            </a:r>
            <a:r>
              <a:rPr lang="en-US" sz="1800" u="none" strike="noStrike" kern="100" dirty="0">
                <a:solidFill>
                  <a:srgbClr val="0563C1"/>
                </a:solidFill>
                <a:effectLst/>
                <a:latin typeface="Roboto Mono" panose="00000009000000000000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en-US" sz="1800" u="none" strike="noStrike" kern="100" dirty="0" err="1">
                <a:solidFill>
                  <a:srgbClr val="0563C1"/>
                </a:solidFill>
                <a:effectLst/>
                <a:latin typeface="Roboto Mono" panose="00000009000000000000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validator.fail</a:t>
            </a:r>
            <a:r>
              <a:rPr lang="en-US" sz="1800" u="none" strike="noStrike" kern="100" dirty="0">
                <a:solidFill>
                  <a:srgbClr val="0563C1"/>
                </a:solidFill>
                <a:effectLst/>
                <a:latin typeface="Roboto Mono" panose="00000009000000000000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-fast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</a:t>
            </a:r>
            <a:r>
              <a:rPr lang="en-US" sz="1800" kern="100" dirty="0">
                <a:solidFill>
                  <a:srgbClr val="0D1C2C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fail fast is enabled the validation will stop on the first constraint violation detected.</a:t>
            </a:r>
            <a:endParaRPr lang="de-DE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rafik 7" descr="Post-it-Notizen mit einfarbiger Füllung">
            <a:extLst>
              <a:ext uri="{FF2B5EF4-FFF2-40B4-BE49-F238E27FC236}">
                <a16:creationId xmlns:a16="http://schemas.microsoft.com/office/drawing/2014/main" id="{EC5D964D-8743-EDC6-8EFF-0FEC7646FB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1493" y="5377430"/>
            <a:ext cx="526957" cy="52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3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684</Words>
  <Application>Microsoft Office PowerPoint</Application>
  <PresentationFormat>Breitbild</PresentationFormat>
  <Paragraphs>61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JetBrains Mono</vt:lpstr>
      <vt:lpstr>Open Sans</vt:lpstr>
      <vt:lpstr>OpenSansRegular</vt:lpstr>
      <vt:lpstr>Roboto Mono</vt:lpstr>
      <vt:lpstr>Office</vt:lpstr>
      <vt:lpstr>Java  Rest Services  Bean Validation</vt:lpstr>
      <vt:lpstr>Inhalt</vt:lpstr>
      <vt:lpstr>Bean Validation - Overview</vt:lpstr>
      <vt:lpstr>Bean Validation - Annotations</vt:lpstr>
      <vt:lpstr>Bean Validation Example</vt:lpstr>
      <vt:lpstr>Bean Validation – Use Validator</vt:lpstr>
      <vt:lpstr>Bean Validation - Cascading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39</cp:revision>
  <dcterms:created xsi:type="dcterms:W3CDTF">2021-11-20T17:21:29Z</dcterms:created>
  <dcterms:modified xsi:type="dcterms:W3CDTF">2023-06-07T20:58:04Z</dcterms:modified>
</cp:coreProperties>
</file>