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9" r:id="rId3"/>
    <p:sldId id="302" r:id="rId4"/>
    <p:sldId id="305" r:id="rId5"/>
    <p:sldId id="303" r:id="rId6"/>
    <p:sldId id="304" r:id="rId7"/>
    <p:sldId id="306" r:id="rId8"/>
    <p:sldId id="307" r:id="rId9"/>
    <p:sldId id="309" r:id="rId10"/>
    <p:sldId id="308" r:id="rId11"/>
    <p:sldId id="261" r:id="rId12"/>
    <p:sldId id="310" r:id="rId13"/>
    <p:sldId id="311" r:id="rId14"/>
    <p:sldId id="312" r:id="rId15"/>
    <p:sldId id="301" r:id="rId16"/>
    <p:sldId id="294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ABCF"/>
    <a:srgbClr val="C3D5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DF18680-E054-41AD-8BC1-D1AEF772440D}" styleName="Mittlere Formatvorlage 2 - Akz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29" autoAdjust="0"/>
    <p:restoredTop sz="95822" autoAdjust="0"/>
  </p:normalViewPr>
  <p:slideViewPr>
    <p:cSldViewPr snapToGrid="0">
      <p:cViewPr varScale="1">
        <p:scale>
          <a:sx n="97" d="100"/>
          <a:sy n="97" d="100"/>
        </p:scale>
        <p:origin x="130" y="3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16.xml"/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459F0BAF-CBF7-F11F-D441-C53419EDB4C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8BEF38AD-576D-196F-9661-B629C7B8339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41EB79-C044-4422-8CCC-2E8AEBEB2752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D63D1E0-DD99-CEC2-67DE-28771F1A5CA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0E59FA6-9F4E-A75E-F6CC-69CB6A14FDB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4BEC62-7B2C-4E46-BA5D-21255476476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1898839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11-20T17:18:36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204F88-BCAA-4A32-84D0-8EA424558540}" type="datetimeFigureOut">
              <a:rPr lang="de-DE" smtClean="0"/>
              <a:t>03.06.2023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951F97-D024-4C20-B3C2-D2C988DA53C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237457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E29EF4-BD3E-4D06-AEEC-58F43D28C9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4D13BBD-DB7A-4B7E-9FDC-2664BE2518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3913DC-CC95-4CA1-9D4D-C96E0E42F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E11D81A-5E59-4D72-894B-DB276348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49C6AAA-6E79-429E-A70D-7A9E702F7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483112" cy="365125"/>
          </a:xfrm>
        </p:spPr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12" name="Grafik 11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F87BDD98-C7C2-4B39-B526-9E67955C92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388" y="296341"/>
            <a:ext cx="1851775" cy="83169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14:cNvPr>
              <p14:cNvContentPartPr/>
              <p14:nvPr userDrawn="1"/>
            </p14:nvContentPartPr>
            <p14:xfrm>
              <a:off x="232758" y="-205736"/>
              <a:ext cx="360" cy="360"/>
            </p14:xfrm>
          </p:contentPart>
        </mc:Choice>
        <mc:Fallback xmlns="">
          <p:pic>
            <p:nvPicPr>
              <p:cNvPr id="7" name="Freihand 6">
                <a:extLst>
                  <a:ext uri="{FF2B5EF4-FFF2-40B4-BE49-F238E27FC236}">
                    <a16:creationId xmlns:a16="http://schemas.microsoft.com/office/drawing/2014/main" id="{A213EBA1-88A4-4EFE-9328-67FAED4EA3C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118" y="-214736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942A3607-1EAD-4DF1-8AA8-0B190A75D525}"/>
              </a:ext>
            </a:extLst>
          </p:cNvPr>
          <p:cNvCxnSpPr>
            <a:stCxn id="4" idx="0"/>
            <a:endCxn id="6" idx="0"/>
          </p:cNvCxnSpPr>
          <p:nvPr userDrawn="1"/>
        </p:nvCxnSpPr>
        <p:spPr>
          <a:xfrm>
            <a:off x="2209800" y="6356350"/>
            <a:ext cx="76423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11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1E1168-E5DA-4C40-8301-631302231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8033172-38E6-49B0-98C9-DC4E66C843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52DEDC-462B-4856-88DF-66F38D27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1671A8-5CE8-419B-ACFA-7022ED5ED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http://www.cgs.at 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69985AA-A028-4713-BC2E-A30F1FF40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33936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03A51A7-6DEA-425E-A1A8-812B225FD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A2343A-5DD3-4F2F-BAE7-DB63832BA8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E6C6064-4603-4CAE-BA73-9FF37FCEE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35A6D-82D0-4829-9D54-A10FBC894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http://www.cgs.at </a:t>
            </a:r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A65862-4198-42E7-B900-FC520DFC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4659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DE03DC-4FBD-42F1-9BE3-413E5E208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8DA7644-6D50-4147-B092-5406AC456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67A2B2E-2F94-51F3-7EC8-F55DB8CC8B7E}"/>
              </a:ext>
            </a:extLst>
          </p:cNvPr>
          <p:cNvCxnSpPr>
            <a:cxnSpLocks/>
          </p:cNvCxnSpPr>
          <p:nvPr userDrawn="1"/>
        </p:nvCxnSpPr>
        <p:spPr>
          <a:xfrm flipV="1">
            <a:off x="11757546" y="204716"/>
            <a:ext cx="0" cy="5972247"/>
          </a:xfrm>
          <a:prstGeom prst="line">
            <a:avLst/>
          </a:prstGeom>
          <a:ln w="19050">
            <a:solidFill>
              <a:srgbClr val="C3D5E7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6" name="Datumsplatzhalter 15">
            <a:extLst>
              <a:ext uri="{FF2B5EF4-FFF2-40B4-BE49-F238E27FC236}">
                <a16:creationId xmlns:a16="http://schemas.microsoft.com/office/drawing/2014/main" id="{B17A6D09-8178-1583-4A7C-C33FB1BF6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rgbClr val="88ABCF"/>
                </a:solidFill>
              </a:defRPr>
            </a:lvl1pPr>
          </a:lstStyle>
          <a:p>
            <a:r>
              <a:rPr lang="de-DE"/>
              <a:t>01.03.2023</a:t>
            </a:r>
          </a:p>
        </p:txBody>
      </p:sp>
      <p:sp>
        <p:nvSpPr>
          <p:cNvPr id="17" name="Fußzeilenplatzhalter 16">
            <a:extLst>
              <a:ext uri="{FF2B5EF4-FFF2-40B4-BE49-F238E27FC236}">
                <a16:creationId xmlns:a16="http://schemas.microsoft.com/office/drawing/2014/main" id="{F7EA9E0E-FEE4-288D-86F6-41A42697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41845" y="6356350"/>
            <a:ext cx="4311555" cy="365125"/>
          </a:xfrm>
        </p:spPr>
        <p:txBody>
          <a:bodyPr/>
          <a:lstStyle>
            <a:lvl1pPr>
              <a:defRPr sz="800">
                <a:solidFill>
                  <a:srgbClr val="88ABCF"/>
                </a:solidFill>
              </a:defRPr>
            </a:lvl1pPr>
          </a:lstStyle>
          <a:p>
            <a:r>
              <a:rPr lang="en-US" dirty="0"/>
              <a:t>@ 2020  - CGS IT Solutions GmbH - http://www.cgs.at </a:t>
            </a:r>
            <a:endParaRPr lang="de-DE" dirty="0"/>
          </a:p>
        </p:txBody>
      </p:sp>
      <p:sp>
        <p:nvSpPr>
          <p:cNvPr id="18" name="Foliennummernplatzhalter 17">
            <a:extLst>
              <a:ext uri="{FF2B5EF4-FFF2-40B4-BE49-F238E27FC236}">
                <a16:creationId xmlns:a16="http://schemas.microsoft.com/office/drawing/2014/main" id="{554CF693-6E24-5CD2-BF4D-49456FD25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55758" y="6356349"/>
            <a:ext cx="2558683" cy="365125"/>
          </a:xfrm>
        </p:spPr>
        <p:txBody>
          <a:bodyPr/>
          <a:lstStyle>
            <a:lvl1pPr>
              <a:defRPr sz="1000">
                <a:solidFill>
                  <a:srgbClr val="88ABCF"/>
                </a:solidFill>
              </a:defRPr>
            </a:lvl1pPr>
          </a:lstStyle>
          <a:p>
            <a:fld id="{DBAF2647-8048-487E-86E6-C922A3AA4B7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04291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61F7CD-8B26-4612-95BB-A1A5BA02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8116512-9B47-4C8A-BD4D-7CB32A6D23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A212209-8EBA-FE63-AAA7-31067D8ED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>
                <a:solidFill>
                  <a:srgbClr val="88ABCF"/>
                </a:solidFill>
              </a:defRPr>
            </a:lvl1pPr>
          </a:lstStyle>
          <a:p>
            <a:r>
              <a:rPr lang="de-DE"/>
              <a:t>01.03.2023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2452B62-A358-952F-00F0-814C478AA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>
                <a:solidFill>
                  <a:srgbClr val="88ABCF"/>
                </a:solidFill>
              </a:defRPr>
            </a:lvl1pPr>
          </a:lstStyle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704470-4916-295A-47D7-CA2F65095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88ABCF"/>
                </a:solidFill>
              </a:defRPr>
            </a:lvl1pPr>
          </a:lstStyle>
          <a:p>
            <a:fld id="{DBAF2647-8048-487E-86E6-C922A3AA4B79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35175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0D76-00EF-43A0-84A2-60DA90227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AE7933F-3951-49FF-AE85-3E8F0DAE9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228C56A-A0DD-4FBC-8A35-B4EF0A07EA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E3A282E-0390-43EC-9E4B-1B1ECAF19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1751984-DD7D-4A7C-9B0F-43B2A7E3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94079" y="6356350"/>
            <a:ext cx="4626590" cy="365125"/>
          </a:xfrm>
        </p:spPr>
        <p:txBody>
          <a:bodyPr/>
          <a:lstStyle/>
          <a:p>
            <a:r>
              <a:rPr lang="de-AT" dirty="0"/>
              <a:t>@ 2020  - CGS IT Solutions GmbH - </a:t>
            </a:r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74A368C-225D-4023-81EC-35C7AE46D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247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371436-0714-42A1-9AB5-9CBA3B56B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4CDB534-4BE7-4F00-98D6-2798A303D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B24FB82-C772-4166-AACD-6935FDED8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E9A24FB-B0C4-4E20-8ECD-B0C574A085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E1F6D7-79CD-4E61-8EA1-46C832AC90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652DEFA-2D21-4BC7-B48F-6FA31AFA0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76DD258-CFF0-490C-9496-F9826BF84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3987A30-CA16-4E73-9AB6-79D049131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0375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E5A972-4460-43B3-9B46-DD4D19C0F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64F27E5-A55B-4689-BD4F-CA595D28A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DD06C03-349E-4127-96CC-1D52CFBC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http://www.cgs.at </a:t>
            </a:r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874B9A-712E-43A5-B4CD-2E222452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7" name="Grafik 6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5FD8231F-4E6C-415B-A9C8-554CFB09FA0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6830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D521E0F-4901-435E-8D04-A5237F1F9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E875299-3032-4DD4-9324-5511E5E36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0D1F458-5BD1-473B-907E-CF66B8306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  <p:pic>
        <p:nvPicPr>
          <p:cNvPr id="6" name="Grafik 5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D364FC51-1E4D-4AEB-9DBF-2CC2B152AB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93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E2E1073-C1AD-4B9A-9D61-0C893D8A4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801D75-8E26-4E39-AFFE-DD35ECC4B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1C8AED1-6370-4EAC-A7A1-8E26074637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1A2F-0C6F-4C6E-B2C1-386A6E90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9D63218-F078-4C91-9D2C-CB0FA9BC8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F6D542E-7F45-4C53-9C04-DD39E24A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202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C00585-27EA-4E1A-ACBF-C1939B6BF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7100F67-2852-498E-A3B4-A50607BB4F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ADBC0E5-52E7-43A1-B9C9-1EB87DEAC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853C22-6FC7-4FEF-93AC-D088B8D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17E4637-4431-40DE-81D4-C413D475B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http://www.cgs.at </a:t>
            </a:r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3609BD-5ECC-4677-B825-9F7E2A869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5419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A45A5D4-568A-403B-8D38-22B2FC1F5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E7EF6A2-7187-4DED-9955-6047942F3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525BD1-13A0-4ECE-A216-C27ED3283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88ABCF"/>
                </a:solidFill>
              </a:defRPr>
            </a:lvl1pPr>
          </a:lstStyle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1CAE34-04B8-413D-BB4B-BEEDD8C09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rgbClr val="88ABCF"/>
                </a:solidFill>
              </a:defRPr>
            </a:lvl1pPr>
          </a:lstStyle>
          <a:p>
            <a:r>
              <a:rPr lang="de-AT" dirty="0"/>
              <a:t>@ 2020  - CGS IT Solutions GmbH -  </a:t>
            </a:r>
            <a:r>
              <a:rPr lang="de-DE" dirty="0"/>
              <a:t>http://www.cgs.at 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21A589-9C39-47F8-B16F-6FA5CD800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8367" y="6356350"/>
            <a:ext cx="25586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88ABCF"/>
                </a:solidFill>
              </a:defRPr>
            </a:lvl1pPr>
          </a:lstStyle>
          <a:p>
            <a:fld id="{DBAF2647-8048-487E-86E6-C922A3AA4B79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8" name="Grafik 7" descr="Ein Bild, das Zeichnung enthält.&#10;&#10;Automatisch generierte Beschreibung">
            <a:extLst>
              <a:ext uri="{FF2B5EF4-FFF2-40B4-BE49-F238E27FC236}">
                <a16:creationId xmlns:a16="http://schemas.microsoft.com/office/drawing/2014/main" id="{970C9F32-5FDB-4E2A-B592-DAE5080E05A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1630" y="6356350"/>
            <a:ext cx="812958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027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hyperlink" Target="https://wildfly.org/" TargetMode="External"/><Relationship Id="rId18" Type="http://schemas.openxmlformats.org/officeDocument/2006/relationships/image" Target="../media/image16.png"/><Relationship Id="rId3" Type="http://schemas.openxmlformats.org/officeDocument/2006/relationships/hyperlink" Target="https://helidon.io/" TargetMode="External"/><Relationship Id="rId7" Type="http://schemas.openxmlformats.org/officeDocument/2006/relationships/hyperlink" Target="https://ee.kumuluz.com/" TargetMode="External"/><Relationship Id="rId12" Type="http://schemas.openxmlformats.org/officeDocument/2006/relationships/image" Target="../media/image13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://tomee.apache.org/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11" Type="http://schemas.openxmlformats.org/officeDocument/2006/relationships/hyperlink" Target="https://quarkus.io/" TargetMode="External"/><Relationship Id="rId5" Type="http://schemas.openxmlformats.org/officeDocument/2006/relationships/hyperlink" Target="https://github.com/fujitsu/launcher" TargetMode="External"/><Relationship Id="rId15" Type="http://schemas.openxmlformats.org/officeDocument/2006/relationships/hyperlink" Target="https://wiki.eclipse.org/MicroProfile/Implementation" TargetMode="Externa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hyperlink" Target="https://www.payara.fish/payara_micro" TargetMode="External"/><Relationship Id="rId1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akarta.ee/specifications/cdi/3.0/jakarta-cdi-spec-3.0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jakarta.ee/specifications/cdi/3.0/jakarta-cdi-spec-3.0.html" TargetMode="External"/><Relationship Id="rId3" Type="http://schemas.openxmlformats.org/officeDocument/2006/relationships/hyperlink" Target="https://microservices.io/patterns/microservices.html" TargetMode="External"/><Relationship Id="rId7" Type="http://schemas.openxmlformats.org/officeDocument/2006/relationships/hyperlink" Target="https://jakarta.ee/specifications/restful-ws/3.0/jakarta-restful-ws-spec-3.0.html" TargetMode="External"/><Relationship Id="rId2" Type="http://schemas.openxmlformats.org/officeDocument/2006/relationships/hyperlink" Target="https://en.wikipedia.org/wiki/Microservic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icroprofile.io/" TargetMode="External"/><Relationship Id="rId5" Type="http://schemas.openxmlformats.org/officeDocument/2006/relationships/hyperlink" Target="https://samnewman.io/talks/principles-of-microservices/" TargetMode="External"/><Relationship Id="rId4" Type="http://schemas.openxmlformats.org/officeDocument/2006/relationships/hyperlink" Target="https://martinfowler.com/articles/microservices.html#CharacteristicsOfAMicroserviceArchitecture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microservices.io/patterns/microservices.html" TargetMode="External"/><Relationship Id="rId2" Type="http://schemas.openxmlformats.org/officeDocument/2006/relationships/hyperlink" Target="https://en.wikipedia.org/wiki/Microservices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martinfowler.com/articles/microservices.html#CharacteristicsOfAMicroserviceArchitectu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A94B54C-21C4-4FA4-9763-19DC8D2D2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4095" y="851517"/>
            <a:ext cx="5238466" cy="2991416"/>
          </a:xfrm>
        </p:spPr>
        <p:txBody>
          <a:bodyPr anchor="b">
            <a:normAutofit/>
          </a:bodyPr>
          <a:lstStyle/>
          <a:p>
            <a:pPr algn="l"/>
            <a:r>
              <a:rPr lang="de-DE" dirty="0"/>
              <a:t>Microservices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C762280-0FC2-4702-8DFC-CF40B520B8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4096" y="3842932"/>
            <a:ext cx="4167115" cy="2163551"/>
          </a:xfrm>
        </p:spPr>
        <p:txBody>
          <a:bodyPr anchor="t">
            <a:normAutofit/>
          </a:bodyPr>
          <a:lstStyle/>
          <a:p>
            <a:r>
              <a:rPr lang="de-DE" dirty="0"/>
              <a:t>Definition, Standards and Patterns</a:t>
            </a:r>
          </a:p>
          <a:p>
            <a:r>
              <a:rPr lang="de-DE" dirty="0"/>
              <a:t>Java </a:t>
            </a:r>
            <a:r>
              <a:rPr lang="de-DE" dirty="0" err="1"/>
              <a:t>Dev-Ops</a:t>
            </a:r>
            <a:r>
              <a:rPr lang="de-DE" dirty="0"/>
              <a:t> Cloud Training</a:t>
            </a:r>
            <a:br>
              <a:rPr lang="de-DE" dirty="0"/>
            </a:br>
            <a:endParaRPr lang="de-DE" dirty="0"/>
          </a:p>
          <a:p>
            <a:pPr algn="r"/>
            <a:r>
              <a:rPr lang="de-DE" dirty="0"/>
              <a:t>V 1.0.2</a:t>
            </a:r>
          </a:p>
        </p:txBody>
      </p:sp>
      <p:sp>
        <p:nvSpPr>
          <p:cNvPr id="1035" name="Freeform: Shape 1034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10370" y="851518"/>
            <a:ext cx="6184806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02E3A2D-793A-4649-8AF7-580D7383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85219" y="4839177"/>
            <a:ext cx="1466186" cy="827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Grafik 4" descr="Ein Bild, das Text, ClipArt enthält.&#10;&#10;Automatisch generierte Beschreibung">
            <a:extLst>
              <a:ext uri="{FF2B5EF4-FFF2-40B4-BE49-F238E27FC236}">
                <a16:creationId xmlns:a16="http://schemas.microsoft.com/office/drawing/2014/main" id="{0284E190-B19F-13C8-C069-B635E5A906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43" y="5935579"/>
            <a:ext cx="1510948" cy="678614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89E2573-4868-5935-1B47-E9A3328784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6656" y="3886814"/>
            <a:ext cx="3511321" cy="61213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0400065-66FF-871D-8D6C-B9B7F6A506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02773" y="1665312"/>
            <a:ext cx="1108408" cy="110840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08045AC4-CFBD-F913-F034-DB2ABCC7A6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5546" y="2943834"/>
            <a:ext cx="28575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376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FC5BFD-9C7F-3CEE-9A25-6B7658AE9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MicroProfile</a:t>
            </a:r>
            <a:r>
              <a:rPr lang="de-DE" dirty="0"/>
              <a:t> – </a:t>
            </a:r>
            <a:r>
              <a:rPr lang="de-DE" dirty="0" err="1"/>
              <a:t>Specification</a:t>
            </a:r>
            <a:r>
              <a:rPr lang="de-DE" dirty="0"/>
              <a:t> – Profile v 6.0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930243-F79B-B2CD-EBF3-774FCBAE4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101C13-163C-976F-7AC9-52EFA6DB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6CE5F2-1EA4-9A69-5C20-B39B79FEC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346AD99-4A96-1E03-281F-6BF5817EE512}"/>
              </a:ext>
            </a:extLst>
          </p:cNvPr>
          <p:cNvSpPr txBox="1"/>
          <p:nvPr/>
        </p:nvSpPr>
        <p:spPr>
          <a:xfrm>
            <a:off x="793153" y="58076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https://microprofile.io/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0EF7353A-F26B-9623-1891-286C91AA8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60" y="1492406"/>
            <a:ext cx="6558203" cy="3758626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020A6A15-502B-C808-1FCE-4F7BCC61AA64}"/>
              </a:ext>
            </a:extLst>
          </p:cNvPr>
          <p:cNvSpPr txBox="1"/>
          <p:nvPr/>
        </p:nvSpPr>
        <p:spPr>
          <a:xfrm>
            <a:off x="838200" y="5430419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https://microprofile.io/2023/01/10/microprofile-6-0-release/</a:t>
            </a:r>
          </a:p>
        </p:txBody>
      </p:sp>
    </p:spTree>
    <p:extLst>
      <p:ext uri="{BB962C8B-B14F-4D97-AF65-F5344CB8AC3E}">
        <p14:creationId xmlns:p14="http://schemas.microsoft.com/office/powerpoint/2010/main" val="1330614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ctr" anchorCtr="0">
            <a:noAutofit/>
          </a:bodyPr>
          <a:lstStyle/>
          <a:p>
            <a:pPr>
              <a:buSzPts val="1000"/>
            </a:pPr>
            <a:fld id="{00000000-1234-1234-1234-123412341234}" type="slidenum">
              <a:rPr lang="en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pPr>
                <a:buSzPts val="1000"/>
              </a:pPr>
              <a:t>11</a:t>
            </a:fld>
            <a:endParaRPr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211801" y="3516723"/>
            <a:ext cx="1883399" cy="1087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6">
            <a:hlinkClick r:id="rId5"/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095633" y="1650333"/>
            <a:ext cx="1598267" cy="15982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6">
            <a:hlinkClick r:id="rId7"/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841627" y="3846917"/>
            <a:ext cx="3077372" cy="4273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6">
            <a:hlinkClick r:id="rId9"/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50933" y="1704385"/>
            <a:ext cx="2457384" cy="149016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6">
            <a:hlinkClick r:id="rId11"/>
          </p:cNvPr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1850235" y="5275267"/>
            <a:ext cx="3391487" cy="5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6">
            <a:hlinkClick r:id="rId13"/>
          </p:cNvPr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6767267" y="5062167"/>
            <a:ext cx="3244000" cy="97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6"/>
          <p:cNvSpPr txBox="1">
            <a:spLocks noGrp="1"/>
          </p:cNvSpPr>
          <p:nvPr>
            <p:ph type="title"/>
          </p:nvPr>
        </p:nvSpPr>
        <p:spPr>
          <a:xfrm>
            <a:off x="186533" y="406400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buSzPts val="2800"/>
            </a:pPr>
            <a:r>
              <a:rPr lang="en">
                <a:latin typeface="Nunito"/>
                <a:ea typeface="Nunito"/>
                <a:cs typeface="Nunito"/>
                <a:sym typeface="Nunito"/>
              </a:rPr>
              <a:t>Current MicroProfile </a:t>
            </a:r>
            <a:r>
              <a:rPr lang="en" u="sng">
                <a:solidFill>
                  <a:schemeClr val="hlink"/>
                </a:solidFill>
                <a:latin typeface="Nunito"/>
                <a:ea typeface="Nunito"/>
                <a:cs typeface="Nunito"/>
                <a:sym typeface="Nunito"/>
                <a:hlinkClick r:id="rId15"/>
              </a:rPr>
              <a:t>Implementations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11" name="Google Shape;111;p6">
            <a:hlinkClick r:id="rId16"/>
          </p:cNvPr>
          <p:cNvPicPr preferRelativeResize="0"/>
          <p:nvPr/>
        </p:nvPicPr>
        <p:blipFill rotWithShape="1">
          <a:blip r:embed="rId17">
            <a:alphaModFix/>
          </a:blip>
          <a:srcRect/>
          <a:stretch/>
        </p:blipFill>
        <p:spPr>
          <a:xfrm>
            <a:off x="4254891" y="1891649"/>
            <a:ext cx="2765843" cy="123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6"/>
          <p:cNvPicPr preferRelativeResize="0"/>
          <p:nvPr/>
        </p:nvPicPr>
        <p:blipFill rotWithShape="1">
          <a:blip r:embed="rId18">
            <a:alphaModFix/>
          </a:blip>
          <a:srcRect/>
          <a:stretch/>
        </p:blipFill>
        <p:spPr>
          <a:xfrm>
            <a:off x="901490" y="3562440"/>
            <a:ext cx="2206844" cy="8462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B87EE6-50D8-5CE2-5E0E-FB67B8D80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MicroProfile</a:t>
            </a:r>
            <a:r>
              <a:rPr lang="de-DE" dirty="0"/>
              <a:t> - Jakarta </a:t>
            </a:r>
            <a:r>
              <a:rPr lang="de-DE" dirty="0" err="1"/>
              <a:t>RESTful</a:t>
            </a:r>
            <a:r>
              <a:rPr lang="de-DE" dirty="0"/>
              <a:t> Web Services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692188E-7553-5520-363E-93B927244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specification defines a set of Java APIs for the development of Web services built according to the Representational State Transfer[1] (REST) architectural style. </a:t>
            </a:r>
          </a:p>
          <a:p>
            <a:r>
              <a:rPr lang="en-US" dirty="0" err="1"/>
              <a:t>Pojo</a:t>
            </a:r>
            <a:r>
              <a:rPr lang="en-US" dirty="0"/>
              <a:t> Based</a:t>
            </a:r>
          </a:p>
          <a:p>
            <a:r>
              <a:rPr lang="en-US" dirty="0"/>
              <a:t>HTTP Centric</a:t>
            </a:r>
          </a:p>
          <a:p>
            <a:r>
              <a:rPr lang="en-US" dirty="0"/>
              <a:t>Format Independent</a:t>
            </a:r>
          </a:p>
          <a:p>
            <a:r>
              <a:rPr lang="en-US" dirty="0"/>
              <a:t>Container Independent</a:t>
            </a:r>
          </a:p>
          <a:p>
            <a:r>
              <a:rPr lang="en-US" dirty="0"/>
              <a:t>Inclusion in Jakarta EE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15D2B4A-B49C-4A28-8CD0-3FA1D94F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16A4E0-2AE2-F0ED-FF79-C9863258D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F410C4-477A-F0F0-FE5F-F6899D104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6525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4303A0-0BFE-A285-662A-F1DB6DAE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MicroProfile</a:t>
            </a:r>
            <a:r>
              <a:rPr lang="de-DE" dirty="0"/>
              <a:t> -  CDI </a:t>
            </a:r>
            <a:r>
              <a:rPr lang="de-DE" dirty="0" err="1"/>
              <a:t>Specification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BF4D61-39CD-79A6-5CAC-DF7D48954C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CDI </a:t>
            </a:r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included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Micro Profile </a:t>
            </a:r>
            <a:r>
              <a:rPr lang="de-DE" dirty="0" err="1"/>
              <a:t>Specificiation</a:t>
            </a:r>
            <a:endParaRPr lang="de-DE" dirty="0"/>
          </a:p>
          <a:p>
            <a:r>
              <a:rPr lang="de-DE" dirty="0" err="1"/>
              <a:t>Specification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lifecycle</a:t>
            </a:r>
            <a:r>
              <a:rPr lang="de-DE" dirty="0"/>
              <a:t> </a:t>
            </a:r>
            <a:r>
              <a:rPr lang="de-DE" dirty="0" err="1"/>
              <a:t>Managment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Beans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injection</a:t>
            </a:r>
            <a:r>
              <a:rPr lang="de-DE" dirty="0"/>
              <a:t> and </a:t>
            </a:r>
            <a:r>
              <a:rPr lang="de-DE" dirty="0" err="1"/>
              <a:t>IoC</a:t>
            </a:r>
            <a:r>
              <a:rPr lang="de-DE" dirty="0"/>
              <a:t>. </a:t>
            </a:r>
          </a:p>
          <a:p>
            <a:endParaRPr lang="de-DE" dirty="0"/>
          </a:p>
          <a:p>
            <a:pPr marL="0" indent="0">
              <a:buNone/>
            </a:pPr>
            <a:r>
              <a:rPr lang="de-DE" dirty="0">
                <a:hlinkClick r:id="rId2"/>
              </a:rPr>
              <a:t>https://jakarta.ee/specifications/cdi/3.0/jakarta-cdi-spec-3.0.html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7E9EC98-B35A-3D01-B54A-F569E081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821D1F-189C-2A67-FD34-7071933DD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D3FEB4-0FA6-7273-476D-64EB05591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06008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C2E674-4B87-D6A1-1E71-12DDB0318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de-DE" dirty="0"/>
            </a:br>
            <a:r>
              <a:rPr lang="de-DE" dirty="0" err="1"/>
              <a:t>MicroProfile</a:t>
            </a:r>
            <a:r>
              <a:rPr lang="de-DE" dirty="0"/>
              <a:t> – ImplementationSmallRye.io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B48A56-ECB6-56DF-4760-243E06E42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02619"/>
          </a:xfrm>
        </p:spPr>
        <p:txBody>
          <a:bodyPr/>
          <a:lstStyle/>
          <a:p>
            <a:r>
              <a:rPr lang="de-DE" dirty="0" err="1"/>
              <a:t>MicroProfile</a:t>
            </a:r>
            <a:r>
              <a:rPr lang="de-DE" dirty="0"/>
              <a:t> Implementation</a:t>
            </a:r>
          </a:p>
          <a:p>
            <a:r>
              <a:rPr lang="de-DE" dirty="0" err="1"/>
              <a:t>Included</a:t>
            </a:r>
            <a:r>
              <a:rPr lang="de-DE" dirty="0"/>
              <a:t> in:</a:t>
            </a:r>
          </a:p>
          <a:p>
            <a:pPr lvl="1"/>
            <a:r>
              <a:rPr lang="de-DE" dirty="0" err="1"/>
              <a:t>Quarkus</a:t>
            </a:r>
            <a:endParaRPr lang="de-DE" dirty="0"/>
          </a:p>
          <a:p>
            <a:pPr lvl="1"/>
            <a:r>
              <a:rPr lang="de-DE" dirty="0" err="1"/>
              <a:t>Wildfly</a:t>
            </a:r>
            <a:endParaRPr lang="de-DE" dirty="0"/>
          </a:p>
          <a:p>
            <a:pPr lvl="1"/>
            <a:r>
              <a:rPr lang="de-DE" dirty="0"/>
              <a:t>Open-Liberty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4C669-6C53-E276-D943-78F91563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C6C65ED-34C7-63C9-CAB7-271054156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666B68-0718-7575-4FCD-E9D28884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14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412EB570-CC89-4EE1-4D21-78370A2637BE}"/>
              </a:ext>
            </a:extLst>
          </p:cNvPr>
          <p:cNvSpPr txBox="1"/>
          <p:nvPr/>
        </p:nvSpPr>
        <p:spPr>
          <a:xfrm>
            <a:off x="793153" y="58076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(https://smallrye.io)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6EAF64F0-C4B0-0EC1-9217-6A1ED11995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58" y="185738"/>
            <a:ext cx="2857500" cy="73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81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F087EA-6C64-C749-A9EA-700A56CA8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Documentation</a:t>
            </a:r>
            <a:r>
              <a:rPr lang="de-DE" dirty="0"/>
              <a:t> Links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89ADC2-7A5F-8DA0-7AD0-29B6189E1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Microservices </a:t>
            </a:r>
            <a:r>
              <a:rPr lang="de-DE" dirty="0" err="1"/>
              <a:t>Defintions</a:t>
            </a:r>
            <a:endParaRPr lang="de-DE" dirty="0"/>
          </a:p>
          <a:p>
            <a:pPr lvl="1"/>
            <a:r>
              <a:rPr lang="de-DE" dirty="0">
                <a:solidFill>
                  <a:srgbClr val="88ABCF"/>
                </a:solidFill>
                <a:hlinkClick r:id="rId2"/>
              </a:rPr>
              <a:t>https://en.wikipedia.org/wiki/Microservices</a:t>
            </a:r>
            <a:endParaRPr lang="de-DE" dirty="0">
              <a:solidFill>
                <a:srgbClr val="88ABCF"/>
              </a:solidFill>
            </a:endParaRPr>
          </a:p>
          <a:p>
            <a:pPr lvl="1"/>
            <a:r>
              <a:rPr lang="de-DE" dirty="0">
                <a:solidFill>
                  <a:srgbClr val="88ABCF"/>
                </a:solidFill>
                <a:hlinkClick r:id="rId3"/>
              </a:rPr>
              <a:t>https://microservices.io/patterns/microservices.html</a:t>
            </a:r>
            <a:endParaRPr lang="de-DE" dirty="0">
              <a:solidFill>
                <a:srgbClr val="88ABCF"/>
              </a:solidFill>
            </a:endParaRPr>
          </a:p>
          <a:p>
            <a:pPr lvl="1"/>
            <a:r>
              <a:rPr lang="de-DE" dirty="0">
                <a:hlinkClick r:id="rId4"/>
              </a:rPr>
              <a:t>https://martinfowler.com/articles/microservices.html#CharacteristicsOfAMicroserviceArchitecture</a:t>
            </a:r>
            <a:endParaRPr lang="de-DE" dirty="0"/>
          </a:p>
          <a:p>
            <a:pPr lvl="1"/>
            <a:r>
              <a:rPr lang="de-DE" dirty="0">
                <a:hlinkClick r:id="rId5"/>
              </a:rPr>
              <a:t>https://samnewman.io/talks/principles-of-microservices/</a:t>
            </a:r>
            <a:endParaRPr lang="de-DE" dirty="0"/>
          </a:p>
          <a:p>
            <a:r>
              <a:rPr lang="de-DE" dirty="0"/>
              <a:t>Micro </a:t>
            </a:r>
            <a:r>
              <a:rPr lang="de-DE" dirty="0" err="1"/>
              <a:t>Profiles</a:t>
            </a:r>
            <a:endParaRPr lang="de-DE" dirty="0"/>
          </a:p>
          <a:p>
            <a:pPr lvl="1"/>
            <a:r>
              <a:rPr lang="de-DE" dirty="0">
                <a:hlinkClick r:id="rId6"/>
              </a:rPr>
              <a:t>https://microprofile.io/</a:t>
            </a:r>
            <a:endParaRPr lang="de-DE" dirty="0"/>
          </a:p>
          <a:p>
            <a:pPr lvl="1"/>
            <a:r>
              <a:rPr lang="de-DE" dirty="0">
                <a:hlinkClick r:id="rId7"/>
              </a:rPr>
              <a:t>https://jakarta.ee/specifications/restful-ws/3.0/jakarta-restful-ws-spec-3.0.html</a:t>
            </a:r>
            <a:endParaRPr lang="de-DE" dirty="0"/>
          </a:p>
          <a:p>
            <a:pPr lvl="1"/>
            <a:r>
              <a:rPr lang="de-DE" dirty="0">
                <a:hlinkClick r:id="rId8"/>
              </a:rPr>
              <a:t>https://jakarta.ee/specifications/cdi/3.0/jakarta-cdi-spec-3.0.html</a:t>
            </a:r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B1FFD1B-E2E7-1E2A-1D23-161F72627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@ 2020  - CGS IT Solutions GmbH</a:t>
            </a:r>
          </a:p>
          <a:p>
            <a:r>
              <a:rPr lang="de-DE"/>
              <a:t>http://www.cgs.at 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2C430D-0647-D947-C417-95C0929DD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3730BC7-E845-DF0A-DF47-F97C0C22B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148141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C1A857D-EA88-4114-98DE-659C73406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Danke für Ihre Aufmerksamkeit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375E3DF-F804-4DAB-A91C-62E0C8E4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C46F412-650A-7726-9324-7B76B6242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@ 2020  - CGS IT Solutions GmbH</a:t>
            </a:r>
          </a:p>
          <a:p>
            <a:r>
              <a:rPr lang="de-DE"/>
              <a:t>http://www.cgs.at 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4BB247-1567-0A16-7EB3-819612249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1EB0D5-7BC1-E930-8E25-D18F0937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16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30059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BCB8A7-3DBD-45FE-8F6D-80323E9FE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9F2DA0-D175-48FE-8A21-8EEB7E7FB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6382"/>
            <a:ext cx="10515600" cy="4850581"/>
          </a:xfrm>
        </p:spPr>
        <p:txBody>
          <a:bodyPr>
            <a:normAutofit/>
          </a:bodyPr>
          <a:lstStyle/>
          <a:p>
            <a:r>
              <a:rPr lang="de-AT" dirty="0" err="1"/>
              <a:t>MicroServices</a:t>
            </a:r>
            <a:r>
              <a:rPr lang="de-AT" dirty="0"/>
              <a:t> </a:t>
            </a:r>
            <a:r>
              <a:rPr lang="de-AT" dirty="0" err="1"/>
              <a:t>Definitions</a:t>
            </a:r>
            <a:endParaRPr lang="de-AT" dirty="0"/>
          </a:p>
          <a:p>
            <a:r>
              <a:rPr lang="de-AT" dirty="0" err="1"/>
              <a:t>MicroServices</a:t>
            </a:r>
            <a:r>
              <a:rPr lang="de-AT" dirty="0"/>
              <a:t> Design Patterns</a:t>
            </a:r>
          </a:p>
          <a:p>
            <a:r>
              <a:rPr lang="de-AT" dirty="0"/>
              <a:t>Micro Profile</a:t>
            </a:r>
          </a:p>
          <a:p>
            <a:r>
              <a:rPr lang="de-AT" dirty="0"/>
              <a:t>Jakarta </a:t>
            </a:r>
            <a:r>
              <a:rPr lang="de-AT" dirty="0" err="1"/>
              <a:t>RESTful</a:t>
            </a:r>
            <a:r>
              <a:rPr lang="de-AT" dirty="0"/>
              <a:t> Web Services</a:t>
            </a:r>
          </a:p>
          <a:p>
            <a:r>
              <a:rPr lang="de-AT" dirty="0"/>
              <a:t>CDI </a:t>
            </a:r>
          </a:p>
          <a:p>
            <a:r>
              <a:rPr lang="de-AT" dirty="0" err="1"/>
              <a:t>SmallRye</a:t>
            </a:r>
            <a:r>
              <a:rPr lang="de-AT" dirty="0"/>
              <a:t> </a:t>
            </a:r>
            <a:r>
              <a:rPr lang="de-AT" dirty="0" err="1"/>
              <a:t>Implemenation</a:t>
            </a:r>
            <a:endParaRPr lang="de-DE" dirty="0"/>
          </a:p>
          <a:p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922784-E574-3098-498D-7728A88E9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/>
              <a:t>@ 2020  - CGS IT Solutions GmbH</a:t>
            </a:r>
          </a:p>
          <a:p>
            <a:r>
              <a:rPr lang="de-DE"/>
              <a:t>http://www.cgs.at </a:t>
            </a:r>
            <a:endParaRPr lang="de-DE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E8B2149-A7C8-54B9-186D-22F831BEF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5D1E570-7411-0C81-50EA-7869DB573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9312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8D70B121-56F4-4848-B38B-182089D90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alpha val="8000"/>
            </a:schemeClr>
          </a:solidFill>
          <a:ln w="127000" cap="sq" cmpd="thinThick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E66D775-146D-007B-2979-C252F601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de-DE" dirty="0">
                <a:solidFill>
                  <a:schemeClr val="accent1"/>
                </a:solidFill>
              </a:rPr>
              <a:t>Microservice</a:t>
            </a:r>
            <a:br>
              <a:rPr lang="de-DE" dirty="0">
                <a:solidFill>
                  <a:schemeClr val="accent1"/>
                </a:solidFill>
              </a:rPr>
            </a:br>
            <a:r>
              <a:rPr lang="de-DE" dirty="0">
                <a:solidFill>
                  <a:schemeClr val="accent1"/>
                </a:solidFill>
              </a:rPr>
              <a:t>Definition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2D72A2C9-F3CA-4216-8BAD-FA4C970C3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2057400"/>
            <a:ext cx="0" cy="274320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Inhaltsplatzhalter 1">
            <a:extLst>
              <a:ext uri="{FF2B5EF4-FFF2-40B4-BE49-F238E27FC236}">
                <a16:creationId xmlns:a16="http://schemas.microsoft.com/office/drawing/2014/main" id="{E971A9D4-7CB9-BDE7-A5B9-CF148DF1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>
                <a:solidFill>
                  <a:srgbClr val="88ABCF"/>
                </a:solidFill>
              </a:rPr>
              <a:t>is an </a:t>
            </a:r>
            <a:r>
              <a:rPr lang="en-US" sz="2200" b="1" dirty="0">
                <a:solidFill>
                  <a:srgbClr val="C00000"/>
                </a:solidFill>
              </a:rPr>
              <a:t>architectural style </a:t>
            </a:r>
            <a:r>
              <a:rPr lang="en-US" sz="2200" dirty="0">
                <a:solidFill>
                  <a:srgbClr val="88ABCF"/>
                </a:solidFill>
              </a:rPr>
              <a:t>that structures an application as a collection of services that are</a:t>
            </a:r>
          </a:p>
          <a:p>
            <a:pPr marL="0" indent="0">
              <a:buNone/>
            </a:pPr>
            <a:endParaRPr lang="en-US" sz="2200" dirty="0">
              <a:solidFill>
                <a:srgbClr val="88ABCF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88ABCF"/>
                </a:solidFill>
              </a:rPr>
              <a:t>Independently deployable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88ABCF"/>
                </a:solidFill>
              </a:rPr>
              <a:t>Loosely coupled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88ABCF"/>
                </a:solidFill>
              </a:rPr>
              <a:t>Organized around business capabilities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88ABCF"/>
                </a:solidFill>
              </a:rPr>
              <a:t>Owned by a small team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>
                <a:solidFill>
                  <a:srgbClr val="88ABCF"/>
                </a:solidFill>
              </a:rPr>
              <a:t>Highly maintainable and testable</a:t>
            </a:r>
          </a:p>
          <a:p>
            <a:pPr marL="457200" indent="-457200">
              <a:buFont typeface="+mj-lt"/>
              <a:buAutoNum type="arabicPeriod"/>
            </a:pPr>
            <a:endParaRPr lang="en-US" sz="2200" dirty="0">
              <a:solidFill>
                <a:srgbClr val="88ABCF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88ABCF"/>
                </a:solidFill>
              </a:rPr>
              <a:t>The phrase “Micro-Web-Services” was first used conference by Dr. Peter Rodgers in 2005.</a:t>
            </a:r>
            <a:endParaRPr lang="de-AT" sz="2200" dirty="0">
              <a:solidFill>
                <a:srgbClr val="88ABCF"/>
              </a:solidFill>
            </a:endParaRP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FBBEF40-D7FA-ADF6-2AEF-5CF4A827F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dirty="0"/>
              <a:t>@ 2020  - CGS IT Solutions GmbH</a:t>
            </a:r>
          </a:p>
          <a:p>
            <a:r>
              <a:rPr lang="de-DE" dirty="0"/>
              <a:t>http://www.cgs.at 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1A1BEB-8E1B-CE36-BB87-6AE33F5B7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F150610-BF09-B991-334B-A9BF6AFFF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F0C274F-4DB1-5775-C784-795E7BEE91DF}"/>
              </a:ext>
            </a:extLst>
          </p:cNvPr>
          <p:cNvSpPr txBox="1"/>
          <p:nvPr/>
        </p:nvSpPr>
        <p:spPr>
          <a:xfrm>
            <a:off x="471543" y="5655110"/>
            <a:ext cx="609713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8ABCF"/>
                </a:solidFill>
                <a:hlinkClick r:id="rId2"/>
              </a:rPr>
              <a:t>https://en.wikipedia.org/wiki/Microservices</a:t>
            </a:r>
            <a:endParaRPr lang="de-DE" dirty="0">
              <a:solidFill>
                <a:srgbClr val="88ABCF"/>
              </a:solidFill>
            </a:endParaRPr>
          </a:p>
          <a:p>
            <a:r>
              <a:rPr lang="de-DE" dirty="0">
                <a:solidFill>
                  <a:srgbClr val="88ABCF"/>
                </a:solidFill>
                <a:hlinkClick r:id="rId3"/>
              </a:rPr>
              <a:t>https://microservices.io/patterns/microservices.html</a:t>
            </a:r>
            <a:endParaRPr lang="de-DE" dirty="0">
              <a:solidFill>
                <a:srgbClr val="88ABCF"/>
              </a:solidFill>
            </a:endParaRPr>
          </a:p>
          <a:p>
            <a:endParaRPr lang="de-DE" dirty="0">
              <a:solidFill>
                <a:srgbClr val="88ABCF"/>
              </a:solidFill>
            </a:endParaRPr>
          </a:p>
          <a:p>
            <a:endParaRPr lang="de-DE" dirty="0">
              <a:solidFill>
                <a:srgbClr val="88AB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5129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DA0EE5-9C42-6A30-0A2C-1908ACD6D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– </a:t>
            </a:r>
            <a:r>
              <a:rPr lang="de-DE" dirty="0" err="1"/>
              <a:t>Definiton</a:t>
            </a:r>
            <a:r>
              <a:rPr lang="de-DE" dirty="0"/>
              <a:t> 2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B6D95E-2BCA-1D0C-F3AE-F81B5C49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417558" cy="2493891"/>
          </a:xfrm>
        </p:spPr>
        <p:txBody>
          <a:bodyPr/>
          <a:lstStyle/>
          <a:p>
            <a:r>
              <a:rPr lang="de-DE" dirty="0"/>
              <a:t>Microservices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autonomous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togehter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17E053A-D746-1CC1-173E-369B86F6D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9B57A8-10D0-B2E2-4F7E-E61CA9BE3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0531F38-9A79-69C1-FC28-4FAF216B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BC91A2E-F442-EEE8-ADDF-8AADE06FB456}"/>
              </a:ext>
            </a:extLst>
          </p:cNvPr>
          <p:cNvSpPr txBox="1"/>
          <p:nvPr/>
        </p:nvSpPr>
        <p:spPr>
          <a:xfrm>
            <a:off x="902459" y="3542856"/>
            <a:ext cx="609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https://samnewman.io/talks/principles-of-microservices/</a:t>
            </a:r>
          </a:p>
        </p:txBody>
      </p:sp>
    </p:spTree>
    <p:extLst>
      <p:ext uri="{BB962C8B-B14F-4D97-AF65-F5344CB8AC3E}">
        <p14:creationId xmlns:p14="http://schemas.microsoft.com/office/powerpoint/2010/main" val="969431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688F3D-E573-3FB9-3132-FD83E95F2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– </a:t>
            </a:r>
            <a:r>
              <a:rPr lang="de-DE" dirty="0" err="1"/>
              <a:t>Definiton</a:t>
            </a:r>
            <a:r>
              <a:rPr lang="de-DE" dirty="0"/>
              <a:t> 3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CB80FA6-4F95-437D-3BDC-A1FD585C6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Is</a:t>
            </a:r>
            <a:r>
              <a:rPr lang="de-DE" dirty="0"/>
              <a:t> a </a:t>
            </a:r>
            <a:r>
              <a:rPr lang="de-DE" dirty="0" err="1"/>
              <a:t>concept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develop</a:t>
            </a:r>
            <a:r>
              <a:rPr lang="de-DE" dirty="0"/>
              <a:t> an </a:t>
            </a:r>
            <a:r>
              <a:rPr lang="de-DE" dirty="0" err="1"/>
              <a:t>application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a </a:t>
            </a:r>
            <a:r>
              <a:rPr lang="de-DE" dirty="0" err="1"/>
              <a:t>suite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multiple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services</a:t>
            </a:r>
            <a:r>
              <a:rPr lang="de-DE" dirty="0"/>
              <a:t>,</a:t>
            </a:r>
          </a:p>
          <a:p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running</a:t>
            </a:r>
            <a:r>
              <a:rPr lang="de-DE" dirty="0"/>
              <a:t> on ist own </a:t>
            </a:r>
            <a:r>
              <a:rPr lang="de-DE" dirty="0" err="1"/>
              <a:t>process</a:t>
            </a:r>
            <a:r>
              <a:rPr lang="de-DE" dirty="0"/>
              <a:t> and</a:t>
            </a:r>
          </a:p>
          <a:p>
            <a:r>
              <a:rPr lang="de-DE" dirty="0" err="1"/>
              <a:t>Communicate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lightweight</a:t>
            </a:r>
            <a:r>
              <a:rPr lang="de-DE" dirty="0"/>
              <a:t> </a:t>
            </a:r>
            <a:r>
              <a:rPr lang="de-DE" dirty="0" err="1"/>
              <a:t>mechanisms</a:t>
            </a:r>
            <a:endParaRPr lang="de-DE" dirty="0"/>
          </a:p>
          <a:p>
            <a:endParaRPr lang="de-DE" dirty="0"/>
          </a:p>
          <a:p>
            <a:pPr marL="0" indent="0">
              <a:buNone/>
            </a:pPr>
            <a:r>
              <a:rPr lang="de-DE" sz="2000" dirty="0"/>
              <a:t>See also:</a:t>
            </a:r>
          </a:p>
          <a:p>
            <a:pPr marL="0" indent="0">
              <a:buNone/>
            </a:pPr>
            <a:r>
              <a:rPr lang="de-DE" sz="2000" dirty="0">
                <a:hlinkClick r:id="rId2"/>
              </a:rPr>
              <a:t>https://martinfowler.com/articles/microservices.html#CharacteristicsOfAMicroserviceArchitecture</a:t>
            </a:r>
            <a:endParaRPr lang="de-DE" sz="2000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9F2E2C-FC0C-7E59-35ED-9E0EE811A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67D1F13-EBEB-D8E7-2BBD-EA1C807ED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19A625-890A-41E2-EEB1-3A5028BDE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4445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DFDE9-0F72-E4CA-1896-6D6AC64A1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- Advantages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5453E-DB10-7F8E-214F-7F62D437FB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 Set </a:t>
            </a:r>
            <a:r>
              <a:rPr lang="de-DE" dirty="0" err="1"/>
              <a:t>up</a:t>
            </a:r>
            <a:r>
              <a:rPr lang="de-DE" dirty="0"/>
              <a:t> </a:t>
            </a:r>
            <a:r>
              <a:rPr lang="de-DE" dirty="0" err="1"/>
              <a:t>standardizes</a:t>
            </a:r>
            <a:r>
              <a:rPr lang="de-DE" dirty="0"/>
              <a:t> </a:t>
            </a:r>
            <a:r>
              <a:rPr lang="de-DE" dirty="0" err="1"/>
              <a:t>practices</a:t>
            </a:r>
            <a:endParaRPr lang="de-DE" dirty="0"/>
          </a:p>
          <a:p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speed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development</a:t>
            </a:r>
            <a:r>
              <a:rPr lang="de-DE" dirty="0"/>
              <a:t> and </a:t>
            </a:r>
            <a:r>
              <a:rPr lang="de-DE" dirty="0" err="1"/>
              <a:t>deployment</a:t>
            </a:r>
            <a:endParaRPr lang="de-DE" dirty="0"/>
          </a:p>
          <a:p>
            <a:r>
              <a:rPr lang="de-DE" dirty="0" err="1"/>
              <a:t>Enables</a:t>
            </a:r>
            <a:r>
              <a:rPr lang="de-DE" dirty="0"/>
              <a:t> easy </a:t>
            </a:r>
            <a:r>
              <a:rPr lang="de-DE" dirty="0" err="1"/>
              <a:t>scaling</a:t>
            </a:r>
            <a:endParaRPr lang="de-DE" dirty="0"/>
          </a:p>
          <a:p>
            <a:r>
              <a:rPr lang="de-DE" dirty="0"/>
              <a:t>Are </a:t>
            </a:r>
            <a:r>
              <a:rPr lang="de-DE" dirty="0" err="1"/>
              <a:t>technology</a:t>
            </a:r>
            <a:r>
              <a:rPr lang="de-DE" dirty="0"/>
              <a:t> </a:t>
            </a:r>
            <a:r>
              <a:rPr lang="de-DE" dirty="0" err="1"/>
              <a:t>agnostic</a:t>
            </a: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7330CD-9E9D-816F-0B7D-BB5185766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091FD1-B143-306D-AA21-3B3B1AD4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EA3AAB7-8430-8968-75FB-09FE5821C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6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4662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FB5D08-16FE-6AAC-FD71-D3AEDA4BF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Microservices – Design 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64E494-5C16-5D9E-6DD9-28F7C90A4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Defines</a:t>
            </a:r>
            <a:r>
              <a:rPr lang="de-DE" dirty="0"/>
              <a:t> and </a:t>
            </a:r>
            <a:r>
              <a:rPr lang="de-DE" dirty="0" err="1"/>
              <a:t>exposes</a:t>
            </a:r>
            <a:r>
              <a:rPr lang="de-DE" dirty="0"/>
              <a:t> APIs via </a:t>
            </a:r>
            <a:r>
              <a:rPr lang="de-DE" dirty="0" err="1"/>
              <a:t>synchronous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asynchronous</a:t>
            </a:r>
            <a:r>
              <a:rPr lang="de-DE" dirty="0"/>
              <a:t> Messages</a:t>
            </a:r>
          </a:p>
          <a:p>
            <a:r>
              <a:rPr lang="de-DE" dirty="0" err="1"/>
              <a:t>Mostly</a:t>
            </a:r>
            <a:r>
              <a:rPr lang="de-DE" dirty="0"/>
              <a:t> Rest Services (</a:t>
            </a:r>
            <a:r>
              <a:rPr lang="de-DE" dirty="0" err="1"/>
              <a:t>see</a:t>
            </a:r>
            <a:r>
              <a:rPr lang="de-DE" dirty="0"/>
              <a:t> REST-Services Slides and </a:t>
            </a:r>
            <a:r>
              <a:rPr lang="de-DE" dirty="0" err="1"/>
              <a:t>definitons</a:t>
            </a:r>
            <a:r>
              <a:rPr lang="de-DE" dirty="0"/>
              <a:t>)</a:t>
            </a:r>
          </a:p>
          <a:p>
            <a:r>
              <a:rPr lang="de-DE" dirty="0" err="1"/>
              <a:t>Operations</a:t>
            </a:r>
            <a:endParaRPr lang="de-DE" dirty="0"/>
          </a:p>
          <a:p>
            <a:pPr lvl="1"/>
            <a:r>
              <a:rPr lang="de-DE" dirty="0"/>
              <a:t>Flexible </a:t>
            </a:r>
            <a:r>
              <a:rPr lang="de-DE" dirty="0" err="1"/>
              <a:t>Configuration</a:t>
            </a:r>
            <a:r>
              <a:rPr lang="de-DE" dirty="0"/>
              <a:t> Management</a:t>
            </a:r>
          </a:p>
          <a:p>
            <a:pPr lvl="1"/>
            <a:r>
              <a:rPr lang="de-DE" dirty="0"/>
              <a:t>(Central) Monitoring – and Service </a:t>
            </a:r>
            <a:r>
              <a:rPr lang="de-DE" dirty="0" err="1"/>
              <a:t>Metrics</a:t>
            </a:r>
            <a:endParaRPr lang="de-DE" dirty="0"/>
          </a:p>
          <a:p>
            <a:pPr lvl="1"/>
            <a:r>
              <a:rPr lang="de-DE" dirty="0"/>
              <a:t>Service </a:t>
            </a:r>
            <a:r>
              <a:rPr lang="de-DE" dirty="0" err="1"/>
              <a:t>Availability</a:t>
            </a:r>
            <a:r>
              <a:rPr lang="de-DE" dirty="0"/>
              <a:t> and Network </a:t>
            </a:r>
            <a:r>
              <a:rPr lang="de-DE" dirty="0" err="1"/>
              <a:t>failure</a:t>
            </a:r>
            <a:r>
              <a:rPr lang="de-DE" dirty="0"/>
              <a:t> </a:t>
            </a:r>
            <a:r>
              <a:rPr lang="de-DE" dirty="0" err="1"/>
              <a:t>handling</a:t>
            </a:r>
            <a:endParaRPr lang="de-DE" dirty="0"/>
          </a:p>
          <a:p>
            <a:r>
              <a:rPr lang="de-DE" dirty="0"/>
              <a:t>Security</a:t>
            </a:r>
          </a:p>
          <a:p>
            <a:pPr lvl="1"/>
            <a:r>
              <a:rPr lang="de-DE" dirty="0" err="1"/>
              <a:t>Mostly</a:t>
            </a:r>
            <a:r>
              <a:rPr lang="de-DE" dirty="0"/>
              <a:t> via Access Tokens</a:t>
            </a:r>
          </a:p>
          <a:p>
            <a:pPr lvl="1"/>
            <a:r>
              <a:rPr lang="de-DE" dirty="0"/>
              <a:t>E.g. </a:t>
            </a:r>
            <a:r>
              <a:rPr lang="de-DE" dirty="0" err="1"/>
              <a:t>Json</a:t>
            </a:r>
            <a:r>
              <a:rPr lang="de-DE" dirty="0"/>
              <a:t>-Web-Token</a:t>
            </a:r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949C31-289D-6795-3567-92F408D61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9FC4EB-BA7A-2EBB-F50E-643C11561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97359E-49CF-0C69-EB53-D2B6E3C72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18863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EE5947-E312-D70E-4ED1-91A597989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				Micro-Profile – </a:t>
            </a:r>
            <a:r>
              <a:rPr lang="de-DE" dirty="0" err="1"/>
              <a:t>Defininition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CD2BEA-63DB-F5B4-C70E-037C45E57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Enterprise Java </a:t>
            </a:r>
            <a:r>
              <a:rPr lang="de-DE" dirty="0" err="1"/>
              <a:t>for</a:t>
            </a:r>
            <a:r>
              <a:rPr lang="de-DE" dirty="0"/>
              <a:t> a </a:t>
            </a:r>
            <a:r>
              <a:rPr lang="de-DE" dirty="0" err="1"/>
              <a:t>microservice</a:t>
            </a:r>
            <a:r>
              <a:rPr lang="de-DE" dirty="0"/>
              <a:t> </a:t>
            </a:r>
            <a:r>
              <a:rPr lang="de-DE" dirty="0" err="1"/>
              <a:t>architecture</a:t>
            </a:r>
            <a:endParaRPr lang="de-DE" dirty="0"/>
          </a:p>
          <a:p>
            <a:r>
              <a:rPr lang="de-DE" dirty="0"/>
              <a:t>Implements </a:t>
            </a:r>
            <a:r>
              <a:rPr lang="de-DE" dirty="0" err="1"/>
              <a:t>microservice</a:t>
            </a:r>
            <a:r>
              <a:rPr lang="de-DE" dirty="0"/>
              <a:t> design </a:t>
            </a:r>
            <a:r>
              <a:rPr lang="de-DE" dirty="0" err="1"/>
              <a:t>patterns</a:t>
            </a:r>
            <a:endParaRPr lang="de-DE" dirty="0"/>
          </a:p>
          <a:p>
            <a:r>
              <a:rPr lang="de-DE" dirty="0" err="1"/>
              <a:t>Standardized</a:t>
            </a:r>
            <a:r>
              <a:rPr lang="de-DE" dirty="0"/>
              <a:t> via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Foundation</a:t>
            </a:r>
            <a:endParaRPr lang="de-DE" dirty="0"/>
          </a:p>
          <a:p>
            <a:r>
              <a:rPr lang="de-DE" dirty="0"/>
              <a:t>Open Source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1E0F964-911D-F706-EB71-719296AC2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59DC2B-A5F8-6B23-1650-0F2A2B9D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4399D8-BDA9-66E9-F72D-03349829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1A76AF5D-89CA-4D16-8143-6D03B1004BFD}"/>
              </a:ext>
            </a:extLst>
          </p:cNvPr>
          <p:cNvSpPr txBox="1"/>
          <p:nvPr/>
        </p:nvSpPr>
        <p:spPr>
          <a:xfrm>
            <a:off x="662941" y="5807631"/>
            <a:ext cx="60973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dirty="0"/>
              <a:t>https://microprofile.io/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25F7EFC-6482-2BB7-E444-B2F1461F2E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39" y="681037"/>
            <a:ext cx="3511321" cy="612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87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394411-1812-FBB6-6F74-FDC47EDFA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/>
              <a:t>MicroProfile</a:t>
            </a:r>
            <a:r>
              <a:rPr lang="de-DE" dirty="0"/>
              <a:t> 5.0 - </a:t>
            </a:r>
            <a:r>
              <a:rPr lang="de-DE" dirty="0" err="1"/>
              <a:t>Specification</a:t>
            </a:r>
            <a:endParaRPr lang="de-DE" dirty="0"/>
          </a:p>
        </p:txBody>
      </p:sp>
      <p:pic>
        <p:nvPicPr>
          <p:cNvPr id="8" name="Inhaltsplatzhalter 7">
            <a:extLst>
              <a:ext uri="{FF2B5EF4-FFF2-40B4-BE49-F238E27FC236}">
                <a16:creationId xmlns:a16="http://schemas.microsoft.com/office/drawing/2014/main" id="{68F7186D-60A0-2D59-3A18-CCD89E4EE0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96691" y="2182833"/>
            <a:ext cx="6349078" cy="3883036"/>
          </a:xfr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4BA48BC-317D-4149-AC6F-75311C089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01.03.2023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79E0E-B90F-BFB7-F4FB-322699C12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@ 2020  - CGS IT Solutions GmbH - http://www.cgs.at 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82B05B-38E2-D513-66F9-8F13CC16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F2647-8048-487E-86E6-C922A3AA4B79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90A60A39-91BE-1729-118F-D395613D273B}"/>
              </a:ext>
            </a:extLst>
          </p:cNvPr>
          <p:cNvSpPr txBox="1"/>
          <p:nvPr/>
        </p:nvSpPr>
        <p:spPr>
          <a:xfrm>
            <a:off x="538249" y="3284855"/>
            <a:ext cx="43115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The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MicroProfile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6.0 is based on Jakarta EE 10 Core Profile, which also enables </a:t>
            </a:r>
            <a:r>
              <a:rPr lang="en-US" b="0" i="0" dirty="0" err="1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MicroProfile</a:t>
            </a:r>
            <a:r>
              <a:rPr lang="en-US" b="0" i="0" dirty="0">
                <a:solidFill>
                  <a:srgbClr val="3A3A3A"/>
                </a:solidFill>
                <a:effectLst/>
                <a:latin typeface="Lato" panose="020F0502020204030203" pitchFamily="34" charset="0"/>
              </a:rPr>
              <a:t> APIs to be used together with the full set of Jakarta EE 10 specifications.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386863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Glänzend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tint val="95000"/>
              <a:shade val="95000"/>
              <a:satMod val="120000"/>
            </a:schemeClr>
          </a:solidFill>
          <a:prstDash val="solid"/>
        </a:ln>
        <a:ln w="55000" cap="flat" cmpd="thickThin" algn="ctr">
          <a:solidFill>
            <a:schemeClr val="phClr">
              <a:tint val="90000"/>
              <a:satMod val="130000"/>
            </a:schemeClr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GS_IT_Master.pptx" id="{DD70904B-0E6F-42E5-AA52-16AC4AA922C2}" vid="{C6E46F5C-11AF-40CB-8E25-1D40041870A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CGS_IT_Master_Vorlage</Template>
  <TotalTime>0</TotalTime>
  <Words>767</Words>
  <Application>Microsoft Office PowerPoint</Application>
  <PresentationFormat>Breitbild</PresentationFormat>
  <Paragraphs>140</Paragraphs>
  <Slides>16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Lato</vt:lpstr>
      <vt:lpstr>Nunito</vt:lpstr>
      <vt:lpstr>Office</vt:lpstr>
      <vt:lpstr>Microservices</vt:lpstr>
      <vt:lpstr>Inhalt</vt:lpstr>
      <vt:lpstr>Microservice Definition</vt:lpstr>
      <vt:lpstr>Microservices – Definiton 2</vt:lpstr>
      <vt:lpstr>Microservices – Definiton 3</vt:lpstr>
      <vt:lpstr>Microservices - Advantages</vt:lpstr>
      <vt:lpstr>Microservices – Design Patterns</vt:lpstr>
      <vt:lpstr>    Micro-Profile – Defininition</vt:lpstr>
      <vt:lpstr>MicroProfile 5.0 - Specification</vt:lpstr>
      <vt:lpstr>MicroProfile – Specification – Profile v 6.0</vt:lpstr>
      <vt:lpstr>Current MicroProfile Implementations</vt:lpstr>
      <vt:lpstr>MicroProfile - Jakarta RESTful Web Services</vt:lpstr>
      <vt:lpstr>MicroProfile -  CDI Specification</vt:lpstr>
      <vt:lpstr> MicroProfile – ImplementationSmallRye.io</vt:lpstr>
      <vt:lpstr>Documentation Links</vt:lpstr>
      <vt:lpstr>Danke für Ihre Aufmerksamkeit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Ansible Development </dc:title>
  <dc:creator>CHRISTIAN SCHAEFER</dc:creator>
  <cp:lastModifiedBy>Christian Schaefer</cp:lastModifiedBy>
  <cp:revision>37</cp:revision>
  <dcterms:created xsi:type="dcterms:W3CDTF">2021-11-20T17:21:29Z</dcterms:created>
  <dcterms:modified xsi:type="dcterms:W3CDTF">2023-06-03T13:16:39Z</dcterms:modified>
</cp:coreProperties>
</file>