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Roboto Mono" panose="00000009000000000000" pitchFamily="49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jqHK5EQv7C/82yfqjkeEs+eDnX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3054B4-0F0A-4061-8FF5-629E7E7A9F26}">
  <a:tblStyle styleId="{023054B4-0F0A-4061-8FF5-629E7E7A9F2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09" y="3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4831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8" name="Google Shape;18;p12" descr="Ein Bild, das Zeichnung enthält.&#10;&#10;Automatisch generierte Beschreibu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3388" y="296341"/>
            <a:ext cx="1851775" cy="8316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Google Shape;19;p12"/>
          <p:cNvCxnSpPr>
            <a:stCxn id="15" idx="0"/>
            <a:endCxn id="17" idx="0"/>
          </p:cNvCxnSpPr>
          <p:nvPr/>
        </p:nvCxnSpPr>
        <p:spPr>
          <a:xfrm>
            <a:off x="2209800" y="6356350"/>
            <a:ext cx="7642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53" name="Google Shape;53;p17" descr="Ein Bild, das Zeichnung enthält.&#10;&#10;Automatisch generierte Beschreibu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71630" y="6356350"/>
            <a:ext cx="812958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58" name="Google Shape;58;p18" descr="Ein Bild, das Zeichnung enthält.&#10;&#10;Automatisch generierte Beschreibu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71630" y="6356350"/>
            <a:ext cx="812958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1" name="Google Shape;11;p11" descr="Ein Bild, das Zeichnung enthält.&#10;&#10;Automatisch generierte Beschreibu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271630" y="6356350"/>
            <a:ext cx="812958" cy="3651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quarkus.io/guides/logging#loggingConfigurationReferenc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quarkus.io/guides/logg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jboss.org/seam/3/latest/reference/en-US/html/solder-loggin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de-DE"/>
              <a:t>Quarkus </a:t>
            </a:r>
            <a:br>
              <a:rPr lang="de-DE"/>
            </a:br>
            <a:r>
              <a:rPr lang="de-DE"/>
              <a:t>Logging</a:t>
            </a:r>
            <a:endParaRPr/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DE" dirty="0"/>
              <a:t>JEE Microservices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DE" dirty="0"/>
              <a:t>@ CGS IT – 2025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de-DE" dirty="0"/>
              <a:t>Version 1.0.5</a:t>
            </a:r>
            <a:endParaRPr dirty="0"/>
          </a:p>
        </p:txBody>
      </p:sp>
      <p:sp>
        <p:nvSpPr>
          <p:cNvPr id="92" name="Google Shape;92;p1"/>
          <p:cNvSpPr/>
          <p:nvPr/>
        </p:nvSpPr>
        <p:spPr>
          <a:xfrm>
            <a:off x="5510370" y="851518"/>
            <a:ext cx="6184806" cy="5154967"/>
          </a:xfrm>
          <a:custGeom>
            <a:avLst/>
            <a:gdLst/>
            <a:ahLst/>
            <a:cxnLst/>
            <a:rect l="l" t="t" r="r" b="b"/>
            <a:pathLst>
              <a:path w="6184806" h="5154967" extrusionOk="0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rgbClr val="7F7F7F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1503" y="2830521"/>
            <a:ext cx="3217333" cy="1814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Danke für Ihre Aufmerksamkeit</a:t>
            </a:r>
            <a:endParaRPr/>
          </a:p>
        </p:txBody>
      </p:sp>
      <p:sp>
        <p:nvSpPr>
          <p:cNvPr id="154" name="Google Shape;154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Inhalt</a:t>
            </a:r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838200" y="1326382"/>
            <a:ext cx="10515600" cy="4850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Quarkus – Supported Logging APIS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Quarkus/Jboss – Log Levels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Quarkus - Runtime configuration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Quarkus - Log Handlers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Quarkus – Dokumentation Links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6892119" y="891540"/>
            <a:ext cx="4589493" cy="1578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de-DE" sz="4000"/>
              <a:t>Quarkus – Supported Logging APIS</a:t>
            </a:r>
            <a:endParaRPr/>
          </a:p>
        </p:txBody>
      </p:sp>
      <p:pic>
        <p:nvPicPr>
          <p:cNvPr id="106" name="Google Shape;106;p3" descr="Piles of logs"/>
          <p:cNvPicPr preferRelativeResize="0"/>
          <p:nvPr/>
        </p:nvPicPr>
        <p:blipFill rotWithShape="1">
          <a:blip r:embed="rId3">
            <a:alphaModFix/>
          </a:blip>
          <a:srcRect r="33494" b="-1"/>
          <a:stretch/>
        </p:blipFill>
        <p:spPr>
          <a:xfrm>
            <a:off x="1" y="10"/>
            <a:ext cx="6832674" cy="6857990"/>
          </a:xfrm>
          <a:custGeom>
            <a:avLst/>
            <a:gdLst/>
            <a:ahLst/>
            <a:cxnLst/>
            <a:rect l="l" t="t" r="r" b="b"/>
            <a:pathLst>
              <a:path w="6832674" h="6858000" extrusionOk="0">
                <a:moveTo>
                  <a:pt x="0" y="0"/>
                </a:moveTo>
                <a:lnTo>
                  <a:pt x="6832674" y="0"/>
                </a:lnTo>
                <a:lnTo>
                  <a:pt x="6749707" y="183520"/>
                </a:lnTo>
                <a:cubicBezTo>
                  <a:pt x="6327787" y="1181050"/>
                  <a:pt x="6094475" y="2277779"/>
                  <a:pt x="6094475" y="3429000"/>
                </a:cubicBezTo>
                <a:cubicBezTo>
                  <a:pt x="6094475" y="4580222"/>
                  <a:pt x="6327787" y="5676950"/>
                  <a:pt x="6749707" y="6674481"/>
                </a:cubicBezTo>
                <a:lnTo>
                  <a:pt x="6832674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7" name="Google Shape;107;p3"/>
          <p:cNvSpPr txBox="1">
            <a:spLocks noGrp="1"/>
          </p:cNvSpPr>
          <p:nvPr>
            <p:ph type="body" idx="1"/>
          </p:nvPr>
        </p:nvSpPr>
        <p:spPr>
          <a:xfrm>
            <a:off x="6892119" y="2630161"/>
            <a:ext cx="4589491" cy="3332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de-DE" sz="2000"/>
              <a:t>JBoss Logging</a:t>
            </a:r>
            <a:endParaRPr sz="2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de-DE" sz="2000"/>
              <a:t>JDK java.util.logging (also called JUL)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de-DE" sz="2000"/>
              <a:t>SLF4J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de-DE" sz="2000"/>
              <a:t>Apache Commons Logging</a:t>
            </a: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de-DE" sz="2000"/>
              <a:t>Internally Quarkus uses JBoss Logging; you can also use it inside your application so that no other dependencies should be added for your logs.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Quarkus/Jboss – Log Levels</a:t>
            </a:r>
            <a:endParaRPr/>
          </a:p>
        </p:txBody>
      </p:sp>
      <p:graphicFrame>
        <p:nvGraphicFramePr>
          <p:cNvPr id="113" name="Google Shape;113;p4"/>
          <p:cNvGraphicFramePr/>
          <p:nvPr/>
        </p:nvGraphicFramePr>
        <p:xfrm>
          <a:off x="1855289" y="1763186"/>
          <a:ext cx="8481425" cy="4358650"/>
        </p:xfrm>
        <a:graphic>
          <a:graphicData uri="http://schemas.openxmlformats.org/drawingml/2006/table">
            <a:tbl>
              <a:tblPr>
                <a:noFill/>
                <a:tableStyleId>{023054B4-0F0A-4061-8FF5-629E7E7A9F26}</a:tableStyleId>
              </a:tblPr>
              <a:tblGrid>
                <a:gridCol w="151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 b="0" u="none" strike="noStrike" cap="none">
                          <a:solidFill>
                            <a:srgbClr val="0D1C2C"/>
                          </a:solidFill>
                        </a:rPr>
                        <a:t>OFF</a:t>
                      </a:r>
                      <a:endParaRPr sz="1500" b="0">
                        <a:solidFill>
                          <a:srgbClr val="0D1C2C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3750" marR="73750" marT="36875" marB="368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 b="0">
                          <a:solidFill>
                            <a:srgbClr val="0D1C2C"/>
                          </a:solidFill>
                        </a:rPr>
                        <a:t>Special level to turn off logging.</a:t>
                      </a:r>
                      <a:endParaRPr sz="1500" b="0">
                        <a:solidFill>
                          <a:srgbClr val="0D1C2C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3750" marR="73750" marT="36875" marB="3687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 b="0">
                          <a:solidFill>
                            <a:srgbClr val="0D1C2C"/>
                          </a:solidFill>
                        </a:rPr>
                        <a:t>FATAL</a:t>
                      </a:r>
                      <a:endParaRPr sz="1500" b="0">
                        <a:solidFill>
                          <a:srgbClr val="0D1C2C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3750" marR="73750" marT="36875" marB="368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 b="0">
                          <a:solidFill>
                            <a:srgbClr val="0D1C2C"/>
                          </a:solidFill>
                        </a:rPr>
                        <a:t>A critical service failure/complete inability to service requests of any kind.</a:t>
                      </a:r>
                      <a:endParaRPr sz="1500" b="0">
                        <a:solidFill>
                          <a:srgbClr val="0D1C2C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3750" marR="73750" marT="36875" marB="368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 b="0">
                          <a:solidFill>
                            <a:srgbClr val="0D1C2C"/>
                          </a:solidFill>
                        </a:rPr>
                        <a:t>ERROR</a:t>
                      </a:r>
                      <a:endParaRPr sz="1500" b="0">
                        <a:solidFill>
                          <a:srgbClr val="0D1C2C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3750" marR="73750" marT="36875" marB="368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 b="0">
                          <a:solidFill>
                            <a:srgbClr val="0D1C2C"/>
                          </a:solidFill>
                        </a:rPr>
                        <a:t>A significant disruption in a request or the inability to service a request.</a:t>
                      </a:r>
                      <a:endParaRPr sz="1500" b="0">
                        <a:solidFill>
                          <a:srgbClr val="0D1C2C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3750" marR="73750" marT="36875" marB="368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 b="0">
                          <a:solidFill>
                            <a:srgbClr val="0D1C2C"/>
                          </a:solidFill>
                        </a:rPr>
                        <a:t>WARN</a:t>
                      </a:r>
                      <a:endParaRPr sz="1500" b="0">
                        <a:solidFill>
                          <a:srgbClr val="0D1C2C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3750" marR="73750" marT="36875" marB="368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 b="0">
                          <a:solidFill>
                            <a:srgbClr val="0D1C2C"/>
                          </a:solidFill>
                        </a:rPr>
                        <a:t>A non-critical service error or problem that may not require immediate correction.</a:t>
                      </a:r>
                      <a:endParaRPr sz="1500" b="0">
                        <a:solidFill>
                          <a:srgbClr val="0D1C2C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3750" marR="73750" marT="36875" marB="368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 b="0">
                          <a:solidFill>
                            <a:srgbClr val="0D1C2C"/>
                          </a:solidFill>
                        </a:rPr>
                        <a:t>INFO</a:t>
                      </a:r>
                      <a:endParaRPr sz="1500" b="0">
                        <a:solidFill>
                          <a:srgbClr val="0D1C2C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3750" marR="73750" marT="36875" marB="368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 b="0">
                          <a:solidFill>
                            <a:srgbClr val="0D1C2C"/>
                          </a:solidFill>
                        </a:rPr>
                        <a:t>Service lifecycle events or important related very-low-frequency information.</a:t>
                      </a:r>
                      <a:endParaRPr sz="1500" b="0">
                        <a:solidFill>
                          <a:srgbClr val="0D1C2C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3750" marR="73750" marT="36875" marB="368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7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 b="0">
                          <a:solidFill>
                            <a:srgbClr val="0D1C2C"/>
                          </a:solidFill>
                        </a:rPr>
                        <a:t>DEBUG</a:t>
                      </a:r>
                      <a:endParaRPr sz="1500" b="0">
                        <a:solidFill>
                          <a:srgbClr val="0D1C2C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3750" marR="73750" marT="36875" marB="368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 b="0">
                          <a:solidFill>
                            <a:srgbClr val="0D1C2C"/>
                          </a:solidFill>
                        </a:rPr>
                        <a:t>Messages that convey extra information regarding lifecycle or non-request-bound events which may be helpful for debugging.</a:t>
                      </a:r>
                      <a:endParaRPr sz="1500" b="0">
                        <a:solidFill>
                          <a:srgbClr val="0D1C2C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3750" marR="73750" marT="36875" marB="3687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7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 b="0">
                          <a:solidFill>
                            <a:srgbClr val="0D1C2C"/>
                          </a:solidFill>
                        </a:rPr>
                        <a:t>TRACE</a:t>
                      </a:r>
                      <a:endParaRPr sz="1500" b="0">
                        <a:solidFill>
                          <a:srgbClr val="0D1C2C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3750" marR="73750" marT="36875" marB="368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 b="0">
                          <a:solidFill>
                            <a:srgbClr val="0D1C2C"/>
                          </a:solidFill>
                        </a:rPr>
                        <a:t>Messages that convey extra per-request debugging information that may be very high frequency.</a:t>
                      </a:r>
                      <a:endParaRPr sz="1500" b="0">
                        <a:solidFill>
                          <a:srgbClr val="0D1C2C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3750" marR="73750" marT="36875" marB="3687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 b="0">
                          <a:solidFill>
                            <a:srgbClr val="0D1C2C"/>
                          </a:solidFill>
                        </a:rPr>
                        <a:t>ALL</a:t>
                      </a:r>
                      <a:endParaRPr sz="1500" b="0">
                        <a:solidFill>
                          <a:srgbClr val="0D1C2C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3750" marR="73750" marT="36875" marB="3687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500" b="0">
                          <a:solidFill>
                            <a:srgbClr val="0D1C2C"/>
                          </a:solidFill>
                        </a:rPr>
                        <a:t>Special level for all messages including custom levels.</a:t>
                      </a:r>
                      <a:endParaRPr sz="1500" b="0">
                        <a:solidFill>
                          <a:srgbClr val="0D1C2C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73750" marR="73750" marT="36875" marB="3687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Logging Example</a:t>
            </a:r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96252" y="2743200"/>
            <a:ext cx="4752474" cy="2229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Jboss logger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LOG.infov Message Format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20" name="Google Shape;12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2074" y="1657862"/>
            <a:ext cx="5651364" cy="3442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0517" y="5100418"/>
            <a:ext cx="8545707" cy="1524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1C2C"/>
              </a:buClr>
              <a:buSzPts val="4400"/>
              <a:buFont typeface="Open Sans"/>
              <a:buNone/>
            </a:pPr>
            <a:r>
              <a:rPr lang="de-DE" b="0" i="0">
                <a:solidFill>
                  <a:srgbClr val="0D1C2C"/>
                </a:solidFill>
                <a:latin typeface="Open Sans"/>
                <a:ea typeface="Open Sans"/>
                <a:cs typeface="Open Sans"/>
                <a:sym typeface="Open Sans"/>
              </a:rPr>
              <a:t>Injecting a Logger</a:t>
            </a:r>
            <a:endParaRPr/>
          </a:p>
        </p:txBody>
      </p:sp>
      <p:sp>
        <p:nvSpPr>
          <p:cNvPr id="127" name="Google Shape;127;p6"/>
          <p:cNvSpPr txBox="1">
            <a:spLocks noGrp="1"/>
          </p:cNvSpPr>
          <p:nvPr>
            <p:ph type="body" idx="1"/>
          </p:nvPr>
        </p:nvSpPr>
        <p:spPr>
          <a:xfrm>
            <a:off x="674426" y="2235233"/>
            <a:ext cx="5261153" cy="289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1C2C"/>
              </a:buClr>
              <a:buSzPts val="1600"/>
              <a:buFont typeface="Arial"/>
              <a:buChar char="•"/>
            </a:pPr>
            <a:r>
              <a:rPr lang="de-DE" sz="1600" b="0" i="0" u="none" strike="noStrike" cap="none">
                <a:solidFill>
                  <a:srgbClr val="0D1C2C"/>
                </a:solidFill>
                <a:latin typeface="Arial"/>
                <a:ea typeface="Arial"/>
                <a:cs typeface="Arial"/>
                <a:sym typeface="Arial"/>
              </a:rPr>
              <a:t>You can also inject a configured </a:t>
            </a:r>
            <a:r>
              <a:rPr lang="de-DE" sz="1600" b="0" i="0" u="none" strike="noStrike" cap="none">
                <a:solidFill>
                  <a:srgbClr val="943000"/>
                </a:solidFill>
                <a:latin typeface="Arial"/>
                <a:ea typeface="Arial"/>
                <a:cs typeface="Arial"/>
                <a:sym typeface="Arial"/>
              </a:rPr>
              <a:t>org.jboss.logging.Logger</a:t>
            </a:r>
            <a:r>
              <a:rPr lang="de-DE" sz="1600" b="0" i="0" u="none" strike="noStrike" cap="none">
                <a:solidFill>
                  <a:srgbClr val="0D1C2C"/>
                </a:solidFill>
                <a:latin typeface="Arial"/>
                <a:ea typeface="Arial"/>
                <a:cs typeface="Arial"/>
                <a:sym typeface="Arial"/>
              </a:rPr>
              <a:t> instance in your beans and resource classes.</a:t>
            </a:r>
            <a:r>
              <a:rPr lang="de-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2286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de-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The FQCN of the declaring class is used as a logger name, will be used.</a:t>
            </a:r>
            <a:br>
              <a:rPr lang="de-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-DE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org.jboss.logging.Logger.getLogger(SimpleBean.class)</a:t>
            </a:r>
            <a:endParaRPr/>
          </a:p>
          <a:p>
            <a:pPr marL="22860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de-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In this case, the name foo is used as a logger name, i.e. org.jboss.logging.Logger.getLogger("foo") will be used.</a:t>
            </a:r>
            <a:endParaRPr/>
          </a:p>
          <a:p>
            <a:pPr marL="2286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46384" y="1884947"/>
            <a:ext cx="4665506" cy="3739266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Quarkus - Runtime configuration</a:t>
            </a:r>
            <a:endParaRPr/>
          </a:p>
        </p:txBody>
      </p:sp>
      <p:sp>
        <p:nvSpPr>
          <p:cNvPr id="134" name="Google Shape;134;p7"/>
          <p:cNvSpPr txBox="1"/>
          <p:nvPr/>
        </p:nvSpPr>
        <p:spPr>
          <a:xfrm>
            <a:off x="2612615" y="4951030"/>
            <a:ext cx="6096000" cy="584775"/>
          </a:xfrm>
          <a:prstGeom prst="rect">
            <a:avLst/>
          </a:prstGeom>
          <a:solidFill>
            <a:srgbClr val="D8E2F3"/>
          </a:soli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Quarkus Logging Configuration Reference: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https://quarkus.io/guides/logging#loggingConfigurationReference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11967" y="1883284"/>
            <a:ext cx="7083955" cy="287515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algn="tl" rotWithShape="0">
              <a:srgbClr val="000000">
                <a:alpha val="44705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Quarkus - Log Handlers</a:t>
            </a:r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1"/>
          </p:nvPr>
        </p:nvSpPr>
        <p:spPr>
          <a:xfrm>
            <a:off x="838200" y="4534229"/>
            <a:ext cx="7070678" cy="707886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7B40"/>
              </a:buClr>
              <a:buSzPts val="1000"/>
              <a:buFont typeface="Roboto Mono"/>
              <a:buNone/>
            </a:pPr>
            <a:r>
              <a:rPr lang="de-DE" sz="1000" b="0" i="0" u="none" strike="noStrike" cap="none">
                <a:solidFill>
                  <a:srgbClr val="E37B40"/>
                </a:solidFill>
                <a:latin typeface="Roboto Mono"/>
                <a:ea typeface="Roboto Mono"/>
                <a:cs typeface="Roboto Mono"/>
                <a:sym typeface="Roboto Mono"/>
              </a:rPr>
              <a:t>quarkus.log.file.enable</a:t>
            </a:r>
            <a:r>
              <a:rPr lang="de-DE" sz="1000" b="0" i="0" u="none" strike="noStrike" cap="none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de-DE" sz="1000" b="0" i="0" u="none" strike="noStrike" cap="none">
                <a:solidFill>
                  <a:srgbClr val="E37B40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de-DE" sz="1000" b="0" i="0" u="none" strike="noStrike" cap="none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de-DE" sz="1000" b="0" i="0" u="none" strike="noStrike" cap="none">
                <a:solidFill>
                  <a:srgbClr val="AAAAAA"/>
                </a:solidFill>
                <a:latin typeface="Roboto Mono"/>
                <a:ea typeface="Roboto Mono"/>
                <a:cs typeface="Roboto Mono"/>
                <a:sym typeface="Roboto Mono"/>
              </a:rPr>
              <a:t># Send output to a trace.log file under the /tmp directory</a:t>
            </a:r>
            <a:r>
              <a:rPr lang="de-DE" sz="1000" b="0" i="0" u="none" strike="noStrike" cap="none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de-DE" sz="1000" b="0" i="0" u="none" strike="noStrike" cap="none">
                <a:solidFill>
                  <a:srgbClr val="E37B40"/>
                </a:solidFill>
                <a:latin typeface="Roboto Mono"/>
                <a:ea typeface="Roboto Mono"/>
                <a:cs typeface="Roboto Mono"/>
                <a:sym typeface="Roboto Mono"/>
              </a:rPr>
              <a:t>quarkus.log.file.path</a:t>
            </a:r>
            <a:r>
              <a:rPr lang="de-DE" sz="1000" b="0" i="0" u="none" strike="noStrike" cap="none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de-DE" sz="1000" b="0" i="0" u="none" strike="noStrike" cap="none">
                <a:solidFill>
                  <a:srgbClr val="E37B40"/>
                </a:solidFill>
                <a:latin typeface="Roboto Mono"/>
                <a:ea typeface="Roboto Mono"/>
                <a:cs typeface="Roboto Mono"/>
                <a:sym typeface="Roboto Mono"/>
              </a:rPr>
              <a:t>quarkus</a:t>
            </a:r>
            <a:r>
              <a:rPr lang="de-DE" sz="1000">
                <a:solidFill>
                  <a:srgbClr val="E37B40"/>
                </a:solidFill>
                <a:latin typeface="Roboto Mono"/>
                <a:ea typeface="Roboto Mono"/>
                <a:cs typeface="Roboto Mono"/>
                <a:sym typeface="Roboto Mono"/>
              </a:rPr>
              <a:t>-log</a:t>
            </a:r>
            <a:r>
              <a:rPr lang="de-DE" sz="1000" b="0" i="0" u="none" strike="noStrike" cap="none">
                <a:solidFill>
                  <a:srgbClr val="E37B40"/>
                </a:solidFill>
                <a:latin typeface="Roboto Mono"/>
                <a:ea typeface="Roboto Mono"/>
                <a:cs typeface="Roboto Mono"/>
                <a:sym typeface="Roboto Mono"/>
              </a:rPr>
              <a:t>.log</a:t>
            </a:r>
            <a:r>
              <a:rPr lang="de-DE" sz="1000" b="0" i="0" u="none" strike="noStrike" cap="none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7B40"/>
              </a:buClr>
              <a:buSzPts val="1000"/>
              <a:buFont typeface="Roboto Mono"/>
              <a:buNone/>
            </a:pPr>
            <a:r>
              <a:rPr lang="de-DE" sz="1000" b="0" i="0" u="none" strike="noStrike" cap="none">
                <a:solidFill>
                  <a:srgbClr val="E37B40"/>
                </a:solidFill>
                <a:latin typeface="Roboto Mono"/>
                <a:ea typeface="Roboto Mono"/>
                <a:cs typeface="Roboto Mono"/>
                <a:sym typeface="Roboto Mono"/>
              </a:rPr>
              <a:t>quarkus.log.file.level</a:t>
            </a:r>
            <a:r>
              <a:rPr lang="de-DE" sz="1000" b="0" i="0" u="none" strike="noStrike" cap="none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de-DE" sz="1000" b="0" i="0" u="none" strike="noStrike" cap="none">
                <a:solidFill>
                  <a:srgbClr val="E37B40"/>
                </a:solidFill>
                <a:latin typeface="Roboto Mono"/>
                <a:ea typeface="Roboto Mono"/>
                <a:cs typeface="Roboto Mono"/>
                <a:sym typeface="Roboto Mono"/>
              </a:rPr>
              <a:t>debug</a:t>
            </a:r>
            <a:r>
              <a:rPr lang="de-DE" sz="1000" b="0" i="0" u="none" strike="noStrike" cap="none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7B40"/>
              </a:buClr>
              <a:buSzPts val="1000"/>
              <a:buFont typeface="Roboto Mono"/>
              <a:buNone/>
            </a:pPr>
            <a:r>
              <a:rPr lang="de-DE" sz="1000" b="0" i="0" u="none" strike="noStrike" cap="none">
                <a:solidFill>
                  <a:srgbClr val="E37B40"/>
                </a:solidFill>
                <a:latin typeface="Roboto Mono"/>
                <a:ea typeface="Roboto Mono"/>
                <a:cs typeface="Roboto Mono"/>
                <a:sym typeface="Roboto Mono"/>
              </a:rPr>
              <a:t>quarkus.log.file.format</a:t>
            </a:r>
            <a:r>
              <a:rPr lang="de-DE" sz="1000" b="0" i="0" u="none" strike="noStrike" cap="none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de-DE" sz="1000" b="0" i="0" u="none" strike="noStrike" cap="none">
                <a:solidFill>
                  <a:srgbClr val="E37B40"/>
                </a:solidFill>
                <a:latin typeface="Roboto Mono"/>
                <a:ea typeface="Roboto Mono"/>
                <a:cs typeface="Roboto Mono"/>
                <a:sym typeface="Roboto Mono"/>
              </a:rPr>
              <a:t>%d{HH:mm:ss} %-5p [%c{2.}] (%t) %s%e%n</a:t>
            </a:r>
            <a:r>
              <a:rPr lang="de-DE" sz="600" b="0" i="0" u="none" strike="noStrike" cap="none">
                <a:solidFill>
                  <a:schemeClr val="dk1"/>
                </a:solidFill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838200" y="2074166"/>
            <a:ext cx="6144904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console log handler is enabled by default. It outputs all log events to the console of your application (typically to the system’s stdout).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details of its configuration options, see the Console Logging configuration reference.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de-DE"/>
              <a:t>Quarkus – Dokumentation Links</a:t>
            </a:r>
            <a:endParaRPr/>
          </a:p>
        </p:txBody>
      </p:sp>
      <p:sp>
        <p:nvSpPr>
          <p:cNvPr id="148" name="Google Shape;148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Quarkus Logging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de-DE" u="sng">
                <a:solidFill>
                  <a:schemeClr val="hlink"/>
                </a:solidFill>
                <a:hlinkClick r:id="rId3"/>
              </a:rPr>
              <a:t>https://quarkus.io/guides/logging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de-DE"/>
              <a:t>Jboss Logging</a:t>
            </a:r>
            <a:br>
              <a:rPr lang="de-DE"/>
            </a:br>
            <a:r>
              <a:rPr lang="de-DE" u="sng">
                <a:solidFill>
                  <a:schemeClr val="hlink"/>
                </a:solidFill>
                <a:hlinkClick r:id="rId4"/>
              </a:rPr>
              <a:t>https://docs.jboss.org/seam/3/latest/reference/en-US/html/solder-logging.html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Microsoft Office PowerPoint</Application>
  <PresentationFormat>Widescreen</PresentationFormat>
  <Paragraphs>59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Roboto Mono</vt:lpstr>
      <vt:lpstr>Arial</vt:lpstr>
      <vt:lpstr>Calibri</vt:lpstr>
      <vt:lpstr>Open Sans</vt:lpstr>
      <vt:lpstr>Office</vt:lpstr>
      <vt:lpstr>Quarkus  Logging</vt:lpstr>
      <vt:lpstr>Inhalt</vt:lpstr>
      <vt:lpstr>Quarkus – Supported Logging APIS</vt:lpstr>
      <vt:lpstr>Quarkus/Jboss – Log Levels</vt:lpstr>
      <vt:lpstr>Logging Example</vt:lpstr>
      <vt:lpstr>Injecting a Logger</vt:lpstr>
      <vt:lpstr>Quarkus - Runtime configuration</vt:lpstr>
      <vt:lpstr>Quarkus - Log Handlers</vt:lpstr>
      <vt:lpstr>Quarkus – Dokumentation Links</vt:lpstr>
      <vt:lpstr>Danke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CHRISTIAN SCHAEFER</dc:creator>
  <cp:lastModifiedBy>Christian Schaefer</cp:lastModifiedBy>
  <cp:revision>1</cp:revision>
  <dcterms:created xsi:type="dcterms:W3CDTF">2021-11-20T17:21:29Z</dcterms:created>
  <dcterms:modified xsi:type="dcterms:W3CDTF">2025-03-24T07:46:30Z</dcterms:modified>
</cp:coreProperties>
</file>