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9" r:id="rId3"/>
    <p:sldId id="292" r:id="rId4"/>
    <p:sldId id="291" r:id="rId5"/>
    <p:sldId id="293" r:id="rId6"/>
    <p:sldId id="294" r:id="rId7"/>
    <p:sldId id="298" r:id="rId8"/>
    <p:sldId id="297" r:id="rId9"/>
    <p:sldId id="295" r:id="rId10"/>
    <p:sldId id="296" r:id="rId11"/>
    <p:sldId id="27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9" autoAdjust="0"/>
    <p:restoredTop sz="95822" autoAdjust="0"/>
  </p:normalViewPr>
  <p:slideViewPr>
    <p:cSldViewPr snapToGrid="0">
      <p:cViewPr varScale="1">
        <p:scale>
          <a:sx n="110" d="100"/>
          <a:sy n="110" d="100"/>
        </p:scale>
        <p:origin x="103" y="3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config-reference#environment-variables" TargetMode="External"/><Relationship Id="rId2" Type="http://schemas.openxmlformats.org/officeDocument/2006/relationships/hyperlink" Target="https://quarkus.io/guides/config-reference#system-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rkus.io/guides/config-reference#microprofile-config-properties-file" TargetMode="External"/><Relationship Id="rId5" Type="http://schemas.openxmlformats.org/officeDocument/2006/relationships/hyperlink" Target="https://quarkus.io/guides/config-reference#application-properties-file" TargetMode="External"/><Relationship Id="rId4" Type="http://schemas.openxmlformats.org/officeDocument/2006/relationships/hyperlink" Target="https://quarkus.io/guides/config-reference#env-fi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JEE Microservices</a:t>
            </a:r>
            <a:br>
              <a:rPr lang="de-DE" dirty="0"/>
            </a:b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2023</a:t>
            </a:r>
          </a:p>
          <a:p>
            <a:r>
              <a:rPr lang="de-DE" dirty="0"/>
              <a:t>Version 1.0.5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" y="4859062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E3E40-AE35-827E-1355-B41E14AF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Variable in </a:t>
            </a:r>
            <a:r>
              <a:rPr lang="de-DE" dirty="0" err="1"/>
              <a:t>IntellIJ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ED9933-6815-BFA5-94C4-1A18D74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52" y="1690688"/>
            <a:ext cx="9093096" cy="44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5822B-D68F-64EC-3891-7980CAEB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40658-EF55-1A97-4599-75AEE893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Quarkus </a:t>
            </a:r>
            <a:r>
              <a:rPr lang="de-DE" dirty="0" err="1"/>
              <a:t>Konfigurations</a:t>
            </a:r>
            <a:r>
              <a:rPr lang="de-DE" dirty="0"/>
              <a:t> Hierarchie</a:t>
            </a:r>
          </a:p>
          <a:p>
            <a:r>
              <a:rPr lang="de-DE" dirty="0"/>
              <a:t>Quarkus </a:t>
            </a:r>
            <a:r>
              <a:rPr lang="de-DE" dirty="0" err="1"/>
              <a:t>Config</a:t>
            </a:r>
            <a:r>
              <a:rPr lang="de-DE" dirty="0"/>
              <a:t> Property Verwendung und </a:t>
            </a:r>
            <a:r>
              <a:rPr lang="de-DE" dirty="0" err="1"/>
              <a:t>Inject</a:t>
            </a:r>
            <a:endParaRPr lang="de-DE" dirty="0"/>
          </a:p>
          <a:p>
            <a:r>
              <a:rPr lang="de-DE" dirty="0"/>
              <a:t>System Properties</a:t>
            </a:r>
          </a:p>
          <a:p>
            <a:r>
              <a:rPr lang="de-DE" dirty="0"/>
              <a:t>IntelliJ Run </a:t>
            </a:r>
            <a:r>
              <a:rPr lang="de-DE" dirty="0" err="1"/>
              <a:t>Configuration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86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752F3-667A-221F-3D51-C6BA73A5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– Quellen und Hierarchie</a:t>
            </a:r>
          </a:p>
        </p:txBody>
      </p:sp>
      <p:pic>
        <p:nvPicPr>
          <p:cNvPr id="2050" name="Picture 2" descr="config sources">
            <a:extLst>
              <a:ext uri="{FF2B5EF4-FFF2-40B4-BE49-F238E27FC236}">
                <a16:creationId xmlns:a16="http://schemas.microsoft.com/office/drawing/2014/main" id="{AAEAF098-C1CB-9727-542F-FFC08FC630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3289"/>
            <a:ext cx="10515600" cy="223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5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00336-6E86-5F2C-3F64-934F9143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– Quellen und Hierarchie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7EC17-609A-F357-07E5-6ABD6385B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1535"/>
            <a:ext cx="9641619" cy="461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By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default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Quarkus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reads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configuration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multiple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sources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(400) 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System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properties</a:t>
            </a:r>
            <a:endParaRPr kumimoji="0" lang="de-DE" altLang="de-DE" sz="1800" b="0" i="0" u="sng" strike="noStrike" cap="none" normalizeH="0" baseline="0" dirty="0">
              <a:ln>
                <a:noFill/>
              </a:ln>
              <a:solidFill>
                <a:srgbClr val="1259A5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(300) 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Environment variables</a:t>
            </a:r>
            <a:endParaRPr kumimoji="0" lang="de-DE" altLang="de-DE" sz="1800" b="0" i="0" u="sng" strike="noStrike" cap="none" normalizeH="0" baseline="0" dirty="0">
              <a:ln>
                <a:noFill/>
              </a:ln>
              <a:solidFill>
                <a:srgbClr val="1259A5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(295) 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.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env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current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working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directory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(260) </a:t>
            </a:r>
            <a:r>
              <a:rPr lang="de-DE" altLang="de-DE" sz="1800" u="sng" dirty="0" err="1">
                <a:solidFill>
                  <a:srgbClr val="1259A5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Quarkus</a:t>
            </a:r>
            <a:r>
              <a:rPr lang="de-DE" altLang="de-DE" sz="1800" u="sng" dirty="0">
                <a:solidFill>
                  <a:srgbClr val="1259A5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altLang="de-DE" sz="1800" u="sng" dirty="0" err="1">
                <a:solidFill>
                  <a:srgbClr val="1259A5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de-DE" altLang="de-DE" sz="1800" u="sng" dirty="0">
                <a:solidFill>
                  <a:srgbClr val="1259A5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altLang="de-DE" sz="1800" u="sng" dirty="0" err="1">
                <a:solidFill>
                  <a:srgbClr val="1259A5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configuration</a:t>
            </a:r>
            <a:r>
              <a:rPr lang="de-DE" altLang="de-DE" sz="1800" u="sng" dirty="0">
                <a:solidFill>
                  <a:srgbClr val="1259A5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file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in 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$PWD/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config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application.properties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943000"/>
              </a:solidFill>
              <a:effectLst/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(250) 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Quarkus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Application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configuration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file</a:t>
            </a:r>
            <a:r>
              <a:rPr lang="de-DE" altLang="de-DE" sz="1800" dirty="0">
                <a:solidFill>
                  <a:srgbClr val="0D1C2C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application.properties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classpath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(100) 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MicroProfile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Config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configuration</a:t>
            </a:r>
            <a:r>
              <a:rPr kumimoji="0" lang="de-DE" altLang="de-DE" sz="1800" b="0" i="0" u="sng" strike="noStrike" cap="none" normalizeH="0" baseline="0" dirty="0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 </a:t>
            </a:r>
            <a:r>
              <a:rPr kumimoji="0" lang="de-DE" altLang="de-DE" sz="1800" b="0" i="0" u="sng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file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META-INF/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microprofile-config.properties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classpath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788A7B-EDBF-59D8-2134-EEDDE5DA1AFD}"/>
              </a:ext>
            </a:extLst>
          </p:cNvPr>
          <p:cNvSpPr txBox="1"/>
          <p:nvPr/>
        </p:nvSpPr>
        <p:spPr>
          <a:xfrm>
            <a:off x="757362" y="625191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https://quarkus.io/guides/config-reference</a:t>
            </a:r>
          </a:p>
        </p:txBody>
      </p:sp>
    </p:spTree>
    <p:extLst>
      <p:ext uri="{BB962C8B-B14F-4D97-AF65-F5344CB8AC3E}">
        <p14:creationId xmlns:p14="http://schemas.microsoft.com/office/powerpoint/2010/main" val="372239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E0E78-950E-D061-41A4-B0AF8877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32" y="337834"/>
            <a:ext cx="10866120" cy="13255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Config</a:t>
            </a:r>
            <a:r>
              <a:rPr lang="de-DE" dirty="0"/>
              <a:t> Property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0B158B-6A6E-4AAC-2245-591F8B37DF1A}"/>
              </a:ext>
            </a:extLst>
          </p:cNvPr>
          <p:cNvSpPr txBox="1"/>
          <p:nvPr/>
        </p:nvSpPr>
        <p:spPr>
          <a:xfrm>
            <a:off x="976629" y="1419031"/>
            <a:ext cx="62315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@Path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"/helloMicroDemo"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DemoMicroResource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{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private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static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final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Logger </a:t>
            </a:r>
            <a:r>
              <a:rPr lang="de-DE" sz="1400" b="0" i="1" dirty="0">
                <a:solidFill>
                  <a:srgbClr val="9876AA"/>
                </a:solidFill>
                <a:latin typeface="JetBrains Mono"/>
              </a:rPr>
              <a:t>LOG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=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Logger.</a:t>
            </a:r>
            <a:r>
              <a:rPr lang="de-DE" sz="1400" b="0" i="1" dirty="0" err="1">
                <a:solidFill>
                  <a:srgbClr val="A9B7C6"/>
                </a:solidFill>
                <a:latin typeface="JetBrains Mono"/>
              </a:rPr>
              <a:t>getLogger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DemoMicroResource.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@ConfigProperty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(name = 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greeting.message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defaultValue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default-value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String </a:t>
            </a:r>
            <a:r>
              <a:rPr lang="de-DE" sz="1400" b="0" i="0" dirty="0" err="1">
                <a:solidFill>
                  <a:srgbClr val="9876AA"/>
                </a:solidFill>
                <a:latin typeface="JetBrains Mono"/>
              </a:rPr>
              <a:t>message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@GET</a:t>
            </a:r>
            <a:br>
              <a:rPr lang="de-DE" sz="14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    @Path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"/showMessage"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@Produces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(MediaType.</a:t>
            </a:r>
            <a:r>
              <a:rPr lang="de-DE" sz="1400" b="0" i="1" dirty="0">
                <a:solidFill>
                  <a:srgbClr val="9876AA"/>
                </a:solidFill>
                <a:latin typeface="JetBrains Mono"/>
              </a:rPr>
              <a:t>TEXT_PLAIN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de-DE" sz="1400" b="0" i="0" dirty="0" err="1">
                <a:solidFill>
                  <a:srgbClr val="FFC66D"/>
                </a:solidFill>
                <a:latin typeface="JetBrains Mono"/>
              </a:rPr>
              <a:t>showMessage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de-DE" sz="1400" b="0" i="1" dirty="0" err="1">
                <a:solidFill>
                  <a:srgbClr val="9876AA"/>
                </a:solidFill>
                <a:latin typeface="JetBrains Mono"/>
              </a:rPr>
              <a:t>LOG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.infov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  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"INFO  :: 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showMessage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 {0}"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400" b="0" i="0" dirty="0" err="1">
                <a:solidFill>
                  <a:srgbClr val="9876AA"/>
                </a:solidFill>
                <a:latin typeface="JetBrains Mono"/>
              </a:rPr>
              <a:t>message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try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"Hello: "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+ </a:t>
            </a:r>
            <a:r>
              <a:rPr lang="de-DE" sz="1400" b="0" i="0" dirty="0" err="1">
                <a:solidFill>
                  <a:srgbClr val="9876AA"/>
                </a:solidFill>
                <a:latin typeface="JetBrains Mono"/>
              </a:rPr>
              <a:t>message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catch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RuntimeException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ex ) {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de-DE" sz="1400" b="0" i="1" dirty="0" err="1">
                <a:solidFill>
                  <a:srgbClr val="9876AA"/>
                </a:solidFill>
                <a:latin typeface="JetBrains Mono"/>
              </a:rPr>
              <a:t>LOG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.error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fehler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 beim 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message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 lesen "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ex)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""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79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317B1-3842-0B35-DFF8-5D147C30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r>
              <a:rPr lang="de-DE" dirty="0"/>
              <a:t> Property in </a:t>
            </a:r>
            <a:r>
              <a:rPr lang="de-DE" dirty="0" err="1"/>
              <a:t>Configuration</a:t>
            </a:r>
            <a:r>
              <a:rPr lang="de-DE" dirty="0"/>
              <a:t>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FB573-421E-A790-4FB3-3CEBA7A35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65" y="4579829"/>
            <a:ext cx="8806733" cy="166774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Use: </a:t>
            </a:r>
          </a:p>
          <a:p>
            <a:pPr marL="0" indent="0">
              <a:buNone/>
            </a:pPr>
            <a:r>
              <a:rPr lang="de-DE" dirty="0"/>
              <a:t>${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rood</a:t>
            </a:r>
            <a:r>
              <a:rPr lang="de-DE" dirty="0"/>
              <a:t>}/</a:t>
            </a:r>
            <a:r>
              <a:rPr lang="de-DE" dirty="0" err="1"/>
              <a:t>config</a:t>
            </a:r>
            <a:r>
              <a:rPr lang="de-DE" dirty="0"/>
              <a:t>/</a:t>
            </a:r>
            <a:r>
              <a:rPr lang="de-DE" dirty="0" err="1"/>
              <a:t>application.property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external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B120E1-BEB9-477C-4852-A6B10065CA59}"/>
              </a:ext>
            </a:extLst>
          </p:cNvPr>
          <p:cNvSpPr txBox="1"/>
          <p:nvPr/>
        </p:nvSpPr>
        <p:spPr>
          <a:xfrm>
            <a:off x="2450991" y="1813829"/>
            <a:ext cx="6094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# Das ist mein erstes Property</a:t>
            </a:r>
            <a:br>
              <a:rPr lang="de-DE" sz="1800" b="0" i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greeting.message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=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greeting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configuration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new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" </a:t>
            </a:r>
            <a:br>
              <a:rPr lang="de-DE" sz="1800" b="0" i="0" dirty="0">
                <a:solidFill>
                  <a:srgbClr val="6A8759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6A8759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6A8759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#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logging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configuration</a:t>
            </a:r>
            <a:br>
              <a:rPr lang="de-DE" sz="1800" b="0" i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quarkus.log.console.format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=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TEE: %d{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HH:mm:ss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} %-5p [%c{2.}] (%t) %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s%e%n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</a:t>
            </a:r>
            <a:br>
              <a:rPr lang="de-DE" sz="1800" b="0" i="0" dirty="0">
                <a:solidFill>
                  <a:srgbClr val="6A8759"/>
                </a:solidFill>
                <a:latin typeface="JetBrains Mono"/>
              </a:rPr>
            </a:b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quarkus.log.console.level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=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INFO</a:t>
            </a:r>
            <a:br>
              <a:rPr lang="de-DE" sz="1800" b="0" i="0" dirty="0">
                <a:solidFill>
                  <a:srgbClr val="6A8759"/>
                </a:solidFill>
                <a:latin typeface="JetBrains Mono"/>
              </a:rPr>
            </a:b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quarkus.log.level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=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67472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85F1C-A9F0-4217-C833-739D12B0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Programatischer</a:t>
            </a:r>
            <a:r>
              <a:rPr lang="de-DE" dirty="0"/>
              <a:t> Zugriff auf die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B5A418-F91E-0014-FE8A-8C96ABC6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53" y="2037568"/>
            <a:ext cx="9291884" cy="203132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databaseName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ConfigProvider.getConfig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getValue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 panose="00000009000000000000" pitchFamily="49" charset="0"/>
              </a:rPr>
              <a:t>"database.name"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E91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222222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Optional&lt;String&gt;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maybeDatabaseName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ConfigProvider.getConfig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getOptionalValue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 panose="00000009000000000000" pitchFamily="49" charset="0"/>
              </a:rPr>
              <a:t>"database.name"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E91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259A5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5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EC329-598F-6BE5-58E2-FCFAF441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Externes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11A51-65A4-5D19-ADD1-D2A3BD95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97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1D170-B142-26C4-9A8F-3570FBF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Properties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3AF589-AD88-B5E3-117E-5EFD36271750}"/>
              </a:ext>
            </a:extLst>
          </p:cNvPr>
          <p:cNvSpPr txBox="1"/>
          <p:nvPr/>
        </p:nvSpPr>
        <p:spPr>
          <a:xfrm>
            <a:off x="730526" y="1854673"/>
            <a:ext cx="10730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/>
              <a:t>System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-D </a:t>
            </a: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startup</a:t>
            </a:r>
            <a:r>
              <a:rPr lang="de-DE" dirty="0"/>
              <a:t>. 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youshallnotpass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quarkus.datasource.password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./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mvnw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quarkus:dev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Dquarkus.datasource.password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youshallnotpass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runner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Dquarkus.datasource.password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youshallnotpass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jar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target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quarkus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-app/quarkus-run.jar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a native </a:t>
            </a:r>
            <a:r>
              <a:rPr lang="de-DE" dirty="0" err="1"/>
              <a:t>executable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./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target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myapp-runner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Dquarkus.datasource.password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youshallnotpass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515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Open Sans</vt:lpstr>
      <vt:lpstr>Roboto Mono</vt:lpstr>
      <vt:lpstr>Office</vt:lpstr>
      <vt:lpstr>JEE Microservices Configuration</vt:lpstr>
      <vt:lpstr>Inhalt</vt:lpstr>
      <vt:lpstr>Quarkus Config – Quellen und Hierarchie</vt:lpstr>
      <vt:lpstr>Quarkus Config – Quellen und Hierarchie</vt:lpstr>
      <vt:lpstr>Use Config Property Example</vt:lpstr>
      <vt:lpstr>Config Property in Configuration File</vt:lpstr>
      <vt:lpstr>Programatischer Zugriff auf die Configuration</vt:lpstr>
      <vt:lpstr>Externes File</vt:lpstr>
      <vt:lpstr>System Properties - Example</vt:lpstr>
      <vt:lpstr>System Variable in IntellIJ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30</cp:revision>
  <dcterms:created xsi:type="dcterms:W3CDTF">2021-11-20T17:21:29Z</dcterms:created>
  <dcterms:modified xsi:type="dcterms:W3CDTF">2025-03-24T14:52:22Z</dcterms:modified>
</cp:coreProperties>
</file>