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89" r:id="rId3"/>
    <p:sldId id="290" r:id="rId4"/>
    <p:sldId id="291" r:id="rId5"/>
    <p:sldId id="292" r:id="rId6"/>
    <p:sldId id="293" r:id="rId7"/>
    <p:sldId id="294" r:id="rId8"/>
    <p:sldId id="297" r:id="rId9"/>
    <p:sldId id="295" r:id="rId10"/>
    <p:sldId id="298" r:id="rId11"/>
    <p:sldId id="296" r:id="rId12"/>
    <p:sldId id="299" r:id="rId13"/>
    <p:sldId id="300" r:id="rId14"/>
    <p:sldId id="309" r:id="rId15"/>
    <p:sldId id="301" r:id="rId16"/>
    <p:sldId id="310" r:id="rId17"/>
    <p:sldId id="311" r:id="rId18"/>
    <p:sldId id="312" r:id="rId19"/>
    <p:sldId id="313" r:id="rId20"/>
    <p:sldId id="302" r:id="rId21"/>
    <p:sldId id="303" r:id="rId22"/>
    <p:sldId id="304" r:id="rId23"/>
    <p:sldId id="306" r:id="rId24"/>
    <p:sldId id="314" r:id="rId25"/>
    <p:sldId id="305" r:id="rId26"/>
    <p:sldId id="307" r:id="rId27"/>
    <p:sldId id="308" r:id="rId28"/>
    <p:sldId id="277"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3" autoAdjust="0"/>
    <p:restoredTop sz="95822" autoAdjust="0"/>
  </p:normalViewPr>
  <p:slideViewPr>
    <p:cSldViewPr snapToGrid="0">
      <p:cViewPr varScale="1">
        <p:scale>
          <a:sx n="115" d="100"/>
          <a:sy n="115" d="100"/>
        </p:scale>
        <p:origin x="907" y="130"/>
      </p:cViewPr>
      <p:guideLst>
        <p:guide orient="horz" pos="2160"/>
        <p:guide pos="3840"/>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xml"/><Relationship Id="rId1"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18:36.71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83E9E-B2EC-4F27-AD26-CFDCB6B122B4}" type="datetimeFigureOut">
              <a:rPr lang="de-DE" smtClean="0"/>
              <a:t>08.06.2023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3C751-C91A-4C31-A698-FAFA0E3076C2}" type="slidenum">
              <a:rPr lang="de-DE" smtClean="0"/>
              <a:t>‹Nr.›</a:t>
            </a:fld>
            <a:endParaRPr lang="de-DE"/>
          </a:p>
        </p:txBody>
      </p:sp>
    </p:spTree>
    <p:extLst>
      <p:ext uri="{BB962C8B-B14F-4D97-AF65-F5344CB8AC3E}">
        <p14:creationId xmlns:p14="http://schemas.microsoft.com/office/powerpoint/2010/main" val="2514077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453C751-C91A-4C31-A698-FAFA0E3076C2}" type="slidenum">
              <a:rPr lang="de-DE" smtClean="0"/>
              <a:t>9</a:t>
            </a:fld>
            <a:endParaRPr lang="de-DE"/>
          </a:p>
        </p:txBody>
      </p:sp>
    </p:spTree>
    <p:extLst>
      <p:ext uri="{BB962C8B-B14F-4D97-AF65-F5344CB8AC3E}">
        <p14:creationId xmlns:p14="http://schemas.microsoft.com/office/powerpoint/2010/main" val="1417599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29EF4-BD3E-4D06-AEEC-58F43D28C9D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4D13BBD-DB7A-4B7E-9FDC-2664BE251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D3913DC-CC95-4CA1-9D4D-C96E0E42F851}"/>
              </a:ext>
            </a:extLst>
          </p:cNvPr>
          <p:cNvSpPr>
            <a:spLocks noGrp="1"/>
          </p:cNvSpPr>
          <p:nvPr>
            <p:ph type="dt" sz="half" idx="10"/>
          </p:nvPr>
        </p:nvSpPr>
        <p:spPr/>
        <p:txBody>
          <a:bodyPr/>
          <a:lstStyle/>
          <a:p>
            <a:fld id="{754E2086-8CAB-4C99-8031-A26DB20B6863}" type="datetimeFigureOut">
              <a:rPr lang="de-DE" smtClean="0"/>
              <a:t>08.06.2023</a:t>
            </a:fld>
            <a:endParaRPr lang="de-DE" dirty="0"/>
          </a:p>
        </p:txBody>
      </p:sp>
      <p:sp>
        <p:nvSpPr>
          <p:cNvPr id="5" name="Fußzeilenplatzhalter 4">
            <a:extLst>
              <a:ext uri="{FF2B5EF4-FFF2-40B4-BE49-F238E27FC236}">
                <a16:creationId xmlns:a16="http://schemas.microsoft.com/office/drawing/2014/main" id="{EE11D81A-5E59-4D72-894B-DB276348A8AF}"/>
              </a:ext>
            </a:extLst>
          </p:cNvPr>
          <p:cNvSpPr>
            <a:spLocks noGrp="1"/>
          </p:cNvSpPr>
          <p:nvPr>
            <p:ph type="ftr" sz="quarter" idx="11"/>
          </p:nvPr>
        </p:nvSpPr>
        <p:spPr/>
        <p:txBody>
          <a:bodyPr/>
          <a:lstStyle/>
          <a:p>
            <a:r>
              <a:rPr lang="de-AT" dirty="0"/>
              <a:t>@ 2021  - CGS IT Solutions GmbH</a:t>
            </a:r>
          </a:p>
          <a:p>
            <a:r>
              <a:rPr lang="de-DE" dirty="0"/>
              <a:t>http://www.cgs.at </a:t>
            </a:r>
          </a:p>
        </p:txBody>
      </p:sp>
      <p:sp>
        <p:nvSpPr>
          <p:cNvPr id="6" name="Foliennummernplatzhalter 5">
            <a:extLst>
              <a:ext uri="{FF2B5EF4-FFF2-40B4-BE49-F238E27FC236}">
                <a16:creationId xmlns:a16="http://schemas.microsoft.com/office/drawing/2014/main" id="{E49C6AAA-6E79-429E-A70D-7A9E702F7EAB}"/>
              </a:ext>
            </a:extLst>
          </p:cNvPr>
          <p:cNvSpPr>
            <a:spLocks noGrp="1"/>
          </p:cNvSpPr>
          <p:nvPr>
            <p:ph type="sldNum" sz="quarter" idx="12"/>
          </p:nvPr>
        </p:nvSpPr>
        <p:spPr>
          <a:xfrm>
            <a:off x="8610600" y="6356350"/>
            <a:ext cx="2483112" cy="365125"/>
          </a:xfrm>
        </p:spPr>
        <p:txBody>
          <a:bodyPr/>
          <a:lstStyle/>
          <a:p>
            <a:fld id="{DBAF2647-8048-487E-86E6-C922A3AA4B79}" type="slidenum">
              <a:rPr lang="de-DE" smtClean="0"/>
              <a:t>‹Nr.›</a:t>
            </a:fld>
            <a:endParaRPr lang="de-DE"/>
          </a:p>
        </p:txBody>
      </p:sp>
      <p:pic>
        <p:nvPicPr>
          <p:cNvPr id="12" name="Grafik 11" descr="Ein Bild, das Zeichnung enthält.&#10;&#10;Automatisch generierte Beschreibung">
            <a:extLst>
              <a:ext uri="{FF2B5EF4-FFF2-40B4-BE49-F238E27FC236}">
                <a16:creationId xmlns:a16="http://schemas.microsoft.com/office/drawing/2014/main" id="{F87BDD98-C7C2-4B39-B526-9E67955C9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88" y="296341"/>
            <a:ext cx="1851775" cy="83169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Freihand 6">
                <a:extLst>
                  <a:ext uri="{FF2B5EF4-FFF2-40B4-BE49-F238E27FC236}">
                    <a16:creationId xmlns:a16="http://schemas.microsoft.com/office/drawing/2014/main" id="{A213EBA1-88A4-4EFE-9328-67FAED4EA3CA}"/>
                  </a:ext>
                </a:extLst>
              </p14:cNvPr>
              <p14:cNvContentPartPr/>
              <p14:nvPr userDrawn="1"/>
            </p14:nvContentPartPr>
            <p14:xfrm>
              <a:off x="232758" y="-205736"/>
              <a:ext cx="360" cy="360"/>
            </p14:xfrm>
          </p:contentPart>
        </mc:Choice>
        <mc:Fallback xmlns="">
          <p:pic>
            <p:nvPicPr>
              <p:cNvPr id="7" name="Freihand 6">
                <a:extLst>
                  <a:ext uri="{FF2B5EF4-FFF2-40B4-BE49-F238E27FC236}">
                    <a16:creationId xmlns:a16="http://schemas.microsoft.com/office/drawing/2014/main" id="{A213EBA1-88A4-4EFE-9328-67FAED4EA3CA}"/>
                  </a:ext>
                </a:extLst>
              </p:cNvPr>
              <p:cNvPicPr/>
              <p:nvPr/>
            </p:nvPicPr>
            <p:blipFill>
              <a:blip r:embed="rId4"/>
              <a:stretch>
                <a:fillRect/>
              </a:stretch>
            </p:blipFill>
            <p:spPr>
              <a:xfrm>
                <a:off x="224118" y="-214736"/>
                <a:ext cx="18000" cy="18000"/>
              </a:xfrm>
              <a:prstGeom prst="rect">
                <a:avLst/>
              </a:prstGeom>
            </p:spPr>
          </p:pic>
        </mc:Fallback>
      </mc:AlternateContent>
      <p:cxnSp>
        <p:nvCxnSpPr>
          <p:cNvPr id="10" name="Gerader Verbinder 9">
            <a:extLst>
              <a:ext uri="{FF2B5EF4-FFF2-40B4-BE49-F238E27FC236}">
                <a16:creationId xmlns:a16="http://schemas.microsoft.com/office/drawing/2014/main" id="{942A3607-1EAD-4DF1-8AA8-0B190A75D525}"/>
              </a:ext>
            </a:extLst>
          </p:cNvPr>
          <p:cNvCxnSpPr>
            <a:stCxn id="4" idx="0"/>
            <a:endCxn id="6" idx="0"/>
          </p:cNvCxnSpPr>
          <p:nvPr userDrawn="1"/>
        </p:nvCxnSpPr>
        <p:spPr>
          <a:xfrm>
            <a:off x="2209800" y="6356350"/>
            <a:ext cx="76423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E1168-E5DA-4C40-8301-631302231D0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8033172-38E6-49B0-98C9-DC4E66C843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752DEDC-462B-4856-88DF-66F38D27198A}"/>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5" name="Fußzeilenplatzhalter 4">
            <a:extLst>
              <a:ext uri="{FF2B5EF4-FFF2-40B4-BE49-F238E27FC236}">
                <a16:creationId xmlns:a16="http://schemas.microsoft.com/office/drawing/2014/main" id="{671671A8-5CE8-419B-ACFA-7022ED5ED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69985AA-A028-4713-BC2E-A30F1FF40BB9}"/>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93393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03A51A7-6DEA-425E-A1A8-812B225FDFA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0A2343A-5DD3-4F2F-BAE7-DB63832BA8D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E6C6064-4603-4CAE-BA73-9FF37FCEECB9}"/>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5" name="Fußzeilenplatzhalter 4">
            <a:extLst>
              <a:ext uri="{FF2B5EF4-FFF2-40B4-BE49-F238E27FC236}">
                <a16:creationId xmlns:a16="http://schemas.microsoft.com/office/drawing/2014/main" id="{28035A6D-82D0-4829-9D54-A10FBC8941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6A65862-4198-42E7-B900-FC520DFC74B0}"/>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94659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E03DC-4FBD-42F1-9BE3-413E5E20827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8DA7644-6D50-4147-B092-5406AC456C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Datumsplatzhalter 8">
            <a:extLst>
              <a:ext uri="{FF2B5EF4-FFF2-40B4-BE49-F238E27FC236}">
                <a16:creationId xmlns:a16="http://schemas.microsoft.com/office/drawing/2014/main" id="{64CCA46C-EAA2-492F-8601-DDE7F3E67BE8}"/>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10" name="Fußzeilenplatzhalter 9">
            <a:extLst>
              <a:ext uri="{FF2B5EF4-FFF2-40B4-BE49-F238E27FC236}">
                <a16:creationId xmlns:a16="http://schemas.microsoft.com/office/drawing/2014/main" id="{73AE39EE-DEEE-4E3E-B111-1F764266E712}"/>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11" name="Foliennummernplatzhalter 10">
            <a:extLst>
              <a:ext uri="{FF2B5EF4-FFF2-40B4-BE49-F238E27FC236}">
                <a16:creationId xmlns:a16="http://schemas.microsoft.com/office/drawing/2014/main" id="{004AE4E8-3926-483D-A505-B02FAF5712BE}"/>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10429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1F7CD-8B26-4612-95BB-A1A5BA029D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116512-9B47-4C8A-BD4D-7CB32A6D2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B94402B-F56F-45BB-96D4-44EA2A2F8F66}"/>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5" name="Fußzeilenplatzhalter 4">
            <a:extLst>
              <a:ext uri="{FF2B5EF4-FFF2-40B4-BE49-F238E27FC236}">
                <a16:creationId xmlns:a16="http://schemas.microsoft.com/office/drawing/2014/main" id="{7EBADD3B-0B6E-4168-BB95-3EC9770B9DD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0E75717C-A219-4C65-A7EB-DA13E86D14C4}"/>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66351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EE0D76-00EF-43A0-84A2-60DA902274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AE7933F-3951-49FF-AE85-3E8F0DAE95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228C56A-A0DD-4FBC-8A35-B4EF0A07EA8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E3A282E-0390-43EC-9E4B-1B1ECAF19E03}"/>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6" name="Fußzeilenplatzhalter 5">
            <a:extLst>
              <a:ext uri="{FF2B5EF4-FFF2-40B4-BE49-F238E27FC236}">
                <a16:creationId xmlns:a16="http://schemas.microsoft.com/office/drawing/2014/main" id="{71751984-DD7D-4A7C-9B0F-43B2A7E3CF0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7" name="Foliennummernplatzhalter 6">
            <a:extLst>
              <a:ext uri="{FF2B5EF4-FFF2-40B4-BE49-F238E27FC236}">
                <a16:creationId xmlns:a16="http://schemas.microsoft.com/office/drawing/2014/main" id="{D74A368C-225D-4023-81EC-35C7AE46D361}"/>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7982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71436-0714-42A1-9AB5-9CBA3B56B7D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4CDB534-4BE7-4F00-98D6-2798A303D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B24FB82-C772-4166-AACD-6935FDED83A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E9A24FB-B0C4-4E20-8ECD-B0C574A08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BE1F6D7-79CD-4E61-8EA1-46C832AC906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52DEFA-2D21-4BC7-B48F-6FA31AFA0831}"/>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8" name="Fußzeilenplatzhalter 7">
            <a:extLst>
              <a:ext uri="{FF2B5EF4-FFF2-40B4-BE49-F238E27FC236}">
                <a16:creationId xmlns:a16="http://schemas.microsoft.com/office/drawing/2014/main" id="{376DD258-CFF0-490C-9496-F9826BF84F96}"/>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9" name="Foliennummernplatzhalter 8">
            <a:extLst>
              <a:ext uri="{FF2B5EF4-FFF2-40B4-BE49-F238E27FC236}">
                <a16:creationId xmlns:a16="http://schemas.microsoft.com/office/drawing/2014/main" id="{E3987A30-CA16-4E73-9AB6-79D049131592}"/>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310037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5A972-4460-43B3-9B46-DD4D19C0FDB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64F27E5-A55B-4689-BD4F-CA595D28AE5F}"/>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4" name="Fußzeilenplatzhalter 3">
            <a:extLst>
              <a:ext uri="{FF2B5EF4-FFF2-40B4-BE49-F238E27FC236}">
                <a16:creationId xmlns:a16="http://schemas.microsoft.com/office/drawing/2014/main" id="{4DD06C03-349E-4127-96CC-1D52CFBCA262}"/>
              </a:ext>
            </a:extLst>
          </p:cNvPr>
          <p:cNvSpPr>
            <a:spLocks noGrp="1"/>
          </p:cNvSpPr>
          <p:nvPr>
            <p:ph type="ftr" sz="quarter" idx="11"/>
          </p:nvPr>
        </p:nvSpPr>
        <p:spPr/>
        <p:txBody>
          <a:bodyPr/>
          <a:lstStyle/>
          <a:p>
            <a:r>
              <a:rPr lang="de-AT" dirty="0"/>
              <a:t>@ 2021  - CGS IT Solutions GmbH</a:t>
            </a:r>
          </a:p>
          <a:p>
            <a:r>
              <a:rPr lang="de-DE" dirty="0"/>
              <a:t>http://www.cgs.at </a:t>
            </a:r>
          </a:p>
        </p:txBody>
      </p:sp>
      <p:sp>
        <p:nvSpPr>
          <p:cNvPr id="5" name="Foliennummernplatzhalter 4">
            <a:extLst>
              <a:ext uri="{FF2B5EF4-FFF2-40B4-BE49-F238E27FC236}">
                <a16:creationId xmlns:a16="http://schemas.microsoft.com/office/drawing/2014/main" id="{BD874B9A-712E-43A5-B4CD-2E222452B003}"/>
              </a:ext>
            </a:extLst>
          </p:cNvPr>
          <p:cNvSpPr>
            <a:spLocks noGrp="1"/>
          </p:cNvSpPr>
          <p:nvPr>
            <p:ph type="sldNum" sz="quarter" idx="12"/>
          </p:nvPr>
        </p:nvSpPr>
        <p:spPr/>
        <p:txBody>
          <a:bodyPr/>
          <a:lstStyle/>
          <a:p>
            <a:fld id="{DBAF2647-8048-487E-86E6-C922A3AA4B79}" type="slidenum">
              <a:rPr lang="de-DE" smtClean="0"/>
              <a:t>‹Nr.›</a:t>
            </a:fld>
            <a:endParaRPr lang="de-DE"/>
          </a:p>
        </p:txBody>
      </p:sp>
      <p:pic>
        <p:nvPicPr>
          <p:cNvPr id="7" name="Grafik 6" descr="Ein Bild, das Zeichnung enthält.&#10;&#10;Automatisch generierte Beschreibung">
            <a:extLst>
              <a:ext uri="{FF2B5EF4-FFF2-40B4-BE49-F238E27FC236}">
                <a16:creationId xmlns:a16="http://schemas.microsoft.com/office/drawing/2014/main" id="{5FD8231F-4E6C-415B-A9C8-554CFB09FA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119168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D521E0F-4901-435E-8D04-A5237F1F903E}"/>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3" name="Fußzeilenplatzhalter 2">
            <a:extLst>
              <a:ext uri="{FF2B5EF4-FFF2-40B4-BE49-F238E27FC236}">
                <a16:creationId xmlns:a16="http://schemas.microsoft.com/office/drawing/2014/main" id="{CE875299-3032-4DD4-9324-5511E5E36D1D}"/>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4" name="Foliennummernplatzhalter 3">
            <a:extLst>
              <a:ext uri="{FF2B5EF4-FFF2-40B4-BE49-F238E27FC236}">
                <a16:creationId xmlns:a16="http://schemas.microsoft.com/office/drawing/2014/main" id="{60D1F458-5BD1-473B-907E-CF66B8306516}"/>
              </a:ext>
            </a:extLst>
          </p:cNvPr>
          <p:cNvSpPr>
            <a:spLocks noGrp="1"/>
          </p:cNvSpPr>
          <p:nvPr>
            <p:ph type="sldNum" sz="quarter" idx="12"/>
          </p:nvPr>
        </p:nvSpPr>
        <p:spPr/>
        <p:txBody>
          <a:bodyPr/>
          <a:lstStyle/>
          <a:p>
            <a:fld id="{DBAF2647-8048-487E-86E6-C922A3AA4B79}" type="slidenum">
              <a:rPr lang="de-DE" smtClean="0"/>
              <a:t>‹Nr.›</a:t>
            </a:fld>
            <a:endParaRPr lang="de-DE"/>
          </a:p>
        </p:txBody>
      </p:sp>
      <p:pic>
        <p:nvPicPr>
          <p:cNvPr id="6" name="Grafik 5" descr="Ein Bild, das Zeichnung enthält.&#10;&#10;Automatisch generierte Beschreibung">
            <a:extLst>
              <a:ext uri="{FF2B5EF4-FFF2-40B4-BE49-F238E27FC236}">
                <a16:creationId xmlns:a16="http://schemas.microsoft.com/office/drawing/2014/main" id="{D364FC51-1E4D-4AEB-9DBF-2CC2B152AB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17093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E1073-C1AD-4B9A-9D61-0C893D8A45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D801D75-8E26-4E39-AFFE-DD35ECC4B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1C8AED1-6370-4EAC-A7A1-8E2607463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BC61A2F-0C6F-4C6E-B2C1-386A6E90E430}"/>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6" name="Fußzeilenplatzhalter 5">
            <a:extLst>
              <a:ext uri="{FF2B5EF4-FFF2-40B4-BE49-F238E27FC236}">
                <a16:creationId xmlns:a16="http://schemas.microsoft.com/office/drawing/2014/main" id="{99D63218-F078-4C91-9D2C-CB0FA9BC831F}"/>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7" name="Foliennummernplatzhalter 6">
            <a:extLst>
              <a:ext uri="{FF2B5EF4-FFF2-40B4-BE49-F238E27FC236}">
                <a16:creationId xmlns:a16="http://schemas.microsoft.com/office/drawing/2014/main" id="{CF6D542E-7F45-4C53-9C04-DD39E24AC251}"/>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236202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00585-27EA-4E1A-ACBF-C1939B6BF0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7100F67-2852-498E-A3B4-A50607BB4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AADBC0E5-52E7-43A1-B9C9-1EB87DEAC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5853C22-6FC7-4FEF-93AC-D088B8D0EF26}"/>
              </a:ext>
            </a:extLst>
          </p:cNvPr>
          <p:cNvSpPr>
            <a:spLocks noGrp="1"/>
          </p:cNvSpPr>
          <p:nvPr>
            <p:ph type="dt" sz="half" idx="10"/>
          </p:nvPr>
        </p:nvSpPr>
        <p:spPr/>
        <p:txBody>
          <a:bodyPr/>
          <a:lstStyle/>
          <a:p>
            <a:fld id="{754E2086-8CAB-4C99-8031-A26DB20B6863}" type="datetimeFigureOut">
              <a:rPr lang="de-DE" smtClean="0"/>
              <a:t>08.06.2023</a:t>
            </a:fld>
            <a:endParaRPr lang="de-DE"/>
          </a:p>
        </p:txBody>
      </p:sp>
      <p:sp>
        <p:nvSpPr>
          <p:cNvPr id="6" name="Fußzeilenplatzhalter 5">
            <a:extLst>
              <a:ext uri="{FF2B5EF4-FFF2-40B4-BE49-F238E27FC236}">
                <a16:creationId xmlns:a16="http://schemas.microsoft.com/office/drawing/2014/main" id="{817E4637-4431-40DE-81D4-C413D475B3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3609BD-5ECC-4677-B825-9F7E2A86948A}"/>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42541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A45A5D4-568A-403B-8D38-22B2FC1F5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E7EF6A2-7187-4DED-9955-6047942F3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525BD1-13A0-4ECE-A216-C27ED3283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2086-8CAB-4C99-8031-A26DB20B6863}" type="datetimeFigureOut">
              <a:rPr lang="de-DE" smtClean="0"/>
              <a:t>08.06.2023</a:t>
            </a:fld>
            <a:endParaRPr lang="de-DE"/>
          </a:p>
        </p:txBody>
      </p:sp>
      <p:sp>
        <p:nvSpPr>
          <p:cNvPr id="5" name="Fußzeilenplatzhalter 4">
            <a:extLst>
              <a:ext uri="{FF2B5EF4-FFF2-40B4-BE49-F238E27FC236}">
                <a16:creationId xmlns:a16="http://schemas.microsoft.com/office/drawing/2014/main" id="{7C1CAE34-04B8-413D-BB4B-BEEDD8C09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AA21A589-9C39-47F8-B16F-6FA5CD800059}"/>
              </a:ext>
            </a:extLst>
          </p:cNvPr>
          <p:cNvSpPr>
            <a:spLocks noGrp="1"/>
          </p:cNvSpPr>
          <p:nvPr>
            <p:ph type="sldNum" sz="quarter" idx="4"/>
          </p:nvPr>
        </p:nvSpPr>
        <p:spPr>
          <a:xfrm>
            <a:off x="8610600" y="6356350"/>
            <a:ext cx="25586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F2647-8048-487E-86E6-C922A3AA4B79}" type="slidenum">
              <a:rPr lang="de-DE" smtClean="0"/>
              <a:t>‹Nr.›</a:t>
            </a:fld>
            <a:endParaRPr lang="de-DE"/>
          </a:p>
        </p:txBody>
      </p:sp>
      <p:pic>
        <p:nvPicPr>
          <p:cNvPr id="8" name="Grafik 7" descr="Ein Bild, das Zeichnung enthält.&#10;&#10;Automatisch generierte Beschreibung">
            <a:extLst>
              <a:ext uri="{FF2B5EF4-FFF2-40B4-BE49-F238E27FC236}">
                <a16:creationId xmlns:a16="http://schemas.microsoft.com/office/drawing/2014/main" id="{970C9F32-5FDB-4E2A-B592-DAE5080E05A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079027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stertheboss.com/jboss-frameworks/resteasy/jax-rs-cheatsheet/" TargetMode="External"/><Relationship Id="rId2" Type="http://schemas.openxmlformats.org/officeDocument/2006/relationships/hyperlink" Target="https://docs.jboss.org/resteasy/docs/6.2.2.Final/userguide/html_single/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jboss.org/resteasy/docs/6.2.2.Final/userguide/html_single/index.html#d5e234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localhost:8080/json/objectOutpu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de.wikipedia.org/wiki/Jakarta_RESTful_Web_Services#cite_note-1" TargetMode="External"/><Relationship Id="rId3" Type="http://schemas.openxmlformats.org/officeDocument/2006/relationships/hyperlink" Target="https://de.wikipedia.org/wiki/Java_(Programmiersprache)" TargetMode="External"/><Relationship Id="rId7" Type="http://schemas.openxmlformats.org/officeDocument/2006/relationships/hyperlink" Target="https://de.wikipedia.org/wiki/Java_Specification_Request" TargetMode="External"/><Relationship Id="rId2" Type="http://schemas.openxmlformats.org/officeDocument/2006/relationships/hyperlink" Target="https://de.wikipedia.org/wiki/Programmierschnittstelle" TargetMode="External"/><Relationship Id="rId1" Type="http://schemas.openxmlformats.org/officeDocument/2006/relationships/slideLayout" Target="../slideLayouts/slideLayout2.xml"/><Relationship Id="rId6" Type="http://schemas.openxmlformats.org/officeDocument/2006/relationships/hyperlink" Target="https://de.wikipedia.org/wiki/Java_Community_Process" TargetMode="External"/><Relationship Id="rId11" Type="http://schemas.openxmlformats.org/officeDocument/2006/relationships/hyperlink" Target="https://de.wikipedia.org/wiki/Softwareverteilung" TargetMode="External"/><Relationship Id="rId5" Type="http://schemas.openxmlformats.org/officeDocument/2006/relationships/hyperlink" Target="https://de.wikipedia.org/wiki/Webservice" TargetMode="External"/><Relationship Id="rId10" Type="http://schemas.openxmlformats.org/officeDocument/2006/relationships/hyperlink" Target="https://de.wikipedia.org/wiki/Annotation_(Java)" TargetMode="External"/><Relationship Id="rId4" Type="http://schemas.openxmlformats.org/officeDocument/2006/relationships/hyperlink" Target="https://de.wikipedia.org/wiki/Representational_State_Transfer" TargetMode="External"/><Relationship Id="rId9" Type="http://schemas.openxmlformats.org/officeDocument/2006/relationships/hyperlink" Target="https://de.wikipedia.org/wiki/Jakarta_E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4B54C-21C4-4FA4-9763-19DC8D2D225F}"/>
              </a:ext>
            </a:extLst>
          </p:cNvPr>
          <p:cNvSpPr>
            <a:spLocks noGrp="1"/>
          </p:cNvSpPr>
          <p:nvPr>
            <p:ph type="ctrTitle"/>
          </p:nvPr>
        </p:nvSpPr>
        <p:spPr/>
        <p:txBody>
          <a:bodyPr>
            <a:normAutofit/>
          </a:bodyPr>
          <a:lstStyle/>
          <a:p>
            <a:r>
              <a:rPr lang="de-DE" dirty="0"/>
              <a:t>Java </a:t>
            </a:r>
            <a:br>
              <a:rPr lang="de-DE" dirty="0"/>
            </a:br>
            <a:r>
              <a:rPr lang="de-DE" dirty="0"/>
              <a:t>Rest Services </a:t>
            </a:r>
          </a:p>
        </p:txBody>
      </p:sp>
      <p:sp>
        <p:nvSpPr>
          <p:cNvPr id="3" name="Untertitel 2">
            <a:extLst>
              <a:ext uri="{FF2B5EF4-FFF2-40B4-BE49-F238E27FC236}">
                <a16:creationId xmlns:a16="http://schemas.microsoft.com/office/drawing/2014/main" id="{BC762280-0FC2-4702-8DFC-CF40B520B8AD}"/>
              </a:ext>
            </a:extLst>
          </p:cNvPr>
          <p:cNvSpPr>
            <a:spLocks noGrp="1"/>
          </p:cNvSpPr>
          <p:nvPr>
            <p:ph type="subTitle" idx="1"/>
          </p:nvPr>
        </p:nvSpPr>
        <p:spPr/>
        <p:txBody>
          <a:bodyPr/>
          <a:lstStyle/>
          <a:p>
            <a:r>
              <a:rPr lang="de-DE" dirty="0"/>
              <a:t>JEE Microservices</a:t>
            </a:r>
          </a:p>
          <a:p>
            <a:r>
              <a:rPr lang="de-DE" dirty="0"/>
              <a:t>@ CGS IT – 2023</a:t>
            </a:r>
          </a:p>
          <a:p>
            <a:r>
              <a:rPr lang="de-DE"/>
              <a:t>Version 1.0.5</a:t>
            </a:r>
            <a:endParaRPr lang="de-DE" dirty="0"/>
          </a:p>
        </p:txBody>
      </p:sp>
      <p:pic>
        <p:nvPicPr>
          <p:cNvPr id="1028" name="Picture 4">
            <a:extLst>
              <a:ext uri="{FF2B5EF4-FFF2-40B4-BE49-F238E27FC236}">
                <a16:creationId xmlns:a16="http://schemas.microsoft.com/office/drawing/2014/main" id="{B02E3A2D-793A-4649-8AF7-580D7383E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99" y="1829259"/>
            <a:ext cx="3382105" cy="1907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7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DA7BF-DE95-66CD-9E6F-CBFCC0B48CD5}"/>
              </a:ext>
            </a:extLst>
          </p:cNvPr>
          <p:cNvSpPr>
            <a:spLocks noGrp="1"/>
          </p:cNvSpPr>
          <p:nvPr>
            <p:ph type="title"/>
          </p:nvPr>
        </p:nvSpPr>
        <p:spPr/>
        <p:txBody>
          <a:bodyPr/>
          <a:lstStyle/>
          <a:p>
            <a:r>
              <a:rPr lang="de-DE" dirty="0" err="1"/>
              <a:t>Jaxrs</a:t>
            </a:r>
            <a:r>
              <a:rPr lang="de-DE" dirty="0"/>
              <a:t> - </a:t>
            </a:r>
            <a:r>
              <a:rPr lang="de-DE" dirty="0" err="1"/>
              <a:t>Resteasy</a:t>
            </a:r>
            <a:endParaRPr lang="de-DE" dirty="0"/>
          </a:p>
        </p:txBody>
      </p:sp>
      <p:sp>
        <p:nvSpPr>
          <p:cNvPr id="3" name="Inhaltsplatzhalter 2">
            <a:extLst>
              <a:ext uri="{FF2B5EF4-FFF2-40B4-BE49-F238E27FC236}">
                <a16:creationId xmlns:a16="http://schemas.microsoft.com/office/drawing/2014/main" id="{DE5B6260-9569-42A1-A9D5-8755B5BD631F}"/>
              </a:ext>
            </a:extLst>
          </p:cNvPr>
          <p:cNvSpPr>
            <a:spLocks noGrp="1"/>
          </p:cNvSpPr>
          <p:nvPr>
            <p:ph idx="1"/>
          </p:nvPr>
        </p:nvSpPr>
        <p:spPr>
          <a:xfrm>
            <a:off x="838200" y="1414565"/>
            <a:ext cx="10515600" cy="4351338"/>
          </a:xfrm>
        </p:spPr>
        <p:txBody>
          <a:bodyPr>
            <a:normAutofit lnSpcReduction="10000"/>
          </a:bodyPr>
          <a:lstStyle/>
          <a:p>
            <a:r>
              <a:rPr lang="en-US" dirty="0" err="1"/>
              <a:t>RESTEasy</a:t>
            </a:r>
            <a:r>
              <a:rPr lang="en-US" dirty="0"/>
              <a:t> is a JBoss / Red Hat project that provides various frameworks to help you build RESTful Web Services and RESTful Java applications.</a:t>
            </a:r>
          </a:p>
          <a:p>
            <a:r>
              <a:rPr lang="en-US" dirty="0"/>
              <a:t> It is an implementation of the Jakarta RESTful Web Services, an Eclipse Foundation specification that provides a Java API for RESTful Web Services over the HTTP protocol.</a:t>
            </a:r>
          </a:p>
          <a:p>
            <a:r>
              <a:rPr lang="en-US" dirty="0"/>
              <a:t>Moreover, </a:t>
            </a:r>
            <a:r>
              <a:rPr lang="en-US" dirty="0" err="1"/>
              <a:t>RESTEasy</a:t>
            </a:r>
            <a:r>
              <a:rPr lang="en-US" dirty="0"/>
              <a:t> also implements the </a:t>
            </a:r>
            <a:r>
              <a:rPr lang="en-US" dirty="0" err="1"/>
              <a:t>MicroProfile</a:t>
            </a:r>
            <a:r>
              <a:rPr lang="en-US" dirty="0"/>
              <a:t> REST Client specification API.</a:t>
            </a:r>
          </a:p>
          <a:p>
            <a:r>
              <a:rPr lang="en-US" dirty="0" err="1"/>
              <a:t>RESTEasy</a:t>
            </a:r>
            <a:r>
              <a:rPr lang="en-US" dirty="0"/>
              <a:t> can run in any Servlet container, </a:t>
            </a:r>
            <a:r>
              <a:rPr lang="en-US" dirty="0" err="1"/>
              <a:t>WildFly</a:t>
            </a:r>
            <a:r>
              <a:rPr lang="en-US" dirty="0"/>
              <a:t> Application Server and </a:t>
            </a:r>
            <a:r>
              <a:rPr lang="en-US" dirty="0" err="1"/>
              <a:t>Quarkus</a:t>
            </a:r>
            <a:r>
              <a:rPr lang="en-US" dirty="0"/>
              <a:t> is also available to make the user experience nicer in those environments.</a:t>
            </a:r>
            <a:endParaRPr lang="de-DE" dirty="0"/>
          </a:p>
        </p:txBody>
      </p:sp>
      <p:sp>
        <p:nvSpPr>
          <p:cNvPr id="5" name="Textfeld 4">
            <a:extLst>
              <a:ext uri="{FF2B5EF4-FFF2-40B4-BE49-F238E27FC236}">
                <a16:creationId xmlns:a16="http://schemas.microsoft.com/office/drawing/2014/main" id="{B7B5C42C-74D4-57D5-0D9D-83A55D7C83FD}"/>
              </a:ext>
            </a:extLst>
          </p:cNvPr>
          <p:cNvSpPr txBox="1"/>
          <p:nvPr/>
        </p:nvSpPr>
        <p:spPr>
          <a:xfrm>
            <a:off x="773885" y="5838629"/>
            <a:ext cx="6094602" cy="369332"/>
          </a:xfrm>
          <a:prstGeom prst="rect">
            <a:avLst/>
          </a:prstGeom>
          <a:noFill/>
        </p:spPr>
        <p:txBody>
          <a:bodyPr wrap="square">
            <a:spAutoFit/>
          </a:bodyPr>
          <a:lstStyle/>
          <a:p>
            <a:r>
              <a:rPr lang="de-DE" dirty="0"/>
              <a:t>https://resteasy.dev/</a:t>
            </a:r>
          </a:p>
        </p:txBody>
      </p:sp>
    </p:spTree>
    <p:extLst>
      <p:ext uri="{BB962C8B-B14F-4D97-AF65-F5344CB8AC3E}">
        <p14:creationId xmlns:p14="http://schemas.microsoft.com/office/powerpoint/2010/main" val="26151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260EB-16EB-32AE-404C-362A84040298}"/>
              </a:ext>
            </a:extLst>
          </p:cNvPr>
          <p:cNvSpPr>
            <a:spLocks noGrp="1"/>
          </p:cNvSpPr>
          <p:nvPr>
            <p:ph type="title"/>
          </p:nvPr>
        </p:nvSpPr>
        <p:spPr/>
        <p:txBody>
          <a:bodyPr/>
          <a:lstStyle/>
          <a:p>
            <a:r>
              <a:rPr lang="de-DE" dirty="0" err="1"/>
              <a:t>Jaxrs</a:t>
            </a:r>
            <a:r>
              <a:rPr lang="de-DE" dirty="0"/>
              <a:t> &amp; </a:t>
            </a:r>
            <a:r>
              <a:rPr lang="de-DE" dirty="0" err="1"/>
              <a:t>Resteasy</a:t>
            </a:r>
            <a:r>
              <a:rPr lang="de-DE" dirty="0"/>
              <a:t> </a:t>
            </a:r>
            <a:r>
              <a:rPr lang="de-DE" dirty="0" err="1"/>
              <a:t>Documentation</a:t>
            </a:r>
            <a:endParaRPr lang="de-DE" dirty="0"/>
          </a:p>
        </p:txBody>
      </p:sp>
      <p:sp>
        <p:nvSpPr>
          <p:cNvPr id="3" name="Inhaltsplatzhalter 2">
            <a:extLst>
              <a:ext uri="{FF2B5EF4-FFF2-40B4-BE49-F238E27FC236}">
                <a16:creationId xmlns:a16="http://schemas.microsoft.com/office/drawing/2014/main" id="{A63CB6AD-68C0-763D-39A7-D33407364107}"/>
              </a:ext>
            </a:extLst>
          </p:cNvPr>
          <p:cNvSpPr>
            <a:spLocks noGrp="1"/>
          </p:cNvSpPr>
          <p:nvPr>
            <p:ph idx="1"/>
          </p:nvPr>
        </p:nvSpPr>
        <p:spPr/>
        <p:txBody>
          <a:bodyPr/>
          <a:lstStyle/>
          <a:p>
            <a:r>
              <a:rPr lang="de-DE" dirty="0">
                <a:hlinkClick r:id="rId2"/>
              </a:rPr>
              <a:t>https://jcp.org/en/jsr/detail?id=311</a:t>
            </a:r>
          </a:p>
          <a:p>
            <a:r>
              <a:rPr lang="de-DE" dirty="0">
                <a:hlinkClick r:id="rId2"/>
              </a:rPr>
              <a:t>https://docs.jboss.org/resteasy/docs/6.2.2.Final/userguide/html_single/index.html</a:t>
            </a:r>
            <a:endParaRPr lang="de-DE" dirty="0"/>
          </a:p>
          <a:p>
            <a:r>
              <a:rPr lang="de-DE" dirty="0"/>
              <a:t>Cheat Sheet für </a:t>
            </a:r>
            <a:r>
              <a:rPr lang="de-DE" dirty="0" err="1"/>
              <a:t>Resteasy</a:t>
            </a:r>
            <a:r>
              <a:rPr lang="de-DE" dirty="0"/>
              <a:t> </a:t>
            </a:r>
            <a:r>
              <a:rPr lang="de-DE" dirty="0" err="1"/>
              <a:t>Annotations</a:t>
            </a:r>
            <a:endParaRPr lang="de-DE" dirty="0"/>
          </a:p>
          <a:p>
            <a:pPr marL="0" indent="0">
              <a:buNone/>
            </a:pPr>
            <a:r>
              <a:rPr lang="de-DE" dirty="0">
                <a:hlinkClick r:id="rId3"/>
              </a:rPr>
              <a:t>https://www.mastertheboss.com/jboss-frameworks/resteasy/jax-rs-cheatsheet/</a:t>
            </a:r>
            <a:endParaRPr lang="de-DE" dirty="0"/>
          </a:p>
          <a:p>
            <a:pPr marL="0" indent="0">
              <a:buNone/>
            </a:pPr>
            <a:endParaRPr lang="de-DE" dirty="0"/>
          </a:p>
          <a:p>
            <a:endParaRPr lang="de-DE" dirty="0"/>
          </a:p>
        </p:txBody>
      </p:sp>
    </p:spTree>
    <p:extLst>
      <p:ext uri="{BB962C8B-B14F-4D97-AF65-F5344CB8AC3E}">
        <p14:creationId xmlns:p14="http://schemas.microsoft.com/office/powerpoint/2010/main" val="151831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252FD-1251-BC8A-4EC5-8B95F9E368E9}"/>
              </a:ext>
            </a:extLst>
          </p:cNvPr>
          <p:cNvSpPr>
            <a:spLocks noGrp="1"/>
          </p:cNvSpPr>
          <p:nvPr>
            <p:ph type="title"/>
          </p:nvPr>
        </p:nvSpPr>
        <p:spPr/>
        <p:txBody>
          <a:bodyPr/>
          <a:lstStyle/>
          <a:p>
            <a:r>
              <a:rPr lang="en-US" dirty="0"/>
              <a:t>Using @Path and @GET, @POST, etc.</a:t>
            </a:r>
            <a:endParaRPr lang="de-DE" dirty="0"/>
          </a:p>
        </p:txBody>
      </p:sp>
      <p:sp>
        <p:nvSpPr>
          <p:cNvPr id="5" name="Textfeld 4">
            <a:extLst>
              <a:ext uri="{FF2B5EF4-FFF2-40B4-BE49-F238E27FC236}">
                <a16:creationId xmlns:a16="http://schemas.microsoft.com/office/drawing/2014/main" id="{D9752D2A-BD92-1FCA-B18D-37A3189E0318}"/>
              </a:ext>
            </a:extLst>
          </p:cNvPr>
          <p:cNvSpPr txBox="1"/>
          <p:nvPr/>
        </p:nvSpPr>
        <p:spPr>
          <a:xfrm>
            <a:off x="757106" y="6308209"/>
            <a:ext cx="9586520" cy="369332"/>
          </a:xfrm>
          <a:prstGeom prst="rect">
            <a:avLst/>
          </a:prstGeom>
          <a:noFill/>
        </p:spPr>
        <p:txBody>
          <a:bodyPr wrap="square">
            <a:spAutoFit/>
          </a:bodyPr>
          <a:lstStyle/>
          <a:p>
            <a:r>
              <a:rPr lang="de-DE" dirty="0"/>
              <a:t>https://docs.jboss.org/resteasy/docs/6.2.2.Final/userguide/html_single/index.html#Using_Path</a:t>
            </a:r>
          </a:p>
        </p:txBody>
      </p:sp>
      <p:pic>
        <p:nvPicPr>
          <p:cNvPr id="7" name="Grafik 6">
            <a:extLst>
              <a:ext uri="{FF2B5EF4-FFF2-40B4-BE49-F238E27FC236}">
                <a16:creationId xmlns:a16="http://schemas.microsoft.com/office/drawing/2014/main" id="{92AD4648-E8BC-A562-FC61-1A0826E5D188}"/>
              </a:ext>
            </a:extLst>
          </p:cNvPr>
          <p:cNvPicPr>
            <a:picLocks noChangeAspect="1"/>
          </p:cNvPicPr>
          <p:nvPr/>
        </p:nvPicPr>
        <p:blipFill>
          <a:blip r:embed="rId2"/>
          <a:stretch>
            <a:fillRect/>
          </a:stretch>
        </p:blipFill>
        <p:spPr>
          <a:xfrm>
            <a:off x="530604" y="1839601"/>
            <a:ext cx="5717986" cy="3688821"/>
          </a:xfrm>
          <a:prstGeom prst="rect">
            <a:avLst/>
          </a:prstGeom>
        </p:spPr>
      </p:pic>
      <p:sp>
        <p:nvSpPr>
          <p:cNvPr id="9" name="Textfeld 8">
            <a:extLst>
              <a:ext uri="{FF2B5EF4-FFF2-40B4-BE49-F238E27FC236}">
                <a16:creationId xmlns:a16="http://schemas.microsoft.com/office/drawing/2014/main" id="{B3BECBEC-EF28-0969-45DD-8AF8537F39AC}"/>
              </a:ext>
            </a:extLst>
          </p:cNvPr>
          <p:cNvSpPr txBox="1"/>
          <p:nvPr/>
        </p:nvSpPr>
        <p:spPr>
          <a:xfrm>
            <a:off x="6406393" y="2592623"/>
            <a:ext cx="5530913" cy="2308324"/>
          </a:xfrm>
          <a:prstGeom prst="rect">
            <a:avLst/>
          </a:prstGeom>
          <a:noFill/>
        </p:spPr>
        <p:txBody>
          <a:bodyPr wrap="square">
            <a:spAutoFit/>
          </a:bodyPr>
          <a:lstStyle/>
          <a:p>
            <a:pPr algn="just"/>
            <a:r>
              <a:rPr lang="en-US" sz="1600" b="0" i="0" dirty="0" err="1">
                <a:solidFill>
                  <a:srgbClr val="333333"/>
                </a:solidFill>
                <a:effectLst/>
                <a:latin typeface="Lucida Grande"/>
              </a:rPr>
              <a:t>RESTEasy</a:t>
            </a:r>
            <a:r>
              <a:rPr lang="en-US" sz="1600" b="0" i="0" dirty="0">
                <a:solidFill>
                  <a:srgbClr val="333333"/>
                </a:solidFill>
                <a:effectLst/>
                <a:latin typeface="Lucida Grande"/>
              </a:rPr>
              <a:t> servlet is configured and reachable</a:t>
            </a:r>
          </a:p>
          <a:p>
            <a:pPr algn="just"/>
            <a:r>
              <a:rPr lang="en-US" sz="1600" b="0" i="0" dirty="0">
                <a:solidFill>
                  <a:srgbClr val="333333"/>
                </a:solidFill>
                <a:effectLst/>
                <a:latin typeface="Lucida Grande"/>
              </a:rPr>
              <a:t> at a root path of  http://myhost.com/services. </a:t>
            </a:r>
          </a:p>
          <a:p>
            <a:pPr algn="just"/>
            <a:endParaRPr lang="en-US" sz="1600" dirty="0">
              <a:solidFill>
                <a:srgbClr val="333333"/>
              </a:solidFill>
              <a:latin typeface="Lucida Grande"/>
            </a:endParaRPr>
          </a:p>
          <a:p>
            <a:pPr algn="just"/>
            <a:r>
              <a:rPr lang="en-US" sz="1600" b="0" i="0" dirty="0">
                <a:solidFill>
                  <a:srgbClr val="333333"/>
                </a:solidFill>
                <a:effectLst/>
                <a:latin typeface="Lucida Grande"/>
              </a:rPr>
              <a:t>The requests handled by class, Library, are:</a:t>
            </a:r>
          </a:p>
          <a:p>
            <a:pPr algn="just"/>
            <a:endParaRPr lang="en-US" sz="1600" b="0" i="0" dirty="0">
              <a:solidFill>
                <a:srgbClr val="333333"/>
              </a:solidFill>
              <a:effectLst/>
              <a:latin typeface="Lucida Grande"/>
            </a:endParaRPr>
          </a:p>
          <a:p>
            <a:pPr algn="just">
              <a:buFont typeface="Arial" panose="020B0604020202020204" pitchFamily="34" charset="0"/>
              <a:buChar char="•"/>
            </a:pPr>
            <a:r>
              <a:rPr lang="en-US" sz="1600" b="0" i="0" dirty="0">
                <a:solidFill>
                  <a:srgbClr val="333333"/>
                </a:solidFill>
                <a:effectLst/>
                <a:latin typeface="Lucida Grande"/>
              </a:rPr>
              <a:t> GET http://myhost.com/services/library/books</a:t>
            </a:r>
          </a:p>
          <a:p>
            <a:pPr algn="just">
              <a:buFont typeface="Arial" panose="020B0604020202020204" pitchFamily="34" charset="0"/>
              <a:buChar char="•"/>
            </a:pPr>
            <a:r>
              <a:rPr lang="en-US" sz="1600" b="0" i="0" dirty="0">
                <a:solidFill>
                  <a:srgbClr val="333333"/>
                </a:solidFill>
                <a:effectLst/>
                <a:latin typeface="Lucida Grande"/>
              </a:rPr>
              <a:t> GET http://myhost.com/services/library/book/333</a:t>
            </a:r>
          </a:p>
          <a:p>
            <a:pPr algn="just">
              <a:buFont typeface="Arial" panose="020B0604020202020204" pitchFamily="34" charset="0"/>
              <a:buChar char="•"/>
            </a:pPr>
            <a:r>
              <a:rPr lang="en-US" sz="1600" b="0" i="0" dirty="0">
                <a:solidFill>
                  <a:srgbClr val="333333"/>
                </a:solidFill>
                <a:effectLst/>
                <a:latin typeface="Lucida Grande"/>
              </a:rPr>
              <a:t> PUT http://myhost.com/services/library/book/333</a:t>
            </a:r>
          </a:p>
          <a:p>
            <a:pPr algn="just">
              <a:buFont typeface="Arial" panose="020B0604020202020204" pitchFamily="34" charset="0"/>
              <a:buChar char="•"/>
            </a:pPr>
            <a:r>
              <a:rPr lang="en-US" sz="1600" b="0" i="0" dirty="0">
                <a:solidFill>
                  <a:srgbClr val="333333"/>
                </a:solidFill>
                <a:effectLst/>
                <a:latin typeface="Lucida Grande"/>
              </a:rPr>
              <a:t> DELETE http://myhost.com/services/library/book/333</a:t>
            </a:r>
          </a:p>
        </p:txBody>
      </p:sp>
    </p:spTree>
    <p:extLst>
      <p:ext uri="{BB962C8B-B14F-4D97-AF65-F5344CB8AC3E}">
        <p14:creationId xmlns:p14="http://schemas.microsoft.com/office/powerpoint/2010/main" val="3227614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8FF8A5-9F25-AB16-C4B1-7DD61A5A079F}"/>
              </a:ext>
            </a:extLst>
          </p:cNvPr>
          <p:cNvSpPr>
            <a:spLocks noGrp="1"/>
          </p:cNvSpPr>
          <p:nvPr>
            <p:ph type="title"/>
          </p:nvPr>
        </p:nvSpPr>
        <p:spPr/>
        <p:txBody>
          <a:bodyPr/>
          <a:lstStyle/>
          <a:p>
            <a:r>
              <a:rPr lang="de-DE" dirty="0"/>
              <a:t>@PathParam </a:t>
            </a:r>
          </a:p>
        </p:txBody>
      </p:sp>
      <p:pic>
        <p:nvPicPr>
          <p:cNvPr id="5" name="Grafik 4">
            <a:extLst>
              <a:ext uri="{FF2B5EF4-FFF2-40B4-BE49-F238E27FC236}">
                <a16:creationId xmlns:a16="http://schemas.microsoft.com/office/drawing/2014/main" id="{150C9BA4-3778-BC0A-6950-710A34BD43DE}"/>
              </a:ext>
            </a:extLst>
          </p:cNvPr>
          <p:cNvPicPr>
            <a:picLocks noChangeAspect="1"/>
          </p:cNvPicPr>
          <p:nvPr/>
        </p:nvPicPr>
        <p:blipFill>
          <a:blip r:embed="rId2"/>
          <a:stretch>
            <a:fillRect/>
          </a:stretch>
        </p:blipFill>
        <p:spPr>
          <a:xfrm>
            <a:off x="945905" y="3535260"/>
            <a:ext cx="8683256" cy="295761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feld 2">
            <a:extLst>
              <a:ext uri="{FF2B5EF4-FFF2-40B4-BE49-F238E27FC236}">
                <a16:creationId xmlns:a16="http://schemas.microsoft.com/office/drawing/2014/main" id="{16EC4A5B-E7AC-AB9D-AACB-BEB13FED22C8}"/>
              </a:ext>
            </a:extLst>
          </p:cNvPr>
          <p:cNvSpPr txBox="1"/>
          <p:nvPr/>
        </p:nvSpPr>
        <p:spPr>
          <a:xfrm>
            <a:off x="1025718" y="1828801"/>
            <a:ext cx="6098651" cy="923330"/>
          </a:xfrm>
          <a:prstGeom prst="rect">
            <a:avLst/>
          </a:prstGeom>
          <a:noFill/>
        </p:spPr>
        <p:txBody>
          <a:bodyPr wrap="square" rtlCol="0">
            <a:spAutoFit/>
          </a:bodyPr>
          <a:lstStyle/>
          <a:p>
            <a:r>
              <a:rPr lang="en-US" sz="1800" b="0" i="0" dirty="0">
                <a:solidFill>
                  <a:srgbClr val="BBB529"/>
                </a:solidFill>
                <a:latin typeface="JetBrains Mono"/>
              </a:rPr>
              <a:t>@Path</a:t>
            </a:r>
            <a:r>
              <a:rPr lang="en-US" sz="1800" b="0" i="0" dirty="0">
                <a:solidFill>
                  <a:srgbClr val="A9B7C6"/>
                </a:solidFill>
                <a:latin typeface="JetBrains Mono"/>
              </a:rPr>
              <a:t>(</a:t>
            </a:r>
            <a:r>
              <a:rPr lang="en-US" sz="1800" b="0" i="0" dirty="0">
                <a:solidFill>
                  <a:srgbClr val="6A8759"/>
                </a:solidFill>
                <a:latin typeface="JetBrains Mono"/>
              </a:rPr>
              <a:t>"/parameter"</a:t>
            </a:r>
            <a:r>
              <a:rPr lang="en-US" sz="1800" b="0" i="0" dirty="0">
                <a:solidFill>
                  <a:srgbClr val="A9B7C6"/>
                </a:solidFill>
                <a:latin typeface="JetBrains Mono"/>
              </a:rPr>
              <a:t>)</a:t>
            </a:r>
            <a:br>
              <a:rPr lang="en-US" sz="1800" b="0" i="0" dirty="0">
                <a:solidFill>
                  <a:srgbClr val="A9B7C6"/>
                </a:solidFill>
                <a:latin typeface="JetBrains Mono"/>
              </a:rPr>
            </a:br>
            <a:r>
              <a:rPr lang="en-US" sz="1800" b="0" i="0" dirty="0">
                <a:solidFill>
                  <a:srgbClr val="CC7832"/>
                </a:solidFill>
                <a:latin typeface="JetBrains Mono"/>
              </a:rPr>
              <a:t>public class </a:t>
            </a:r>
            <a:r>
              <a:rPr lang="en-US" sz="1800" b="0" i="0" dirty="0" err="1">
                <a:solidFill>
                  <a:srgbClr val="A9B7C6"/>
                </a:solidFill>
                <a:latin typeface="JetBrains Mono"/>
              </a:rPr>
              <a:t>ParameterResource</a:t>
            </a:r>
            <a:r>
              <a:rPr lang="en-US" sz="1800" b="0" i="0" dirty="0">
                <a:solidFill>
                  <a:srgbClr val="A9B7C6"/>
                </a:solidFill>
                <a:latin typeface="JetBrains Mono"/>
              </a:rPr>
              <a:t> { }</a:t>
            </a:r>
          </a:p>
          <a:p>
            <a:endParaRPr lang="de-DE" dirty="0"/>
          </a:p>
        </p:txBody>
      </p:sp>
    </p:spTree>
    <p:extLst>
      <p:ext uri="{BB962C8B-B14F-4D97-AF65-F5344CB8AC3E}">
        <p14:creationId xmlns:p14="http://schemas.microsoft.com/office/powerpoint/2010/main" val="12139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D313C7-4136-2448-DF08-10606F095022}"/>
              </a:ext>
            </a:extLst>
          </p:cNvPr>
          <p:cNvSpPr>
            <a:spLocks noGrp="1"/>
          </p:cNvSpPr>
          <p:nvPr>
            <p:ph type="title"/>
          </p:nvPr>
        </p:nvSpPr>
        <p:spPr>
          <a:xfrm>
            <a:off x="440636" y="404881"/>
            <a:ext cx="2024270" cy="1325563"/>
          </a:xfrm>
        </p:spPr>
        <p:txBody>
          <a:bodyPr/>
          <a:lstStyle/>
          <a:p>
            <a:r>
              <a:rPr lang="de-DE" dirty="0"/>
              <a:t>Lösung1</a:t>
            </a:r>
          </a:p>
        </p:txBody>
      </p:sp>
      <p:sp>
        <p:nvSpPr>
          <p:cNvPr id="5" name="Textfeld 4">
            <a:extLst>
              <a:ext uri="{FF2B5EF4-FFF2-40B4-BE49-F238E27FC236}">
                <a16:creationId xmlns:a16="http://schemas.microsoft.com/office/drawing/2014/main" id="{D29C11AE-69E4-6D76-F063-F85B7DB0F97B}"/>
              </a:ext>
            </a:extLst>
          </p:cNvPr>
          <p:cNvSpPr txBox="1"/>
          <p:nvPr/>
        </p:nvSpPr>
        <p:spPr>
          <a:xfrm>
            <a:off x="3341537" y="689788"/>
            <a:ext cx="6094674" cy="5478423"/>
          </a:xfrm>
          <a:prstGeom prst="rect">
            <a:avLst/>
          </a:prstGeom>
          <a:solidFill>
            <a:schemeClr val="bg1">
              <a:lumMod val="95000"/>
            </a:schemeClr>
          </a:solidFill>
        </p:spPr>
        <p:txBody>
          <a:bodyPr wrap="square">
            <a:spAutoFit/>
          </a:bodyPr>
          <a:lstStyle/>
          <a:p>
            <a:r>
              <a:rPr lang="de-DE" sz="1400" b="0" i="0" dirty="0">
                <a:solidFill>
                  <a:srgbClr val="BBB529"/>
                </a:solidFill>
                <a:latin typeface="JetBrains Mono"/>
              </a:rPr>
              <a:t>@Path</a:t>
            </a:r>
            <a:r>
              <a:rPr lang="de-DE" sz="1400" b="0" i="0" dirty="0">
                <a:solidFill>
                  <a:srgbClr val="A9B7C6"/>
                </a:solidFill>
                <a:latin typeface="JetBrains Mono"/>
              </a:rPr>
              <a:t>(</a:t>
            </a:r>
            <a:r>
              <a:rPr lang="de-DE" sz="1400" b="0" i="0" dirty="0">
                <a:solidFill>
                  <a:srgbClr val="6A8759"/>
                </a:solidFill>
                <a:latin typeface="JetBrains Mono"/>
              </a:rPr>
              <a:t>"/parameter"</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err="1">
                <a:solidFill>
                  <a:srgbClr val="CC7832"/>
                </a:solidFill>
                <a:latin typeface="JetBrains Mono"/>
              </a:rPr>
              <a:t>public</a:t>
            </a:r>
            <a:r>
              <a:rPr lang="de-DE" sz="1400" b="0" i="0" dirty="0">
                <a:solidFill>
                  <a:srgbClr val="CC7832"/>
                </a:solidFill>
                <a:latin typeface="JetBrains Mono"/>
              </a:rPr>
              <a:t> </a:t>
            </a:r>
            <a:r>
              <a:rPr lang="de-DE" sz="1400" b="0" i="0" dirty="0" err="1">
                <a:solidFill>
                  <a:srgbClr val="CC7832"/>
                </a:solidFill>
                <a:latin typeface="JetBrains Mono"/>
              </a:rPr>
              <a:t>class</a:t>
            </a:r>
            <a:r>
              <a:rPr lang="de-DE" sz="1400" b="0" i="0" dirty="0">
                <a:solidFill>
                  <a:srgbClr val="CC7832"/>
                </a:solidFill>
                <a:latin typeface="JetBrains Mono"/>
              </a:rPr>
              <a:t> </a:t>
            </a:r>
            <a:r>
              <a:rPr lang="de-DE" sz="1400" b="0" i="0" dirty="0" err="1">
                <a:solidFill>
                  <a:srgbClr val="A9B7C6"/>
                </a:solidFill>
                <a:latin typeface="JetBrains Mono"/>
              </a:rPr>
              <a:t>ParameterResource</a:t>
            </a:r>
            <a:r>
              <a:rPr lang="de-DE" sz="1400" b="0" i="0" dirty="0">
                <a:solidFill>
                  <a:srgbClr val="A9B7C6"/>
                </a:solidFill>
                <a:latin typeface="JetBrains Mono"/>
              </a:rPr>
              <a:t> {</a:t>
            </a:r>
            <a:br>
              <a:rPr lang="de-DE" sz="1400" b="0" i="0" dirty="0">
                <a:solidFill>
                  <a:srgbClr val="A9B7C6"/>
                </a:solidFill>
                <a:latin typeface="JetBrains Mono"/>
              </a:rPr>
            </a:br>
            <a:br>
              <a:rPr lang="de-DE" sz="1400" b="0" i="0" dirty="0">
                <a:solidFill>
                  <a:srgbClr val="A9B7C6"/>
                </a:solidFill>
                <a:latin typeface="JetBrains Mono"/>
              </a:rPr>
            </a:br>
            <a:r>
              <a:rPr lang="de-DE" sz="1400" b="0" i="0" dirty="0">
                <a:solidFill>
                  <a:srgbClr val="A9B7C6"/>
                </a:solidFill>
                <a:latin typeface="JetBrains Mono"/>
              </a:rPr>
              <a:t>    </a:t>
            </a:r>
            <a:r>
              <a:rPr lang="de-DE" sz="1400" b="0" i="0" dirty="0">
                <a:solidFill>
                  <a:srgbClr val="BBB529"/>
                </a:solidFill>
                <a:latin typeface="JetBrains Mono"/>
              </a:rPr>
              <a:t>@Inject</a:t>
            </a:r>
            <a:br>
              <a:rPr lang="de-DE" sz="1400" b="0" i="0" dirty="0">
                <a:solidFill>
                  <a:srgbClr val="BBB529"/>
                </a:solidFill>
                <a:latin typeface="JetBrains Mono"/>
              </a:rPr>
            </a:br>
            <a:r>
              <a:rPr lang="de-DE" sz="1400" b="0" i="0" dirty="0">
                <a:solidFill>
                  <a:srgbClr val="BBB529"/>
                </a:solidFill>
                <a:latin typeface="JetBrains Mono"/>
              </a:rPr>
              <a:t>    </a:t>
            </a:r>
            <a:r>
              <a:rPr lang="de-DE" sz="1400" b="0" i="0" dirty="0">
                <a:solidFill>
                  <a:srgbClr val="A9B7C6"/>
                </a:solidFill>
                <a:latin typeface="JetBrains Mono"/>
              </a:rPr>
              <a:t>Logger </a:t>
            </a:r>
            <a:r>
              <a:rPr lang="de-DE" sz="1400" b="0" i="0" dirty="0">
                <a:solidFill>
                  <a:srgbClr val="9876AA"/>
                </a:solidFill>
                <a:latin typeface="JetBrains Mono"/>
              </a:rPr>
              <a:t>log</a:t>
            </a:r>
            <a:r>
              <a:rPr lang="de-DE" sz="1400" b="0" i="0" dirty="0">
                <a:solidFill>
                  <a:srgbClr val="CC7832"/>
                </a:solidFill>
                <a:latin typeface="JetBrains Mono"/>
              </a:rPr>
              <a:t>;</a:t>
            </a:r>
            <a:br>
              <a:rPr lang="de-DE" sz="1400" b="0" i="0" dirty="0">
                <a:solidFill>
                  <a:srgbClr val="CC7832"/>
                </a:solidFill>
                <a:latin typeface="JetBrains Mono"/>
              </a:rPr>
            </a:br>
            <a:br>
              <a:rPr lang="de-DE" sz="1400" b="0" i="0" dirty="0">
                <a:solidFill>
                  <a:srgbClr val="CC7832"/>
                </a:solidFill>
                <a:latin typeface="JetBrains Mono"/>
              </a:rPr>
            </a:br>
            <a:r>
              <a:rPr lang="de-DE" sz="1400" b="0" i="0" dirty="0">
                <a:solidFill>
                  <a:srgbClr val="CC7832"/>
                </a:solidFill>
                <a:latin typeface="JetBrains Mono"/>
              </a:rPr>
              <a:t>    </a:t>
            </a:r>
            <a:r>
              <a:rPr lang="de-DE" sz="1400" b="0" i="0" dirty="0">
                <a:solidFill>
                  <a:srgbClr val="BBB529"/>
                </a:solidFill>
                <a:latin typeface="JetBrains Mono"/>
              </a:rPr>
              <a:t>@GET</a:t>
            </a:r>
            <a:br>
              <a:rPr lang="de-DE" sz="1400" b="0" i="0" dirty="0">
                <a:solidFill>
                  <a:srgbClr val="BBB529"/>
                </a:solidFill>
                <a:latin typeface="JetBrains Mono"/>
              </a:rPr>
            </a:br>
            <a:r>
              <a:rPr lang="de-DE" sz="1400" b="0" i="0" dirty="0">
                <a:solidFill>
                  <a:srgbClr val="BBB529"/>
                </a:solidFill>
                <a:latin typeface="JetBrains Mono"/>
              </a:rPr>
              <a:t>    @Path</a:t>
            </a:r>
            <a:r>
              <a:rPr lang="de-DE" sz="1400" b="0" i="0" dirty="0">
                <a:solidFill>
                  <a:srgbClr val="A9B7C6"/>
                </a:solidFill>
                <a:latin typeface="JetBrains Mono"/>
              </a:rPr>
              <a:t>(</a:t>
            </a:r>
            <a:r>
              <a:rPr lang="de-DE" sz="1400" b="0" i="0" dirty="0">
                <a:solidFill>
                  <a:srgbClr val="6A8759"/>
                </a:solidFill>
                <a:latin typeface="JetBrains Mono"/>
              </a:rPr>
              <a:t>"/"</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a:solidFill>
                  <a:srgbClr val="A9B7C6"/>
                </a:solidFill>
                <a:latin typeface="JetBrains Mono"/>
              </a:rPr>
              <a:t>    </a:t>
            </a:r>
            <a:r>
              <a:rPr lang="de-DE" sz="1400" b="0" i="0" dirty="0">
                <a:solidFill>
                  <a:srgbClr val="BBB529"/>
                </a:solidFill>
                <a:latin typeface="JetBrains Mono"/>
              </a:rPr>
              <a:t>@Produces</a:t>
            </a:r>
            <a:r>
              <a:rPr lang="de-DE" sz="1400" b="0" i="0" dirty="0">
                <a:solidFill>
                  <a:srgbClr val="A9B7C6"/>
                </a:solidFill>
                <a:latin typeface="JetBrains Mono"/>
              </a:rPr>
              <a:t>(MediaType.</a:t>
            </a:r>
            <a:r>
              <a:rPr lang="de-DE" sz="1400" b="0" i="1" dirty="0">
                <a:solidFill>
                  <a:srgbClr val="9876AA"/>
                </a:solidFill>
                <a:latin typeface="JetBrains Mono"/>
              </a:rPr>
              <a:t>TEXT_PLAIN</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a:solidFill>
                  <a:srgbClr val="A9B7C6"/>
                </a:solidFill>
                <a:latin typeface="JetBrains Mono"/>
              </a:rPr>
              <a:t>    </a:t>
            </a:r>
            <a:r>
              <a:rPr lang="de-DE" sz="1400" b="0" i="0" dirty="0" err="1">
                <a:solidFill>
                  <a:srgbClr val="CC7832"/>
                </a:solidFill>
                <a:latin typeface="JetBrains Mono"/>
              </a:rPr>
              <a:t>public</a:t>
            </a:r>
            <a:r>
              <a:rPr lang="de-DE" sz="1400" b="0" i="0" dirty="0">
                <a:solidFill>
                  <a:srgbClr val="CC7832"/>
                </a:solidFill>
                <a:latin typeface="JetBrains Mono"/>
              </a:rPr>
              <a:t> </a:t>
            </a:r>
            <a:r>
              <a:rPr lang="de-DE" sz="1400" b="0" i="0" dirty="0">
                <a:solidFill>
                  <a:srgbClr val="A9B7C6"/>
                </a:solidFill>
                <a:latin typeface="JetBrains Mono"/>
              </a:rPr>
              <a:t>String </a:t>
            </a:r>
            <a:r>
              <a:rPr lang="de-DE" sz="1400" b="0" i="0" dirty="0" err="1">
                <a:solidFill>
                  <a:srgbClr val="FFC66D"/>
                </a:solidFill>
                <a:latin typeface="JetBrains Mono"/>
              </a:rPr>
              <a:t>basePath</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a:solidFill>
                  <a:srgbClr val="A9B7C6"/>
                </a:solidFill>
                <a:latin typeface="JetBrains Mono"/>
              </a:rPr>
              <a:t>        </a:t>
            </a:r>
            <a:r>
              <a:rPr lang="de-DE" sz="1400" b="0" i="0" dirty="0" err="1">
                <a:solidFill>
                  <a:srgbClr val="9876AA"/>
                </a:solidFill>
                <a:latin typeface="JetBrains Mono"/>
              </a:rPr>
              <a:t>log</a:t>
            </a:r>
            <a:r>
              <a:rPr lang="de-DE" sz="1400" b="0" i="0" dirty="0" err="1">
                <a:solidFill>
                  <a:srgbClr val="A9B7C6"/>
                </a:solidFill>
                <a:latin typeface="JetBrains Mono"/>
              </a:rPr>
              <a:t>.infov</a:t>
            </a:r>
            <a:r>
              <a:rPr lang="de-DE" sz="1400" b="0" i="0" dirty="0">
                <a:solidFill>
                  <a:srgbClr val="A9B7C6"/>
                </a:solidFill>
                <a:latin typeface="JetBrains Mono"/>
              </a:rPr>
              <a:t>(</a:t>
            </a:r>
            <a:r>
              <a:rPr lang="de-DE" sz="1400" b="0" i="0" dirty="0">
                <a:solidFill>
                  <a:srgbClr val="6A8759"/>
                </a:solidFill>
                <a:latin typeface="JetBrains Mono"/>
              </a:rPr>
              <a:t>"</a:t>
            </a:r>
            <a:r>
              <a:rPr lang="de-DE" sz="1400" b="0" i="0" dirty="0" err="1">
                <a:solidFill>
                  <a:srgbClr val="6A8759"/>
                </a:solidFill>
                <a:latin typeface="JetBrains Mono"/>
              </a:rPr>
              <a:t>basePath</a:t>
            </a:r>
            <a:r>
              <a:rPr lang="de-DE" sz="1400" b="0" i="0" dirty="0">
                <a:solidFill>
                  <a:srgbClr val="6A8759"/>
                </a:solidFill>
                <a:latin typeface="JetBrains Mono"/>
              </a:rPr>
              <a:t>"</a:t>
            </a:r>
            <a:r>
              <a:rPr lang="de-DE" sz="1400" b="0" i="0" dirty="0">
                <a:solidFill>
                  <a:srgbClr val="A9B7C6"/>
                </a:solidFill>
                <a:latin typeface="JetBrains Mono"/>
              </a:rPr>
              <a:t>)</a:t>
            </a:r>
            <a:r>
              <a:rPr lang="de-DE" sz="1400" b="0" i="0" dirty="0">
                <a:solidFill>
                  <a:srgbClr val="CC7832"/>
                </a:solidFill>
                <a:latin typeface="JetBrains Mono"/>
              </a:rPr>
              <a:t>;</a:t>
            </a:r>
            <a:br>
              <a:rPr lang="de-DE" sz="1400" b="0" i="0" dirty="0">
                <a:solidFill>
                  <a:srgbClr val="CC7832"/>
                </a:solidFill>
                <a:latin typeface="JetBrains Mono"/>
              </a:rPr>
            </a:br>
            <a:r>
              <a:rPr lang="de-DE" sz="1400" b="0" i="0" dirty="0">
                <a:solidFill>
                  <a:srgbClr val="CC7832"/>
                </a:solidFill>
                <a:latin typeface="JetBrains Mono"/>
              </a:rPr>
              <a:t>        </a:t>
            </a:r>
            <a:r>
              <a:rPr lang="de-DE" sz="1400" b="0" i="0" dirty="0" err="1">
                <a:solidFill>
                  <a:srgbClr val="CC7832"/>
                </a:solidFill>
                <a:latin typeface="JetBrains Mono"/>
              </a:rPr>
              <a:t>return</a:t>
            </a:r>
            <a:r>
              <a:rPr lang="de-DE" sz="1400" b="0" i="0" dirty="0">
                <a:solidFill>
                  <a:srgbClr val="CC7832"/>
                </a:solidFill>
                <a:latin typeface="JetBrains Mono"/>
              </a:rPr>
              <a:t> </a:t>
            </a:r>
            <a:r>
              <a:rPr lang="de-DE" sz="1400" b="0" i="0" dirty="0">
                <a:solidFill>
                  <a:srgbClr val="6A8759"/>
                </a:solidFill>
                <a:latin typeface="JetBrains Mono"/>
              </a:rPr>
              <a:t>"</a:t>
            </a:r>
            <a:r>
              <a:rPr lang="de-DE" sz="1400" b="0" i="0" dirty="0" err="1">
                <a:solidFill>
                  <a:srgbClr val="6A8759"/>
                </a:solidFill>
                <a:latin typeface="JetBrains Mono"/>
              </a:rPr>
              <a:t>basePath</a:t>
            </a:r>
            <a:r>
              <a:rPr lang="de-DE" sz="1400" b="0" i="0" dirty="0">
                <a:solidFill>
                  <a:srgbClr val="6A8759"/>
                </a:solidFill>
                <a:latin typeface="JetBrains Mono"/>
              </a:rPr>
              <a:t>"</a:t>
            </a:r>
            <a:r>
              <a:rPr lang="de-DE" sz="1400" b="0" i="0" dirty="0">
                <a:solidFill>
                  <a:srgbClr val="CC7832"/>
                </a:solidFill>
                <a:latin typeface="JetBrains Mono"/>
              </a:rPr>
              <a:t>;</a:t>
            </a:r>
            <a:br>
              <a:rPr lang="de-DE" sz="1400" b="0" i="0" dirty="0">
                <a:solidFill>
                  <a:srgbClr val="CC7832"/>
                </a:solidFill>
                <a:latin typeface="JetBrains Mono"/>
              </a:rPr>
            </a:br>
            <a:r>
              <a:rPr lang="de-DE" sz="1400" b="0" i="0" dirty="0">
                <a:solidFill>
                  <a:srgbClr val="CC7832"/>
                </a:solidFill>
                <a:latin typeface="JetBrains Mono"/>
              </a:rPr>
              <a:t>    </a:t>
            </a:r>
            <a:r>
              <a:rPr lang="de-DE" sz="1400" b="0" i="0" dirty="0">
                <a:solidFill>
                  <a:srgbClr val="A9B7C6"/>
                </a:solidFill>
                <a:latin typeface="JetBrains Mono"/>
              </a:rPr>
              <a:t>}</a:t>
            </a:r>
            <a:br>
              <a:rPr lang="de-DE" sz="1400" b="0" i="0" dirty="0">
                <a:solidFill>
                  <a:srgbClr val="A9B7C6"/>
                </a:solidFill>
                <a:latin typeface="JetBrains Mono"/>
              </a:rPr>
            </a:br>
            <a:br>
              <a:rPr lang="de-DE" sz="1400" b="0" i="0" dirty="0">
                <a:solidFill>
                  <a:srgbClr val="A9B7C6"/>
                </a:solidFill>
                <a:latin typeface="JetBrains Mono"/>
              </a:rPr>
            </a:br>
            <a:r>
              <a:rPr lang="de-DE" sz="1400" b="0" i="0" dirty="0">
                <a:solidFill>
                  <a:srgbClr val="A9B7C6"/>
                </a:solidFill>
                <a:latin typeface="JetBrains Mono"/>
              </a:rPr>
              <a:t>    </a:t>
            </a:r>
            <a:r>
              <a:rPr lang="de-DE" sz="1400" b="0" i="0" dirty="0">
                <a:solidFill>
                  <a:srgbClr val="BBB529"/>
                </a:solidFill>
                <a:latin typeface="JetBrains Mono"/>
              </a:rPr>
              <a:t>@GET</a:t>
            </a:r>
            <a:br>
              <a:rPr lang="de-DE" sz="1400" b="0" i="0" dirty="0">
                <a:solidFill>
                  <a:srgbClr val="BBB529"/>
                </a:solidFill>
                <a:latin typeface="JetBrains Mono"/>
              </a:rPr>
            </a:br>
            <a:r>
              <a:rPr lang="de-DE" sz="1400" b="0" i="0" dirty="0">
                <a:solidFill>
                  <a:srgbClr val="BBB529"/>
                </a:solidFill>
                <a:latin typeface="JetBrains Mono"/>
              </a:rPr>
              <a:t>    @Path</a:t>
            </a:r>
            <a:r>
              <a:rPr lang="de-DE" sz="1400" b="0" i="0" dirty="0">
                <a:solidFill>
                  <a:srgbClr val="A9B7C6"/>
                </a:solidFill>
                <a:latin typeface="JetBrains Mono"/>
              </a:rPr>
              <a:t>(</a:t>
            </a:r>
            <a:r>
              <a:rPr lang="de-DE" sz="1400" b="0" i="0" dirty="0">
                <a:solidFill>
                  <a:srgbClr val="6A8759"/>
                </a:solidFill>
                <a:latin typeface="JetBrains Mono"/>
              </a:rPr>
              <a:t>"/inputParameter/{inputString}"</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a:solidFill>
                  <a:srgbClr val="A9B7C6"/>
                </a:solidFill>
                <a:latin typeface="JetBrains Mono"/>
              </a:rPr>
              <a:t>    </a:t>
            </a:r>
            <a:r>
              <a:rPr lang="de-DE" sz="1400" b="0" i="0" dirty="0">
                <a:solidFill>
                  <a:srgbClr val="BBB529"/>
                </a:solidFill>
                <a:latin typeface="JetBrains Mono"/>
              </a:rPr>
              <a:t>@Produces</a:t>
            </a:r>
            <a:r>
              <a:rPr lang="de-DE" sz="1400" b="0" i="0" dirty="0">
                <a:solidFill>
                  <a:srgbClr val="A9B7C6"/>
                </a:solidFill>
                <a:latin typeface="JetBrains Mono"/>
              </a:rPr>
              <a:t>(MediaType.</a:t>
            </a:r>
            <a:r>
              <a:rPr lang="de-DE" sz="1400" b="0" i="1" dirty="0">
                <a:solidFill>
                  <a:srgbClr val="9876AA"/>
                </a:solidFill>
                <a:latin typeface="JetBrains Mono"/>
              </a:rPr>
              <a:t>TEXT_PLAIN</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a:solidFill>
                  <a:srgbClr val="A9B7C6"/>
                </a:solidFill>
                <a:latin typeface="JetBrains Mono"/>
              </a:rPr>
              <a:t>    </a:t>
            </a:r>
            <a:r>
              <a:rPr lang="de-DE" sz="1400" b="0" i="0" dirty="0" err="1">
                <a:solidFill>
                  <a:srgbClr val="CC7832"/>
                </a:solidFill>
                <a:latin typeface="JetBrains Mono"/>
              </a:rPr>
              <a:t>public</a:t>
            </a:r>
            <a:r>
              <a:rPr lang="de-DE" sz="1400" b="0" i="0" dirty="0">
                <a:solidFill>
                  <a:srgbClr val="CC7832"/>
                </a:solidFill>
                <a:latin typeface="JetBrains Mono"/>
              </a:rPr>
              <a:t> </a:t>
            </a:r>
            <a:r>
              <a:rPr lang="de-DE" sz="1400" b="0" i="0" dirty="0">
                <a:solidFill>
                  <a:srgbClr val="A9B7C6"/>
                </a:solidFill>
                <a:latin typeface="JetBrains Mono"/>
              </a:rPr>
              <a:t>String </a:t>
            </a:r>
            <a:r>
              <a:rPr lang="de-DE" sz="1400" b="0" i="0" dirty="0" err="1">
                <a:solidFill>
                  <a:srgbClr val="FFC66D"/>
                </a:solidFill>
                <a:latin typeface="JetBrains Mono"/>
              </a:rPr>
              <a:t>inputParameter</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a:solidFill>
                  <a:srgbClr val="A9B7C6"/>
                </a:solidFill>
                <a:latin typeface="JetBrains Mono"/>
              </a:rPr>
              <a:t>            </a:t>
            </a:r>
            <a:r>
              <a:rPr lang="de-DE" sz="1400" b="0" i="0" dirty="0">
                <a:solidFill>
                  <a:srgbClr val="BBB529"/>
                </a:solidFill>
                <a:latin typeface="JetBrains Mono"/>
              </a:rPr>
              <a:t>@PathParam</a:t>
            </a:r>
            <a:r>
              <a:rPr lang="de-DE" sz="1400" b="0" i="0" dirty="0">
                <a:solidFill>
                  <a:srgbClr val="A9B7C6"/>
                </a:solidFill>
                <a:latin typeface="JetBrains Mono"/>
              </a:rPr>
              <a:t>(</a:t>
            </a:r>
            <a:r>
              <a:rPr lang="de-DE" sz="1400" b="0" i="0" dirty="0">
                <a:solidFill>
                  <a:srgbClr val="6A8759"/>
                </a:solidFill>
                <a:latin typeface="JetBrains Mono"/>
              </a:rPr>
              <a:t>"inputString"</a:t>
            </a:r>
            <a:r>
              <a:rPr lang="de-DE" sz="1400" b="0" i="0" dirty="0">
                <a:solidFill>
                  <a:srgbClr val="A9B7C6"/>
                </a:solidFill>
                <a:latin typeface="JetBrains Mono"/>
              </a:rPr>
              <a:t>) String </a:t>
            </a:r>
            <a:r>
              <a:rPr lang="de-DE" sz="1400" b="0" i="0" dirty="0" err="1">
                <a:solidFill>
                  <a:srgbClr val="A9B7C6"/>
                </a:solidFill>
                <a:latin typeface="JetBrains Mono"/>
              </a:rPr>
              <a:t>inputString</a:t>
            </a:r>
            <a:r>
              <a:rPr lang="de-DE" sz="1400" b="0" i="0" dirty="0">
                <a:solidFill>
                  <a:srgbClr val="A9B7C6"/>
                </a:solidFill>
                <a:latin typeface="JetBrains Mono"/>
              </a:rPr>
              <a:t>){</a:t>
            </a:r>
            <a:br>
              <a:rPr lang="de-DE" sz="1400" b="0" i="0" dirty="0">
                <a:solidFill>
                  <a:srgbClr val="A9B7C6"/>
                </a:solidFill>
                <a:latin typeface="JetBrains Mono"/>
              </a:rPr>
            </a:br>
            <a:r>
              <a:rPr lang="de-DE" sz="1400" b="0" i="0" dirty="0">
                <a:solidFill>
                  <a:srgbClr val="A9B7C6"/>
                </a:solidFill>
                <a:latin typeface="JetBrains Mono"/>
              </a:rPr>
              <a:t>        </a:t>
            </a:r>
            <a:r>
              <a:rPr lang="de-DE" sz="1400" b="0" i="0" dirty="0" err="1">
                <a:solidFill>
                  <a:srgbClr val="9876AA"/>
                </a:solidFill>
                <a:latin typeface="JetBrains Mono"/>
              </a:rPr>
              <a:t>log</a:t>
            </a:r>
            <a:r>
              <a:rPr lang="de-DE" sz="1400" b="0" i="0" dirty="0" err="1">
                <a:solidFill>
                  <a:srgbClr val="A9B7C6"/>
                </a:solidFill>
                <a:latin typeface="JetBrains Mono"/>
              </a:rPr>
              <a:t>.infov</a:t>
            </a:r>
            <a:r>
              <a:rPr lang="de-DE" sz="1400" b="0" i="0" dirty="0">
                <a:solidFill>
                  <a:srgbClr val="A9B7C6"/>
                </a:solidFill>
                <a:latin typeface="JetBrains Mono"/>
              </a:rPr>
              <a:t>(</a:t>
            </a:r>
            <a:r>
              <a:rPr lang="de-DE" sz="1400" b="0" i="0" dirty="0">
                <a:solidFill>
                  <a:srgbClr val="6A8759"/>
                </a:solidFill>
                <a:latin typeface="JetBrains Mono"/>
              </a:rPr>
              <a:t>"log: {0}"</a:t>
            </a:r>
            <a:r>
              <a:rPr lang="de-DE" sz="1400" b="0" i="0" dirty="0">
                <a:solidFill>
                  <a:srgbClr val="CC7832"/>
                </a:solidFill>
                <a:latin typeface="JetBrains Mono"/>
              </a:rPr>
              <a:t>, </a:t>
            </a:r>
            <a:r>
              <a:rPr lang="de-DE" sz="1400" b="0" i="0" dirty="0" err="1">
                <a:solidFill>
                  <a:srgbClr val="A9B7C6"/>
                </a:solidFill>
                <a:latin typeface="JetBrains Mono"/>
              </a:rPr>
              <a:t>inputString</a:t>
            </a:r>
            <a:r>
              <a:rPr lang="de-DE" sz="1400" b="0" i="0" dirty="0">
                <a:solidFill>
                  <a:srgbClr val="A9B7C6"/>
                </a:solidFill>
                <a:latin typeface="JetBrains Mono"/>
              </a:rPr>
              <a:t>)</a:t>
            </a:r>
            <a:r>
              <a:rPr lang="de-DE" sz="1400" b="0" i="0" dirty="0">
                <a:solidFill>
                  <a:srgbClr val="CC7832"/>
                </a:solidFill>
                <a:latin typeface="JetBrains Mono"/>
              </a:rPr>
              <a:t>;</a:t>
            </a:r>
            <a:br>
              <a:rPr lang="de-DE" sz="1400" b="0" i="0" dirty="0">
                <a:solidFill>
                  <a:srgbClr val="CC7832"/>
                </a:solidFill>
                <a:latin typeface="JetBrains Mono"/>
              </a:rPr>
            </a:br>
            <a:br>
              <a:rPr lang="de-DE" sz="1400" b="0" i="0" dirty="0">
                <a:solidFill>
                  <a:srgbClr val="CC7832"/>
                </a:solidFill>
                <a:latin typeface="JetBrains Mono"/>
              </a:rPr>
            </a:br>
            <a:r>
              <a:rPr lang="de-DE" sz="1400" b="0" i="0" dirty="0">
                <a:solidFill>
                  <a:srgbClr val="CC7832"/>
                </a:solidFill>
                <a:latin typeface="JetBrains Mono"/>
              </a:rPr>
              <a:t>        </a:t>
            </a:r>
            <a:r>
              <a:rPr lang="de-DE" sz="1400" b="0" i="0" dirty="0" err="1">
                <a:solidFill>
                  <a:srgbClr val="A9B7C6"/>
                </a:solidFill>
                <a:latin typeface="JetBrains Mono"/>
              </a:rPr>
              <a:t>StringBuilder</a:t>
            </a:r>
            <a:r>
              <a:rPr lang="de-DE" sz="1400" b="0" i="0" dirty="0">
                <a:solidFill>
                  <a:srgbClr val="A9B7C6"/>
                </a:solidFill>
                <a:latin typeface="JetBrains Mono"/>
              </a:rPr>
              <a:t> </a:t>
            </a:r>
            <a:r>
              <a:rPr lang="de-DE" sz="1400" b="0" i="0" dirty="0" err="1">
                <a:solidFill>
                  <a:srgbClr val="A9B7C6"/>
                </a:solidFill>
                <a:latin typeface="JetBrains Mono"/>
              </a:rPr>
              <a:t>sbStr</a:t>
            </a:r>
            <a:r>
              <a:rPr lang="de-DE" sz="1400" b="0" i="0" dirty="0">
                <a:solidFill>
                  <a:srgbClr val="A9B7C6"/>
                </a:solidFill>
                <a:latin typeface="JetBrains Mono"/>
              </a:rPr>
              <a:t> = </a:t>
            </a:r>
            <a:r>
              <a:rPr lang="de-DE" sz="1400" b="0" i="0" dirty="0" err="1">
                <a:solidFill>
                  <a:srgbClr val="CC7832"/>
                </a:solidFill>
                <a:latin typeface="JetBrains Mono"/>
              </a:rPr>
              <a:t>new</a:t>
            </a:r>
            <a:r>
              <a:rPr lang="de-DE" sz="1400" b="0" i="0" dirty="0">
                <a:solidFill>
                  <a:srgbClr val="CC7832"/>
                </a:solidFill>
                <a:latin typeface="JetBrains Mono"/>
              </a:rPr>
              <a:t> </a:t>
            </a:r>
            <a:r>
              <a:rPr lang="de-DE" sz="1400" b="0" i="0" dirty="0" err="1">
                <a:solidFill>
                  <a:srgbClr val="A9B7C6"/>
                </a:solidFill>
                <a:latin typeface="JetBrains Mono"/>
              </a:rPr>
              <a:t>StringBuilder</a:t>
            </a:r>
            <a:r>
              <a:rPr lang="de-DE" sz="1400" b="0" i="0" dirty="0">
                <a:solidFill>
                  <a:srgbClr val="A9B7C6"/>
                </a:solidFill>
                <a:latin typeface="JetBrains Mono"/>
              </a:rPr>
              <a:t>()</a:t>
            </a:r>
            <a:r>
              <a:rPr lang="de-DE" sz="1400" b="0" i="0" dirty="0">
                <a:solidFill>
                  <a:srgbClr val="CC7832"/>
                </a:solidFill>
                <a:latin typeface="JetBrains Mono"/>
              </a:rPr>
              <a:t>;</a:t>
            </a:r>
            <a:br>
              <a:rPr lang="de-DE" sz="1400" b="0" i="0" dirty="0">
                <a:solidFill>
                  <a:srgbClr val="CC7832"/>
                </a:solidFill>
                <a:latin typeface="JetBrains Mono"/>
              </a:rPr>
            </a:br>
            <a:r>
              <a:rPr lang="de-DE" sz="1400" b="0" i="0" dirty="0">
                <a:solidFill>
                  <a:srgbClr val="CC7832"/>
                </a:solidFill>
                <a:latin typeface="JetBrains Mono"/>
              </a:rPr>
              <a:t>        </a:t>
            </a:r>
            <a:r>
              <a:rPr lang="de-DE" sz="1400" b="0" i="0" dirty="0" err="1">
                <a:solidFill>
                  <a:srgbClr val="A9B7C6"/>
                </a:solidFill>
                <a:latin typeface="JetBrains Mono"/>
              </a:rPr>
              <a:t>sbStr.append</a:t>
            </a:r>
            <a:r>
              <a:rPr lang="de-DE" sz="1400" b="0" i="0" dirty="0">
                <a:solidFill>
                  <a:srgbClr val="A9B7C6"/>
                </a:solidFill>
                <a:latin typeface="JetBrains Mono"/>
              </a:rPr>
              <a:t>(</a:t>
            </a:r>
            <a:r>
              <a:rPr lang="de-DE" sz="1400" b="0" i="0" dirty="0" err="1">
                <a:solidFill>
                  <a:srgbClr val="A9B7C6"/>
                </a:solidFill>
                <a:latin typeface="JetBrains Mono"/>
              </a:rPr>
              <a:t>inputString</a:t>
            </a:r>
            <a:r>
              <a:rPr lang="de-DE" sz="1400" b="0" i="0" dirty="0">
                <a:solidFill>
                  <a:srgbClr val="A9B7C6"/>
                </a:solidFill>
                <a:latin typeface="JetBrains Mono"/>
              </a:rPr>
              <a:t>).reverse()</a:t>
            </a:r>
            <a:r>
              <a:rPr lang="de-DE" sz="1400" b="0" i="0" dirty="0">
                <a:solidFill>
                  <a:srgbClr val="CC7832"/>
                </a:solidFill>
                <a:latin typeface="JetBrains Mono"/>
              </a:rPr>
              <a:t>;</a:t>
            </a:r>
            <a:br>
              <a:rPr lang="de-DE" sz="1400" b="0" i="0" dirty="0">
                <a:solidFill>
                  <a:srgbClr val="CC7832"/>
                </a:solidFill>
                <a:latin typeface="JetBrains Mono"/>
              </a:rPr>
            </a:br>
            <a:r>
              <a:rPr lang="de-DE" sz="1400" b="0" i="0" dirty="0">
                <a:solidFill>
                  <a:srgbClr val="CC7832"/>
                </a:solidFill>
                <a:latin typeface="JetBrains Mono"/>
              </a:rPr>
              <a:t>        </a:t>
            </a:r>
            <a:r>
              <a:rPr lang="de-DE" sz="1400" b="0" i="0" dirty="0" err="1">
                <a:solidFill>
                  <a:srgbClr val="CC7832"/>
                </a:solidFill>
                <a:latin typeface="JetBrains Mono"/>
              </a:rPr>
              <a:t>return</a:t>
            </a:r>
            <a:r>
              <a:rPr lang="de-DE" sz="1400" b="0" i="0" dirty="0">
                <a:solidFill>
                  <a:srgbClr val="CC7832"/>
                </a:solidFill>
                <a:latin typeface="JetBrains Mono"/>
              </a:rPr>
              <a:t> </a:t>
            </a:r>
            <a:r>
              <a:rPr lang="de-DE" sz="1400" b="0" i="0" dirty="0" err="1">
                <a:solidFill>
                  <a:srgbClr val="A9B7C6"/>
                </a:solidFill>
                <a:latin typeface="JetBrains Mono"/>
              </a:rPr>
              <a:t>sbStr.toString</a:t>
            </a:r>
            <a:r>
              <a:rPr lang="de-DE" sz="1400" b="0" i="0" dirty="0">
                <a:solidFill>
                  <a:srgbClr val="A9B7C6"/>
                </a:solidFill>
                <a:latin typeface="JetBrains Mono"/>
              </a:rPr>
              <a:t>()</a:t>
            </a:r>
            <a:r>
              <a:rPr lang="de-DE" sz="1400" b="0" i="0" dirty="0">
                <a:solidFill>
                  <a:srgbClr val="CC7832"/>
                </a:solidFill>
                <a:latin typeface="JetBrains Mono"/>
              </a:rPr>
              <a:t>;</a:t>
            </a:r>
            <a:br>
              <a:rPr lang="de-DE" sz="1400" b="0" i="0" dirty="0">
                <a:solidFill>
                  <a:srgbClr val="CC7832"/>
                </a:solidFill>
                <a:latin typeface="JetBrains Mono"/>
              </a:rPr>
            </a:br>
            <a:r>
              <a:rPr lang="de-DE" sz="1400" b="0" i="0" dirty="0">
                <a:solidFill>
                  <a:srgbClr val="CC7832"/>
                </a:solidFill>
                <a:latin typeface="JetBrains Mono"/>
              </a:rPr>
              <a:t>    </a:t>
            </a:r>
            <a:r>
              <a:rPr lang="de-DE" sz="1400" b="0" i="0" dirty="0">
                <a:solidFill>
                  <a:srgbClr val="A9B7C6"/>
                </a:solidFill>
                <a:latin typeface="JetBrains Mono"/>
              </a:rPr>
              <a:t>}</a:t>
            </a:r>
          </a:p>
        </p:txBody>
      </p:sp>
    </p:spTree>
    <p:extLst>
      <p:ext uri="{BB962C8B-B14F-4D97-AF65-F5344CB8AC3E}">
        <p14:creationId xmlns:p14="http://schemas.microsoft.com/office/powerpoint/2010/main" val="385914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551486-3E5C-72C4-4F78-BCBFAF2551BD}"/>
              </a:ext>
            </a:extLst>
          </p:cNvPr>
          <p:cNvSpPr>
            <a:spLocks noGrp="1"/>
          </p:cNvSpPr>
          <p:nvPr>
            <p:ph type="title"/>
          </p:nvPr>
        </p:nvSpPr>
        <p:spPr/>
        <p:txBody>
          <a:bodyPr/>
          <a:lstStyle/>
          <a:p>
            <a:r>
              <a:rPr lang="de-DE" dirty="0"/>
              <a:t>@QueryParam</a:t>
            </a:r>
          </a:p>
        </p:txBody>
      </p:sp>
      <p:pic>
        <p:nvPicPr>
          <p:cNvPr id="5" name="Grafik 4">
            <a:extLst>
              <a:ext uri="{FF2B5EF4-FFF2-40B4-BE49-F238E27FC236}">
                <a16:creationId xmlns:a16="http://schemas.microsoft.com/office/drawing/2014/main" id="{193FD53D-8996-FB9A-61BD-53378FEFFABF}"/>
              </a:ext>
            </a:extLst>
          </p:cNvPr>
          <p:cNvPicPr>
            <a:picLocks noChangeAspect="1"/>
          </p:cNvPicPr>
          <p:nvPr/>
        </p:nvPicPr>
        <p:blipFill>
          <a:blip r:embed="rId2"/>
          <a:stretch>
            <a:fillRect/>
          </a:stretch>
        </p:blipFill>
        <p:spPr>
          <a:xfrm>
            <a:off x="1569341" y="2700059"/>
            <a:ext cx="8289291" cy="35003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feld 3">
            <a:extLst>
              <a:ext uri="{FF2B5EF4-FFF2-40B4-BE49-F238E27FC236}">
                <a16:creationId xmlns:a16="http://schemas.microsoft.com/office/drawing/2014/main" id="{F432157B-3959-CD71-C802-8E23B854AD4D}"/>
              </a:ext>
            </a:extLst>
          </p:cNvPr>
          <p:cNvSpPr txBox="1"/>
          <p:nvPr/>
        </p:nvSpPr>
        <p:spPr>
          <a:xfrm>
            <a:off x="1003853" y="1690688"/>
            <a:ext cx="6094674" cy="646331"/>
          </a:xfrm>
          <a:prstGeom prst="rect">
            <a:avLst/>
          </a:prstGeom>
          <a:noFill/>
        </p:spPr>
        <p:txBody>
          <a:bodyPr wrap="square">
            <a:spAutoFit/>
          </a:bodyPr>
          <a:lstStyle/>
          <a:p>
            <a:r>
              <a:rPr lang="en-US" sz="1800" b="0" i="0" dirty="0">
                <a:solidFill>
                  <a:srgbClr val="BBB529"/>
                </a:solidFill>
                <a:latin typeface="JetBrains Mono"/>
              </a:rPr>
              <a:t>@Path</a:t>
            </a:r>
            <a:r>
              <a:rPr lang="en-US" sz="1800" b="0" i="0" dirty="0">
                <a:solidFill>
                  <a:srgbClr val="A9B7C6"/>
                </a:solidFill>
                <a:latin typeface="JetBrains Mono"/>
              </a:rPr>
              <a:t>(</a:t>
            </a:r>
            <a:r>
              <a:rPr lang="en-US" sz="1800" b="0" i="0" dirty="0">
                <a:solidFill>
                  <a:srgbClr val="6A8759"/>
                </a:solidFill>
                <a:latin typeface="JetBrains Mono"/>
              </a:rPr>
              <a:t>"/parameter"</a:t>
            </a:r>
            <a:r>
              <a:rPr lang="en-US" sz="1800" b="0" i="0" dirty="0">
                <a:solidFill>
                  <a:srgbClr val="A9B7C6"/>
                </a:solidFill>
                <a:latin typeface="JetBrains Mono"/>
              </a:rPr>
              <a:t>)</a:t>
            </a:r>
            <a:br>
              <a:rPr lang="en-US" sz="1800" b="0" i="0" dirty="0">
                <a:solidFill>
                  <a:srgbClr val="A9B7C6"/>
                </a:solidFill>
                <a:latin typeface="JetBrains Mono"/>
              </a:rPr>
            </a:br>
            <a:r>
              <a:rPr lang="en-US" sz="1800" b="0" i="0" dirty="0">
                <a:solidFill>
                  <a:srgbClr val="CC7832"/>
                </a:solidFill>
                <a:latin typeface="JetBrains Mono"/>
              </a:rPr>
              <a:t>public class </a:t>
            </a:r>
            <a:r>
              <a:rPr lang="en-US" sz="1800" b="0" i="0" dirty="0" err="1">
                <a:solidFill>
                  <a:srgbClr val="A9B7C6"/>
                </a:solidFill>
                <a:latin typeface="JetBrains Mono"/>
              </a:rPr>
              <a:t>ParameterResource</a:t>
            </a:r>
            <a:r>
              <a:rPr lang="en-US" sz="1800" b="0" i="0" dirty="0">
                <a:solidFill>
                  <a:srgbClr val="A9B7C6"/>
                </a:solidFill>
                <a:latin typeface="JetBrains Mono"/>
              </a:rPr>
              <a:t> { }</a:t>
            </a:r>
          </a:p>
        </p:txBody>
      </p:sp>
    </p:spTree>
    <p:extLst>
      <p:ext uri="{BB962C8B-B14F-4D97-AF65-F5344CB8AC3E}">
        <p14:creationId xmlns:p14="http://schemas.microsoft.com/office/powerpoint/2010/main" val="56517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2F72C8-DA18-550E-3971-901F965539BF}"/>
              </a:ext>
            </a:extLst>
          </p:cNvPr>
          <p:cNvSpPr>
            <a:spLocks noGrp="1"/>
          </p:cNvSpPr>
          <p:nvPr>
            <p:ph type="title"/>
          </p:nvPr>
        </p:nvSpPr>
        <p:spPr/>
        <p:txBody>
          <a:bodyPr/>
          <a:lstStyle/>
          <a:p>
            <a:r>
              <a:rPr lang="de-DE" dirty="0"/>
              <a:t>Query Parameter – 2 </a:t>
            </a:r>
          </a:p>
        </p:txBody>
      </p:sp>
      <p:sp>
        <p:nvSpPr>
          <p:cNvPr id="3" name="Inhaltsplatzhalter 2">
            <a:extLst>
              <a:ext uri="{FF2B5EF4-FFF2-40B4-BE49-F238E27FC236}">
                <a16:creationId xmlns:a16="http://schemas.microsoft.com/office/drawing/2014/main" id="{E19A7E61-7BAD-48BC-3C96-28355DD878A4}"/>
              </a:ext>
            </a:extLst>
          </p:cNvPr>
          <p:cNvSpPr>
            <a:spLocks noGrp="1"/>
          </p:cNvSpPr>
          <p:nvPr>
            <p:ph idx="1"/>
          </p:nvPr>
        </p:nvSpPr>
        <p:spPr/>
        <p:txBody>
          <a:bodyPr/>
          <a:lstStyle/>
          <a:p>
            <a:pPr marL="0" indent="0">
              <a:buNone/>
            </a:pPr>
            <a:r>
              <a:rPr lang="en-US" sz="1800" b="0" i="0" dirty="0">
                <a:solidFill>
                  <a:srgbClr val="CC7832"/>
                </a:solidFill>
                <a:latin typeface="JetBrains Mono"/>
              </a:rPr>
              <a:t>Query Parameter </a:t>
            </a:r>
            <a:r>
              <a:rPr lang="en-US" sz="1800" b="0" i="0" dirty="0" err="1">
                <a:solidFill>
                  <a:srgbClr val="CC7832"/>
                </a:solidFill>
                <a:latin typeface="JetBrains Mono"/>
              </a:rPr>
              <a:t>als</a:t>
            </a:r>
            <a:r>
              <a:rPr lang="en-US" sz="1800" b="0" i="0" dirty="0">
                <a:solidFill>
                  <a:srgbClr val="CC7832"/>
                </a:solidFill>
                <a:latin typeface="JetBrains Mono"/>
              </a:rPr>
              <a:t> Long : </a:t>
            </a:r>
          </a:p>
          <a:p>
            <a:pPr marL="0" indent="0">
              <a:buNone/>
            </a:pPr>
            <a:r>
              <a:rPr lang="en-US" sz="1800" b="0" i="0" dirty="0">
                <a:solidFill>
                  <a:srgbClr val="CC7832"/>
                </a:solidFill>
                <a:latin typeface="JetBrains Mono"/>
              </a:rPr>
              <a:t>public </a:t>
            </a:r>
            <a:r>
              <a:rPr lang="en-US" sz="1800" b="0" i="0" dirty="0">
                <a:solidFill>
                  <a:srgbClr val="A9B7C6"/>
                </a:solidFill>
                <a:latin typeface="JetBrains Mono"/>
              </a:rPr>
              <a:t>String </a:t>
            </a:r>
            <a:r>
              <a:rPr lang="en-US" sz="1800" b="0" i="0" dirty="0" err="1">
                <a:solidFill>
                  <a:srgbClr val="FFC66D"/>
                </a:solidFill>
                <a:latin typeface="JetBrains Mono"/>
              </a:rPr>
              <a:t>queryParameter</a:t>
            </a:r>
            <a:r>
              <a:rPr lang="en-US" sz="1800" b="0" i="0" dirty="0">
                <a:solidFill>
                  <a:srgbClr val="A9B7C6"/>
                </a:solidFill>
                <a:latin typeface="JetBrains Mono"/>
              </a:rPr>
              <a:t>(</a:t>
            </a:r>
          </a:p>
          <a:p>
            <a:pPr marL="0" indent="0">
              <a:buNone/>
            </a:pPr>
            <a:r>
              <a:rPr lang="en-US" sz="1800" b="0" i="0" dirty="0">
                <a:solidFill>
                  <a:srgbClr val="A9B7C6"/>
                </a:solidFill>
                <a:latin typeface="JetBrains Mono"/>
              </a:rPr>
              <a:t>        </a:t>
            </a:r>
            <a:r>
              <a:rPr lang="en-US" sz="1800" b="0" i="0" dirty="0">
                <a:solidFill>
                  <a:srgbClr val="BBB529"/>
                </a:solidFill>
                <a:latin typeface="JetBrains Mono"/>
              </a:rPr>
              <a:t>@QueryParam</a:t>
            </a:r>
            <a:r>
              <a:rPr lang="en-US" sz="1800" b="0" i="0" dirty="0">
                <a:solidFill>
                  <a:srgbClr val="A9B7C6"/>
                </a:solidFill>
                <a:latin typeface="JetBrains Mono"/>
              </a:rPr>
              <a:t>(</a:t>
            </a:r>
            <a:r>
              <a:rPr lang="en-US" sz="1800" b="0" i="0" dirty="0">
                <a:solidFill>
                  <a:srgbClr val="6A8759"/>
                </a:solidFill>
                <a:latin typeface="JetBrains Mono"/>
              </a:rPr>
              <a:t>"qp"</a:t>
            </a:r>
            <a:r>
              <a:rPr lang="en-US" sz="1800" b="0" i="0" dirty="0">
                <a:solidFill>
                  <a:srgbClr val="A9B7C6"/>
                </a:solidFill>
                <a:latin typeface="JetBrains Mono"/>
              </a:rPr>
              <a:t>) String </a:t>
            </a:r>
            <a:r>
              <a:rPr lang="en-US" sz="1800" b="0" i="0" dirty="0" err="1">
                <a:solidFill>
                  <a:srgbClr val="A9B7C6"/>
                </a:solidFill>
                <a:latin typeface="JetBrains Mono"/>
              </a:rPr>
              <a:t>qp</a:t>
            </a:r>
            <a:r>
              <a:rPr lang="en-US" sz="1800" b="0" i="0" dirty="0">
                <a:solidFill>
                  <a:srgbClr val="CC7832"/>
                </a:solidFill>
                <a:latin typeface="JetBrains Mono"/>
              </a:rPr>
              <a:t>,</a:t>
            </a:r>
            <a:br>
              <a:rPr lang="en-US" sz="1800" b="0" i="0" dirty="0">
                <a:solidFill>
                  <a:srgbClr val="CC7832"/>
                </a:solidFill>
                <a:latin typeface="JetBrains Mono"/>
              </a:rPr>
            </a:br>
            <a:r>
              <a:rPr lang="en-US" sz="1800" b="0" i="0" dirty="0">
                <a:solidFill>
                  <a:srgbClr val="CC7832"/>
                </a:solidFill>
                <a:latin typeface="JetBrains Mono"/>
              </a:rPr>
              <a:t>        </a:t>
            </a:r>
            <a:r>
              <a:rPr lang="en-US" sz="1800" b="0" i="0" dirty="0">
                <a:solidFill>
                  <a:srgbClr val="BBB529"/>
                </a:solidFill>
                <a:latin typeface="JetBrains Mono"/>
              </a:rPr>
              <a:t>@QueryParam</a:t>
            </a:r>
            <a:r>
              <a:rPr lang="en-US" sz="1800" b="0" i="0" dirty="0">
                <a:solidFill>
                  <a:srgbClr val="A9B7C6"/>
                </a:solidFill>
                <a:latin typeface="JetBrains Mono"/>
              </a:rPr>
              <a:t>(</a:t>
            </a:r>
            <a:r>
              <a:rPr lang="en-US" sz="1800" b="0" i="0" dirty="0">
                <a:solidFill>
                  <a:srgbClr val="6A8759"/>
                </a:solidFill>
                <a:latin typeface="JetBrains Mono"/>
              </a:rPr>
              <a:t>"qp2"</a:t>
            </a:r>
            <a:r>
              <a:rPr lang="en-US" sz="1800" b="0" i="0" dirty="0">
                <a:solidFill>
                  <a:srgbClr val="A9B7C6"/>
                </a:solidFill>
                <a:latin typeface="JetBrains Mono"/>
              </a:rPr>
              <a:t>) Long qP2</a:t>
            </a:r>
            <a:br>
              <a:rPr lang="en-US" sz="1800" b="0" i="0" dirty="0">
                <a:solidFill>
                  <a:srgbClr val="A9B7C6"/>
                </a:solidFill>
                <a:latin typeface="JetBrains Mono"/>
              </a:rPr>
            </a:br>
            <a:endParaRPr lang="en-US" sz="1800" b="0" i="0" dirty="0">
              <a:solidFill>
                <a:srgbClr val="A9B7C6"/>
              </a:solidFill>
              <a:latin typeface="JetBrains Mono"/>
            </a:endParaRPr>
          </a:p>
          <a:p>
            <a:pPr marL="514350" indent="-514350">
              <a:buFont typeface="+mj-lt"/>
              <a:buAutoNum type="arabicPeriod"/>
            </a:pPr>
            <a:r>
              <a:rPr lang="de-DE" dirty="0"/>
              <a:t>Wenn ein Parameter nicht übergeben wird ist </a:t>
            </a:r>
            <a:r>
              <a:rPr lang="de-DE" dirty="0" err="1"/>
              <a:t>is</a:t>
            </a:r>
            <a:r>
              <a:rPr lang="de-DE" dirty="0"/>
              <a:t> „null“ </a:t>
            </a:r>
          </a:p>
          <a:p>
            <a:pPr marL="514350" indent="-514350">
              <a:buFont typeface="+mj-lt"/>
              <a:buAutoNum type="arabicPeriod"/>
            </a:pPr>
            <a:r>
              <a:rPr lang="de-DE" dirty="0"/>
              <a:t>Wenn ein Input Parameter nicht konvertiert werden kann, wird kein Fehler geworfen, sondern die Methode nicht gefunden.</a:t>
            </a:r>
          </a:p>
          <a:p>
            <a:pPr marL="971550" lvl="1" indent="-514350">
              <a:buFont typeface="+mj-lt"/>
              <a:buAutoNum type="arabicPeriod"/>
            </a:pPr>
            <a:r>
              <a:rPr lang="de-DE" dirty="0"/>
              <a:t>Test: String </a:t>
            </a:r>
            <a:r>
              <a:rPr lang="de-DE" dirty="0" err="1"/>
              <a:t>input</a:t>
            </a:r>
            <a:r>
              <a:rPr lang="de-DE" dirty="0"/>
              <a:t> für qP2 sollte die Methode nicht finden</a:t>
            </a:r>
          </a:p>
          <a:p>
            <a:pPr marL="457200" lvl="1" indent="0">
              <a:buNone/>
            </a:pPr>
            <a:endParaRPr lang="de-DE" dirty="0"/>
          </a:p>
          <a:p>
            <a:pPr marL="0" indent="0">
              <a:buNone/>
            </a:pPr>
            <a:endParaRPr lang="de-DE" dirty="0"/>
          </a:p>
        </p:txBody>
      </p:sp>
    </p:spTree>
    <p:extLst>
      <p:ext uri="{BB962C8B-B14F-4D97-AF65-F5344CB8AC3E}">
        <p14:creationId xmlns:p14="http://schemas.microsoft.com/office/powerpoint/2010/main" val="284859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62D6A9-CCE5-2319-95CE-59588E89EACC}"/>
              </a:ext>
            </a:extLst>
          </p:cNvPr>
          <p:cNvSpPr>
            <a:spLocks noGrp="1"/>
          </p:cNvSpPr>
          <p:nvPr>
            <p:ph type="title"/>
          </p:nvPr>
        </p:nvSpPr>
        <p:spPr/>
        <p:txBody>
          <a:bodyPr/>
          <a:lstStyle/>
          <a:p>
            <a:r>
              <a:rPr lang="de-DE" dirty="0"/>
              <a:t>Default Werte für Query Parameter</a:t>
            </a:r>
          </a:p>
        </p:txBody>
      </p:sp>
      <p:sp>
        <p:nvSpPr>
          <p:cNvPr id="5" name="Textfeld 4">
            <a:extLst>
              <a:ext uri="{FF2B5EF4-FFF2-40B4-BE49-F238E27FC236}">
                <a16:creationId xmlns:a16="http://schemas.microsoft.com/office/drawing/2014/main" id="{346C5E8D-19BD-7EB8-EDD9-7974ED884387}"/>
              </a:ext>
            </a:extLst>
          </p:cNvPr>
          <p:cNvSpPr txBox="1"/>
          <p:nvPr/>
        </p:nvSpPr>
        <p:spPr>
          <a:xfrm>
            <a:off x="1942106" y="2206561"/>
            <a:ext cx="6094674" cy="2862322"/>
          </a:xfrm>
          <a:prstGeom prst="rect">
            <a:avLst/>
          </a:prstGeom>
          <a:noFill/>
        </p:spPr>
        <p:txBody>
          <a:bodyPr wrap="square">
            <a:spAutoFit/>
          </a:bodyPr>
          <a:lstStyle/>
          <a:p>
            <a:r>
              <a:rPr lang="de-DE" sz="1800" b="0" i="0" dirty="0">
                <a:solidFill>
                  <a:srgbClr val="BBB529"/>
                </a:solidFill>
                <a:latin typeface="JetBrains Mono"/>
              </a:rPr>
              <a:t>@GET</a:t>
            </a:r>
            <a:br>
              <a:rPr lang="de-DE" sz="1800" b="0" i="0" dirty="0">
                <a:solidFill>
                  <a:srgbClr val="BBB529"/>
                </a:solidFill>
                <a:latin typeface="JetBrains Mono"/>
              </a:rPr>
            </a:br>
            <a:r>
              <a:rPr lang="de-DE" sz="1800" b="0" i="0" dirty="0">
                <a:solidFill>
                  <a:srgbClr val="BBB529"/>
                </a:solidFill>
                <a:latin typeface="JetBrains Mono"/>
              </a:rPr>
              <a:t>@Path</a:t>
            </a:r>
            <a:r>
              <a:rPr lang="de-DE" sz="1800" b="0" i="0" dirty="0">
                <a:solidFill>
                  <a:srgbClr val="A9B7C6"/>
                </a:solidFill>
                <a:latin typeface="JetBrains Mono"/>
              </a:rPr>
              <a:t>(</a:t>
            </a:r>
            <a:r>
              <a:rPr lang="de-DE" sz="1800" b="0" i="0" dirty="0">
                <a:solidFill>
                  <a:srgbClr val="6A8759"/>
                </a:solidFill>
                <a:latin typeface="JetBrains Mono"/>
              </a:rPr>
              <a:t>"/queryParameter"</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a:solidFill>
                  <a:srgbClr val="BBB529"/>
                </a:solidFill>
                <a:latin typeface="JetBrains Mono"/>
              </a:rPr>
              <a:t>@Produces</a:t>
            </a:r>
            <a:r>
              <a:rPr lang="de-DE" sz="1800" b="0" i="0" dirty="0">
                <a:solidFill>
                  <a:srgbClr val="A9B7C6"/>
                </a:solidFill>
                <a:latin typeface="JetBrains Mono"/>
              </a:rPr>
              <a:t>(MediaType.</a:t>
            </a:r>
            <a:r>
              <a:rPr lang="de-DE" sz="1800" b="0" i="1" dirty="0">
                <a:solidFill>
                  <a:srgbClr val="9876AA"/>
                </a:solidFill>
                <a:latin typeface="JetBrains Mono"/>
              </a:rPr>
              <a:t>TEXT_PLAIN</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err="1">
                <a:solidFill>
                  <a:srgbClr val="CC7832"/>
                </a:solidFill>
                <a:latin typeface="JetBrains Mono"/>
              </a:rPr>
              <a:t>public</a:t>
            </a:r>
            <a:r>
              <a:rPr lang="de-DE" sz="1800" b="0" i="0" dirty="0">
                <a:solidFill>
                  <a:srgbClr val="CC7832"/>
                </a:solidFill>
                <a:latin typeface="JetBrains Mono"/>
              </a:rPr>
              <a:t> </a:t>
            </a:r>
            <a:r>
              <a:rPr lang="de-DE" sz="1800" b="0" i="0" dirty="0">
                <a:solidFill>
                  <a:srgbClr val="A9B7C6"/>
                </a:solidFill>
                <a:latin typeface="JetBrains Mono"/>
              </a:rPr>
              <a:t>String </a:t>
            </a:r>
            <a:r>
              <a:rPr lang="de-DE" sz="1800" b="0" i="0" dirty="0" err="1">
                <a:solidFill>
                  <a:srgbClr val="FFC66D"/>
                </a:solidFill>
                <a:latin typeface="JetBrains Mono"/>
              </a:rPr>
              <a:t>queryParameter</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a:solidFill>
                  <a:srgbClr val="A9B7C6"/>
                </a:solidFill>
                <a:latin typeface="JetBrains Mono"/>
              </a:rPr>
              <a:t>        </a:t>
            </a:r>
            <a:r>
              <a:rPr lang="de-DE" sz="1800" b="0" i="0" dirty="0">
                <a:solidFill>
                  <a:srgbClr val="BBB529"/>
                </a:solidFill>
                <a:latin typeface="JetBrains Mono"/>
              </a:rPr>
              <a:t>@QueryParam</a:t>
            </a:r>
            <a:r>
              <a:rPr lang="de-DE" sz="1800" b="0" i="0" dirty="0">
                <a:solidFill>
                  <a:srgbClr val="A9B7C6"/>
                </a:solidFill>
                <a:latin typeface="JetBrains Mono"/>
              </a:rPr>
              <a:t>(</a:t>
            </a:r>
            <a:r>
              <a:rPr lang="de-DE" sz="1800" b="0" i="0" dirty="0">
                <a:solidFill>
                  <a:srgbClr val="6A8759"/>
                </a:solidFill>
                <a:latin typeface="JetBrains Mono"/>
              </a:rPr>
              <a:t>"qp"</a:t>
            </a:r>
            <a:r>
              <a:rPr lang="de-DE" sz="1800" b="0" i="0" dirty="0">
                <a:solidFill>
                  <a:srgbClr val="A9B7C6"/>
                </a:solidFill>
                <a:latin typeface="JetBrains Mono"/>
              </a:rPr>
              <a:t>) String </a:t>
            </a:r>
            <a:r>
              <a:rPr lang="de-DE" sz="1800" b="0" i="0" dirty="0" err="1">
                <a:solidFill>
                  <a:srgbClr val="A9B7C6"/>
                </a:solidFill>
                <a:latin typeface="JetBrains Mono"/>
              </a:rPr>
              <a:t>qp</a:t>
            </a:r>
            <a:r>
              <a:rPr lang="de-DE" sz="1800" b="0" i="0" dirty="0">
                <a:solidFill>
                  <a:srgbClr val="CC7832"/>
                </a:solidFill>
                <a:latin typeface="JetBrains Mono"/>
              </a:rPr>
              <a:t>,</a:t>
            </a:r>
            <a:br>
              <a:rPr lang="de-DE" sz="1800" b="0" i="0" dirty="0">
                <a:solidFill>
                  <a:srgbClr val="CC7832"/>
                </a:solidFill>
                <a:latin typeface="JetBrains Mono"/>
              </a:rPr>
            </a:br>
            <a:r>
              <a:rPr lang="de-DE" sz="1800" b="0" i="0" dirty="0">
                <a:solidFill>
                  <a:srgbClr val="CC7832"/>
                </a:solidFill>
                <a:latin typeface="JetBrains Mono"/>
              </a:rPr>
              <a:t>        </a:t>
            </a:r>
            <a:r>
              <a:rPr lang="de-DE" sz="1800" b="0" i="0" dirty="0">
                <a:solidFill>
                  <a:srgbClr val="BBB529"/>
                </a:solidFill>
                <a:latin typeface="JetBrains Mono"/>
              </a:rPr>
              <a:t>@DefaultValue</a:t>
            </a:r>
            <a:r>
              <a:rPr lang="de-DE" sz="1800" b="0" i="0" dirty="0">
                <a:solidFill>
                  <a:srgbClr val="A9B7C6"/>
                </a:solidFill>
                <a:latin typeface="JetBrains Mono"/>
              </a:rPr>
              <a:t>(</a:t>
            </a:r>
            <a:r>
              <a:rPr lang="de-DE" sz="1800" b="0" i="0" dirty="0">
                <a:solidFill>
                  <a:srgbClr val="6A8759"/>
                </a:solidFill>
                <a:latin typeface="JetBrains Mono"/>
              </a:rPr>
              <a:t>„5"</a:t>
            </a:r>
            <a:r>
              <a:rPr lang="de-DE" sz="1800" b="0" i="0" dirty="0">
                <a:solidFill>
                  <a:srgbClr val="A9B7C6"/>
                </a:solidFill>
                <a:latin typeface="JetBrains Mono"/>
              </a:rPr>
              <a:t>) </a:t>
            </a:r>
            <a:r>
              <a:rPr lang="de-DE" sz="1800" b="0" i="0" dirty="0">
                <a:solidFill>
                  <a:srgbClr val="BBB529"/>
                </a:solidFill>
                <a:latin typeface="JetBrains Mono"/>
              </a:rPr>
              <a:t>@QueryParam</a:t>
            </a:r>
            <a:r>
              <a:rPr lang="de-DE" sz="1800" b="0" i="0" dirty="0">
                <a:solidFill>
                  <a:srgbClr val="A9B7C6"/>
                </a:solidFill>
                <a:latin typeface="JetBrains Mono"/>
              </a:rPr>
              <a:t>(</a:t>
            </a:r>
            <a:r>
              <a:rPr lang="de-DE" sz="1800" b="0" i="0" dirty="0">
                <a:solidFill>
                  <a:srgbClr val="6A8759"/>
                </a:solidFill>
                <a:latin typeface="JetBrains Mono"/>
              </a:rPr>
              <a:t>"qp2"</a:t>
            </a:r>
            <a:r>
              <a:rPr lang="de-DE" sz="1800" b="0" i="0" dirty="0">
                <a:solidFill>
                  <a:srgbClr val="A9B7C6"/>
                </a:solidFill>
                <a:latin typeface="JetBrains Mono"/>
              </a:rPr>
              <a:t>) Long qP2</a:t>
            </a:r>
            <a:br>
              <a:rPr lang="de-DE" sz="1800" b="0" i="0" dirty="0">
                <a:solidFill>
                  <a:srgbClr val="A9B7C6"/>
                </a:solidFill>
                <a:latin typeface="JetBrains Mono"/>
              </a:rPr>
            </a:br>
            <a:r>
              <a:rPr lang="de-DE" sz="1800" b="0" i="0" dirty="0">
                <a:solidFill>
                  <a:srgbClr val="A9B7C6"/>
                </a:solidFill>
                <a:latin typeface="JetBrains Mono"/>
              </a:rPr>
              <a:t>        ){</a:t>
            </a:r>
            <a:br>
              <a:rPr lang="de-DE" sz="1800" b="0" i="0" dirty="0">
                <a:solidFill>
                  <a:srgbClr val="A9B7C6"/>
                </a:solidFill>
                <a:latin typeface="JetBrains Mono"/>
              </a:rPr>
            </a:br>
            <a:r>
              <a:rPr lang="de-DE" sz="1800" b="0" i="0" dirty="0">
                <a:solidFill>
                  <a:srgbClr val="A9B7C6"/>
                </a:solidFill>
                <a:latin typeface="JetBrains Mono"/>
              </a:rPr>
              <a:t>    </a:t>
            </a:r>
            <a:r>
              <a:rPr lang="de-DE" sz="1800" b="0" i="0" dirty="0" err="1">
                <a:solidFill>
                  <a:srgbClr val="9876AA"/>
                </a:solidFill>
                <a:latin typeface="JetBrains Mono"/>
              </a:rPr>
              <a:t>log</a:t>
            </a:r>
            <a:r>
              <a:rPr lang="de-DE" sz="1800" b="0" i="0" dirty="0" err="1">
                <a:solidFill>
                  <a:srgbClr val="A9B7C6"/>
                </a:solidFill>
                <a:latin typeface="JetBrains Mono"/>
              </a:rPr>
              <a:t>.infov</a:t>
            </a:r>
            <a:r>
              <a:rPr lang="de-DE" sz="1800" b="0" i="0" dirty="0">
                <a:solidFill>
                  <a:srgbClr val="A9B7C6"/>
                </a:solidFill>
                <a:latin typeface="JetBrains Mono"/>
              </a:rPr>
              <a:t>(</a:t>
            </a:r>
            <a:r>
              <a:rPr lang="de-DE" sz="1800" b="0" i="0" dirty="0">
                <a:solidFill>
                  <a:srgbClr val="6A8759"/>
                </a:solidFill>
                <a:latin typeface="JetBrains Mono"/>
              </a:rPr>
              <a:t>"log </a:t>
            </a:r>
            <a:r>
              <a:rPr lang="de-DE" sz="1800" b="0" i="0" dirty="0" err="1">
                <a:solidFill>
                  <a:srgbClr val="6A8759"/>
                </a:solidFill>
                <a:latin typeface="JetBrains Mono"/>
              </a:rPr>
              <a:t>QueryParam</a:t>
            </a:r>
            <a:r>
              <a:rPr lang="de-DE" sz="1800" b="0" i="0" dirty="0">
                <a:solidFill>
                  <a:srgbClr val="6A8759"/>
                </a:solidFill>
                <a:latin typeface="JetBrains Mono"/>
              </a:rPr>
              <a:t>: {0}"</a:t>
            </a:r>
            <a:r>
              <a:rPr lang="de-DE" sz="1800" b="0" i="0" dirty="0">
                <a:solidFill>
                  <a:srgbClr val="CC7832"/>
                </a:solidFill>
                <a:latin typeface="JetBrains Mono"/>
              </a:rPr>
              <a:t>, </a:t>
            </a:r>
            <a:r>
              <a:rPr lang="de-DE" sz="1800" b="0" i="0" dirty="0" err="1">
                <a:solidFill>
                  <a:srgbClr val="A9B7C6"/>
                </a:solidFill>
                <a:latin typeface="JetBrains Mono"/>
              </a:rPr>
              <a:t>qp</a:t>
            </a:r>
            <a:r>
              <a:rPr lang="de-DE" sz="1800" b="0" i="0" dirty="0">
                <a:solidFill>
                  <a:srgbClr val="A9B7C6"/>
                </a:solidFill>
                <a:latin typeface="JetBrains Mono"/>
              </a:rPr>
              <a:t>)</a:t>
            </a:r>
            <a:r>
              <a:rPr lang="de-DE" sz="1800" b="0" i="0" dirty="0">
                <a:solidFill>
                  <a:srgbClr val="CC7832"/>
                </a:solidFill>
                <a:latin typeface="JetBrains Mono"/>
              </a:rPr>
              <a:t>;</a:t>
            </a:r>
            <a:br>
              <a:rPr lang="de-DE" sz="1800" b="0" i="0" dirty="0">
                <a:solidFill>
                  <a:srgbClr val="CC7832"/>
                </a:solidFill>
                <a:latin typeface="JetBrains Mono"/>
              </a:rPr>
            </a:br>
            <a:r>
              <a:rPr lang="de-DE" sz="1800" b="0" i="0" dirty="0">
                <a:solidFill>
                  <a:srgbClr val="CC7832"/>
                </a:solidFill>
                <a:latin typeface="JetBrains Mono"/>
              </a:rPr>
              <a:t>    </a:t>
            </a:r>
            <a:r>
              <a:rPr lang="de-DE" sz="1800" b="0" i="0" dirty="0" err="1">
                <a:solidFill>
                  <a:srgbClr val="CC7832"/>
                </a:solidFill>
                <a:latin typeface="JetBrains Mono"/>
              </a:rPr>
              <a:t>return</a:t>
            </a:r>
            <a:r>
              <a:rPr lang="de-DE" sz="1800" b="0" i="0" dirty="0">
                <a:solidFill>
                  <a:srgbClr val="CC7832"/>
                </a:solidFill>
                <a:latin typeface="JetBrains Mono"/>
              </a:rPr>
              <a:t> </a:t>
            </a:r>
            <a:r>
              <a:rPr lang="de-DE" sz="1800" b="0" i="0" dirty="0">
                <a:solidFill>
                  <a:srgbClr val="6A8759"/>
                </a:solidFill>
                <a:latin typeface="JetBrains Mono"/>
              </a:rPr>
              <a:t>"</a:t>
            </a:r>
            <a:r>
              <a:rPr lang="de-DE" sz="1800" b="0" i="0" dirty="0" err="1">
                <a:solidFill>
                  <a:srgbClr val="6A8759"/>
                </a:solidFill>
                <a:latin typeface="JetBrains Mono"/>
              </a:rPr>
              <a:t>query</a:t>
            </a:r>
            <a:r>
              <a:rPr lang="de-DE" sz="1800" b="0" i="0" dirty="0">
                <a:solidFill>
                  <a:srgbClr val="6A8759"/>
                </a:solidFill>
                <a:latin typeface="JetBrains Mono"/>
              </a:rPr>
              <a:t> </a:t>
            </a:r>
            <a:r>
              <a:rPr lang="de-DE" sz="1800" b="0" i="0" dirty="0" err="1">
                <a:solidFill>
                  <a:srgbClr val="6A8759"/>
                </a:solidFill>
                <a:latin typeface="JetBrains Mono"/>
              </a:rPr>
              <a:t>params</a:t>
            </a:r>
            <a:r>
              <a:rPr lang="de-DE" sz="1800" b="0" i="0" dirty="0">
                <a:solidFill>
                  <a:srgbClr val="6A8759"/>
                </a:solidFill>
                <a:latin typeface="JetBrains Mono"/>
              </a:rPr>
              <a:t> ["</a:t>
            </a:r>
            <a:r>
              <a:rPr lang="de-DE" sz="1800" b="0" i="0" dirty="0">
                <a:solidFill>
                  <a:srgbClr val="A9B7C6"/>
                </a:solidFill>
                <a:latin typeface="JetBrains Mono"/>
              </a:rPr>
              <a:t>+ </a:t>
            </a:r>
            <a:r>
              <a:rPr lang="de-DE" sz="1800" b="0" i="0" dirty="0" err="1">
                <a:solidFill>
                  <a:srgbClr val="A9B7C6"/>
                </a:solidFill>
                <a:latin typeface="JetBrains Mono"/>
              </a:rPr>
              <a:t>qp</a:t>
            </a:r>
            <a:r>
              <a:rPr lang="de-DE" sz="1800" b="0" i="0" dirty="0">
                <a:solidFill>
                  <a:srgbClr val="A9B7C6"/>
                </a:solidFill>
                <a:latin typeface="JetBrains Mono"/>
              </a:rPr>
              <a:t> + </a:t>
            </a:r>
            <a:r>
              <a:rPr lang="de-DE" sz="1800" b="0" i="0" dirty="0">
                <a:solidFill>
                  <a:srgbClr val="6A8759"/>
                </a:solidFill>
                <a:latin typeface="JetBrains Mono"/>
              </a:rPr>
              <a:t>"] und [" </a:t>
            </a:r>
            <a:r>
              <a:rPr lang="de-DE" sz="1800" b="0" i="0" dirty="0">
                <a:solidFill>
                  <a:srgbClr val="A9B7C6"/>
                </a:solidFill>
                <a:latin typeface="JetBrains Mono"/>
              </a:rPr>
              <a:t>+ qP2 + </a:t>
            </a:r>
            <a:r>
              <a:rPr lang="de-DE" sz="1800" b="0" i="0" dirty="0">
                <a:solidFill>
                  <a:srgbClr val="6A8759"/>
                </a:solidFill>
                <a:latin typeface="JetBrains Mono"/>
              </a:rPr>
              <a:t>"]"</a:t>
            </a:r>
            <a:r>
              <a:rPr lang="de-DE" sz="1800" b="0" i="0" dirty="0">
                <a:solidFill>
                  <a:srgbClr val="CC7832"/>
                </a:solidFill>
                <a:latin typeface="JetBrains Mono"/>
              </a:rPr>
              <a:t>;</a:t>
            </a:r>
            <a:br>
              <a:rPr lang="de-DE" sz="1800" b="0" i="0" dirty="0">
                <a:solidFill>
                  <a:srgbClr val="CC7832"/>
                </a:solidFill>
                <a:latin typeface="JetBrains Mono"/>
              </a:rPr>
            </a:br>
            <a:r>
              <a:rPr lang="de-DE" sz="1800" b="0" i="0" dirty="0">
                <a:solidFill>
                  <a:srgbClr val="A9B7C6"/>
                </a:solidFill>
                <a:latin typeface="JetBrains Mono"/>
              </a:rPr>
              <a:t>}</a:t>
            </a:r>
          </a:p>
        </p:txBody>
      </p:sp>
    </p:spTree>
    <p:extLst>
      <p:ext uri="{BB962C8B-B14F-4D97-AF65-F5344CB8AC3E}">
        <p14:creationId xmlns:p14="http://schemas.microsoft.com/office/powerpoint/2010/main" val="29417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BFE29-6D15-93DA-81F5-BC04F7D3FBA4}"/>
              </a:ext>
            </a:extLst>
          </p:cNvPr>
          <p:cNvSpPr>
            <a:spLocks noGrp="1"/>
          </p:cNvSpPr>
          <p:nvPr>
            <p:ph type="title"/>
          </p:nvPr>
        </p:nvSpPr>
        <p:spPr>
          <a:xfrm>
            <a:off x="353170" y="460540"/>
            <a:ext cx="3224917" cy="1325563"/>
          </a:xfrm>
        </p:spPr>
        <p:txBody>
          <a:bodyPr>
            <a:normAutofit fontScale="90000"/>
          </a:bodyPr>
          <a:lstStyle/>
          <a:p>
            <a:r>
              <a:rPr lang="de-DE" dirty="0"/>
              <a:t>Spezial Informationen</a:t>
            </a:r>
          </a:p>
        </p:txBody>
      </p:sp>
      <p:sp>
        <p:nvSpPr>
          <p:cNvPr id="5" name="Textfeld 4">
            <a:extLst>
              <a:ext uri="{FF2B5EF4-FFF2-40B4-BE49-F238E27FC236}">
                <a16:creationId xmlns:a16="http://schemas.microsoft.com/office/drawing/2014/main" id="{ACEA935D-0B73-C49E-A6E5-9A74FAA366ED}"/>
              </a:ext>
            </a:extLst>
          </p:cNvPr>
          <p:cNvSpPr txBox="1"/>
          <p:nvPr/>
        </p:nvSpPr>
        <p:spPr>
          <a:xfrm>
            <a:off x="4208228" y="820271"/>
            <a:ext cx="6094674" cy="5078313"/>
          </a:xfrm>
          <a:prstGeom prst="rect">
            <a:avLst/>
          </a:prstGeom>
          <a:solidFill>
            <a:schemeClr val="bg1">
              <a:lumMod val="95000"/>
            </a:schemeClr>
          </a:solidFill>
        </p:spPr>
        <p:txBody>
          <a:bodyPr wrap="square">
            <a:spAutoFit/>
          </a:bodyPr>
          <a:lstStyle/>
          <a:p>
            <a:r>
              <a:rPr lang="de-DE" sz="1800" b="0" i="0" dirty="0">
                <a:solidFill>
                  <a:srgbClr val="BBB529"/>
                </a:solidFill>
                <a:latin typeface="JetBrains Mono"/>
              </a:rPr>
              <a:t>@GET</a:t>
            </a:r>
            <a:br>
              <a:rPr lang="de-DE" sz="1800" b="0" i="0" dirty="0">
                <a:solidFill>
                  <a:srgbClr val="BBB529"/>
                </a:solidFill>
                <a:latin typeface="JetBrains Mono"/>
              </a:rPr>
            </a:br>
            <a:r>
              <a:rPr lang="de-DE" sz="1800" b="0" i="0" dirty="0">
                <a:solidFill>
                  <a:srgbClr val="BBB529"/>
                </a:solidFill>
                <a:latin typeface="JetBrains Mono"/>
              </a:rPr>
              <a:t>@Path</a:t>
            </a:r>
            <a:r>
              <a:rPr lang="de-DE" sz="1800" b="0" i="0" dirty="0">
                <a:solidFill>
                  <a:srgbClr val="A9B7C6"/>
                </a:solidFill>
                <a:latin typeface="JetBrains Mono"/>
              </a:rPr>
              <a:t>(</a:t>
            </a:r>
            <a:r>
              <a:rPr lang="de-DE" sz="1800" b="0" i="0" dirty="0">
                <a:solidFill>
                  <a:srgbClr val="6A8759"/>
                </a:solidFill>
                <a:latin typeface="JetBrains Mono"/>
              </a:rPr>
              <a:t>"header"</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err="1">
                <a:solidFill>
                  <a:srgbClr val="CC7832"/>
                </a:solidFill>
                <a:latin typeface="JetBrains Mono"/>
              </a:rPr>
              <a:t>public</a:t>
            </a:r>
            <a:r>
              <a:rPr lang="de-DE" sz="1800" b="0" i="0" dirty="0">
                <a:solidFill>
                  <a:srgbClr val="CC7832"/>
                </a:solidFill>
                <a:latin typeface="JetBrains Mono"/>
              </a:rPr>
              <a:t> </a:t>
            </a:r>
            <a:r>
              <a:rPr lang="de-DE" sz="1800" b="0" i="0" dirty="0">
                <a:solidFill>
                  <a:srgbClr val="A9B7C6"/>
                </a:solidFill>
                <a:latin typeface="JetBrains Mono"/>
              </a:rPr>
              <a:t>String </a:t>
            </a:r>
            <a:r>
              <a:rPr lang="de-DE" sz="1800" b="0" i="0" dirty="0" err="1">
                <a:solidFill>
                  <a:schemeClr val="accent5">
                    <a:lumMod val="75000"/>
                  </a:schemeClr>
                </a:solidFill>
                <a:latin typeface="JetBrains Mono"/>
              </a:rPr>
              <a:t>checkBrowser</a:t>
            </a:r>
            <a:r>
              <a:rPr lang="de-DE" sz="1800" b="0" i="0" dirty="0">
                <a:solidFill>
                  <a:srgbClr val="A9B7C6"/>
                </a:solidFill>
                <a:latin typeface="JetBrains Mono"/>
              </a:rPr>
              <a:t>(</a:t>
            </a:r>
            <a:r>
              <a:rPr lang="de-DE" sz="1800" b="0" i="0" dirty="0">
                <a:solidFill>
                  <a:srgbClr val="BBB529"/>
                </a:solidFill>
                <a:latin typeface="JetBrains Mono"/>
              </a:rPr>
              <a:t>@HeaderParam</a:t>
            </a:r>
            <a:r>
              <a:rPr lang="de-DE" sz="1800" b="0" i="0" dirty="0">
                <a:solidFill>
                  <a:srgbClr val="A9B7C6"/>
                </a:solidFill>
                <a:latin typeface="JetBrains Mono"/>
              </a:rPr>
              <a:t>(</a:t>
            </a:r>
            <a:r>
              <a:rPr lang="de-DE" sz="1800" b="0" i="0" dirty="0">
                <a:solidFill>
                  <a:srgbClr val="6A8759"/>
                </a:solidFill>
                <a:latin typeface="JetBrains Mono"/>
              </a:rPr>
              <a:t>"User-Agent"</a:t>
            </a:r>
            <a:r>
              <a:rPr lang="de-DE" sz="1800" b="0" i="0" dirty="0">
                <a:solidFill>
                  <a:srgbClr val="A9B7C6"/>
                </a:solidFill>
                <a:latin typeface="JetBrains Mono"/>
              </a:rPr>
              <a:t>) String </a:t>
            </a:r>
            <a:r>
              <a:rPr lang="de-DE" sz="1800" b="0" i="0" dirty="0" err="1">
                <a:solidFill>
                  <a:srgbClr val="A9B7C6"/>
                </a:solidFill>
                <a:latin typeface="JetBrains Mono"/>
              </a:rPr>
              <a:t>whichBrowser</a:t>
            </a:r>
            <a:r>
              <a:rPr lang="de-DE" sz="1800" b="0" i="0" dirty="0">
                <a:solidFill>
                  <a:srgbClr val="A9B7C6"/>
                </a:solidFill>
                <a:latin typeface="JetBrains Mono"/>
              </a:rPr>
              <a:t>) {</a:t>
            </a:r>
            <a:br>
              <a:rPr lang="de-DE" sz="1800" b="0" i="0" dirty="0">
                <a:solidFill>
                  <a:srgbClr val="A9B7C6"/>
                </a:solidFill>
                <a:latin typeface="JetBrains Mono"/>
              </a:rPr>
            </a:br>
            <a:r>
              <a:rPr lang="de-DE" sz="1800" b="0" i="0" dirty="0">
                <a:solidFill>
                  <a:srgbClr val="A9B7C6"/>
                </a:solidFill>
                <a:latin typeface="JetBrains Mono"/>
              </a:rPr>
              <a:t>    </a:t>
            </a:r>
            <a:r>
              <a:rPr lang="de-DE" sz="1800" b="0" i="0" dirty="0" err="1">
                <a:solidFill>
                  <a:srgbClr val="CC7832"/>
                </a:solidFill>
                <a:latin typeface="JetBrains Mono"/>
              </a:rPr>
              <a:t>return</a:t>
            </a:r>
            <a:r>
              <a:rPr lang="de-DE" sz="1800" b="0" i="0" dirty="0">
                <a:solidFill>
                  <a:srgbClr val="CC7832"/>
                </a:solidFill>
                <a:latin typeface="JetBrains Mono"/>
              </a:rPr>
              <a:t> </a:t>
            </a:r>
            <a:r>
              <a:rPr lang="de-DE" sz="1800" b="0" i="0" dirty="0">
                <a:solidFill>
                  <a:srgbClr val="6A8759"/>
                </a:solidFill>
                <a:latin typeface="JetBrains Mono"/>
              </a:rPr>
              <a:t>"Browser </a:t>
            </a:r>
            <a:r>
              <a:rPr lang="de-DE" sz="1800" b="0" i="0" dirty="0" err="1">
                <a:solidFill>
                  <a:srgbClr val="6A8759"/>
                </a:solidFill>
                <a:latin typeface="JetBrains Mono"/>
              </a:rPr>
              <a:t>is</a:t>
            </a:r>
            <a:r>
              <a:rPr lang="de-DE" sz="1800" b="0" i="0" dirty="0">
                <a:solidFill>
                  <a:srgbClr val="6A8759"/>
                </a:solidFill>
                <a:latin typeface="JetBrains Mono"/>
              </a:rPr>
              <a:t> "</a:t>
            </a:r>
            <a:r>
              <a:rPr lang="de-DE" sz="1800" b="0" i="0" dirty="0">
                <a:solidFill>
                  <a:srgbClr val="A9B7C6"/>
                </a:solidFill>
                <a:latin typeface="JetBrains Mono"/>
              </a:rPr>
              <a:t>+</a:t>
            </a:r>
            <a:r>
              <a:rPr lang="de-DE" sz="1800" b="0" i="0" dirty="0" err="1">
                <a:solidFill>
                  <a:srgbClr val="A9B7C6"/>
                </a:solidFill>
                <a:latin typeface="JetBrains Mono"/>
              </a:rPr>
              <a:t>whichBrowser</a:t>
            </a:r>
            <a:r>
              <a:rPr lang="de-DE" sz="1800" b="0" i="0" dirty="0">
                <a:solidFill>
                  <a:srgbClr val="CC7832"/>
                </a:solidFill>
                <a:latin typeface="JetBrains Mono"/>
              </a:rPr>
              <a:t>;</a:t>
            </a:r>
            <a:br>
              <a:rPr lang="de-DE" sz="1800" b="0" i="0" dirty="0">
                <a:solidFill>
                  <a:srgbClr val="CC7832"/>
                </a:solidFill>
                <a:latin typeface="JetBrains Mono"/>
              </a:rPr>
            </a:br>
            <a:r>
              <a:rPr lang="de-DE" sz="1800" b="0" i="0" dirty="0">
                <a:solidFill>
                  <a:srgbClr val="A9B7C6"/>
                </a:solidFill>
                <a:latin typeface="JetBrains Mono"/>
              </a:rPr>
              <a:t>}</a:t>
            </a:r>
            <a:br>
              <a:rPr lang="de-DE" sz="1800" b="0" i="0" dirty="0">
                <a:solidFill>
                  <a:srgbClr val="A9B7C6"/>
                </a:solidFill>
                <a:latin typeface="JetBrains Mono"/>
              </a:rPr>
            </a:br>
            <a:br>
              <a:rPr lang="de-DE" sz="1800" b="0" i="0" dirty="0">
                <a:solidFill>
                  <a:srgbClr val="A9B7C6"/>
                </a:solidFill>
                <a:latin typeface="JetBrains Mono"/>
              </a:rPr>
            </a:br>
            <a:r>
              <a:rPr lang="de-DE" sz="1800" b="0" i="0" dirty="0">
                <a:solidFill>
                  <a:srgbClr val="808080"/>
                </a:solidFill>
                <a:latin typeface="JetBrains Mono"/>
              </a:rPr>
              <a:t>// Reading REST Parameters </a:t>
            </a:r>
            <a:r>
              <a:rPr lang="de-DE" sz="1800" b="0" i="0" dirty="0" err="1">
                <a:solidFill>
                  <a:srgbClr val="808080"/>
                </a:solidFill>
                <a:latin typeface="JetBrains Mono"/>
              </a:rPr>
              <a:t>Programmatically</a:t>
            </a:r>
            <a:br>
              <a:rPr lang="de-DE" sz="1800" b="0" i="0" dirty="0">
                <a:solidFill>
                  <a:srgbClr val="808080"/>
                </a:solidFill>
                <a:latin typeface="JetBrains Mono"/>
              </a:rPr>
            </a:br>
            <a:r>
              <a:rPr lang="de-DE" sz="1800" b="0" i="0" dirty="0">
                <a:solidFill>
                  <a:srgbClr val="808080"/>
                </a:solidFill>
                <a:latin typeface="JetBrains Mono"/>
              </a:rPr>
              <a:t>// </a:t>
            </a:r>
            <a:r>
              <a:rPr lang="de-DE" sz="1800" b="0" i="0" dirty="0" err="1">
                <a:solidFill>
                  <a:srgbClr val="808080"/>
                </a:solidFill>
                <a:latin typeface="JetBrains Mono"/>
              </a:rPr>
              <a:t>z.b.</a:t>
            </a:r>
            <a:r>
              <a:rPr lang="de-DE" sz="1800" b="0" i="0" dirty="0">
                <a:solidFill>
                  <a:srgbClr val="808080"/>
                </a:solidFill>
                <a:latin typeface="JetBrains Mono"/>
              </a:rPr>
              <a:t> http://localhost:8080/json/context?username=chris</a:t>
            </a:r>
            <a:br>
              <a:rPr lang="de-DE" sz="1800" b="0" i="0" dirty="0">
                <a:solidFill>
                  <a:srgbClr val="808080"/>
                </a:solidFill>
                <a:latin typeface="JetBrains Mono"/>
              </a:rPr>
            </a:br>
            <a:r>
              <a:rPr lang="de-DE" sz="1800" b="0" i="0" dirty="0">
                <a:solidFill>
                  <a:srgbClr val="BBB529"/>
                </a:solidFill>
                <a:latin typeface="JetBrains Mono"/>
              </a:rPr>
              <a:t>@GET</a:t>
            </a:r>
            <a:br>
              <a:rPr lang="de-DE" sz="1800" b="0" i="0" dirty="0">
                <a:solidFill>
                  <a:srgbClr val="BBB529"/>
                </a:solidFill>
                <a:latin typeface="JetBrains Mono"/>
              </a:rPr>
            </a:br>
            <a:r>
              <a:rPr lang="de-DE" sz="1800" b="0" i="0" dirty="0">
                <a:solidFill>
                  <a:srgbClr val="BBB529"/>
                </a:solidFill>
                <a:latin typeface="JetBrains Mono"/>
              </a:rPr>
              <a:t>@Path</a:t>
            </a:r>
            <a:r>
              <a:rPr lang="de-DE" sz="1800" b="0" i="0" dirty="0">
                <a:solidFill>
                  <a:srgbClr val="A9B7C6"/>
                </a:solidFill>
                <a:latin typeface="JetBrains Mono"/>
              </a:rPr>
              <a:t>(</a:t>
            </a:r>
            <a:r>
              <a:rPr lang="de-DE" sz="1800" b="0" i="0" dirty="0">
                <a:solidFill>
                  <a:srgbClr val="6A8759"/>
                </a:solidFill>
                <a:latin typeface="JetBrains Mono"/>
              </a:rPr>
              <a:t>"context"</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err="1">
                <a:solidFill>
                  <a:srgbClr val="CC7832"/>
                </a:solidFill>
                <a:latin typeface="JetBrains Mono"/>
              </a:rPr>
              <a:t>public</a:t>
            </a:r>
            <a:r>
              <a:rPr lang="de-DE" sz="1800" b="0" i="0" dirty="0">
                <a:solidFill>
                  <a:srgbClr val="CC7832"/>
                </a:solidFill>
                <a:latin typeface="JetBrains Mono"/>
              </a:rPr>
              <a:t> </a:t>
            </a:r>
            <a:r>
              <a:rPr lang="de-DE" sz="1800" b="0" i="0" dirty="0">
                <a:solidFill>
                  <a:srgbClr val="A9B7C6"/>
                </a:solidFill>
                <a:latin typeface="JetBrains Mono"/>
              </a:rPr>
              <a:t>Response </a:t>
            </a:r>
            <a:r>
              <a:rPr lang="de-DE" sz="1800" b="0" i="0" dirty="0" err="1">
                <a:solidFill>
                  <a:schemeClr val="accent5">
                    <a:lumMod val="75000"/>
                  </a:schemeClr>
                </a:solidFill>
                <a:latin typeface="JetBrains Mono"/>
              </a:rPr>
              <a:t>login</a:t>
            </a:r>
            <a:r>
              <a:rPr lang="de-DE" sz="1800" b="0" i="0" dirty="0">
                <a:solidFill>
                  <a:srgbClr val="A9B7C6"/>
                </a:solidFill>
                <a:latin typeface="JetBrains Mono"/>
              </a:rPr>
              <a:t>(</a:t>
            </a:r>
            <a:r>
              <a:rPr lang="de-DE" sz="1800" b="0" i="0" dirty="0">
                <a:solidFill>
                  <a:srgbClr val="BBB529"/>
                </a:solidFill>
                <a:latin typeface="JetBrains Mono"/>
              </a:rPr>
              <a:t>@Context </a:t>
            </a:r>
            <a:r>
              <a:rPr lang="de-DE" sz="1800" b="0" i="0" dirty="0" err="1">
                <a:solidFill>
                  <a:srgbClr val="A9B7C6"/>
                </a:solidFill>
                <a:latin typeface="JetBrains Mono"/>
              </a:rPr>
              <a:t>UriInfo</a:t>
            </a:r>
            <a:r>
              <a:rPr lang="de-DE" sz="1800" b="0" i="0" dirty="0">
                <a:solidFill>
                  <a:srgbClr val="A9B7C6"/>
                </a:solidFill>
                <a:latin typeface="JetBrains Mono"/>
              </a:rPr>
              <a:t> </a:t>
            </a:r>
            <a:r>
              <a:rPr lang="de-DE" sz="1800" b="0" i="0" dirty="0" err="1">
                <a:solidFill>
                  <a:srgbClr val="A9B7C6"/>
                </a:solidFill>
                <a:latin typeface="JetBrains Mono"/>
              </a:rPr>
              <a:t>info</a:t>
            </a:r>
            <a:r>
              <a:rPr lang="de-DE" sz="1800" b="0" i="0" dirty="0">
                <a:solidFill>
                  <a:srgbClr val="A9B7C6"/>
                </a:solidFill>
                <a:latin typeface="JetBrains Mono"/>
              </a:rPr>
              <a:t>) {</a:t>
            </a:r>
            <a:br>
              <a:rPr lang="de-DE" sz="1800" b="0" i="0" dirty="0">
                <a:solidFill>
                  <a:srgbClr val="A9B7C6"/>
                </a:solidFill>
                <a:latin typeface="JetBrains Mono"/>
              </a:rPr>
            </a:br>
            <a:r>
              <a:rPr lang="de-DE" sz="1800" b="0" i="0" dirty="0">
                <a:solidFill>
                  <a:srgbClr val="A9B7C6"/>
                </a:solidFill>
                <a:latin typeface="JetBrains Mono"/>
              </a:rPr>
              <a:t>    String </a:t>
            </a:r>
            <a:r>
              <a:rPr lang="de-DE" sz="1800" b="0" i="0" dirty="0" err="1">
                <a:solidFill>
                  <a:srgbClr val="A9B7C6"/>
                </a:solidFill>
                <a:latin typeface="JetBrains Mono"/>
              </a:rPr>
              <a:t>id</a:t>
            </a:r>
            <a:r>
              <a:rPr lang="de-DE" sz="1800" b="0" i="0" dirty="0">
                <a:solidFill>
                  <a:srgbClr val="A9B7C6"/>
                </a:solidFill>
                <a:latin typeface="JetBrains Mono"/>
              </a:rPr>
              <a:t> = </a:t>
            </a:r>
            <a:r>
              <a:rPr lang="de-DE" sz="1800" b="0" i="0" dirty="0" err="1">
                <a:solidFill>
                  <a:srgbClr val="A9B7C6"/>
                </a:solidFill>
                <a:latin typeface="JetBrains Mono"/>
              </a:rPr>
              <a:t>info.getQueryParameters</a:t>
            </a:r>
            <a:r>
              <a:rPr lang="de-DE" sz="1800" b="0" i="0" dirty="0">
                <a:solidFill>
                  <a:srgbClr val="A9B7C6"/>
                </a:solidFill>
                <a:latin typeface="JetBrains Mono"/>
              </a:rPr>
              <a:t>().</a:t>
            </a:r>
            <a:r>
              <a:rPr lang="de-DE" sz="1800" b="0" i="0" dirty="0" err="1">
                <a:solidFill>
                  <a:srgbClr val="A9B7C6"/>
                </a:solidFill>
                <a:latin typeface="JetBrains Mono"/>
              </a:rPr>
              <a:t>getFirst</a:t>
            </a:r>
            <a:r>
              <a:rPr lang="de-DE" sz="1800" b="0" i="0" dirty="0">
                <a:solidFill>
                  <a:srgbClr val="A9B7C6"/>
                </a:solidFill>
                <a:latin typeface="JetBrains Mono"/>
              </a:rPr>
              <a:t>(</a:t>
            </a:r>
            <a:r>
              <a:rPr lang="de-DE" sz="1800" b="0" i="0" dirty="0">
                <a:solidFill>
                  <a:srgbClr val="6A8759"/>
                </a:solidFill>
                <a:latin typeface="JetBrains Mono"/>
              </a:rPr>
              <a:t>"</a:t>
            </a:r>
            <a:r>
              <a:rPr lang="de-DE" sz="1800" b="0" i="0" dirty="0" err="1">
                <a:solidFill>
                  <a:srgbClr val="6A8759"/>
                </a:solidFill>
                <a:latin typeface="JetBrains Mono"/>
              </a:rPr>
              <a:t>username</a:t>
            </a:r>
            <a:r>
              <a:rPr lang="de-DE" sz="1800" b="0" i="0" dirty="0">
                <a:solidFill>
                  <a:srgbClr val="6A8759"/>
                </a:solidFill>
                <a:latin typeface="JetBrains Mono"/>
              </a:rPr>
              <a:t>"</a:t>
            </a:r>
            <a:r>
              <a:rPr lang="de-DE" sz="1800" b="0" i="0" dirty="0">
                <a:solidFill>
                  <a:srgbClr val="A9B7C6"/>
                </a:solidFill>
                <a:latin typeface="JetBrains Mono"/>
              </a:rPr>
              <a:t>)</a:t>
            </a:r>
            <a:r>
              <a:rPr lang="de-DE" sz="1800" b="0" i="0" dirty="0">
                <a:solidFill>
                  <a:srgbClr val="CC7832"/>
                </a:solidFill>
                <a:latin typeface="JetBrains Mono"/>
              </a:rPr>
              <a:t>;</a:t>
            </a:r>
            <a:br>
              <a:rPr lang="de-DE" sz="1800" b="0" i="0" dirty="0">
                <a:solidFill>
                  <a:srgbClr val="CC7832"/>
                </a:solidFill>
                <a:latin typeface="JetBrains Mono"/>
              </a:rPr>
            </a:br>
            <a:r>
              <a:rPr lang="de-DE" sz="1800" b="0" i="0" dirty="0">
                <a:solidFill>
                  <a:srgbClr val="CC7832"/>
                </a:solidFill>
                <a:latin typeface="JetBrains Mono"/>
              </a:rPr>
              <a:t>    </a:t>
            </a:r>
            <a:r>
              <a:rPr lang="de-DE" sz="1800" b="0" i="0" dirty="0" err="1">
                <a:solidFill>
                  <a:srgbClr val="CC7832"/>
                </a:solidFill>
                <a:latin typeface="JetBrains Mono"/>
              </a:rPr>
              <a:t>return</a:t>
            </a:r>
            <a:r>
              <a:rPr lang="de-DE" sz="1800" b="0" i="0" dirty="0">
                <a:solidFill>
                  <a:srgbClr val="CC7832"/>
                </a:solidFill>
                <a:latin typeface="JetBrains Mono"/>
              </a:rPr>
              <a:t> </a:t>
            </a:r>
            <a:r>
              <a:rPr lang="de-DE" sz="1800" b="0" i="0" dirty="0">
                <a:solidFill>
                  <a:srgbClr val="A9B7C6"/>
                </a:solidFill>
                <a:latin typeface="JetBrains Mono"/>
              </a:rPr>
              <a:t>Response</a:t>
            </a:r>
            <a:br>
              <a:rPr lang="de-DE" sz="1800" b="0" i="0" dirty="0">
                <a:solidFill>
                  <a:srgbClr val="A9B7C6"/>
                </a:solidFill>
                <a:latin typeface="JetBrains Mono"/>
              </a:rPr>
            </a:br>
            <a:r>
              <a:rPr lang="de-DE" sz="1800" b="0" i="0" dirty="0">
                <a:solidFill>
                  <a:srgbClr val="A9B7C6"/>
                </a:solidFill>
                <a:latin typeface="JetBrains Mono"/>
              </a:rPr>
              <a:t>            .</a:t>
            </a:r>
            <a:r>
              <a:rPr lang="de-DE" sz="1800" b="0" i="1" dirty="0" err="1">
                <a:solidFill>
                  <a:srgbClr val="A9B7C6"/>
                </a:solidFill>
                <a:latin typeface="JetBrains Mono"/>
              </a:rPr>
              <a:t>status</a:t>
            </a:r>
            <a:r>
              <a:rPr lang="de-DE" sz="1800" b="0" i="0" dirty="0">
                <a:solidFill>
                  <a:srgbClr val="A9B7C6"/>
                </a:solidFill>
                <a:latin typeface="JetBrains Mono"/>
              </a:rPr>
              <a:t>(</a:t>
            </a:r>
            <a:r>
              <a:rPr lang="de-DE" sz="1800" b="0" i="0" dirty="0">
                <a:solidFill>
                  <a:srgbClr val="6897BB"/>
                </a:solidFill>
                <a:latin typeface="JetBrains Mono"/>
              </a:rPr>
              <a:t>200</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a:solidFill>
                  <a:srgbClr val="A9B7C6"/>
                </a:solidFill>
                <a:latin typeface="JetBrains Mono"/>
              </a:rPr>
              <a:t>            .</a:t>
            </a:r>
            <a:r>
              <a:rPr lang="de-DE" sz="1800" b="0" i="0" dirty="0" err="1">
                <a:solidFill>
                  <a:srgbClr val="A9B7C6"/>
                </a:solidFill>
                <a:latin typeface="JetBrains Mono"/>
              </a:rPr>
              <a:t>entity</a:t>
            </a:r>
            <a:r>
              <a:rPr lang="de-DE" sz="1800" b="0" i="0" dirty="0">
                <a:solidFill>
                  <a:srgbClr val="A9B7C6"/>
                </a:solidFill>
                <a:latin typeface="JetBrains Mono"/>
              </a:rPr>
              <a:t>(</a:t>
            </a:r>
            <a:r>
              <a:rPr lang="de-DE" sz="1800" b="0" i="0" dirty="0">
                <a:solidFill>
                  <a:srgbClr val="6A8759"/>
                </a:solidFill>
                <a:latin typeface="JetBrains Mono"/>
              </a:rPr>
              <a:t>"</a:t>
            </a:r>
            <a:r>
              <a:rPr lang="de-DE" sz="1800" b="0" i="0" dirty="0" err="1">
                <a:solidFill>
                  <a:srgbClr val="6A8759"/>
                </a:solidFill>
                <a:latin typeface="JetBrains Mono"/>
              </a:rPr>
              <a:t>login</a:t>
            </a:r>
            <a:r>
              <a:rPr lang="de-DE" sz="1800" b="0" i="0" dirty="0">
                <a:solidFill>
                  <a:srgbClr val="6A8759"/>
                </a:solidFill>
                <a:latin typeface="JetBrains Mono"/>
              </a:rPr>
              <a:t> </a:t>
            </a:r>
            <a:r>
              <a:rPr lang="de-DE" sz="1800" b="0" i="0" dirty="0" err="1">
                <a:solidFill>
                  <a:srgbClr val="6A8759"/>
                </a:solidFill>
                <a:latin typeface="JetBrains Mono"/>
              </a:rPr>
              <a:t>called</a:t>
            </a:r>
            <a:r>
              <a:rPr lang="de-DE" sz="1800" b="0" i="0" dirty="0">
                <a:solidFill>
                  <a:srgbClr val="6A8759"/>
                </a:solidFill>
                <a:latin typeface="JetBrains Mono"/>
              </a:rPr>
              <a:t> </a:t>
            </a:r>
            <a:r>
              <a:rPr lang="de-DE" sz="1800" b="0" i="0" dirty="0" err="1">
                <a:solidFill>
                  <a:srgbClr val="6A8759"/>
                </a:solidFill>
                <a:latin typeface="JetBrains Mono"/>
              </a:rPr>
              <a:t>with</a:t>
            </a:r>
            <a:r>
              <a:rPr lang="de-DE" sz="1800" b="0" i="0" dirty="0">
                <a:solidFill>
                  <a:srgbClr val="6A8759"/>
                </a:solidFill>
                <a:latin typeface="JetBrains Mono"/>
              </a:rPr>
              <a:t> </a:t>
            </a:r>
            <a:r>
              <a:rPr lang="de-DE" sz="1800" b="0" i="0" dirty="0" err="1">
                <a:solidFill>
                  <a:srgbClr val="6A8759"/>
                </a:solidFill>
                <a:latin typeface="JetBrains Mono"/>
              </a:rPr>
              <a:t>id</a:t>
            </a:r>
            <a:r>
              <a:rPr lang="de-DE" sz="1800" b="0" i="0" dirty="0">
                <a:solidFill>
                  <a:srgbClr val="6A8759"/>
                </a:solidFill>
                <a:latin typeface="JetBrains Mono"/>
              </a:rPr>
              <a:t>: " </a:t>
            </a:r>
            <a:r>
              <a:rPr lang="de-DE" sz="1800" b="0" i="0" dirty="0">
                <a:solidFill>
                  <a:srgbClr val="A9B7C6"/>
                </a:solidFill>
                <a:latin typeface="JetBrains Mono"/>
              </a:rPr>
              <a:t>+ </a:t>
            </a:r>
            <a:r>
              <a:rPr lang="de-DE" sz="1800" b="0" i="0" dirty="0" err="1">
                <a:solidFill>
                  <a:srgbClr val="A9B7C6"/>
                </a:solidFill>
                <a:latin typeface="JetBrains Mono"/>
              </a:rPr>
              <a:t>id</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a:solidFill>
                  <a:srgbClr val="A9B7C6"/>
                </a:solidFill>
                <a:latin typeface="JetBrains Mono"/>
              </a:rPr>
              <a:t>            .</a:t>
            </a:r>
            <a:r>
              <a:rPr lang="de-DE" sz="1800" b="0" i="0" dirty="0" err="1">
                <a:solidFill>
                  <a:srgbClr val="A9B7C6"/>
                </a:solidFill>
                <a:latin typeface="JetBrains Mono"/>
              </a:rPr>
              <a:t>build</a:t>
            </a:r>
            <a:r>
              <a:rPr lang="de-DE" sz="1800" b="0" i="0" dirty="0">
                <a:solidFill>
                  <a:srgbClr val="A9B7C6"/>
                </a:solidFill>
                <a:latin typeface="JetBrains Mono"/>
              </a:rPr>
              <a:t>()</a:t>
            </a:r>
            <a:r>
              <a:rPr lang="de-DE" sz="1800" b="0" i="0" dirty="0">
                <a:solidFill>
                  <a:srgbClr val="CC7832"/>
                </a:solidFill>
                <a:latin typeface="JetBrains Mono"/>
              </a:rPr>
              <a:t>;</a:t>
            </a:r>
            <a:br>
              <a:rPr lang="de-DE" sz="1800" b="0" i="0" dirty="0">
                <a:solidFill>
                  <a:srgbClr val="CC7832"/>
                </a:solidFill>
                <a:latin typeface="JetBrains Mono"/>
              </a:rPr>
            </a:br>
            <a:r>
              <a:rPr lang="de-DE" sz="1800" b="0" i="0" dirty="0">
                <a:solidFill>
                  <a:srgbClr val="A9B7C6"/>
                </a:solidFill>
                <a:latin typeface="JetBrains Mono"/>
              </a:rPr>
              <a:t>}</a:t>
            </a:r>
          </a:p>
        </p:txBody>
      </p:sp>
    </p:spTree>
    <p:extLst>
      <p:ext uri="{BB962C8B-B14F-4D97-AF65-F5344CB8AC3E}">
        <p14:creationId xmlns:p14="http://schemas.microsoft.com/office/powerpoint/2010/main" val="5879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226B1C-4EA0-C536-DAE8-6A0F160011F1}"/>
              </a:ext>
            </a:extLst>
          </p:cNvPr>
          <p:cNvSpPr>
            <a:spLocks noGrp="1"/>
          </p:cNvSpPr>
          <p:nvPr>
            <p:ph type="title"/>
          </p:nvPr>
        </p:nvSpPr>
        <p:spPr/>
        <p:txBody>
          <a:bodyPr/>
          <a:lstStyle/>
          <a:p>
            <a:r>
              <a:rPr lang="de-DE" dirty="0"/>
              <a:t>Try and Test APIs</a:t>
            </a:r>
          </a:p>
        </p:txBody>
      </p:sp>
      <p:sp>
        <p:nvSpPr>
          <p:cNvPr id="3" name="Inhaltsplatzhalter 2">
            <a:extLst>
              <a:ext uri="{FF2B5EF4-FFF2-40B4-BE49-F238E27FC236}">
                <a16:creationId xmlns:a16="http://schemas.microsoft.com/office/drawing/2014/main" id="{A3483AE6-5416-1926-BE32-4B30D6F23680}"/>
              </a:ext>
            </a:extLst>
          </p:cNvPr>
          <p:cNvSpPr>
            <a:spLocks noGrp="1"/>
          </p:cNvSpPr>
          <p:nvPr>
            <p:ph idx="1"/>
          </p:nvPr>
        </p:nvSpPr>
        <p:spPr>
          <a:xfrm>
            <a:off x="701704" y="1629582"/>
            <a:ext cx="10515600" cy="2241067"/>
          </a:xfrm>
        </p:spPr>
        <p:txBody>
          <a:bodyPr/>
          <a:lstStyle/>
          <a:p>
            <a:r>
              <a:rPr lang="de-DE" dirty="0" err="1"/>
              <a:t>OpenAPI</a:t>
            </a:r>
            <a:r>
              <a:rPr lang="de-DE" dirty="0"/>
              <a:t> / Swagger </a:t>
            </a:r>
            <a:r>
              <a:rPr lang="de-DE" dirty="0" err="1"/>
              <a:t>dependency</a:t>
            </a:r>
            <a:r>
              <a:rPr lang="de-DE" dirty="0"/>
              <a:t> erlaubt das einfache testen direkt via Browser unter:</a:t>
            </a:r>
          </a:p>
          <a:p>
            <a:pPr marL="0" indent="0">
              <a:buNone/>
            </a:pPr>
            <a:r>
              <a:rPr lang="de-DE" dirty="0"/>
              <a:t>http://localhost:8080/q/swagger-ui/</a:t>
            </a:r>
          </a:p>
        </p:txBody>
      </p:sp>
      <p:sp>
        <p:nvSpPr>
          <p:cNvPr id="5" name="Textfeld 4">
            <a:extLst>
              <a:ext uri="{FF2B5EF4-FFF2-40B4-BE49-F238E27FC236}">
                <a16:creationId xmlns:a16="http://schemas.microsoft.com/office/drawing/2014/main" id="{A2510A34-AD3A-5778-42ED-E60D151CE5EA}"/>
              </a:ext>
            </a:extLst>
          </p:cNvPr>
          <p:cNvSpPr txBox="1"/>
          <p:nvPr/>
        </p:nvSpPr>
        <p:spPr>
          <a:xfrm>
            <a:off x="701704" y="4107884"/>
            <a:ext cx="6094674" cy="1477328"/>
          </a:xfrm>
          <a:prstGeom prst="rect">
            <a:avLst/>
          </a:prstGeom>
          <a:noFill/>
        </p:spPr>
        <p:txBody>
          <a:bodyPr wrap="square">
            <a:spAutoFit/>
          </a:bodyPr>
          <a:lstStyle/>
          <a:p>
            <a:r>
              <a:rPr lang="de-DE" sz="1800" b="0" i="0" dirty="0">
                <a:solidFill>
                  <a:srgbClr val="808080"/>
                </a:solidFill>
                <a:latin typeface="JetBrains Mono"/>
              </a:rPr>
              <a:t>&lt;!-- </a:t>
            </a:r>
            <a:r>
              <a:rPr lang="de-DE" sz="1800" b="0" i="0" dirty="0" err="1">
                <a:solidFill>
                  <a:srgbClr val="808080"/>
                </a:solidFill>
                <a:latin typeface="JetBrains Mono"/>
              </a:rPr>
              <a:t>add</a:t>
            </a:r>
            <a:r>
              <a:rPr lang="de-DE" sz="1800" b="0" i="0" dirty="0">
                <a:solidFill>
                  <a:srgbClr val="808080"/>
                </a:solidFill>
                <a:latin typeface="JetBrains Mono"/>
              </a:rPr>
              <a:t> </a:t>
            </a:r>
            <a:r>
              <a:rPr lang="de-DE" sz="1800" b="0" i="0" dirty="0" err="1">
                <a:solidFill>
                  <a:srgbClr val="808080"/>
                </a:solidFill>
                <a:latin typeface="JetBrains Mono"/>
              </a:rPr>
              <a:t>openapi</a:t>
            </a:r>
            <a:r>
              <a:rPr lang="de-DE" sz="1800" b="0" i="0" dirty="0">
                <a:solidFill>
                  <a:srgbClr val="808080"/>
                </a:solidFill>
                <a:latin typeface="JetBrains Mono"/>
              </a:rPr>
              <a:t> </a:t>
            </a:r>
            <a:r>
              <a:rPr lang="de-DE" sz="1800" b="0" i="0" dirty="0" err="1">
                <a:solidFill>
                  <a:srgbClr val="808080"/>
                </a:solidFill>
                <a:latin typeface="JetBrains Mono"/>
              </a:rPr>
              <a:t>swagger</a:t>
            </a:r>
            <a:r>
              <a:rPr lang="de-DE" sz="1800" b="0" i="0" dirty="0">
                <a:solidFill>
                  <a:srgbClr val="808080"/>
                </a:solidFill>
                <a:latin typeface="JetBrains Mono"/>
              </a:rPr>
              <a:t> support --&gt;</a:t>
            </a:r>
            <a:br>
              <a:rPr lang="de-DE" sz="1800" b="0" i="0" dirty="0">
                <a:solidFill>
                  <a:srgbClr val="808080"/>
                </a:solidFill>
                <a:latin typeface="JetBrains Mono"/>
              </a:rPr>
            </a:br>
            <a:r>
              <a:rPr lang="de-DE" sz="1800" b="0" i="0" dirty="0">
                <a:solidFill>
                  <a:srgbClr val="E8BF6A"/>
                </a:solidFill>
                <a:latin typeface="JetBrains Mono"/>
              </a:rPr>
              <a:t>&lt;</a:t>
            </a:r>
            <a:r>
              <a:rPr lang="de-DE" sz="1800" b="0" i="0" dirty="0" err="1">
                <a:solidFill>
                  <a:srgbClr val="E8BF6A"/>
                </a:solidFill>
                <a:latin typeface="JetBrains Mono"/>
              </a:rPr>
              <a:t>dependency</a:t>
            </a:r>
            <a:r>
              <a:rPr lang="de-DE" sz="1800" b="0" i="0" dirty="0">
                <a:solidFill>
                  <a:srgbClr val="E8BF6A"/>
                </a:solidFill>
                <a:latin typeface="JetBrains Mono"/>
              </a:rPr>
              <a:t>&gt;</a:t>
            </a:r>
            <a:br>
              <a:rPr lang="de-DE" sz="1800" b="0" i="0" dirty="0">
                <a:solidFill>
                  <a:srgbClr val="E8BF6A"/>
                </a:solidFill>
                <a:latin typeface="JetBrains Mono"/>
              </a:rPr>
            </a:br>
            <a:r>
              <a:rPr lang="de-DE" sz="1800" b="0" i="0" dirty="0">
                <a:solidFill>
                  <a:srgbClr val="E8BF6A"/>
                </a:solidFill>
                <a:latin typeface="JetBrains Mono"/>
              </a:rPr>
              <a:t>    &lt;</a:t>
            </a:r>
            <a:r>
              <a:rPr lang="de-DE" sz="1800" b="0" i="0" dirty="0" err="1">
                <a:solidFill>
                  <a:srgbClr val="E8BF6A"/>
                </a:solidFill>
                <a:latin typeface="JetBrains Mono"/>
              </a:rPr>
              <a:t>groupId</a:t>
            </a:r>
            <a:r>
              <a:rPr lang="de-DE" sz="1800" b="0" i="0" dirty="0">
                <a:solidFill>
                  <a:srgbClr val="E8BF6A"/>
                </a:solidFill>
                <a:latin typeface="JetBrains Mono"/>
              </a:rPr>
              <a:t>&gt;</a:t>
            </a:r>
            <a:r>
              <a:rPr lang="de-DE" sz="1800" b="0" i="0" dirty="0" err="1">
                <a:solidFill>
                  <a:srgbClr val="A9B7C6"/>
                </a:solidFill>
                <a:latin typeface="JetBrains Mono"/>
              </a:rPr>
              <a:t>io.quarkus</a:t>
            </a:r>
            <a:r>
              <a:rPr lang="de-DE" sz="1800" b="0" i="0" dirty="0">
                <a:solidFill>
                  <a:srgbClr val="E8BF6A"/>
                </a:solidFill>
                <a:latin typeface="JetBrains Mono"/>
              </a:rPr>
              <a:t>&lt;/</a:t>
            </a:r>
            <a:r>
              <a:rPr lang="de-DE" sz="1800" b="0" i="0" dirty="0" err="1">
                <a:solidFill>
                  <a:srgbClr val="E8BF6A"/>
                </a:solidFill>
                <a:latin typeface="JetBrains Mono"/>
              </a:rPr>
              <a:t>groupId</a:t>
            </a:r>
            <a:r>
              <a:rPr lang="de-DE" sz="1800" b="0" i="0" dirty="0">
                <a:solidFill>
                  <a:srgbClr val="E8BF6A"/>
                </a:solidFill>
                <a:latin typeface="JetBrains Mono"/>
              </a:rPr>
              <a:t>&gt;</a:t>
            </a:r>
            <a:br>
              <a:rPr lang="de-DE" sz="1800" b="0" i="0" dirty="0">
                <a:solidFill>
                  <a:srgbClr val="E8BF6A"/>
                </a:solidFill>
                <a:latin typeface="JetBrains Mono"/>
              </a:rPr>
            </a:br>
            <a:r>
              <a:rPr lang="de-DE" sz="1800" b="0" i="0" dirty="0">
                <a:solidFill>
                  <a:srgbClr val="E8BF6A"/>
                </a:solidFill>
                <a:latin typeface="JetBrains Mono"/>
              </a:rPr>
              <a:t>    &lt;</a:t>
            </a:r>
            <a:r>
              <a:rPr lang="de-DE" sz="1800" b="0" i="0" dirty="0" err="1">
                <a:solidFill>
                  <a:srgbClr val="E8BF6A"/>
                </a:solidFill>
                <a:latin typeface="JetBrains Mono"/>
              </a:rPr>
              <a:t>artifactId</a:t>
            </a:r>
            <a:r>
              <a:rPr lang="de-DE" sz="1800" b="0" i="0" dirty="0">
                <a:solidFill>
                  <a:srgbClr val="E8BF6A"/>
                </a:solidFill>
                <a:latin typeface="JetBrains Mono"/>
              </a:rPr>
              <a:t>&gt;</a:t>
            </a:r>
            <a:r>
              <a:rPr lang="de-DE" sz="1800" b="0" i="0" dirty="0" err="1">
                <a:solidFill>
                  <a:srgbClr val="A9B7C6"/>
                </a:solidFill>
                <a:latin typeface="JetBrains Mono"/>
              </a:rPr>
              <a:t>quarkus-smallrye-openapi</a:t>
            </a:r>
            <a:r>
              <a:rPr lang="de-DE" sz="1800" b="0" i="0" dirty="0">
                <a:solidFill>
                  <a:srgbClr val="E8BF6A"/>
                </a:solidFill>
                <a:latin typeface="JetBrains Mono"/>
              </a:rPr>
              <a:t>&lt;/</a:t>
            </a:r>
            <a:r>
              <a:rPr lang="de-DE" sz="1800" b="0" i="0" dirty="0" err="1">
                <a:solidFill>
                  <a:srgbClr val="E8BF6A"/>
                </a:solidFill>
                <a:latin typeface="JetBrains Mono"/>
              </a:rPr>
              <a:t>artifactId</a:t>
            </a:r>
            <a:r>
              <a:rPr lang="de-DE" sz="1800" b="0" i="0" dirty="0">
                <a:solidFill>
                  <a:srgbClr val="E8BF6A"/>
                </a:solidFill>
                <a:latin typeface="JetBrains Mono"/>
              </a:rPr>
              <a:t>&gt;</a:t>
            </a:r>
            <a:br>
              <a:rPr lang="de-DE" sz="1800" b="0" i="0" dirty="0">
                <a:solidFill>
                  <a:srgbClr val="E8BF6A"/>
                </a:solidFill>
                <a:latin typeface="JetBrains Mono"/>
              </a:rPr>
            </a:br>
            <a:r>
              <a:rPr lang="de-DE" sz="1800" b="0" i="0" dirty="0">
                <a:solidFill>
                  <a:srgbClr val="E8BF6A"/>
                </a:solidFill>
                <a:latin typeface="JetBrains Mono"/>
              </a:rPr>
              <a:t>&lt;/</a:t>
            </a:r>
            <a:r>
              <a:rPr lang="de-DE" sz="1800" b="0" i="0" dirty="0" err="1">
                <a:solidFill>
                  <a:srgbClr val="E8BF6A"/>
                </a:solidFill>
                <a:latin typeface="JetBrains Mono"/>
              </a:rPr>
              <a:t>dependency</a:t>
            </a:r>
            <a:r>
              <a:rPr lang="de-DE" sz="1800" b="0" i="0" dirty="0">
                <a:solidFill>
                  <a:srgbClr val="E8BF6A"/>
                </a:solidFill>
                <a:latin typeface="JetBrains Mono"/>
              </a:rPr>
              <a:t>&gt;</a:t>
            </a:r>
          </a:p>
        </p:txBody>
      </p:sp>
    </p:spTree>
    <p:extLst>
      <p:ext uri="{BB962C8B-B14F-4D97-AF65-F5344CB8AC3E}">
        <p14:creationId xmlns:p14="http://schemas.microsoft.com/office/powerpoint/2010/main" val="73753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CB8A7-3DBD-45FE-8F6D-80323E9FE519}"/>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ED9F2DA0-D175-48FE-8A21-8EEB7E7FBEB9}"/>
              </a:ext>
            </a:extLst>
          </p:cNvPr>
          <p:cNvSpPr>
            <a:spLocks noGrp="1"/>
          </p:cNvSpPr>
          <p:nvPr>
            <p:ph idx="1"/>
          </p:nvPr>
        </p:nvSpPr>
        <p:spPr/>
        <p:txBody>
          <a:bodyPr>
            <a:normAutofit/>
          </a:bodyPr>
          <a:lstStyle/>
          <a:p>
            <a:r>
              <a:rPr lang="de-DE" dirty="0"/>
              <a:t>Rest Standard</a:t>
            </a:r>
            <a:r>
              <a:rPr lang="de-DE" dirty="0">
                <a:solidFill>
                  <a:srgbClr val="3C3C3C"/>
                </a:solidFill>
                <a:latin typeface="OpenSansRegular"/>
              </a:rPr>
              <a:t>s</a:t>
            </a:r>
          </a:p>
          <a:p>
            <a:r>
              <a:rPr lang="de-DE" dirty="0"/>
              <a:t>Rest Methoden</a:t>
            </a:r>
          </a:p>
          <a:p>
            <a:r>
              <a:rPr lang="de-DE" dirty="0" err="1"/>
              <a:t>JaxRs</a:t>
            </a:r>
            <a:r>
              <a:rPr lang="de-DE" dirty="0"/>
              <a:t> Library</a:t>
            </a:r>
          </a:p>
          <a:p>
            <a:pPr algn="l"/>
            <a:r>
              <a:rPr lang="de-DE" dirty="0"/>
              <a:t>Java Beispiele</a:t>
            </a:r>
          </a:p>
          <a:p>
            <a:pPr algn="l"/>
            <a:r>
              <a:rPr lang="de-DE" dirty="0"/>
              <a:t>Erweiterte Dokumentation</a:t>
            </a:r>
          </a:p>
          <a:p>
            <a:pPr algn="l"/>
            <a:r>
              <a:rPr lang="de-DE" dirty="0" err="1"/>
              <a:t>Dokumentations</a:t>
            </a:r>
            <a:r>
              <a:rPr lang="de-DE" dirty="0"/>
              <a:t> Links</a:t>
            </a:r>
          </a:p>
        </p:txBody>
      </p:sp>
    </p:spTree>
    <p:extLst>
      <p:ext uri="{BB962C8B-B14F-4D97-AF65-F5344CB8AC3E}">
        <p14:creationId xmlns:p14="http://schemas.microsoft.com/office/powerpoint/2010/main" val="379312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77DEEF-D1A8-E8FB-487B-CD89249037B1}"/>
              </a:ext>
            </a:extLst>
          </p:cNvPr>
          <p:cNvSpPr>
            <a:spLocks noGrp="1"/>
          </p:cNvSpPr>
          <p:nvPr>
            <p:ph type="title"/>
          </p:nvPr>
        </p:nvSpPr>
        <p:spPr/>
        <p:txBody>
          <a:bodyPr/>
          <a:lstStyle/>
          <a:p>
            <a:r>
              <a:rPr lang="de-DE" dirty="0"/>
              <a:t>Form Param &amp; @Form</a:t>
            </a:r>
          </a:p>
        </p:txBody>
      </p:sp>
      <p:sp>
        <p:nvSpPr>
          <p:cNvPr id="3" name="Inhaltsplatzhalter 2">
            <a:extLst>
              <a:ext uri="{FF2B5EF4-FFF2-40B4-BE49-F238E27FC236}">
                <a16:creationId xmlns:a16="http://schemas.microsoft.com/office/drawing/2014/main" id="{CD9D398B-507A-4117-AE55-F6C60B7961C5}"/>
              </a:ext>
            </a:extLst>
          </p:cNvPr>
          <p:cNvSpPr>
            <a:spLocks noGrp="1"/>
          </p:cNvSpPr>
          <p:nvPr>
            <p:ph idx="1"/>
          </p:nvPr>
        </p:nvSpPr>
        <p:spPr/>
        <p:txBody>
          <a:bodyPr>
            <a:normAutofit fontScale="92500" lnSpcReduction="10000"/>
          </a:bodyPr>
          <a:lstStyle/>
          <a:p>
            <a:r>
              <a:rPr lang="en-US" dirty="0"/>
              <a:t>@Form is a </a:t>
            </a:r>
            <a:r>
              <a:rPr lang="en-US" dirty="0" err="1"/>
              <a:t>RESTEasy</a:t>
            </a:r>
            <a:r>
              <a:rPr lang="en-US" dirty="0"/>
              <a:t> specific annotation that allows the re-use of any @*Param annotation within an injected class. </a:t>
            </a:r>
          </a:p>
          <a:p>
            <a:r>
              <a:rPr lang="en-US" dirty="0" err="1"/>
              <a:t>RESTEasy</a:t>
            </a:r>
            <a:r>
              <a:rPr lang="en-US" dirty="0"/>
              <a:t> will instantiate the class and inject values into any annotated @*Param or @Context property. </a:t>
            </a:r>
          </a:p>
          <a:p>
            <a:r>
              <a:rPr lang="en-US" dirty="0"/>
              <a:t>This is useful when there are a lot of parameters on a method and it is wanted to condense them into a value object.</a:t>
            </a:r>
          </a:p>
          <a:p>
            <a:pPr marL="0" indent="0">
              <a:buNone/>
            </a:pPr>
            <a:endParaRPr lang="en-US" dirty="0"/>
          </a:p>
          <a:p>
            <a:pPr marL="0" indent="0">
              <a:buNone/>
            </a:pPr>
            <a:endParaRPr lang="de-DE" dirty="0"/>
          </a:p>
          <a:p>
            <a:pPr marL="0" indent="0">
              <a:buNone/>
            </a:pPr>
            <a:r>
              <a:rPr lang="de-DE" dirty="0"/>
              <a:t>Siehe:</a:t>
            </a:r>
          </a:p>
          <a:p>
            <a:r>
              <a:rPr lang="de-DE" dirty="0"/>
              <a:t>https://docs.jboss.org/resteasy/docs/6.2.2.Final/userguide/html_single/index.html#Using_Path</a:t>
            </a:r>
          </a:p>
        </p:txBody>
      </p:sp>
    </p:spTree>
    <p:extLst>
      <p:ext uri="{BB962C8B-B14F-4D97-AF65-F5344CB8AC3E}">
        <p14:creationId xmlns:p14="http://schemas.microsoft.com/office/powerpoint/2010/main" val="4209608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466A21-1137-BEF2-91AF-B268B72DDE73}"/>
              </a:ext>
            </a:extLst>
          </p:cNvPr>
          <p:cNvSpPr>
            <a:spLocks noGrp="1"/>
          </p:cNvSpPr>
          <p:nvPr>
            <p:ph type="title"/>
          </p:nvPr>
        </p:nvSpPr>
        <p:spPr/>
        <p:txBody>
          <a:bodyPr/>
          <a:lstStyle/>
          <a:p>
            <a:r>
              <a:rPr lang="en-US" dirty="0"/>
              <a:t>Jakarta Content Negotiation</a:t>
            </a:r>
            <a:endParaRPr lang="de-DE" dirty="0"/>
          </a:p>
        </p:txBody>
      </p:sp>
      <p:sp>
        <p:nvSpPr>
          <p:cNvPr id="3" name="Inhaltsplatzhalter 2">
            <a:extLst>
              <a:ext uri="{FF2B5EF4-FFF2-40B4-BE49-F238E27FC236}">
                <a16:creationId xmlns:a16="http://schemas.microsoft.com/office/drawing/2014/main" id="{1D7CBA06-055A-3D52-9331-490BF96C07A6}"/>
              </a:ext>
            </a:extLst>
          </p:cNvPr>
          <p:cNvSpPr>
            <a:spLocks noGrp="1"/>
          </p:cNvSpPr>
          <p:nvPr>
            <p:ph idx="1"/>
          </p:nvPr>
        </p:nvSpPr>
        <p:spPr/>
        <p:txBody>
          <a:bodyPr/>
          <a:lstStyle/>
          <a:p>
            <a:r>
              <a:rPr lang="en-US" dirty="0"/>
              <a:t>The HTTP protocol has built in content negotiation headers that allow the client and server to specify what content they are transferring and what content they would prefer to get. The server declares content preferences via the @Produces and @Consumes headers.</a:t>
            </a:r>
            <a:endParaRPr lang="de-DE" dirty="0"/>
          </a:p>
        </p:txBody>
      </p:sp>
    </p:spTree>
    <p:extLst>
      <p:ext uri="{BB962C8B-B14F-4D97-AF65-F5344CB8AC3E}">
        <p14:creationId xmlns:p14="http://schemas.microsoft.com/office/powerpoint/2010/main" val="210300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58EB4-FAE1-8642-868B-A626658D3C4E}"/>
              </a:ext>
            </a:extLst>
          </p:cNvPr>
          <p:cNvSpPr>
            <a:spLocks noGrp="1"/>
          </p:cNvSpPr>
          <p:nvPr>
            <p:ph type="title"/>
          </p:nvPr>
        </p:nvSpPr>
        <p:spPr/>
        <p:txBody>
          <a:bodyPr/>
          <a:lstStyle/>
          <a:p>
            <a:r>
              <a:rPr lang="de-DE" dirty="0"/>
              <a:t>@Produces and @Consumes</a:t>
            </a:r>
          </a:p>
        </p:txBody>
      </p:sp>
      <p:pic>
        <p:nvPicPr>
          <p:cNvPr id="5" name="Grafik 4">
            <a:extLst>
              <a:ext uri="{FF2B5EF4-FFF2-40B4-BE49-F238E27FC236}">
                <a16:creationId xmlns:a16="http://schemas.microsoft.com/office/drawing/2014/main" id="{9323FF1C-1BA9-766F-8424-2E0585C57793}"/>
              </a:ext>
            </a:extLst>
          </p:cNvPr>
          <p:cNvPicPr>
            <a:picLocks noChangeAspect="1"/>
          </p:cNvPicPr>
          <p:nvPr/>
        </p:nvPicPr>
        <p:blipFill>
          <a:blip r:embed="rId2"/>
          <a:stretch>
            <a:fillRect/>
          </a:stretch>
        </p:blipFill>
        <p:spPr>
          <a:xfrm>
            <a:off x="2194551" y="1938253"/>
            <a:ext cx="7967284" cy="4399326"/>
          </a:xfrm>
          <a:prstGeom prst="rect">
            <a:avLst/>
          </a:prstGeom>
        </p:spPr>
      </p:pic>
    </p:spTree>
    <p:extLst>
      <p:ext uri="{BB962C8B-B14F-4D97-AF65-F5344CB8AC3E}">
        <p14:creationId xmlns:p14="http://schemas.microsoft.com/office/powerpoint/2010/main" val="370556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CAD20A-D039-72B1-8E72-E9F5BA11B51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a:solidFill>
                  <a:schemeClr val="tx1"/>
                </a:solidFill>
                <a:latin typeface="+mj-lt"/>
                <a:ea typeface="+mj-ea"/>
                <a:cs typeface="+mj-cs"/>
              </a:rPr>
              <a:t>JSON Support via Jackson Project</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D912BE96-1547-6B88-36BE-F65F1DD51CDB}"/>
              </a:ext>
            </a:extLst>
          </p:cNvPr>
          <p:cNvPicPr>
            <a:picLocks noChangeAspect="1"/>
          </p:cNvPicPr>
          <p:nvPr/>
        </p:nvPicPr>
        <p:blipFill>
          <a:blip r:embed="rId2"/>
          <a:stretch>
            <a:fillRect/>
          </a:stretch>
        </p:blipFill>
        <p:spPr>
          <a:xfrm>
            <a:off x="1666880" y="2633472"/>
            <a:ext cx="8855191" cy="35863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4720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DDA66B-2E59-D751-79B8-565E6115AB8C}"/>
              </a:ext>
            </a:extLst>
          </p:cNvPr>
          <p:cNvSpPr>
            <a:spLocks noGrp="1"/>
          </p:cNvSpPr>
          <p:nvPr>
            <p:ph type="title"/>
          </p:nvPr>
        </p:nvSpPr>
        <p:spPr/>
        <p:txBody>
          <a:bodyPr/>
          <a:lstStyle/>
          <a:p>
            <a:r>
              <a:rPr lang="de-DE" dirty="0"/>
              <a:t>Aufgabe 2:</a:t>
            </a:r>
          </a:p>
        </p:txBody>
      </p:sp>
      <p:sp>
        <p:nvSpPr>
          <p:cNvPr id="3" name="Inhaltsplatzhalter 2">
            <a:extLst>
              <a:ext uri="{FF2B5EF4-FFF2-40B4-BE49-F238E27FC236}">
                <a16:creationId xmlns:a16="http://schemas.microsoft.com/office/drawing/2014/main" id="{06A4C29F-6744-EC2D-AD93-10C384F9A532}"/>
              </a:ext>
            </a:extLst>
          </p:cNvPr>
          <p:cNvSpPr>
            <a:spLocks noGrp="1"/>
          </p:cNvSpPr>
          <p:nvPr>
            <p:ph idx="1"/>
          </p:nvPr>
        </p:nvSpPr>
        <p:spPr>
          <a:xfrm>
            <a:off x="838200" y="1825625"/>
            <a:ext cx="5850600" cy="4351338"/>
          </a:xfrm>
        </p:spPr>
        <p:txBody>
          <a:bodyPr/>
          <a:lstStyle/>
          <a:p>
            <a:r>
              <a:rPr lang="de-DE" dirty="0" err="1"/>
              <a:t>RestFull</a:t>
            </a:r>
            <a:r>
              <a:rPr lang="de-DE" dirty="0"/>
              <a:t> </a:t>
            </a:r>
            <a:r>
              <a:rPr lang="de-DE" dirty="0" err="1"/>
              <a:t>Compatible</a:t>
            </a:r>
            <a:r>
              <a:rPr lang="de-DE" dirty="0"/>
              <a:t> GET</a:t>
            </a:r>
          </a:p>
          <a:p>
            <a:r>
              <a:rPr lang="de-DE" dirty="0"/>
              <a:t>READ /{</a:t>
            </a:r>
            <a:r>
              <a:rPr lang="de-DE" dirty="0" err="1"/>
              <a:t>id</a:t>
            </a:r>
            <a:r>
              <a:rPr lang="de-DE" dirty="0"/>
              <a:t>} </a:t>
            </a:r>
          </a:p>
          <a:p>
            <a:pPr lvl="1"/>
            <a:r>
              <a:rPr lang="de-DE" sz="1800" b="0" i="0" dirty="0">
                <a:solidFill>
                  <a:srgbClr val="6A8759"/>
                </a:solidFill>
                <a:latin typeface="JetBrains Mono"/>
              </a:rPr>
              <a:t>GET /</a:t>
            </a:r>
            <a:r>
              <a:rPr lang="de-DE" sz="1800" b="0" i="0" dirty="0" err="1">
                <a:solidFill>
                  <a:srgbClr val="6A8759"/>
                </a:solidFill>
                <a:latin typeface="JetBrains Mono"/>
              </a:rPr>
              <a:t>testdto</a:t>
            </a:r>
            <a:r>
              <a:rPr lang="de-DE" sz="1800" dirty="0">
                <a:solidFill>
                  <a:srgbClr val="6A8759"/>
                </a:solidFill>
                <a:latin typeface="JetBrains Mono"/>
              </a:rPr>
              <a:t>/11 -&gt; liefert das </a:t>
            </a:r>
            <a:r>
              <a:rPr lang="de-DE" sz="1800" dirty="0" err="1">
                <a:solidFill>
                  <a:srgbClr val="6A8759"/>
                </a:solidFill>
                <a:latin typeface="JetBrains Mono"/>
              </a:rPr>
              <a:t>objekt</a:t>
            </a:r>
            <a:r>
              <a:rPr lang="de-DE" sz="1800" dirty="0">
                <a:solidFill>
                  <a:srgbClr val="6A8759"/>
                </a:solidFill>
                <a:latin typeface="JetBrains Mono"/>
              </a:rPr>
              <a:t> mit der ID 11 </a:t>
            </a:r>
            <a:endParaRPr lang="de-DE" dirty="0"/>
          </a:p>
          <a:p>
            <a:r>
              <a:rPr lang="de-DE" dirty="0"/>
              <a:t>List All wenn keine ID angeben</a:t>
            </a:r>
          </a:p>
          <a:p>
            <a:pPr lvl="1"/>
            <a:r>
              <a:rPr lang="de-DE" sz="1800" b="0" i="0" dirty="0">
                <a:solidFill>
                  <a:srgbClr val="6A8759"/>
                </a:solidFill>
                <a:latin typeface="JetBrains Mono"/>
              </a:rPr>
              <a:t>GET /</a:t>
            </a:r>
            <a:r>
              <a:rPr lang="de-DE" sz="1800" b="0" i="0" dirty="0" err="1">
                <a:solidFill>
                  <a:srgbClr val="6A8759"/>
                </a:solidFill>
                <a:latin typeface="JetBrains Mono"/>
              </a:rPr>
              <a:t>testdto</a:t>
            </a:r>
            <a:r>
              <a:rPr lang="de-DE" sz="1800" b="0" i="0" dirty="0">
                <a:solidFill>
                  <a:srgbClr val="6A8759"/>
                </a:solidFill>
                <a:latin typeface="JetBrains Mono"/>
              </a:rPr>
              <a:t> </a:t>
            </a:r>
            <a:r>
              <a:rPr lang="de-DE" sz="1800" b="0" i="0" dirty="0">
                <a:solidFill>
                  <a:srgbClr val="6A8759"/>
                </a:solidFill>
                <a:latin typeface="JetBrains Mono"/>
                <a:sym typeface="Wingdings" panose="05000000000000000000" pitchFamily="2" charset="2"/>
              </a:rPr>
              <a:t> liefert alle Objekte</a:t>
            </a:r>
            <a:endParaRPr lang="de-DE" sz="1800" dirty="0">
              <a:solidFill>
                <a:srgbClr val="6A8759"/>
              </a:solidFill>
              <a:latin typeface="JetBrains Mono"/>
              <a:sym typeface="Wingdings" panose="05000000000000000000" pitchFamily="2" charset="2"/>
            </a:endParaRPr>
          </a:p>
          <a:p>
            <a:pPr lvl="1"/>
            <a:r>
              <a:rPr lang="de-DE" sz="1800" b="0" i="0" dirty="0" err="1">
                <a:solidFill>
                  <a:srgbClr val="CC7832"/>
                </a:solidFill>
                <a:latin typeface="JetBrains Mono"/>
              </a:rPr>
              <a:t>public</a:t>
            </a:r>
            <a:r>
              <a:rPr lang="de-DE" sz="1800" b="0" i="0" dirty="0">
                <a:solidFill>
                  <a:srgbClr val="CC7832"/>
                </a:solidFill>
                <a:latin typeface="JetBrains Mono"/>
              </a:rPr>
              <a:t> </a:t>
            </a:r>
            <a:r>
              <a:rPr lang="de-DE" sz="1800" b="0" i="0" dirty="0">
                <a:solidFill>
                  <a:srgbClr val="FF0000"/>
                </a:solidFill>
                <a:latin typeface="JetBrains Mono"/>
              </a:rPr>
              <a:t>List&lt;</a:t>
            </a:r>
            <a:r>
              <a:rPr lang="de-DE" sz="1800" b="0" i="0" dirty="0" err="1">
                <a:solidFill>
                  <a:srgbClr val="FF0000"/>
                </a:solidFill>
                <a:latin typeface="JetBrains Mono"/>
              </a:rPr>
              <a:t>TestDTO</a:t>
            </a:r>
            <a:r>
              <a:rPr lang="de-DE" sz="1800" b="0" i="0" dirty="0">
                <a:solidFill>
                  <a:srgbClr val="FF0000"/>
                </a:solidFill>
                <a:latin typeface="JetBrains Mono"/>
              </a:rPr>
              <a:t>&gt; </a:t>
            </a:r>
            <a:r>
              <a:rPr lang="de-DE" sz="1800" b="0" i="0" dirty="0" err="1">
                <a:solidFill>
                  <a:srgbClr val="FFC66D"/>
                </a:solidFill>
                <a:latin typeface="JetBrains Mono"/>
              </a:rPr>
              <a:t>listAllObects</a:t>
            </a:r>
            <a:r>
              <a:rPr lang="de-DE" sz="1800" b="0" i="0" dirty="0">
                <a:solidFill>
                  <a:srgbClr val="A9B7C6"/>
                </a:solidFill>
                <a:latin typeface="JetBrains Mono"/>
              </a:rPr>
              <a:t>(){</a:t>
            </a:r>
          </a:p>
          <a:p>
            <a:pPr marL="457200" lvl="1" indent="0">
              <a:buNone/>
            </a:pPr>
            <a:endParaRPr lang="de-DE" dirty="0"/>
          </a:p>
          <a:p>
            <a:pPr marL="457200" lvl="1" indent="0">
              <a:buNone/>
            </a:pPr>
            <a:endParaRPr lang="de-DE" dirty="0"/>
          </a:p>
          <a:p>
            <a:endParaRPr lang="de-DE" dirty="0"/>
          </a:p>
        </p:txBody>
      </p:sp>
      <p:sp>
        <p:nvSpPr>
          <p:cNvPr id="5" name="Textfeld 4">
            <a:extLst>
              <a:ext uri="{FF2B5EF4-FFF2-40B4-BE49-F238E27FC236}">
                <a16:creationId xmlns:a16="http://schemas.microsoft.com/office/drawing/2014/main" id="{57299D1B-B5C0-8832-3A42-1FD5A2B907E7}"/>
              </a:ext>
            </a:extLst>
          </p:cNvPr>
          <p:cNvSpPr txBox="1"/>
          <p:nvPr/>
        </p:nvSpPr>
        <p:spPr>
          <a:xfrm>
            <a:off x="7162799" y="810305"/>
            <a:ext cx="4662857" cy="5237390"/>
          </a:xfrm>
          <a:prstGeom prst="rect">
            <a:avLst/>
          </a:prstGeom>
          <a:solidFill>
            <a:schemeClr val="bg1">
              <a:lumMod val="95000"/>
            </a:schemeClr>
          </a:solidFill>
        </p:spPr>
        <p:txBody>
          <a:bodyPr wrap="square">
            <a:spAutoFit/>
          </a:bodyPr>
          <a:lstStyle/>
          <a:p>
            <a:r>
              <a:rPr lang="de-DE" sz="1600" b="0" i="0" dirty="0">
                <a:solidFill>
                  <a:srgbClr val="BBB529"/>
                </a:solidFill>
                <a:latin typeface="JetBrains Mono"/>
              </a:rPr>
              <a:t>@GET</a:t>
            </a:r>
            <a:br>
              <a:rPr lang="de-DE" sz="1600" b="0" i="0" dirty="0">
                <a:solidFill>
                  <a:srgbClr val="BBB529"/>
                </a:solidFill>
                <a:latin typeface="JetBrains Mono"/>
              </a:rPr>
            </a:br>
            <a:r>
              <a:rPr lang="de-DE" sz="1600" b="0" i="0" dirty="0">
                <a:solidFill>
                  <a:srgbClr val="BBB529"/>
                </a:solidFill>
                <a:latin typeface="JetBrains Mono"/>
              </a:rPr>
              <a:t>@Path</a:t>
            </a:r>
            <a:r>
              <a:rPr lang="de-DE" sz="1600" b="0" i="0" dirty="0">
                <a:solidFill>
                  <a:srgbClr val="A9B7C6"/>
                </a:solidFill>
                <a:latin typeface="JetBrains Mono"/>
              </a:rPr>
              <a:t>(</a:t>
            </a:r>
            <a:r>
              <a:rPr lang="de-DE" sz="1600" b="0" i="0" dirty="0">
                <a:solidFill>
                  <a:srgbClr val="6A8759"/>
                </a:solidFill>
                <a:latin typeface="JetBrains Mono"/>
              </a:rPr>
              <a:t>"/"</a:t>
            </a:r>
            <a:r>
              <a:rPr lang="de-DE" sz="1600" b="0" i="0" dirty="0">
                <a:solidFill>
                  <a:srgbClr val="A9B7C6"/>
                </a:solidFill>
                <a:latin typeface="JetBrains Mono"/>
              </a:rPr>
              <a:t>)</a:t>
            </a:r>
            <a:br>
              <a:rPr lang="de-DE" sz="1600" b="0" i="0" dirty="0">
                <a:solidFill>
                  <a:srgbClr val="A9B7C6"/>
                </a:solidFill>
                <a:latin typeface="JetBrains Mono"/>
              </a:rPr>
            </a:br>
            <a:r>
              <a:rPr lang="de-DE" sz="1600" b="0" i="0" dirty="0">
                <a:solidFill>
                  <a:srgbClr val="BBB529"/>
                </a:solidFill>
                <a:latin typeface="JetBrains Mono"/>
              </a:rPr>
              <a:t>@Produces</a:t>
            </a:r>
            <a:r>
              <a:rPr lang="de-DE" sz="1600" b="0" i="0" dirty="0">
                <a:solidFill>
                  <a:srgbClr val="A9B7C6"/>
                </a:solidFill>
                <a:latin typeface="JetBrains Mono"/>
              </a:rPr>
              <a:t>({MediaType.</a:t>
            </a:r>
            <a:r>
              <a:rPr lang="de-DE" sz="1600" b="0" i="1" dirty="0">
                <a:solidFill>
                  <a:srgbClr val="9876AA"/>
                </a:solidFill>
                <a:latin typeface="JetBrains Mono"/>
              </a:rPr>
              <a:t>APPLICATION_JSON</a:t>
            </a:r>
            <a:r>
              <a:rPr lang="de-DE" sz="1600" b="0" i="0" dirty="0">
                <a:solidFill>
                  <a:srgbClr val="CC7832"/>
                </a:solidFill>
                <a:latin typeface="JetBrains Mono"/>
              </a:rPr>
              <a:t>, </a:t>
            </a:r>
            <a:r>
              <a:rPr lang="de-DE" sz="1600" b="0" i="0" dirty="0" err="1">
                <a:solidFill>
                  <a:srgbClr val="A9B7C6"/>
                </a:solidFill>
                <a:latin typeface="JetBrains Mono"/>
              </a:rPr>
              <a:t>MediaType.</a:t>
            </a:r>
            <a:r>
              <a:rPr lang="de-DE" sz="1600" b="0" i="1" dirty="0" err="1">
                <a:solidFill>
                  <a:srgbClr val="9876AA"/>
                </a:solidFill>
                <a:latin typeface="JetBrains Mono"/>
              </a:rPr>
              <a:t>APPLICATION_XML</a:t>
            </a:r>
            <a:r>
              <a:rPr lang="de-DE" sz="1600" b="0" i="0" dirty="0">
                <a:solidFill>
                  <a:srgbClr val="A9B7C6"/>
                </a:solidFill>
                <a:latin typeface="JetBrains Mono"/>
              </a:rPr>
              <a:t>})</a:t>
            </a:r>
            <a:br>
              <a:rPr lang="de-DE" sz="1600" b="0" i="0" dirty="0">
                <a:solidFill>
                  <a:srgbClr val="A9B7C6"/>
                </a:solidFill>
                <a:latin typeface="JetBrains Mono"/>
              </a:rPr>
            </a:br>
            <a:r>
              <a:rPr lang="de-DE" sz="1600" b="0" i="0" dirty="0" err="1">
                <a:solidFill>
                  <a:srgbClr val="CC7832"/>
                </a:solidFill>
                <a:latin typeface="JetBrains Mono"/>
              </a:rPr>
              <a:t>public</a:t>
            </a:r>
            <a:r>
              <a:rPr lang="de-DE" sz="1600" b="0" i="0" dirty="0">
                <a:solidFill>
                  <a:srgbClr val="CC7832"/>
                </a:solidFill>
                <a:latin typeface="JetBrains Mono"/>
              </a:rPr>
              <a:t> </a:t>
            </a:r>
            <a:r>
              <a:rPr lang="de-DE" sz="1600" b="0" i="0" dirty="0">
                <a:solidFill>
                  <a:srgbClr val="A9B7C6"/>
                </a:solidFill>
                <a:latin typeface="JetBrains Mono"/>
              </a:rPr>
              <a:t>List&lt;</a:t>
            </a:r>
            <a:r>
              <a:rPr lang="de-DE" sz="1600" b="0" i="0" dirty="0" err="1">
                <a:solidFill>
                  <a:srgbClr val="A9B7C6"/>
                </a:solidFill>
                <a:latin typeface="JetBrains Mono"/>
              </a:rPr>
              <a:t>TestDTO</a:t>
            </a:r>
            <a:r>
              <a:rPr lang="de-DE" sz="1600" b="0" i="0" dirty="0">
                <a:solidFill>
                  <a:srgbClr val="A9B7C6"/>
                </a:solidFill>
                <a:latin typeface="JetBrains Mono"/>
              </a:rPr>
              <a:t>&gt; </a:t>
            </a:r>
            <a:r>
              <a:rPr lang="de-DE" sz="1600" b="0" i="0" dirty="0" err="1">
                <a:solidFill>
                  <a:srgbClr val="FFC66D"/>
                </a:solidFill>
                <a:latin typeface="JetBrains Mono"/>
              </a:rPr>
              <a:t>listAllObects</a:t>
            </a:r>
            <a:r>
              <a:rPr lang="de-DE" sz="1600" b="0" i="0" dirty="0">
                <a:solidFill>
                  <a:srgbClr val="A9B7C6"/>
                </a:solidFill>
                <a:latin typeface="JetBrains Mono"/>
              </a:rPr>
              <a:t>(){</a:t>
            </a:r>
            <a:br>
              <a:rPr lang="de-DE" sz="1600" b="0" i="0" dirty="0">
                <a:solidFill>
                  <a:srgbClr val="A9B7C6"/>
                </a:solidFill>
                <a:latin typeface="JetBrains Mono"/>
              </a:rPr>
            </a:br>
            <a:r>
              <a:rPr lang="de-DE" sz="1600" b="0" i="0" dirty="0">
                <a:solidFill>
                  <a:srgbClr val="A9B7C6"/>
                </a:solidFill>
                <a:latin typeface="JetBrains Mono"/>
              </a:rPr>
              <a:t>    </a:t>
            </a:r>
            <a:r>
              <a:rPr lang="de-DE" sz="1600" b="0" i="0" dirty="0" err="1">
                <a:solidFill>
                  <a:srgbClr val="9876AA"/>
                </a:solidFill>
                <a:latin typeface="JetBrains Mono"/>
              </a:rPr>
              <a:t>log</a:t>
            </a:r>
            <a:r>
              <a:rPr lang="de-DE" sz="1600" b="0" i="0" dirty="0" err="1">
                <a:solidFill>
                  <a:srgbClr val="A9B7C6"/>
                </a:solidFill>
                <a:latin typeface="JetBrains Mono"/>
              </a:rPr>
              <a:t>.infov</a:t>
            </a:r>
            <a:r>
              <a:rPr lang="de-DE" sz="1600" b="0" i="0" dirty="0">
                <a:solidFill>
                  <a:srgbClr val="A9B7C6"/>
                </a:solidFill>
                <a:latin typeface="JetBrains Mono"/>
              </a:rPr>
              <a:t>(</a:t>
            </a:r>
            <a:r>
              <a:rPr lang="de-DE" sz="1600" b="0" i="0" dirty="0">
                <a:solidFill>
                  <a:srgbClr val="6A8759"/>
                </a:solidFill>
                <a:latin typeface="JetBrains Mono"/>
              </a:rPr>
              <a:t>"</a:t>
            </a:r>
            <a:r>
              <a:rPr lang="de-DE" sz="1600" b="0" i="0" dirty="0" err="1">
                <a:solidFill>
                  <a:srgbClr val="6A8759"/>
                </a:solidFill>
                <a:latin typeface="JetBrains Mono"/>
              </a:rPr>
              <a:t>objectOutput</a:t>
            </a:r>
            <a:r>
              <a:rPr lang="de-DE" sz="1600" b="0" i="0" dirty="0">
                <a:solidFill>
                  <a:srgbClr val="6A8759"/>
                </a:solidFill>
                <a:latin typeface="JetBrains Mono"/>
              </a:rPr>
              <a:t> {0}"</a:t>
            </a:r>
            <a:r>
              <a:rPr lang="de-DE" sz="1600" b="0" i="0" dirty="0">
                <a:solidFill>
                  <a:srgbClr val="CC7832"/>
                </a:solidFill>
                <a:latin typeface="JetBrains Mono"/>
              </a:rPr>
              <a:t>, </a:t>
            </a:r>
            <a:r>
              <a:rPr lang="de-DE" sz="1600" b="0" i="0" dirty="0">
                <a:solidFill>
                  <a:srgbClr val="6A8759"/>
                </a:solidFill>
                <a:latin typeface="JetBrains Mono"/>
              </a:rPr>
              <a:t>""</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TestDTO</a:t>
            </a:r>
            <a:r>
              <a:rPr lang="de-DE" sz="1600" b="0" i="0" dirty="0">
                <a:solidFill>
                  <a:srgbClr val="A9B7C6"/>
                </a:solidFill>
                <a:latin typeface="JetBrains Mono"/>
              </a:rPr>
              <a:t> </a:t>
            </a:r>
            <a:r>
              <a:rPr lang="de-DE" sz="1600" b="0" i="0" dirty="0" err="1">
                <a:solidFill>
                  <a:srgbClr val="A9B7C6"/>
                </a:solidFill>
                <a:latin typeface="JetBrains Mono"/>
              </a:rPr>
              <a:t>dto</a:t>
            </a:r>
            <a:r>
              <a:rPr lang="de-DE" sz="1600" b="0" i="0" dirty="0">
                <a:solidFill>
                  <a:srgbClr val="A9B7C6"/>
                </a:solidFill>
                <a:latin typeface="JetBrains Mono"/>
              </a:rPr>
              <a:t> = </a:t>
            </a:r>
            <a:r>
              <a:rPr lang="de-DE" sz="1600" b="0" i="0" dirty="0" err="1">
                <a:solidFill>
                  <a:srgbClr val="CC7832"/>
                </a:solidFill>
                <a:latin typeface="JetBrains Mono"/>
              </a:rPr>
              <a:t>new</a:t>
            </a:r>
            <a:r>
              <a:rPr lang="de-DE" sz="1600" b="0" i="0" dirty="0">
                <a:solidFill>
                  <a:srgbClr val="CC7832"/>
                </a:solidFill>
                <a:latin typeface="JetBrains Mono"/>
              </a:rPr>
              <a:t> </a:t>
            </a:r>
            <a:r>
              <a:rPr lang="de-DE" sz="1600" b="0" i="0" dirty="0" err="1">
                <a:solidFill>
                  <a:srgbClr val="A9B7C6"/>
                </a:solidFill>
                <a:latin typeface="JetBrains Mono"/>
              </a:rPr>
              <a:t>TestDTO</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dto.setName</a:t>
            </a:r>
            <a:r>
              <a:rPr lang="de-DE" sz="1600" b="0" i="0" dirty="0">
                <a:solidFill>
                  <a:srgbClr val="A9B7C6"/>
                </a:solidFill>
                <a:latin typeface="JetBrains Mono"/>
              </a:rPr>
              <a:t>(</a:t>
            </a:r>
            <a:r>
              <a:rPr lang="de-DE" sz="1600" b="0" i="0" dirty="0">
                <a:solidFill>
                  <a:srgbClr val="6A8759"/>
                </a:solidFill>
                <a:latin typeface="JetBrains Mono"/>
              </a:rPr>
              <a:t>"</a:t>
            </a:r>
            <a:r>
              <a:rPr lang="de-DE" sz="1600" b="0" i="0" dirty="0" err="1">
                <a:solidFill>
                  <a:srgbClr val="6A8759"/>
                </a:solidFill>
                <a:latin typeface="JetBrains Mono"/>
              </a:rPr>
              <a:t>name</a:t>
            </a:r>
            <a:r>
              <a:rPr lang="de-DE" sz="1600" b="0" i="0" dirty="0">
                <a:solidFill>
                  <a:srgbClr val="6A8759"/>
                </a:solidFill>
                <a:latin typeface="JetBrains Mono"/>
              </a:rPr>
              <a:t>"</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dto.setVorname</a:t>
            </a:r>
            <a:r>
              <a:rPr lang="de-DE" sz="1600" b="0" i="0" dirty="0">
                <a:solidFill>
                  <a:srgbClr val="A9B7C6"/>
                </a:solidFill>
                <a:latin typeface="JetBrains Mono"/>
              </a:rPr>
              <a:t>(</a:t>
            </a:r>
            <a:r>
              <a:rPr lang="de-DE" sz="1600" b="0" i="0" dirty="0">
                <a:solidFill>
                  <a:srgbClr val="6A8759"/>
                </a:solidFill>
                <a:latin typeface="JetBrains Mono"/>
              </a:rPr>
              <a:t>"</a:t>
            </a:r>
            <a:r>
              <a:rPr lang="de-DE" sz="1600" b="0" i="0" dirty="0" err="1">
                <a:solidFill>
                  <a:srgbClr val="6A8759"/>
                </a:solidFill>
                <a:latin typeface="JetBrains Mono"/>
              </a:rPr>
              <a:t>voranme</a:t>
            </a:r>
            <a:r>
              <a:rPr lang="de-DE" sz="1600" b="0" i="0" dirty="0">
                <a:solidFill>
                  <a:srgbClr val="6A8759"/>
                </a:solidFill>
                <a:latin typeface="JetBrains Mono"/>
              </a:rPr>
              <a:t>"</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TestDTO</a:t>
            </a:r>
            <a:r>
              <a:rPr lang="de-DE" sz="1600" b="0" i="0" dirty="0">
                <a:solidFill>
                  <a:srgbClr val="A9B7C6"/>
                </a:solidFill>
                <a:latin typeface="JetBrains Mono"/>
              </a:rPr>
              <a:t> dto2 = </a:t>
            </a:r>
            <a:r>
              <a:rPr lang="de-DE" sz="1600" b="0" i="0" dirty="0" err="1">
                <a:solidFill>
                  <a:srgbClr val="CC7832"/>
                </a:solidFill>
                <a:latin typeface="JetBrains Mono"/>
              </a:rPr>
              <a:t>new</a:t>
            </a:r>
            <a:r>
              <a:rPr lang="de-DE" sz="1600" b="0" i="0" dirty="0">
                <a:solidFill>
                  <a:srgbClr val="CC7832"/>
                </a:solidFill>
                <a:latin typeface="JetBrains Mono"/>
              </a:rPr>
              <a:t> </a:t>
            </a:r>
            <a:r>
              <a:rPr lang="de-DE" sz="1600" b="0" i="0" dirty="0" err="1">
                <a:solidFill>
                  <a:srgbClr val="A9B7C6"/>
                </a:solidFill>
                <a:latin typeface="JetBrains Mono"/>
              </a:rPr>
              <a:t>TestDTO</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dto.setName</a:t>
            </a:r>
            <a:r>
              <a:rPr lang="de-DE" sz="1600" b="0" i="0" dirty="0">
                <a:solidFill>
                  <a:srgbClr val="A9B7C6"/>
                </a:solidFill>
                <a:latin typeface="JetBrains Mono"/>
              </a:rPr>
              <a:t>(</a:t>
            </a:r>
            <a:r>
              <a:rPr lang="de-DE" sz="1600" b="0" i="0" dirty="0">
                <a:solidFill>
                  <a:srgbClr val="6A8759"/>
                </a:solidFill>
                <a:latin typeface="JetBrains Mono"/>
              </a:rPr>
              <a:t>"name2"</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dto.setVorname</a:t>
            </a:r>
            <a:r>
              <a:rPr lang="de-DE" sz="1600" b="0" i="0" dirty="0">
                <a:solidFill>
                  <a:srgbClr val="A9B7C6"/>
                </a:solidFill>
                <a:latin typeface="JetBrains Mono"/>
              </a:rPr>
              <a:t>(</a:t>
            </a:r>
            <a:r>
              <a:rPr lang="de-DE" sz="1600" b="0" i="0" dirty="0">
                <a:solidFill>
                  <a:srgbClr val="6A8759"/>
                </a:solidFill>
                <a:latin typeface="JetBrains Mono"/>
              </a:rPr>
              <a:t>"voranme2"</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br>
              <a:rPr lang="de-DE" sz="1600" b="0" i="0" dirty="0">
                <a:solidFill>
                  <a:srgbClr val="CC7832"/>
                </a:solidFill>
                <a:latin typeface="JetBrains Mono"/>
              </a:rPr>
            </a:br>
            <a:r>
              <a:rPr lang="de-DE" sz="1600" b="0" i="0" dirty="0">
                <a:solidFill>
                  <a:srgbClr val="CC7832"/>
                </a:solidFill>
                <a:latin typeface="JetBrains Mono"/>
              </a:rPr>
              <a:t>    </a:t>
            </a:r>
            <a:r>
              <a:rPr lang="de-DE" sz="1600" b="0" i="0" dirty="0">
                <a:solidFill>
                  <a:srgbClr val="A9B7C6"/>
                </a:solidFill>
                <a:latin typeface="JetBrains Mono"/>
              </a:rPr>
              <a:t>List </a:t>
            </a:r>
            <a:r>
              <a:rPr lang="de-DE" sz="1600" b="0" i="0" dirty="0" err="1">
                <a:solidFill>
                  <a:srgbClr val="A9B7C6"/>
                </a:solidFill>
                <a:latin typeface="JetBrains Mono"/>
              </a:rPr>
              <a:t>result</a:t>
            </a:r>
            <a:r>
              <a:rPr lang="de-DE" sz="1600" b="0" i="0" dirty="0">
                <a:solidFill>
                  <a:srgbClr val="A9B7C6"/>
                </a:solidFill>
                <a:latin typeface="JetBrains Mono"/>
              </a:rPr>
              <a:t> = </a:t>
            </a:r>
            <a:r>
              <a:rPr lang="de-DE" sz="1600" b="0" i="0" dirty="0" err="1">
                <a:solidFill>
                  <a:srgbClr val="CC7832"/>
                </a:solidFill>
                <a:latin typeface="JetBrains Mono"/>
              </a:rPr>
              <a:t>new</a:t>
            </a:r>
            <a:r>
              <a:rPr lang="de-DE" sz="1600" b="0" i="0" dirty="0">
                <a:solidFill>
                  <a:srgbClr val="CC7832"/>
                </a:solidFill>
                <a:latin typeface="JetBrains Mono"/>
              </a:rPr>
              <a:t> </a:t>
            </a:r>
            <a:r>
              <a:rPr lang="de-DE" sz="1600" b="0" i="0" dirty="0" err="1">
                <a:solidFill>
                  <a:srgbClr val="A9B7C6"/>
                </a:solidFill>
                <a:latin typeface="JetBrains Mono"/>
              </a:rPr>
              <a:t>ArrayList</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result.add</a:t>
            </a:r>
            <a:r>
              <a:rPr lang="de-DE" sz="1600" b="0" i="0" dirty="0">
                <a:solidFill>
                  <a:srgbClr val="A9B7C6"/>
                </a:solidFill>
                <a:latin typeface="JetBrains Mono"/>
              </a:rPr>
              <a:t>(</a:t>
            </a:r>
            <a:r>
              <a:rPr lang="de-DE" sz="1600" b="0" i="0" dirty="0" err="1">
                <a:solidFill>
                  <a:srgbClr val="A9B7C6"/>
                </a:solidFill>
                <a:latin typeface="JetBrains Mono"/>
              </a:rPr>
              <a:t>dto</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result.add</a:t>
            </a:r>
            <a:r>
              <a:rPr lang="de-DE" sz="1600" b="0" i="0" dirty="0">
                <a:solidFill>
                  <a:srgbClr val="A9B7C6"/>
                </a:solidFill>
                <a:latin typeface="JetBrains Mono"/>
              </a:rPr>
              <a:t>(dto2)</a:t>
            </a:r>
            <a:r>
              <a:rPr lang="de-DE" sz="1600" b="0" i="0" dirty="0">
                <a:solidFill>
                  <a:srgbClr val="CC7832"/>
                </a:solidFill>
                <a:latin typeface="JetBrains Mono"/>
              </a:rPr>
              <a:t>;</a:t>
            </a:r>
            <a:br>
              <a:rPr lang="de-DE" sz="1600" b="0" i="0" dirty="0">
                <a:solidFill>
                  <a:srgbClr val="CC7832"/>
                </a:solidFill>
                <a:latin typeface="JetBrains Mono"/>
              </a:rPr>
            </a:b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CC7832"/>
                </a:solidFill>
                <a:latin typeface="JetBrains Mono"/>
              </a:rPr>
              <a:t>return</a:t>
            </a:r>
            <a:r>
              <a:rPr lang="de-DE" sz="1600" b="0" i="0" dirty="0">
                <a:solidFill>
                  <a:srgbClr val="CC7832"/>
                </a:solidFill>
                <a:latin typeface="JetBrains Mono"/>
              </a:rPr>
              <a:t> </a:t>
            </a:r>
            <a:r>
              <a:rPr lang="de-DE" sz="1600" b="0" i="0" dirty="0" err="1">
                <a:solidFill>
                  <a:srgbClr val="A9B7C6"/>
                </a:solidFill>
                <a:latin typeface="JetBrains Mono"/>
              </a:rPr>
              <a:t>result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A9B7C6"/>
                </a:solidFill>
                <a:latin typeface="JetBrains Mono"/>
              </a:rPr>
              <a:t>}</a:t>
            </a:r>
          </a:p>
        </p:txBody>
      </p:sp>
    </p:spTree>
    <p:extLst>
      <p:ext uri="{BB962C8B-B14F-4D97-AF65-F5344CB8AC3E}">
        <p14:creationId xmlns:p14="http://schemas.microsoft.com/office/powerpoint/2010/main" val="2299016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72CA0-131C-5C6C-83EE-ABD9BE3FB112}"/>
              </a:ext>
            </a:extLst>
          </p:cNvPr>
          <p:cNvSpPr>
            <a:spLocks noGrp="1"/>
          </p:cNvSpPr>
          <p:nvPr>
            <p:ph type="title"/>
          </p:nvPr>
        </p:nvSpPr>
        <p:spPr/>
        <p:txBody>
          <a:bodyPr/>
          <a:lstStyle/>
          <a:p>
            <a:r>
              <a:rPr lang="de-DE" dirty="0" err="1"/>
              <a:t>Jaxrs</a:t>
            </a:r>
            <a:r>
              <a:rPr lang="de-DE" dirty="0"/>
              <a:t> </a:t>
            </a:r>
            <a:r>
              <a:rPr lang="de-DE" dirty="0" err="1"/>
              <a:t>Resteasy</a:t>
            </a:r>
            <a:r>
              <a:rPr lang="de-DE" dirty="0"/>
              <a:t> </a:t>
            </a:r>
            <a:r>
              <a:rPr lang="de-DE" dirty="0" err="1"/>
              <a:t>Advanced</a:t>
            </a:r>
            <a:r>
              <a:rPr lang="de-DE" dirty="0"/>
              <a:t> Features</a:t>
            </a:r>
          </a:p>
        </p:txBody>
      </p:sp>
      <p:sp>
        <p:nvSpPr>
          <p:cNvPr id="3" name="Inhaltsplatzhalter 2">
            <a:extLst>
              <a:ext uri="{FF2B5EF4-FFF2-40B4-BE49-F238E27FC236}">
                <a16:creationId xmlns:a16="http://schemas.microsoft.com/office/drawing/2014/main" id="{5B26D01B-D063-C798-E829-10DDF082048B}"/>
              </a:ext>
            </a:extLst>
          </p:cNvPr>
          <p:cNvSpPr>
            <a:spLocks noGrp="1"/>
          </p:cNvSpPr>
          <p:nvPr>
            <p:ph idx="1"/>
          </p:nvPr>
        </p:nvSpPr>
        <p:spPr/>
        <p:txBody>
          <a:bodyPr>
            <a:normAutofit/>
          </a:bodyPr>
          <a:lstStyle/>
          <a:p>
            <a:r>
              <a:rPr lang="de-DE" dirty="0"/>
              <a:t>CORS Support</a:t>
            </a:r>
          </a:p>
          <a:p>
            <a:r>
              <a:rPr lang="de-DE" dirty="0"/>
              <a:t>Multipart Provider</a:t>
            </a:r>
          </a:p>
          <a:p>
            <a:r>
              <a:rPr lang="de-DE" dirty="0"/>
              <a:t>Security</a:t>
            </a:r>
          </a:p>
          <a:p>
            <a:r>
              <a:rPr lang="de-DE" dirty="0"/>
              <a:t>Zip Support</a:t>
            </a:r>
          </a:p>
          <a:p>
            <a:r>
              <a:rPr lang="de-DE" dirty="0" err="1"/>
              <a:t>Exception</a:t>
            </a:r>
            <a:r>
              <a:rPr lang="de-DE" dirty="0"/>
              <a:t> Handlin</a:t>
            </a:r>
          </a:p>
          <a:p>
            <a:pPr marL="0" indent="0">
              <a:buNone/>
            </a:pPr>
            <a:endParaRPr lang="de-DE" dirty="0"/>
          </a:p>
          <a:p>
            <a:pPr marL="0" indent="0">
              <a:buNone/>
            </a:pPr>
            <a:r>
              <a:rPr lang="de-DE" sz="2000" dirty="0"/>
              <a:t>See </a:t>
            </a:r>
            <a:r>
              <a:rPr lang="de-DE" sz="2000" dirty="0" err="1"/>
              <a:t>Resteay</a:t>
            </a:r>
            <a:r>
              <a:rPr lang="de-DE" sz="2000" dirty="0"/>
              <a:t> User-Guide:</a:t>
            </a:r>
          </a:p>
          <a:p>
            <a:pPr marL="0" indent="0">
              <a:buNone/>
            </a:pPr>
            <a:r>
              <a:rPr lang="de-DE" sz="2000" dirty="0">
                <a:hlinkClick r:id="rId2"/>
              </a:rPr>
              <a:t>https://docs.jboss.org/resteasy/docs/6.2.2.Final/userguide/html_single/index.html#d5e2342</a:t>
            </a:r>
            <a:endParaRPr lang="de-DE" sz="2000" dirty="0"/>
          </a:p>
          <a:p>
            <a:pPr marL="0" indent="0">
              <a:buNone/>
            </a:pPr>
            <a:endParaRPr lang="de-DE" dirty="0"/>
          </a:p>
        </p:txBody>
      </p:sp>
    </p:spTree>
    <p:extLst>
      <p:ext uri="{BB962C8B-B14F-4D97-AF65-F5344CB8AC3E}">
        <p14:creationId xmlns:p14="http://schemas.microsoft.com/office/powerpoint/2010/main" val="2216946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6368AB-6455-0EC5-9809-DF39ECA66D7F}"/>
              </a:ext>
            </a:extLst>
          </p:cNvPr>
          <p:cNvSpPr>
            <a:spLocks noGrp="1"/>
          </p:cNvSpPr>
          <p:nvPr>
            <p:ph type="title"/>
          </p:nvPr>
        </p:nvSpPr>
        <p:spPr/>
        <p:txBody>
          <a:bodyPr/>
          <a:lstStyle/>
          <a:p>
            <a:r>
              <a:rPr lang="de-DE" dirty="0" err="1"/>
              <a:t>Json</a:t>
            </a:r>
            <a:r>
              <a:rPr lang="de-DE" dirty="0"/>
              <a:t> – </a:t>
            </a:r>
            <a:r>
              <a:rPr lang="de-DE" dirty="0" err="1"/>
              <a:t>Object</a:t>
            </a:r>
            <a:r>
              <a:rPr lang="de-DE" dirty="0"/>
              <a:t> Output</a:t>
            </a:r>
          </a:p>
        </p:txBody>
      </p:sp>
      <p:sp>
        <p:nvSpPr>
          <p:cNvPr id="5" name="Textfeld 4">
            <a:extLst>
              <a:ext uri="{FF2B5EF4-FFF2-40B4-BE49-F238E27FC236}">
                <a16:creationId xmlns:a16="http://schemas.microsoft.com/office/drawing/2014/main" id="{DE99B4DF-A5DA-4103-9AB4-DEE6A2FF373A}"/>
              </a:ext>
            </a:extLst>
          </p:cNvPr>
          <p:cNvSpPr txBox="1"/>
          <p:nvPr/>
        </p:nvSpPr>
        <p:spPr>
          <a:xfrm>
            <a:off x="5536096" y="1615400"/>
            <a:ext cx="6094674" cy="4524315"/>
          </a:xfrm>
          <a:prstGeom prst="rect">
            <a:avLst/>
          </a:prstGeom>
          <a:solidFill>
            <a:schemeClr val="bg1">
              <a:lumMod val="85000"/>
            </a:schemeClr>
          </a:solidFill>
        </p:spPr>
        <p:txBody>
          <a:bodyPr wrap="square">
            <a:spAutoFit/>
          </a:bodyPr>
          <a:lstStyle/>
          <a:p>
            <a:r>
              <a:rPr lang="de-DE" sz="1600" b="0" i="0" dirty="0">
                <a:solidFill>
                  <a:srgbClr val="BBB529"/>
                </a:solidFill>
                <a:latin typeface="JetBrains Mono"/>
              </a:rPr>
              <a:t>@Path</a:t>
            </a:r>
            <a:r>
              <a:rPr lang="de-DE" sz="1600" b="0" i="0" dirty="0">
                <a:solidFill>
                  <a:srgbClr val="A9B7C6"/>
                </a:solidFill>
                <a:latin typeface="JetBrains Mono"/>
              </a:rPr>
              <a:t>(</a:t>
            </a:r>
            <a:r>
              <a:rPr lang="de-DE" sz="1600" b="0" i="0" dirty="0">
                <a:solidFill>
                  <a:srgbClr val="6A8759"/>
                </a:solidFill>
                <a:latin typeface="JetBrains Mono"/>
              </a:rPr>
              <a:t>"/json"</a:t>
            </a:r>
            <a:r>
              <a:rPr lang="de-DE" sz="1600" b="0" i="0" dirty="0">
                <a:solidFill>
                  <a:srgbClr val="A9B7C6"/>
                </a:solidFill>
                <a:latin typeface="JetBrains Mono"/>
              </a:rPr>
              <a:t>)</a:t>
            </a:r>
            <a:br>
              <a:rPr lang="de-DE" sz="1600" b="0" i="0" dirty="0">
                <a:solidFill>
                  <a:srgbClr val="A9B7C6"/>
                </a:solidFill>
                <a:latin typeface="JetBrains Mono"/>
              </a:rPr>
            </a:br>
            <a:r>
              <a:rPr lang="de-DE" sz="1600" b="0" i="0" dirty="0" err="1">
                <a:solidFill>
                  <a:srgbClr val="CC7832"/>
                </a:solidFill>
                <a:latin typeface="JetBrains Mono"/>
              </a:rPr>
              <a:t>public</a:t>
            </a:r>
            <a:r>
              <a:rPr lang="de-DE" sz="1600" b="0" i="0" dirty="0">
                <a:solidFill>
                  <a:srgbClr val="CC7832"/>
                </a:solidFill>
                <a:latin typeface="JetBrains Mono"/>
              </a:rPr>
              <a:t> </a:t>
            </a:r>
            <a:r>
              <a:rPr lang="de-DE" sz="1600" b="0" i="0" dirty="0" err="1">
                <a:solidFill>
                  <a:srgbClr val="CC7832"/>
                </a:solidFill>
                <a:latin typeface="JetBrains Mono"/>
              </a:rPr>
              <a:t>class</a:t>
            </a:r>
            <a:r>
              <a:rPr lang="de-DE" sz="1600" b="0" i="0" dirty="0">
                <a:solidFill>
                  <a:srgbClr val="CC7832"/>
                </a:solidFill>
                <a:latin typeface="JetBrains Mono"/>
              </a:rPr>
              <a:t> </a:t>
            </a:r>
            <a:r>
              <a:rPr lang="de-DE" sz="1600" b="0" i="0" dirty="0" err="1">
                <a:solidFill>
                  <a:srgbClr val="A9B7C6"/>
                </a:solidFill>
                <a:latin typeface="JetBrains Mono"/>
              </a:rPr>
              <a:t>JsonApiResource</a:t>
            </a:r>
            <a:r>
              <a:rPr lang="de-DE" sz="1600" b="0" i="0" dirty="0">
                <a:solidFill>
                  <a:srgbClr val="A9B7C6"/>
                </a:solidFill>
                <a:latin typeface="JetBrains Mono"/>
              </a:rPr>
              <a:t> {</a:t>
            </a:r>
            <a:br>
              <a:rPr lang="de-DE" sz="1600" b="0" i="0" dirty="0">
                <a:solidFill>
                  <a:srgbClr val="A9B7C6"/>
                </a:solidFill>
                <a:latin typeface="JetBrains Mono"/>
              </a:rPr>
            </a:br>
            <a:br>
              <a:rPr lang="de-DE" sz="1600" b="0" i="0" dirty="0">
                <a:solidFill>
                  <a:srgbClr val="A9B7C6"/>
                </a:solidFill>
                <a:latin typeface="JetBrains Mono"/>
              </a:rPr>
            </a:br>
            <a:r>
              <a:rPr lang="de-DE" sz="1600" b="0" i="0" dirty="0">
                <a:solidFill>
                  <a:srgbClr val="A9B7C6"/>
                </a:solidFill>
                <a:latin typeface="JetBrains Mono"/>
              </a:rPr>
              <a:t>    </a:t>
            </a:r>
            <a:r>
              <a:rPr lang="de-DE" sz="1600" b="0" i="0" dirty="0">
                <a:solidFill>
                  <a:srgbClr val="BBB529"/>
                </a:solidFill>
                <a:latin typeface="JetBrains Mono"/>
              </a:rPr>
              <a:t>@Inject</a:t>
            </a:r>
            <a:br>
              <a:rPr lang="de-DE" sz="1600" b="0" i="0" dirty="0">
                <a:solidFill>
                  <a:srgbClr val="BBB529"/>
                </a:solidFill>
                <a:latin typeface="JetBrains Mono"/>
              </a:rPr>
            </a:br>
            <a:r>
              <a:rPr lang="de-DE" sz="1600" b="0" i="0" dirty="0">
                <a:solidFill>
                  <a:srgbClr val="BBB529"/>
                </a:solidFill>
                <a:latin typeface="JetBrains Mono"/>
              </a:rPr>
              <a:t>    </a:t>
            </a:r>
            <a:r>
              <a:rPr lang="de-DE" sz="1600" b="0" i="0" dirty="0">
                <a:solidFill>
                  <a:srgbClr val="A9B7C6"/>
                </a:solidFill>
                <a:latin typeface="JetBrains Mono"/>
              </a:rPr>
              <a:t>Logger </a:t>
            </a:r>
            <a:r>
              <a:rPr lang="de-DE" sz="1600" b="0" i="0" dirty="0">
                <a:solidFill>
                  <a:srgbClr val="9876AA"/>
                </a:solidFill>
                <a:latin typeface="JetBrains Mono"/>
              </a:rPr>
              <a:t>log</a:t>
            </a:r>
            <a:r>
              <a:rPr lang="de-DE" sz="1600" b="0" i="0" dirty="0">
                <a:solidFill>
                  <a:srgbClr val="CC7832"/>
                </a:solidFill>
                <a:latin typeface="JetBrains Mono"/>
              </a:rPr>
              <a:t>;</a:t>
            </a:r>
            <a:br>
              <a:rPr lang="de-DE" sz="1600" b="0" i="0" dirty="0">
                <a:solidFill>
                  <a:srgbClr val="CC7832"/>
                </a:solidFill>
                <a:latin typeface="JetBrains Mono"/>
              </a:rPr>
            </a:br>
            <a:br>
              <a:rPr lang="de-DE" sz="1600" b="0" i="0" dirty="0">
                <a:solidFill>
                  <a:srgbClr val="CC7832"/>
                </a:solidFill>
                <a:latin typeface="JetBrains Mono"/>
              </a:rPr>
            </a:br>
            <a:r>
              <a:rPr lang="de-DE" sz="1600" b="0" i="0" dirty="0">
                <a:solidFill>
                  <a:srgbClr val="CC7832"/>
                </a:solidFill>
                <a:latin typeface="JetBrains Mono"/>
              </a:rPr>
              <a:t>    </a:t>
            </a:r>
            <a:r>
              <a:rPr lang="de-DE" sz="1600" b="0" i="0" dirty="0">
                <a:solidFill>
                  <a:srgbClr val="BBB529"/>
                </a:solidFill>
                <a:latin typeface="JetBrains Mono"/>
              </a:rPr>
              <a:t>@GET</a:t>
            </a:r>
            <a:br>
              <a:rPr lang="de-DE" sz="1600" b="0" i="0" dirty="0">
                <a:solidFill>
                  <a:srgbClr val="BBB529"/>
                </a:solidFill>
                <a:latin typeface="JetBrains Mono"/>
              </a:rPr>
            </a:br>
            <a:r>
              <a:rPr lang="de-DE" sz="1600" b="0" i="0" dirty="0">
                <a:solidFill>
                  <a:srgbClr val="BBB529"/>
                </a:solidFill>
                <a:latin typeface="JetBrains Mono"/>
              </a:rPr>
              <a:t>    @Path</a:t>
            </a:r>
            <a:r>
              <a:rPr lang="de-DE" sz="1600" b="0" i="0" dirty="0">
                <a:solidFill>
                  <a:srgbClr val="A9B7C6"/>
                </a:solidFill>
                <a:latin typeface="JetBrains Mono"/>
              </a:rPr>
              <a:t>(</a:t>
            </a:r>
            <a:r>
              <a:rPr lang="de-DE" sz="1600" b="0" i="0" dirty="0">
                <a:solidFill>
                  <a:srgbClr val="6A8759"/>
                </a:solidFill>
                <a:latin typeface="JetBrains Mono"/>
              </a:rPr>
              <a:t>"/objectOutput"</a:t>
            </a:r>
            <a:r>
              <a:rPr lang="de-DE" sz="1600" b="0" i="0" dirty="0">
                <a:solidFill>
                  <a:srgbClr val="A9B7C6"/>
                </a:solidFill>
                <a:latin typeface="JetBrains Mono"/>
              </a:rPr>
              <a:t>)</a:t>
            </a:r>
            <a:br>
              <a:rPr lang="de-DE" sz="1600" b="0" i="0" dirty="0">
                <a:solidFill>
                  <a:srgbClr val="A9B7C6"/>
                </a:solidFill>
                <a:latin typeface="JetBrains Mono"/>
              </a:rPr>
            </a:br>
            <a:r>
              <a:rPr lang="de-DE" sz="1600" b="0" i="0" dirty="0">
                <a:solidFill>
                  <a:srgbClr val="A9B7C6"/>
                </a:solidFill>
                <a:latin typeface="JetBrains Mono"/>
              </a:rPr>
              <a:t>    </a:t>
            </a:r>
            <a:r>
              <a:rPr lang="de-DE" sz="1600" b="0" i="0" dirty="0">
                <a:solidFill>
                  <a:srgbClr val="BBB529"/>
                </a:solidFill>
                <a:latin typeface="JetBrains Mono"/>
              </a:rPr>
              <a:t>@Produces</a:t>
            </a:r>
            <a:r>
              <a:rPr lang="de-DE" sz="1600" b="0" i="0" dirty="0">
                <a:solidFill>
                  <a:srgbClr val="A9B7C6"/>
                </a:solidFill>
                <a:latin typeface="JetBrains Mono"/>
              </a:rPr>
              <a:t>(MediaType.</a:t>
            </a:r>
            <a:r>
              <a:rPr lang="de-DE" sz="1600" b="0" i="1" dirty="0">
                <a:solidFill>
                  <a:srgbClr val="9876AA"/>
                </a:solidFill>
                <a:latin typeface="JetBrains Mono"/>
              </a:rPr>
              <a:t>APPLICATION_JSON</a:t>
            </a:r>
            <a:r>
              <a:rPr lang="de-DE" sz="1600" b="0" i="0" dirty="0">
                <a:solidFill>
                  <a:srgbClr val="A9B7C6"/>
                </a:solidFill>
                <a:latin typeface="JetBrains Mono"/>
              </a:rPr>
              <a:t>)</a:t>
            </a:r>
            <a:br>
              <a:rPr lang="de-DE" sz="1600" b="0" i="0" dirty="0">
                <a:solidFill>
                  <a:srgbClr val="A9B7C6"/>
                </a:solidFill>
                <a:latin typeface="JetBrains Mono"/>
              </a:rPr>
            </a:br>
            <a:r>
              <a:rPr lang="de-DE" sz="1600" b="0" i="0" dirty="0">
                <a:solidFill>
                  <a:srgbClr val="A9B7C6"/>
                </a:solidFill>
                <a:latin typeface="JetBrains Mono"/>
              </a:rPr>
              <a:t>    </a:t>
            </a:r>
            <a:r>
              <a:rPr lang="de-DE" sz="1600" b="0" i="0" dirty="0" err="1">
                <a:solidFill>
                  <a:srgbClr val="CC7832"/>
                </a:solidFill>
                <a:latin typeface="JetBrains Mono"/>
              </a:rPr>
              <a:t>public</a:t>
            </a:r>
            <a:r>
              <a:rPr lang="de-DE" sz="1600" b="0" i="0" dirty="0">
                <a:solidFill>
                  <a:srgbClr val="CC7832"/>
                </a:solidFill>
                <a:latin typeface="JetBrains Mono"/>
              </a:rPr>
              <a:t> </a:t>
            </a:r>
            <a:r>
              <a:rPr lang="de-DE" sz="1600" b="0" i="0" dirty="0" err="1">
                <a:solidFill>
                  <a:srgbClr val="A9B7C6"/>
                </a:solidFill>
                <a:latin typeface="JetBrains Mono"/>
              </a:rPr>
              <a:t>TestDTO</a:t>
            </a:r>
            <a:r>
              <a:rPr lang="de-DE" sz="1600" b="0" i="0" dirty="0">
                <a:solidFill>
                  <a:srgbClr val="A9B7C6"/>
                </a:solidFill>
                <a:latin typeface="JetBrains Mono"/>
              </a:rPr>
              <a:t> </a:t>
            </a:r>
            <a:r>
              <a:rPr lang="de-DE" sz="1600" b="0" i="0" dirty="0" err="1">
                <a:solidFill>
                  <a:schemeClr val="accent5">
                    <a:lumMod val="75000"/>
                  </a:schemeClr>
                </a:solidFill>
                <a:latin typeface="JetBrains Mono"/>
              </a:rPr>
              <a:t>objectOutput</a:t>
            </a:r>
            <a:r>
              <a:rPr lang="de-DE" sz="1600" b="0" i="0" dirty="0">
                <a:solidFill>
                  <a:srgbClr val="A9B7C6"/>
                </a:solidFill>
                <a:latin typeface="JetBrains Mono"/>
              </a:rPr>
              <a:t>(){</a:t>
            </a:r>
            <a:br>
              <a:rPr lang="de-DE" sz="1600" b="0" i="0" dirty="0">
                <a:solidFill>
                  <a:srgbClr val="A9B7C6"/>
                </a:solidFill>
                <a:latin typeface="JetBrains Mono"/>
              </a:rPr>
            </a:br>
            <a:r>
              <a:rPr lang="de-DE" sz="1600" b="0" i="0" dirty="0">
                <a:solidFill>
                  <a:srgbClr val="A9B7C6"/>
                </a:solidFill>
                <a:latin typeface="JetBrains Mono"/>
              </a:rPr>
              <a:t>        </a:t>
            </a:r>
            <a:r>
              <a:rPr lang="de-DE" sz="1600" b="0" i="0" dirty="0" err="1">
                <a:solidFill>
                  <a:srgbClr val="9876AA"/>
                </a:solidFill>
                <a:latin typeface="JetBrains Mono"/>
              </a:rPr>
              <a:t>log</a:t>
            </a:r>
            <a:r>
              <a:rPr lang="de-DE" sz="1600" b="0" i="0" dirty="0" err="1">
                <a:solidFill>
                  <a:srgbClr val="A9B7C6"/>
                </a:solidFill>
                <a:latin typeface="JetBrains Mono"/>
              </a:rPr>
              <a:t>.infov</a:t>
            </a:r>
            <a:r>
              <a:rPr lang="de-DE" sz="1600" b="0" i="0" dirty="0">
                <a:solidFill>
                  <a:srgbClr val="A9B7C6"/>
                </a:solidFill>
                <a:latin typeface="JetBrains Mono"/>
              </a:rPr>
              <a:t>(</a:t>
            </a:r>
            <a:r>
              <a:rPr lang="de-DE" sz="1600" b="0" i="0" dirty="0">
                <a:solidFill>
                  <a:srgbClr val="6A8759"/>
                </a:solidFill>
                <a:latin typeface="JetBrains Mono"/>
              </a:rPr>
              <a:t>"</a:t>
            </a:r>
            <a:r>
              <a:rPr lang="de-DE" sz="1600" b="0" i="0" dirty="0" err="1">
                <a:solidFill>
                  <a:srgbClr val="6A8759"/>
                </a:solidFill>
                <a:latin typeface="JetBrains Mono"/>
              </a:rPr>
              <a:t>objectOutput</a:t>
            </a:r>
            <a:r>
              <a:rPr lang="de-DE" sz="1600" b="0" i="0" dirty="0">
                <a:solidFill>
                  <a:srgbClr val="6A8759"/>
                </a:solidFill>
                <a:latin typeface="JetBrains Mono"/>
              </a:rPr>
              <a:t> {0}"</a:t>
            </a:r>
            <a:r>
              <a:rPr lang="de-DE" sz="1600" b="0" i="0" dirty="0">
                <a:solidFill>
                  <a:srgbClr val="CC7832"/>
                </a:solidFill>
                <a:latin typeface="JetBrains Mono"/>
              </a:rPr>
              <a:t>, </a:t>
            </a:r>
            <a:r>
              <a:rPr lang="de-DE" sz="1600" b="0" i="0" dirty="0">
                <a:solidFill>
                  <a:srgbClr val="6A8759"/>
                </a:solidFill>
                <a:latin typeface="JetBrains Mono"/>
              </a:rPr>
              <a:t>""</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TestDTO</a:t>
            </a:r>
            <a:r>
              <a:rPr lang="de-DE" sz="1600" b="0" i="0" dirty="0">
                <a:solidFill>
                  <a:srgbClr val="A9B7C6"/>
                </a:solidFill>
                <a:latin typeface="JetBrains Mono"/>
              </a:rPr>
              <a:t> </a:t>
            </a:r>
            <a:r>
              <a:rPr lang="de-DE" sz="1600" b="0" i="0" dirty="0" err="1">
                <a:solidFill>
                  <a:srgbClr val="A9B7C6"/>
                </a:solidFill>
                <a:latin typeface="JetBrains Mono"/>
              </a:rPr>
              <a:t>dto</a:t>
            </a:r>
            <a:r>
              <a:rPr lang="de-DE" sz="1600" b="0" i="0" dirty="0">
                <a:solidFill>
                  <a:srgbClr val="A9B7C6"/>
                </a:solidFill>
                <a:latin typeface="JetBrains Mono"/>
              </a:rPr>
              <a:t> = </a:t>
            </a:r>
            <a:r>
              <a:rPr lang="de-DE" sz="1600" b="0" i="0" dirty="0" err="1">
                <a:solidFill>
                  <a:srgbClr val="CC7832"/>
                </a:solidFill>
                <a:latin typeface="JetBrains Mono"/>
              </a:rPr>
              <a:t>new</a:t>
            </a:r>
            <a:r>
              <a:rPr lang="de-DE" sz="1600" b="0" i="0" dirty="0">
                <a:solidFill>
                  <a:srgbClr val="CC7832"/>
                </a:solidFill>
                <a:latin typeface="JetBrains Mono"/>
              </a:rPr>
              <a:t> </a:t>
            </a:r>
            <a:r>
              <a:rPr lang="de-DE" sz="1600" b="0" i="0" dirty="0" err="1">
                <a:solidFill>
                  <a:srgbClr val="A9B7C6"/>
                </a:solidFill>
                <a:latin typeface="JetBrains Mono"/>
              </a:rPr>
              <a:t>TestDTO</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dto.setName</a:t>
            </a:r>
            <a:r>
              <a:rPr lang="de-DE" sz="1600" b="0" i="0" dirty="0">
                <a:solidFill>
                  <a:srgbClr val="A9B7C6"/>
                </a:solidFill>
                <a:latin typeface="JetBrains Mono"/>
              </a:rPr>
              <a:t>(</a:t>
            </a:r>
            <a:r>
              <a:rPr lang="de-DE" sz="1600" b="0" i="0" dirty="0">
                <a:solidFill>
                  <a:srgbClr val="6A8759"/>
                </a:solidFill>
                <a:latin typeface="JetBrains Mono"/>
              </a:rPr>
              <a:t>"</a:t>
            </a:r>
            <a:r>
              <a:rPr lang="de-DE" sz="1600" b="0" i="0" dirty="0" err="1">
                <a:solidFill>
                  <a:srgbClr val="6A8759"/>
                </a:solidFill>
                <a:latin typeface="JetBrains Mono"/>
              </a:rPr>
              <a:t>name</a:t>
            </a:r>
            <a:r>
              <a:rPr lang="de-DE" sz="1600" b="0" i="0" dirty="0">
                <a:solidFill>
                  <a:srgbClr val="6A8759"/>
                </a:solidFill>
                <a:latin typeface="JetBrains Mono"/>
              </a:rPr>
              <a:t>"</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A9B7C6"/>
                </a:solidFill>
                <a:latin typeface="JetBrains Mono"/>
              </a:rPr>
              <a:t>dto.setVorname</a:t>
            </a:r>
            <a:r>
              <a:rPr lang="de-DE" sz="1600" b="0" i="0" dirty="0">
                <a:solidFill>
                  <a:srgbClr val="A9B7C6"/>
                </a:solidFill>
                <a:latin typeface="JetBrains Mono"/>
              </a:rPr>
              <a:t>(</a:t>
            </a:r>
            <a:r>
              <a:rPr lang="de-DE" sz="1600" b="0" i="0" dirty="0">
                <a:solidFill>
                  <a:srgbClr val="6A8759"/>
                </a:solidFill>
                <a:latin typeface="JetBrains Mono"/>
              </a:rPr>
              <a:t>"</a:t>
            </a:r>
            <a:r>
              <a:rPr lang="de-DE" sz="1600" b="0" i="0" dirty="0" err="1">
                <a:solidFill>
                  <a:srgbClr val="6A8759"/>
                </a:solidFill>
                <a:latin typeface="JetBrains Mono"/>
              </a:rPr>
              <a:t>voranme</a:t>
            </a:r>
            <a:r>
              <a:rPr lang="de-DE" sz="1600" b="0" i="0" dirty="0">
                <a:solidFill>
                  <a:srgbClr val="6A8759"/>
                </a:solidFill>
                <a:latin typeface="JetBrains Mono"/>
              </a:rPr>
              <a:t>"</a:t>
            </a:r>
            <a:r>
              <a:rPr lang="de-DE" sz="1600" b="0" i="0" dirty="0">
                <a:solidFill>
                  <a:srgbClr val="A9B7C6"/>
                </a:solidFill>
                <a:latin typeface="JetBrains Mono"/>
              </a:rPr>
              <a:t>)</a:t>
            </a:r>
            <a:r>
              <a:rPr lang="de-DE" sz="1600" b="0" i="0" dirty="0">
                <a:solidFill>
                  <a:srgbClr val="CC7832"/>
                </a:solidFill>
                <a:latin typeface="JetBrains Mono"/>
              </a:rPr>
              <a:t>;</a:t>
            </a:r>
            <a:br>
              <a:rPr lang="de-DE" sz="1600" b="0" i="0" dirty="0">
                <a:solidFill>
                  <a:srgbClr val="CC7832"/>
                </a:solidFill>
                <a:latin typeface="JetBrains Mono"/>
              </a:rPr>
            </a:br>
            <a:br>
              <a:rPr lang="de-DE" sz="1600" b="0" i="0" dirty="0">
                <a:solidFill>
                  <a:srgbClr val="CC7832"/>
                </a:solidFill>
                <a:latin typeface="JetBrains Mono"/>
              </a:rPr>
            </a:br>
            <a:r>
              <a:rPr lang="de-DE" sz="1600" b="0" i="0" dirty="0">
                <a:solidFill>
                  <a:srgbClr val="CC7832"/>
                </a:solidFill>
                <a:latin typeface="JetBrains Mono"/>
              </a:rPr>
              <a:t>        </a:t>
            </a:r>
            <a:r>
              <a:rPr lang="de-DE" sz="1600" b="0" i="0" dirty="0" err="1">
                <a:solidFill>
                  <a:srgbClr val="CC7832"/>
                </a:solidFill>
                <a:latin typeface="JetBrains Mono"/>
              </a:rPr>
              <a:t>return</a:t>
            </a:r>
            <a:r>
              <a:rPr lang="de-DE" sz="1600" b="0" i="0" dirty="0">
                <a:solidFill>
                  <a:srgbClr val="CC7832"/>
                </a:solidFill>
                <a:latin typeface="JetBrains Mono"/>
              </a:rPr>
              <a:t> </a:t>
            </a:r>
            <a:r>
              <a:rPr lang="de-DE" sz="1600" b="0" i="0" dirty="0" err="1">
                <a:solidFill>
                  <a:srgbClr val="A9B7C6"/>
                </a:solidFill>
                <a:latin typeface="JetBrains Mono"/>
              </a:rPr>
              <a:t>dto</a:t>
            </a:r>
            <a:r>
              <a:rPr lang="de-DE" sz="1600" b="0" i="0" dirty="0">
                <a:solidFill>
                  <a:srgbClr val="CC7832"/>
                </a:solidFill>
                <a:latin typeface="JetBrains Mono"/>
              </a:rPr>
              <a:t>;</a:t>
            </a:r>
            <a:br>
              <a:rPr lang="de-DE" sz="1600" b="0" i="0" dirty="0">
                <a:solidFill>
                  <a:srgbClr val="CC7832"/>
                </a:solidFill>
                <a:latin typeface="JetBrains Mono"/>
              </a:rPr>
            </a:br>
            <a:r>
              <a:rPr lang="de-DE" sz="1600" b="0" i="0" dirty="0">
                <a:solidFill>
                  <a:srgbClr val="CC7832"/>
                </a:solidFill>
                <a:latin typeface="JetBrains Mono"/>
              </a:rPr>
              <a:t>    </a:t>
            </a:r>
            <a:r>
              <a:rPr lang="de-DE" sz="1600" b="0" i="0" dirty="0">
                <a:solidFill>
                  <a:srgbClr val="A9B7C6"/>
                </a:solidFill>
                <a:latin typeface="JetBrains Mono"/>
              </a:rPr>
              <a:t>}</a:t>
            </a:r>
          </a:p>
        </p:txBody>
      </p:sp>
      <p:sp>
        <p:nvSpPr>
          <p:cNvPr id="6" name="Inhaltsplatzhalter 2">
            <a:extLst>
              <a:ext uri="{FF2B5EF4-FFF2-40B4-BE49-F238E27FC236}">
                <a16:creationId xmlns:a16="http://schemas.microsoft.com/office/drawing/2014/main" id="{7BCA7834-7F13-5033-82C7-A08205B584E4}"/>
              </a:ext>
            </a:extLst>
          </p:cNvPr>
          <p:cNvSpPr>
            <a:spLocks noGrp="1"/>
          </p:cNvSpPr>
          <p:nvPr>
            <p:ph idx="1"/>
          </p:nvPr>
        </p:nvSpPr>
        <p:spPr>
          <a:xfrm>
            <a:off x="838200" y="1825625"/>
            <a:ext cx="4552784" cy="4351338"/>
          </a:xfrm>
        </p:spPr>
        <p:txBody>
          <a:bodyPr/>
          <a:lstStyle/>
          <a:p>
            <a:pPr marL="0" indent="0">
              <a:buNone/>
            </a:pPr>
            <a:r>
              <a:rPr lang="de-DE" dirty="0"/>
              <a:t>@Produces gibt an welches Output Format erzeugt wird.</a:t>
            </a:r>
          </a:p>
          <a:p>
            <a:pPr marL="0" indent="0">
              <a:buNone/>
            </a:pPr>
            <a:endParaRPr lang="de-DE" dirty="0"/>
          </a:p>
          <a:p>
            <a:pPr marL="0" indent="0">
              <a:buNone/>
            </a:pPr>
            <a:r>
              <a:rPr lang="de-DE" sz="1600" dirty="0">
                <a:hlinkClick r:id="rId2"/>
              </a:rPr>
              <a:t>localhost:8080/</a:t>
            </a:r>
            <a:r>
              <a:rPr lang="de-DE" sz="1600" dirty="0" err="1">
                <a:hlinkClick r:id="rId2"/>
              </a:rPr>
              <a:t>json</a:t>
            </a:r>
            <a:r>
              <a:rPr lang="de-DE" sz="1600" dirty="0">
                <a:hlinkClick r:id="rId2"/>
              </a:rPr>
              <a:t>/</a:t>
            </a:r>
            <a:r>
              <a:rPr lang="de-DE" sz="1600" dirty="0" err="1">
                <a:hlinkClick r:id="rId2"/>
              </a:rPr>
              <a:t>objectOutput</a:t>
            </a:r>
            <a:endParaRPr lang="de-DE" sz="1600" dirty="0"/>
          </a:p>
          <a:p>
            <a:pPr marL="0" indent="0">
              <a:buNone/>
            </a:pPr>
            <a:endParaRPr lang="de-DE" dirty="0"/>
          </a:p>
        </p:txBody>
      </p:sp>
    </p:spTree>
    <p:extLst>
      <p:ext uri="{BB962C8B-B14F-4D97-AF65-F5344CB8AC3E}">
        <p14:creationId xmlns:p14="http://schemas.microsoft.com/office/powerpoint/2010/main" val="2894182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FA3ACC-D6FA-476B-C1F5-084C5FCB2CE7}"/>
              </a:ext>
            </a:extLst>
          </p:cNvPr>
          <p:cNvSpPr>
            <a:spLocks noGrp="1"/>
          </p:cNvSpPr>
          <p:nvPr>
            <p:ph type="title"/>
          </p:nvPr>
        </p:nvSpPr>
        <p:spPr/>
        <p:txBody>
          <a:bodyPr/>
          <a:lstStyle/>
          <a:p>
            <a:r>
              <a:rPr lang="de-DE" dirty="0" err="1"/>
              <a:t>Json</a:t>
            </a:r>
            <a:r>
              <a:rPr lang="de-DE" dirty="0"/>
              <a:t> – </a:t>
            </a:r>
            <a:r>
              <a:rPr lang="de-DE" dirty="0" err="1"/>
              <a:t>Object</a:t>
            </a:r>
            <a:r>
              <a:rPr lang="de-DE" dirty="0"/>
              <a:t> Input</a:t>
            </a:r>
          </a:p>
        </p:txBody>
      </p:sp>
      <p:sp>
        <p:nvSpPr>
          <p:cNvPr id="3" name="Inhaltsplatzhalter 2">
            <a:extLst>
              <a:ext uri="{FF2B5EF4-FFF2-40B4-BE49-F238E27FC236}">
                <a16:creationId xmlns:a16="http://schemas.microsoft.com/office/drawing/2014/main" id="{BB400DD8-CB6D-046B-2623-E71286C041BD}"/>
              </a:ext>
            </a:extLst>
          </p:cNvPr>
          <p:cNvSpPr>
            <a:spLocks noGrp="1"/>
          </p:cNvSpPr>
          <p:nvPr>
            <p:ph idx="1"/>
          </p:nvPr>
        </p:nvSpPr>
        <p:spPr>
          <a:xfrm>
            <a:off x="838200" y="1825625"/>
            <a:ext cx="3861021" cy="4351338"/>
          </a:xfrm>
        </p:spPr>
        <p:txBody>
          <a:bodyPr/>
          <a:lstStyle/>
          <a:p>
            <a:r>
              <a:rPr lang="de-DE" sz="2800" b="0" i="0" dirty="0">
                <a:solidFill>
                  <a:srgbClr val="BBB529"/>
                </a:solidFill>
                <a:latin typeface="JetBrains Mono"/>
              </a:rPr>
              <a:t>@Consumes</a:t>
            </a:r>
            <a:r>
              <a:rPr lang="de-DE" sz="2800" b="0" i="0" dirty="0">
                <a:solidFill>
                  <a:srgbClr val="A9B7C6"/>
                </a:solidFill>
                <a:latin typeface="JetBrains Mono"/>
              </a:rPr>
              <a:t>(MediaType.</a:t>
            </a:r>
            <a:r>
              <a:rPr lang="de-DE" sz="2800" b="0" i="1" dirty="0">
                <a:solidFill>
                  <a:srgbClr val="9876AA"/>
                </a:solidFill>
                <a:latin typeface="JetBrains Mono"/>
              </a:rPr>
              <a:t>APPLICATION_JSON</a:t>
            </a:r>
            <a:r>
              <a:rPr lang="de-DE" sz="2800" b="0" i="0" dirty="0">
                <a:solidFill>
                  <a:srgbClr val="A9B7C6"/>
                </a:solidFill>
                <a:latin typeface="JetBrains Mono"/>
              </a:rPr>
              <a:t>)</a:t>
            </a:r>
            <a:br>
              <a:rPr lang="de-DE" sz="2800" b="0" i="0" dirty="0">
                <a:solidFill>
                  <a:srgbClr val="A9B7C6"/>
                </a:solidFill>
                <a:latin typeface="JetBrains Mono"/>
              </a:rPr>
            </a:br>
            <a:endParaRPr lang="de-DE" sz="2800" b="0" i="0" dirty="0">
              <a:solidFill>
                <a:srgbClr val="A9B7C6"/>
              </a:solidFill>
              <a:latin typeface="JetBrains Mono"/>
            </a:endParaRPr>
          </a:p>
          <a:p>
            <a:pPr marL="0" indent="0">
              <a:buNone/>
            </a:pPr>
            <a:r>
              <a:rPr lang="de-DE" dirty="0">
                <a:solidFill>
                  <a:srgbClr val="A9B7C6"/>
                </a:solidFill>
                <a:latin typeface="JetBrains Mono"/>
              </a:rPr>
              <a:t>Gibt an welches </a:t>
            </a:r>
            <a:r>
              <a:rPr lang="de-DE" dirty="0" err="1">
                <a:solidFill>
                  <a:srgbClr val="A9B7C6"/>
                </a:solidFill>
                <a:latin typeface="JetBrains Mono"/>
              </a:rPr>
              <a:t>Object</a:t>
            </a:r>
            <a:r>
              <a:rPr lang="de-DE" dirty="0">
                <a:solidFill>
                  <a:srgbClr val="A9B7C6"/>
                </a:solidFill>
                <a:latin typeface="JetBrains Mono"/>
              </a:rPr>
              <a:t> als Input übernommen werden soll</a:t>
            </a:r>
            <a:endParaRPr lang="de-DE" dirty="0"/>
          </a:p>
        </p:txBody>
      </p:sp>
      <p:sp>
        <p:nvSpPr>
          <p:cNvPr id="5" name="Textfeld 4">
            <a:extLst>
              <a:ext uri="{FF2B5EF4-FFF2-40B4-BE49-F238E27FC236}">
                <a16:creationId xmlns:a16="http://schemas.microsoft.com/office/drawing/2014/main" id="{EC84F08B-A7D2-334E-BD29-ABD6E1B7DB1D}"/>
              </a:ext>
            </a:extLst>
          </p:cNvPr>
          <p:cNvSpPr txBox="1"/>
          <p:nvPr/>
        </p:nvSpPr>
        <p:spPr>
          <a:xfrm>
            <a:off x="5392973" y="2136338"/>
            <a:ext cx="6094674" cy="2585323"/>
          </a:xfrm>
          <a:prstGeom prst="rect">
            <a:avLst/>
          </a:prstGeom>
          <a:solidFill>
            <a:schemeClr val="bg1">
              <a:lumMod val="85000"/>
            </a:schemeClr>
          </a:solidFill>
        </p:spPr>
        <p:txBody>
          <a:bodyPr wrap="square">
            <a:spAutoFit/>
          </a:bodyPr>
          <a:lstStyle/>
          <a:p>
            <a:r>
              <a:rPr lang="de-DE" sz="1800" b="0" i="0" dirty="0">
                <a:solidFill>
                  <a:srgbClr val="BBB529"/>
                </a:solidFill>
                <a:latin typeface="JetBrains Mono"/>
              </a:rPr>
              <a:t>@PUT</a:t>
            </a:r>
            <a:br>
              <a:rPr lang="de-DE" sz="1800" b="0" i="0" dirty="0">
                <a:solidFill>
                  <a:srgbClr val="BBB529"/>
                </a:solidFill>
                <a:latin typeface="JetBrains Mono"/>
              </a:rPr>
            </a:br>
            <a:r>
              <a:rPr lang="de-DE" sz="1800" b="0" i="0" dirty="0">
                <a:solidFill>
                  <a:srgbClr val="BBB529"/>
                </a:solidFill>
                <a:latin typeface="JetBrains Mono"/>
              </a:rPr>
              <a:t>@Path</a:t>
            </a:r>
            <a:r>
              <a:rPr lang="de-DE" sz="1800" b="0" i="0" dirty="0">
                <a:solidFill>
                  <a:srgbClr val="A9B7C6"/>
                </a:solidFill>
                <a:latin typeface="JetBrains Mono"/>
              </a:rPr>
              <a:t>(</a:t>
            </a:r>
            <a:r>
              <a:rPr lang="de-DE" sz="1800" b="0" i="0" dirty="0">
                <a:solidFill>
                  <a:srgbClr val="6A8759"/>
                </a:solidFill>
                <a:latin typeface="JetBrains Mono"/>
              </a:rPr>
              <a:t>"createTestMessage"</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a:solidFill>
                  <a:srgbClr val="BBB529"/>
                </a:solidFill>
                <a:latin typeface="JetBrains Mono"/>
              </a:rPr>
              <a:t>@Produces</a:t>
            </a:r>
            <a:r>
              <a:rPr lang="de-DE" sz="1800" b="0" i="0" dirty="0">
                <a:solidFill>
                  <a:srgbClr val="A9B7C6"/>
                </a:solidFill>
                <a:latin typeface="JetBrains Mono"/>
              </a:rPr>
              <a:t>(MediaType.</a:t>
            </a:r>
            <a:r>
              <a:rPr lang="de-DE" sz="1800" b="0" i="1" dirty="0">
                <a:solidFill>
                  <a:srgbClr val="9876AA"/>
                </a:solidFill>
                <a:latin typeface="JetBrains Mono"/>
              </a:rPr>
              <a:t>APPLICATION_JSON</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a:solidFill>
                  <a:srgbClr val="BBB529"/>
                </a:solidFill>
                <a:latin typeface="JetBrains Mono"/>
              </a:rPr>
              <a:t>@Consumes</a:t>
            </a:r>
            <a:r>
              <a:rPr lang="de-DE" sz="1800" b="0" i="0" dirty="0">
                <a:solidFill>
                  <a:srgbClr val="A9B7C6"/>
                </a:solidFill>
                <a:latin typeface="JetBrains Mono"/>
              </a:rPr>
              <a:t>(MediaType.</a:t>
            </a:r>
            <a:r>
              <a:rPr lang="de-DE" sz="1800" b="0" i="1" dirty="0">
                <a:solidFill>
                  <a:srgbClr val="9876AA"/>
                </a:solidFill>
                <a:latin typeface="JetBrains Mono"/>
              </a:rPr>
              <a:t>APPLICATION_JSON</a:t>
            </a:r>
            <a:r>
              <a:rPr lang="de-DE" sz="1800" b="0" i="0" dirty="0">
                <a:solidFill>
                  <a:srgbClr val="A9B7C6"/>
                </a:solidFill>
                <a:latin typeface="JetBrains Mono"/>
              </a:rPr>
              <a:t>)</a:t>
            </a:r>
            <a:br>
              <a:rPr lang="de-DE" sz="1800" b="0" i="0" dirty="0">
                <a:solidFill>
                  <a:srgbClr val="A9B7C6"/>
                </a:solidFill>
                <a:latin typeface="JetBrains Mono"/>
              </a:rPr>
            </a:br>
            <a:r>
              <a:rPr lang="de-DE" sz="1800" b="0" i="0" dirty="0" err="1">
                <a:solidFill>
                  <a:srgbClr val="CC7832"/>
                </a:solidFill>
                <a:latin typeface="JetBrains Mono"/>
              </a:rPr>
              <a:t>public</a:t>
            </a:r>
            <a:r>
              <a:rPr lang="de-DE" sz="1800" b="0" i="0" dirty="0">
                <a:solidFill>
                  <a:srgbClr val="CC7832"/>
                </a:solidFill>
                <a:latin typeface="JetBrains Mono"/>
              </a:rPr>
              <a:t> </a:t>
            </a:r>
            <a:r>
              <a:rPr lang="de-DE" sz="1800" b="0" i="0" dirty="0" err="1">
                <a:solidFill>
                  <a:srgbClr val="A9B7C6"/>
                </a:solidFill>
                <a:latin typeface="JetBrains Mono"/>
              </a:rPr>
              <a:t>TestDTO</a:t>
            </a:r>
            <a:r>
              <a:rPr lang="de-DE" sz="1800" b="0" i="0" dirty="0">
                <a:solidFill>
                  <a:srgbClr val="A9B7C6"/>
                </a:solidFill>
                <a:latin typeface="JetBrains Mono"/>
              </a:rPr>
              <a:t> </a:t>
            </a:r>
            <a:r>
              <a:rPr lang="de-DE" sz="1800" b="0" i="0" dirty="0" err="1">
                <a:solidFill>
                  <a:schemeClr val="accent5">
                    <a:lumMod val="75000"/>
                  </a:schemeClr>
                </a:solidFill>
                <a:latin typeface="JetBrains Mono"/>
              </a:rPr>
              <a:t>updateTestMessage</a:t>
            </a:r>
            <a:r>
              <a:rPr lang="de-DE" sz="1800" b="0" i="0" dirty="0">
                <a:solidFill>
                  <a:srgbClr val="A9B7C6"/>
                </a:solidFill>
                <a:latin typeface="JetBrains Mono"/>
              </a:rPr>
              <a:t>(</a:t>
            </a:r>
            <a:r>
              <a:rPr lang="de-DE" sz="1800" b="0" i="0" dirty="0" err="1">
                <a:solidFill>
                  <a:srgbClr val="A9B7C6"/>
                </a:solidFill>
                <a:latin typeface="JetBrains Mono"/>
              </a:rPr>
              <a:t>TestDTO</a:t>
            </a:r>
            <a:r>
              <a:rPr lang="de-DE" sz="1800" b="0" i="0" dirty="0">
                <a:solidFill>
                  <a:srgbClr val="A9B7C6"/>
                </a:solidFill>
                <a:latin typeface="JetBrains Mono"/>
              </a:rPr>
              <a:t> </a:t>
            </a:r>
            <a:r>
              <a:rPr lang="de-DE" sz="1800" b="0" i="0" dirty="0" err="1">
                <a:solidFill>
                  <a:srgbClr val="A9B7C6"/>
                </a:solidFill>
                <a:latin typeface="JetBrains Mono"/>
              </a:rPr>
              <a:t>input</a:t>
            </a:r>
            <a:r>
              <a:rPr lang="de-DE" sz="1800" b="0" i="0" dirty="0">
                <a:solidFill>
                  <a:srgbClr val="A9B7C6"/>
                </a:solidFill>
                <a:latin typeface="JetBrains Mono"/>
              </a:rPr>
              <a:t>) {</a:t>
            </a:r>
            <a:br>
              <a:rPr lang="de-DE" sz="1800" b="0" i="0" dirty="0">
                <a:solidFill>
                  <a:srgbClr val="A9B7C6"/>
                </a:solidFill>
                <a:latin typeface="JetBrains Mono"/>
              </a:rPr>
            </a:br>
            <a:r>
              <a:rPr lang="de-DE" sz="1800" b="0" i="0" dirty="0">
                <a:solidFill>
                  <a:srgbClr val="A9B7C6"/>
                </a:solidFill>
                <a:latin typeface="JetBrains Mono"/>
              </a:rPr>
              <a:t>    </a:t>
            </a:r>
            <a:r>
              <a:rPr lang="de-DE" sz="1800" b="0" i="0" dirty="0" err="1">
                <a:solidFill>
                  <a:srgbClr val="9876AA"/>
                </a:solidFill>
                <a:latin typeface="JetBrains Mono"/>
              </a:rPr>
              <a:t>log</a:t>
            </a:r>
            <a:r>
              <a:rPr lang="de-DE" sz="1800" b="0" i="0" dirty="0" err="1">
                <a:solidFill>
                  <a:srgbClr val="A9B7C6"/>
                </a:solidFill>
                <a:latin typeface="JetBrains Mono"/>
              </a:rPr>
              <a:t>.infov</a:t>
            </a:r>
            <a:r>
              <a:rPr lang="de-DE" sz="1800" b="0" i="0" dirty="0">
                <a:solidFill>
                  <a:srgbClr val="A9B7C6"/>
                </a:solidFill>
                <a:latin typeface="JetBrains Mono"/>
              </a:rPr>
              <a:t>(</a:t>
            </a:r>
            <a:r>
              <a:rPr lang="de-DE" sz="1800" b="0" i="0" dirty="0">
                <a:solidFill>
                  <a:srgbClr val="6A8759"/>
                </a:solidFill>
                <a:latin typeface="JetBrains Mono"/>
              </a:rPr>
              <a:t>"</a:t>
            </a:r>
            <a:r>
              <a:rPr lang="de-DE" sz="1800" b="0" i="0" dirty="0" err="1">
                <a:solidFill>
                  <a:srgbClr val="6A8759"/>
                </a:solidFill>
                <a:latin typeface="JetBrains Mono"/>
              </a:rPr>
              <a:t>got</a:t>
            </a:r>
            <a:r>
              <a:rPr lang="de-DE" sz="1800" b="0" i="0" dirty="0">
                <a:solidFill>
                  <a:srgbClr val="6A8759"/>
                </a:solidFill>
                <a:latin typeface="JetBrains Mono"/>
              </a:rPr>
              <a:t> </a:t>
            </a:r>
            <a:r>
              <a:rPr lang="de-DE" sz="1800" b="0" i="0" dirty="0" err="1">
                <a:solidFill>
                  <a:srgbClr val="6A8759"/>
                </a:solidFill>
                <a:latin typeface="JetBrains Mono"/>
              </a:rPr>
              <a:t>object</a:t>
            </a:r>
            <a:r>
              <a:rPr lang="de-DE" sz="1800" b="0" i="0" dirty="0">
                <a:solidFill>
                  <a:srgbClr val="6A8759"/>
                </a:solidFill>
                <a:latin typeface="JetBrains Mono"/>
              </a:rPr>
              <a:t> : {0}"</a:t>
            </a:r>
            <a:r>
              <a:rPr lang="de-DE" sz="1800" b="0" i="0" dirty="0">
                <a:solidFill>
                  <a:srgbClr val="CC7832"/>
                </a:solidFill>
                <a:latin typeface="JetBrains Mono"/>
              </a:rPr>
              <a:t>, </a:t>
            </a:r>
            <a:r>
              <a:rPr lang="de-DE" sz="1800" b="0" i="0" dirty="0" err="1">
                <a:solidFill>
                  <a:srgbClr val="A9B7C6"/>
                </a:solidFill>
                <a:latin typeface="JetBrains Mono"/>
              </a:rPr>
              <a:t>input.toString</a:t>
            </a:r>
            <a:r>
              <a:rPr lang="de-DE" sz="1800" b="0" i="0" dirty="0">
                <a:solidFill>
                  <a:srgbClr val="A9B7C6"/>
                </a:solidFill>
                <a:latin typeface="JetBrains Mono"/>
              </a:rPr>
              <a:t>())</a:t>
            </a:r>
            <a:r>
              <a:rPr lang="de-DE" sz="1800" b="0" i="0" dirty="0">
                <a:solidFill>
                  <a:srgbClr val="CC7832"/>
                </a:solidFill>
                <a:latin typeface="JetBrains Mono"/>
              </a:rPr>
              <a:t>;</a:t>
            </a:r>
            <a:br>
              <a:rPr lang="de-DE" sz="1800" b="0" i="0" dirty="0">
                <a:solidFill>
                  <a:srgbClr val="CC7832"/>
                </a:solidFill>
                <a:latin typeface="JetBrains Mono"/>
              </a:rPr>
            </a:br>
            <a:br>
              <a:rPr lang="de-DE" sz="1800" b="0" i="0" dirty="0">
                <a:solidFill>
                  <a:srgbClr val="CC7832"/>
                </a:solidFill>
                <a:latin typeface="JetBrains Mono"/>
              </a:rPr>
            </a:br>
            <a:r>
              <a:rPr lang="de-DE" sz="1800" b="0" i="0" dirty="0">
                <a:solidFill>
                  <a:srgbClr val="CC7832"/>
                </a:solidFill>
                <a:latin typeface="JetBrains Mono"/>
              </a:rPr>
              <a:t>    </a:t>
            </a:r>
            <a:r>
              <a:rPr lang="de-DE" sz="1800" b="0" i="0" dirty="0" err="1">
                <a:solidFill>
                  <a:srgbClr val="CC7832"/>
                </a:solidFill>
                <a:latin typeface="JetBrains Mono"/>
              </a:rPr>
              <a:t>return</a:t>
            </a:r>
            <a:r>
              <a:rPr lang="de-DE" sz="1800" b="0" i="0" dirty="0">
                <a:solidFill>
                  <a:srgbClr val="CC7832"/>
                </a:solidFill>
                <a:latin typeface="JetBrains Mono"/>
              </a:rPr>
              <a:t> </a:t>
            </a:r>
            <a:r>
              <a:rPr lang="de-DE" sz="1800" b="0" i="0" dirty="0" err="1">
                <a:solidFill>
                  <a:srgbClr val="A9B7C6"/>
                </a:solidFill>
                <a:latin typeface="JetBrains Mono"/>
              </a:rPr>
              <a:t>input</a:t>
            </a:r>
            <a:r>
              <a:rPr lang="de-DE" sz="1800" b="0" i="0" dirty="0">
                <a:solidFill>
                  <a:srgbClr val="CC7832"/>
                </a:solidFill>
                <a:latin typeface="JetBrains Mono"/>
              </a:rPr>
              <a:t>;</a:t>
            </a:r>
            <a:br>
              <a:rPr lang="de-DE" sz="1800" b="0" i="0" dirty="0">
                <a:solidFill>
                  <a:srgbClr val="CC7832"/>
                </a:solidFill>
                <a:latin typeface="JetBrains Mono"/>
              </a:rPr>
            </a:br>
            <a:r>
              <a:rPr lang="de-DE" sz="1800" b="0" i="0" dirty="0">
                <a:solidFill>
                  <a:srgbClr val="A9B7C6"/>
                </a:solidFill>
                <a:latin typeface="JetBrains Mono"/>
              </a:rPr>
              <a:t>}</a:t>
            </a:r>
          </a:p>
        </p:txBody>
      </p:sp>
    </p:spTree>
    <p:extLst>
      <p:ext uri="{BB962C8B-B14F-4D97-AF65-F5344CB8AC3E}">
        <p14:creationId xmlns:p14="http://schemas.microsoft.com/office/powerpoint/2010/main" val="3478658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40FC9-A087-47F2-9776-0A68F5B22B07}"/>
              </a:ext>
            </a:extLst>
          </p:cNvPr>
          <p:cNvSpPr>
            <a:spLocks noGrp="1"/>
          </p:cNvSpPr>
          <p:nvPr>
            <p:ph type="title"/>
          </p:nvPr>
        </p:nvSpPr>
        <p:spPr/>
        <p:txBody>
          <a:bodyPr/>
          <a:lstStyle/>
          <a:p>
            <a:pPr algn="ctr"/>
            <a:r>
              <a:rPr lang="de-DE" dirty="0"/>
              <a:t>Danke für Ihre Aufmerksamkeit</a:t>
            </a:r>
          </a:p>
        </p:txBody>
      </p:sp>
      <p:sp>
        <p:nvSpPr>
          <p:cNvPr id="3" name="Textplatzhalter 2">
            <a:extLst>
              <a:ext uri="{FF2B5EF4-FFF2-40B4-BE49-F238E27FC236}">
                <a16:creationId xmlns:a16="http://schemas.microsoft.com/office/drawing/2014/main" id="{C69B7BBA-87A7-4956-B1EC-2C70F3058284}"/>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72087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982A1F-F961-8FEA-5D5D-3D5763E5BCD6}"/>
              </a:ext>
            </a:extLst>
          </p:cNvPr>
          <p:cNvSpPr>
            <a:spLocks noGrp="1"/>
          </p:cNvSpPr>
          <p:nvPr>
            <p:ph type="title"/>
          </p:nvPr>
        </p:nvSpPr>
        <p:spPr/>
        <p:txBody>
          <a:bodyPr/>
          <a:lstStyle/>
          <a:p>
            <a:pPr algn="ctr"/>
            <a:r>
              <a:rPr lang="de-DE" dirty="0"/>
              <a:t>REST : Definition [Wikipedia]</a:t>
            </a:r>
          </a:p>
        </p:txBody>
      </p:sp>
      <p:sp>
        <p:nvSpPr>
          <p:cNvPr id="3" name="Inhaltsplatzhalter 2">
            <a:extLst>
              <a:ext uri="{FF2B5EF4-FFF2-40B4-BE49-F238E27FC236}">
                <a16:creationId xmlns:a16="http://schemas.microsoft.com/office/drawing/2014/main" id="{BADAFADF-73F1-9EF8-947C-FD84F6E2EE3D}"/>
              </a:ext>
            </a:extLst>
          </p:cNvPr>
          <p:cNvSpPr>
            <a:spLocks noGrp="1"/>
          </p:cNvSpPr>
          <p:nvPr>
            <p:ph idx="1"/>
          </p:nvPr>
        </p:nvSpPr>
        <p:spPr>
          <a:xfrm>
            <a:off x="771088" y="3293698"/>
            <a:ext cx="10515600" cy="3065157"/>
          </a:xfrm>
        </p:spPr>
        <p:txBody>
          <a:bodyPr/>
          <a:lstStyle/>
          <a:p>
            <a:r>
              <a:rPr lang="en-US" dirty="0"/>
              <a:t>Representational State Transfer </a:t>
            </a:r>
          </a:p>
          <a:p>
            <a:r>
              <a:rPr lang="en-US" dirty="0"/>
              <a:t>A style of software architecture for distributed hypermedia systems such as the World Wide Web. </a:t>
            </a:r>
          </a:p>
          <a:p>
            <a:r>
              <a:rPr lang="en-US" dirty="0"/>
              <a:t>was introduced and defined in 2000 by Roy Fielding in his doctoral dissertation. </a:t>
            </a:r>
          </a:p>
          <a:p>
            <a:r>
              <a:rPr lang="en-US" dirty="0"/>
              <a:t>Conforming to the REST constraints is referred to as being ‘RESTful’.</a:t>
            </a:r>
            <a:endParaRPr lang="de-DE" dirty="0"/>
          </a:p>
        </p:txBody>
      </p:sp>
      <p:sp>
        <p:nvSpPr>
          <p:cNvPr id="5" name="Textfeld 4">
            <a:extLst>
              <a:ext uri="{FF2B5EF4-FFF2-40B4-BE49-F238E27FC236}">
                <a16:creationId xmlns:a16="http://schemas.microsoft.com/office/drawing/2014/main" id="{A4D5675B-B2A7-DCBA-345F-C69D28D9C1D8}"/>
              </a:ext>
            </a:extLst>
          </p:cNvPr>
          <p:cNvSpPr txBox="1"/>
          <p:nvPr/>
        </p:nvSpPr>
        <p:spPr>
          <a:xfrm>
            <a:off x="2787243" y="1690688"/>
            <a:ext cx="649937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0" i="0" dirty="0">
                <a:solidFill>
                  <a:srgbClr val="666666"/>
                </a:solidFill>
                <a:effectLst/>
                <a:latin typeface="canada-type-gibson"/>
              </a:rPr>
              <a:t>A </a:t>
            </a:r>
            <a:r>
              <a:rPr lang="en-US" b="1" i="0" dirty="0">
                <a:solidFill>
                  <a:srgbClr val="666666"/>
                </a:solidFill>
                <a:effectLst/>
                <a:latin typeface="canada-type-gibson"/>
              </a:rPr>
              <a:t>REST API</a:t>
            </a:r>
            <a:r>
              <a:rPr lang="en-US" b="0" i="0" dirty="0">
                <a:solidFill>
                  <a:srgbClr val="666666"/>
                </a:solidFill>
                <a:effectLst/>
                <a:latin typeface="canada-type-gibson"/>
              </a:rPr>
              <a:t> is an application programming interface (</a:t>
            </a:r>
            <a:r>
              <a:rPr lang="en-US" b="1" i="0" dirty="0">
                <a:solidFill>
                  <a:srgbClr val="666666"/>
                </a:solidFill>
                <a:effectLst/>
                <a:latin typeface="canada-type-gibson"/>
              </a:rPr>
              <a:t>API</a:t>
            </a:r>
            <a:r>
              <a:rPr lang="en-US" b="0" i="0" dirty="0">
                <a:solidFill>
                  <a:srgbClr val="666666"/>
                </a:solidFill>
                <a:effectLst/>
                <a:latin typeface="canada-type-gibson"/>
              </a:rPr>
              <a:t>) that uses a representational state transfer (</a:t>
            </a:r>
            <a:r>
              <a:rPr lang="en-US" b="1" i="0" dirty="0">
                <a:solidFill>
                  <a:srgbClr val="666666"/>
                </a:solidFill>
                <a:effectLst/>
                <a:latin typeface="canada-type-gibson"/>
              </a:rPr>
              <a:t>REST)</a:t>
            </a:r>
            <a:r>
              <a:rPr lang="en-US" b="0" i="0" dirty="0">
                <a:solidFill>
                  <a:srgbClr val="666666"/>
                </a:solidFill>
                <a:effectLst/>
                <a:latin typeface="canada-type-gibson"/>
              </a:rPr>
              <a:t> architectural style. The REST architectural style uses HTTP to request access and use data. This allows for interaction with RESTful web services. </a:t>
            </a:r>
            <a:endParaRPr lang="de-DE" dirty="0"/>
          </a:p>
        </p:txBody>
      </p:sp>
    </p:spTree>
    <p:extLst>
      <p:ext uri="{BB962C8B-B14F-4D97-AF65-F5344CB8AC3E}">
        <p14:creationId xmlns:p14="http://schemas.microsoft.com/office/powerpoint/2010/main" val="11654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7B443D-86EA-7CF5-C987-DD2B4C054DF4}"/>
              </a:ext>
            </a:extLst>
          </p:cNvPr>
          <p:cNvSpPr>
            <a:spLocks noGrp="1"/>
          </p:cNvSpPr>
          <p:nvPr>
            <p:ph type="title"/>
          </p:nvPr>
        </p:nvSpPr>
        <p:spPr/>
        <p:txBody>
          <a:bodyPr/>
          <a:lstStyle/>
          <a:p>
            <a:r>
              <a:rPr lang="de-DE" dirty="0"/>
              <a:t>Rest </a:t>
            </a:r>
            <a:r>
              <a:rPr lang="de-DE" dirty="0" err="1"/>
              <a:t>is</a:t>
            </a:r>
            <a:endParaRPr lang="de-DE" dirty="0"/>
          </a:p>
        </p:txBody>
      </p:sp>
      <p:sp>
        <p:nvSpPr>
          <p:cNvPr id="3" name="Inhaltsplatzhalter 2">
            <a:extLst>
              <a:ext uri="{FF2B5EF4-FFF2-40B4-BE49-F238E27FC236}">
                <a16:creationId xmlns:a16="http://schemas.microsoft.com/office/drawing/2014/main" id="{B41A2E53-975A-1F6B-E00A-A672E02B70E5}"/>
              </a:ext>
            </a:extLst>
          </p:cNvPr>
          <p:cNvSpPr>
            <a:spLocks noGrp="1"/>
          </p:cNvSpPr>
          <p:nvPr>
            <p:ph idx="1"/>
          </p:nvPr>
        </p:nvSpPr>
        <p:spPr/>
        <p:txBody>
          <a:bodyPr/>
          <a:lstStyle/>
          <a:p>
            <a:r>
              <a:rPr lang="en-US" dirty="0"/>
              <a:t>An architectural style, not technology</a:t>
            </a:r>
          </a:p>
          <a:p>
            <a:r>
              <a:rPr lang="en-US" dirty="0"/>
              <a:t>Client/server + Request/response approach.</a:t>
            </a:r>
          </a:p>
          <a:p>
            <a:r>
              <a:rPr lang="en-US" dirty="0"/>
              <a:t>Everything is a RESOURCE.</a:t>
            </a:r>
          </a:p>
          <a:p>
            <a:r>
              <a:rPr lang="en-US" dirty="0"/>
              <a:t>CRUD (Create / Read / Update / Delete)</a:t>
            </a:r>
          </a:p>
          <a:p>
            <a:r>
              <a:rPr lang="en-US" dirty="0"/>
              <a:t>Stateless by nature (excellent for distributed systems)</a:t>
            </a:r>
          </a:p>
          <a:p>
            <a:r>
              <a:rPr lang="en-US" dirty="0"/>
              <a:t>Cacheable (naturally supported)</a:t>
            </a:r>
          </a:p>
          <a:p>
            <a:r>
              <a:rPr lang="en-US" dirty="0"/>
              <a:t>A great way to web-service</a:t>
            </a:r>
            <a:endParaRPr lang="de-DE" dirty="0"/>
          </a:p>
        </p:txBody>
      </p:sp>
    </p:spTree>
    <p:extLst>
      <p:ext uri="{BB962C8B-B14F-4D97-AF65-F5344CB8AC3E}">
        <p14:creationId xmlns:p14="http://schemas.microsoft.com/office/powerpoint/2010/main" val="399211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F48D2375-619B-70D6-B1A3-5AFD4DADD5E3}"/>
              </a:ext>
            </a:extLst>
          </p:cNvPr>
          <p:cNvSpPr>
            <a:spLocks noGrp="1"/>
          </p:cNvSpPr>
          <p:nvPr>
            <p:ph type="title"/>
          </p:nvPr>
        </p:nvSpPr>
        <p:spPr>
          <a:xfrm>
            <a:off x="1353666" y="759805"/>
            <a:ext cx="10000133" cy="1325563"/>
          </a:xfrm>
        </p:spPr>
        <p:txBody>
          <a:bodyPr>
            <a:normAutofit/>
          </a:bodyPr>
          <a:lstStyle/>
          <a:p>
            <a:r>
              <a:rPr lang="de-DE" sz="4000">
                <a:solidFill>
                  <a:srgbClr val="FFFFFF"/>
                </a:solidFill>
              </a:rPr>
              <a:t>Rest Methods</a:t>
            </a:r>
          </a:p>
        </p:txBody>
      </p:sp>
      <p:graphicFrame>
        <p:nvGraphicFramePr>
          <p:cNvPr id="4" name="Inhaltsplatzhalter 3">
            <a:extLst>
              <a:ext uri="{FF2B5EF4-FFF2-40B4-BE49-F238E27FC236}">
                <a16:creationId xmlns:a16="http://schemas.microsoft.com/office/drawing/2014/main" id="{3C8A6525-E354-0AFA-B802-6E6ED638C977}"/>
              </a:ext>
            </a:extLst>
          </p:cNvPr>
          <p:cNvGraphicFramePr>
            <a:graphicFrameLocks noGrp="1"/>
          </p:cNvGraphicFramePr>
          <p:nvPr>
            <p:ph idx="1"/>
            <p:extLst>
              <p:ext uri="{D42A27DB-BD31-4B8C-83A1-F6EECF244321}">
                <p14:modId xmlns:p14="http://schemas.microsoft.com/office/powerpoint/2010/main" val="2411515246"/>
              </p:ext>
            </p:extLst>
          </p:nvPr>
        </p:nvGraphicFramePr>
        <p:xfrm>
          <a:off x="1422492" y="2607045"/>
          <a:ext cx="9507779" cy="3500280"/>
        </p:xfrm>
        <a:graphic>
          <a:graphicData uri="http://schemas.openxmlformats.org/drawingml/2006/table">
            <a:tbl>
              <a:tblPr/>
              <a:tblGrid>
                <a:gridCol w="3924465">
                  <a:extLst>
                    <a:ext uri="{9D8B030D-6E8A-4147-A177-3AD203B41FA5}">
                      <a16:colId xmlns:a16="http://schemas.microsoft.com/office/drawing/2014/main" val="3699399460"/>
                    </a:ext>
                  </a:extLst>
                </a:gridCol>
                <a:gridCol w="5583314">
                  <a:extLst>
                    <a:ext uri="{9D8B030D-6E8A-4147-A177-3AD203B41FA5}">
                      <a16:colId xmlns:a16="http://schemas.microsoft.com/office/drawing/2014/main" val="2260095016"/>
                    </a:ext>
                  </a:extLst>
                </a:gridCol>
              </a:tblGrid>
              <a:tr h="562528">
                <a:tc>
                  <a:txBody>
                    <a:bodyPr/>
                    <a:lstStyle/>
                    <a:p>
                      <a:pPr algn="l" fontAlgn="t">
                        <a:spcBef>
                          <a:spcPts val="0"/>
                        </a:spcBef>
                        <a:spcAft>
                          <a:spcPts val="0"/>
                        </a:spcAft>
                      </a:pPr>
                      <a:r>
                        <a:rPr lang="de-DE" sz="2300" b="1" i="0" u="none" strike="noStrike" dirty="0">
                          <a:solidFill>
                            <a:srgbClr val="202124"/>
                          </a:solidFill>
                          <a:effectLst/>
                          <a:latin typeface="Arial" panose="020B0604020202020204" pitchFamily="34" charset="0"/>
                        </a:rPr>
                        <a:t>Method</a:t>
                      </a:r>
                      <a:endParaRPr lang="de-DE" sz="2300" b="0" i="0" u="none" strike="noStrike" dirty="0">
                        <a:effectLst/>
                        <a:latin typeface="Arial" panose="020B0604020202020204" pitchFamily="34" charset="0"/>
                      </a:endParaRPr>
                    </a:p>
                  </a:txBody>
                  <a:tcPr marL="114607" marR="108080" marT="86433" marB="86433">
                    <a:lnL>
                      <a:noFill/>
                    </a:lnL>
                    <a:lnR>
                      <a:noFill/>
                    </a:lnR>
                    <a:lnT>
                      <a:noFill/>
                    </a:lnT>
                    <a:lnB w="8636" cap="flat" cmpd="sng" algn="ctr">
                      <a:solidFill>
                        <a:srgbClr val="DADCE0"/>
                      </a:solidFill>
                      <a:prstDash val="solid"/>
                      <a:round/>
                      <a:headEnd type="none" w="med" len="med"/>
                      <a:tailEnd type="none" w="med" len="med"/>
                    </a:lnB>
                  </a:tcPr>
                </a:tc>
                <a:tc>
                  <a:txBody>
                    <a:bodyPr/>
                    <a:lstStyle/>
                    <a:p>
                      <a:pPr algn="l" fontAlgn="t">
                        <a:spcBef>
                          <a:spcPts val="0"/>
                        </a:spcBef>
                        <a:spcAft>
                          <a:spcPts val="0"/>
                        </a:spcAft>
                      </a:pPr>
                      <a:r>
                        <a:rPr lang="de-DE" sz="2300" b="1" i="0" u="none" strike="noStrike">
                          <a:solidFill>
                            <a:srgbClr val="202124"/>
                          </a:solidFill>
                          <a:effectLst/>
                          <a:latin typeface="Arial" panose="020B0604020202020204" pitchFamily="34" charset="0"/>
                        </a:rPr>
                        <a:t>Description</a:t>
                      </a:r>
                      <a:endParaRPr lang="de-DE" sz="2300" b="0" i="0" u="none" strike="noStrike">
                        <a:effectLst/>
                        <a:latin typeface="Arial" panose="020B0604020202020204" pitchFamily="34" charset="0"/>
                      </a:endParaRPr>
                    </a:p>
                  </a:txBody>
                  <a:tcPr marL="108080" marR="108080" marT="86433" marB="86433">
                    <a:lnL>
                      <a:noFill/>
                    </a:lnL>
                    <a:lnR>
                      <a:noFill/>
                    </a:lnR>
                    <a:lnT>
                      <a:noFill/>
                    </a:lnT>
                    <a:lnB w="8636"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355298131"/>
                  </a:ext>
                </a:extLst>
              </a:tr>
              <a:tr h="906348">
                <a:tc>
                  <a:txBody>
                    <a:bodyPr/>
                    <a:lstStyle/>
                    <a:p>
                      <a:pPr algn="l" fontAlgn="ctr">
                        <a:spcBef>
                          <a:spcPts val="0"/>
                        </a:spcBef>
                        <a:spcAft>
                          <a:spcPts val="0"/>
                        </a:spcAft>
                      </a:pPr>
                      <a:r>
                        <a:rPr lang="de-DE" sz="2300" b="0" i="0" u="none" strike="noStrike">
                          <a:effectLst/>
                          <a:latin typeface="Arial" panose="020B0604020202020204" pitchFamily="34" charset="0"/>
                        </a:rPr>
                        <a:t>GET</a:t>
                      </a:r>
                    </a:p>
                  </a:txBody>
                  <a:tcPr marL="114607"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tc>
                  <a:txBody>
                    <a:bodyPr/>
                    <a:lstStyle/>
                    <a:p>
                      <a:pPr algn="l" fontAlgn="ctr">
                        <a:spcBef>
                          <a:spcPts val="0"/>
                        </a:spcBef>
                        <a:spcAft>
                          <a:spcPts val="0"/>
                        </a:spcAft>
                      </a:pPr>
                      <a:r>
                        <a:rPr lang="en-US" sz="2300" b="0" i="0" u="none" strike="noStrike">
                          <a:effectLst/>
                          <a:latin typeface="Arial" panose="020B0604020202020204" pitchFamily="34" charset="0"/>
                        </a:rPr>
                        <a:t>Retrieve information about the REST API resource</a:t>
                      </a:r>
                    </a:p>
                  </a:txBody>
                  <a:tcPr marL="108080"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71276494"/>
                  </a:ext>
                </a:extLst>
              </a:tr>
              <a:tr h="562528">
                <a:tc>
                  <a:txBody>
                    <a:bodyPr/>
                    <a:lstStyle/>
                    <a:p>
                      <a:pPr algn="l" fontAlgn="ctr">
                        <a:spcBef>
                          <a:spcPts val="0"/>
                        </a:spcBef>
                        <a:spcAft>
                          <a:spcPts val="0"/>
                        </a:spcAft>
                      </a:pPr>
                      <a:r>
                        <a:rPr lang="de-DE" sz="2300" b="0" i="0" u="none" strike="noStrike">
                          <a:effectLst/>
                          <a:latin typeface="Arial" panose="020B0604020202020204" pitchFamily="34" charset="0"/>
                        </a:rPr>
                        <a:t>POST</a:t>
                      </a:r>
                    </a:p>
                  </a:txBody>
                  <a:tcPr marL="114607"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tc>
                  <a:txBody>
                    <a:bodyPr/>
                    <a:lstStyle/>
                    <a:p>
                      <a:pPr algn="l" fontAlgn="ctr">
                        <a:spcBef>
                          <a:spcPts val="0"/>
                        </a:spcBef>
                        <a:spcAft>
                          <a:spcPts val="0"/>
                        </a:spcAft>
                      </a:pPr>
                      <a:r>
                        <a:rPr lang="en-US" sz="2300" b="0" i="0" u="none" strike="noStrike">
                          <a:effectLst/>
                          <a:latin typeface="Arial" panose="020B0604020202020204" pitchFamily="34" charset="0"/>
                        </a:rPr>
                        <a:t>Create a REST API resource</a:t>
                      </a:r>
                    </a:p>
                  </a:txBody>
                  <a:tcPr marL="108080"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274255045"/>
                  </a:ext>
                </a:extLst>
              </a:tr>
              <a:tr h="562528">
                <a:tc>
                  <a:txBody>
                    <a:bodyPr/>
                    <a:lstStyle/>
                    <a:p>
                      <a:pPr algn="l" fontAlgn="ctr">
                        <a:spcBef>
                          <a:spcPts val="0"/>
                        </a:spcBef>
                        <a:spcAft>
                          <a:spcPts val="0"/>
                        </a:spcAft>
                      </a:pPr>
                      <a:r>
                        <a:rPr lang="de-DE" sz="2300" b="0" i="0" u="none" strike="noStrike">
                          <a:effectLst/>
                          <a:latin typeface="Arial" panose="020B0604020202020204" pitchFamily="34" charset="0"/>
                        </a:rPr>
                        <a:t>PUT</a:t>
                      </a:r>
                    </a:p>
                  </a:txBody>
                  <a:tcPr marL="114607"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tc>
                  <a:txBody>
                    <a:bodyPr/>
                    <a:lstStyle/>
                    <a:p>
                      <a:pPr algn="l" fontAlgn="ctr">
                        <a:spcBef>
                          <a:spcPts val="0"/>
                        </a:spcBef>
                        <a:spcAft>
                          <a:spcPts val="0"/>
                        </a:spcAft>
                      </a:pPr>
                      <a:r>
                        <a:rPr lang="en-US" sz="2300" b="0" i="0" u="none" strike="noStrike">
                          <a:effectLst/>
                          <a:latin typeface="Arial" panose="020B0604020202020204" pitchFamily="34" charset="0"/>
                        </a:rPr>
                        <a:t>Update a REST API resource</a:t>
                      </a:r>
                    </a:p>
                  </a:txBody>
                  <a:tcPr marL="108080"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4197322259"/>
                  </a:ext>
                </a:extLst>
              </a:tr>
              <a:tr h="906348">
                <a:tc>
                  <a:txBody>
                    <a:bodyPr/>
                    <a:lstStyle/>
                    <a:p>
                      <a:pPr algn="l" fontAlgn="ctr">
                        <a:spcBef>
                          <a:spcPts val="0"/>
                        </a:spcBef>
                        <a:spcAft>
                          <a:spcPts val="0"/>
                        </a:spcAft>
                      </a:pPr>
                      <a:r>
                        <a:rPr lang="de-DE" sz="2300" b="0" i="0" u="none" strike="noStrike">
                          <a:effectLst/>
                          <a:latin typeface="Arial" panose="020B0604020202020204" pitchFamily="34" charset="0"/>
                        </a:rPr>
                        <a:t>DELETE</a:t>
                      </a:r>
                    </a:p>
                  </a:txBody>
                  <a:tcPr marL="114607"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tc>
                  <a:txBody>
                    <a:bodyPr/>
                    <a:lstStyle/>
                    <a:p>
                      <a:pPr algn="l" fontAlgn="ctr">
                        <a:spcBef>
                          <a:spcPts val="0"/>
                        </a:spcBef>
                        <a:spcAft>
                          <a:spcPts val="0"/>
                        </a:spcAft>
                      </a:pPr>
                      <a:r>
                        <a:rPr lang="en-US" sz="2300" b="0" i="0" u="none" strike="noStrike" dirty="0">
                          <a:effectLst/>
                          <a:latin typeface="Arial" panose="020B0604020202020204" pitchFamily="34" charset="0"/>
                        </a:rPr>
                        <a:t>Delete a REST API resource or related component</a:t>
                      </a:r>
                    </a:p>
                  </a:txBody>
                  <a:tcPr marL="108080" marR="108080" marT="86433" marB="86433" anchor="ctr">
                    <a:lnL>
                      <a:noFill/>
                    </a:lnL>
                    <a:lnR>
                      <a:noFill/>
                    </a:lnR>
                    <a:lnT w="8636" cap="flat" cmpd="sng" algn="ctr">
                      <a:solidFill>
                        <a:srgbClr val="DADCE0"/>
                      </a:solidFill>
                      <a:prstDash val="solid"/>
                      <a:round/>
                      <a:headEnd type="none" w="med" len="med"/>
                      <a:tailEnd type="none" w="med" len="med"/>
                    </a:lnT>
                    <a:lnB w="8636"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440194812"/>
                  </a:ext>
                </a:extLst>
              </a:tr>
            </a:tbl>
          </a:graphicData>
        </a:graphic>
      </p:graphicFrame>
    </p:spTree>
    <p:extLst>
      <p:ext uri="{BB962C8B-B14F-4D97-AF65-F5344CB8AC3E}">
        <p14:creationId xmlns:p14="http://schemas.microsoft.com/office/powerpoint/2010/main" val="1607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2A227-6E6E-1871-13D1-8D038F20EE48}"/>
              </a:ext>
            </a:extLst>
          </p:cNvPr>
          <p:cNvSpPr>
            <a:spLocks noGrp="1"/>
          </p:cNvSpPr>
          <p:nvPr>
            <p:ph type="title"/>
          </p:nvPr>
        </p:nvSpPr>
        <p:spPr/>
        <p:txBody>
          <a:bodyPr/>
          <a:lstStyle/>
          <a:p>
            <a:r>
              <a:rPr lang="de-DE" dirty="0"/>
              <a:t>Rest API URL Design</a:t>
            </a:r>
          </a:p>
        </p:txBody>
      </p:sp>
      <p:graphicFrame>
        <p:nvGraphicFramePr>
          <p:cNvPr id="12" name="Tabelle 12">
            <a:extLst>
              <a:ext uri="{FF2B5EF4-FFF2-40B4-BE49-F238E27FC236}">
                <a16:creationId xmlns:a16="http://schemas.microsoft.com/office/drawing/2014/main" id="{41A23668-A833-B435-0B34-CD3C0B680E21}"/>
              </a:ext>
            </a:extLst>
          </p:cNvPr>
          <p:cNvGraphicFramePr>
            <a:graphicFrameLocks noGrp="1"/>
          </p:cNvGraphicFramePr>
          <p:nvPr>
            <p:extLst>
              <p:ext uri="{D42A27DB-BD31-4B8C-83A1-F6EECF244321}">
                <p14:modId xmlns:p14="http://schemas.microsoft.com/office/powerpoint/2010/main" val="1148877826"/>
              </p:ext>
            </p:extLst>
          </p:nvPr>
        </p:nvGraphicFramePr>
        <p:xfrm>
          <a:off x="1570605" y="2296796"/>
          <a:ext cx="8127999" cy="268132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33656909"/>
                    </a:ext>
                  </a:extLst>
                </a:gridCol>
                <a:gridCol w="2709333">
                  <a:extLst>
                    <a:ext uri="{9D8B030D-6E8A-4147-A177-3AD203B41FA5}">
                      <a16:colId xmlns:a16="http://schemas.microsoft.com/office/drawing/2014/main" val="3431669698"/>
                    </a:ext>
                  </a:extLst>
                </a:gridCol>
                <a:gridCol w="2709333">
                  <a:extLst>
                    <a:ext uri="{9D8B030D-6E8A-4147-A177-3AD203B41FA5}">
                      <a16:colId xmlns:a16="http://schemas.microsoft.com/office/drawing/2014/main" val="3482653066"/>
                    </a:ext>
                  </a:extLst>
                </a:gridCol>
              </a:tblGrid>
              <a:tr h="370840">
                <a:tc>
                  <a:txBody>
                    <a:bodyPr/>
                    <a:lstStyle/>
                    <a:p>
                      <a:r>
                        <a:rPr lang="de-DE" dirty="0"/>
                        <a:t>Method</a:t>
                      </a:r>
                    </a:p>
                  </a:txBody>
                  <a:tcPr/>
                </a:tc>
                <a:tc>
                  <a:txBody>
                    <a:bodyPr/>
                    <a:lstStyle/>
                    <a:p>
                      <a:endParaRPr lang="de-DE" dirty="0"/>
                    </a:p>
                  </a:txBody>
                  <a:tcPr/>
                </a:tc>
                <a:tc>
                  <a:txBody>
                    <a:bodyPr/>
                    <a:lstStyle/>
                    <a:p>
                      <a:endParaRPr lang="de-DE"/>
                    </a:p>
                  </a:txBody>
                  <a:tcPr/>
                </a:tc>
                <a:extLst>
                  <a:ext uri="{0D108BD9-81ED-4DB2-BD59-A6C34878D82A}">
                    <a16:rowId xmlns:a16="http://schemas.microsoft.com/office/drawing/2014/main" val="616003159"/>
                  </a:ext>
                </a:extLst>
              </a:tr>
              <a:tr h="370840">
                <a:tc>
                  <a:txBody>
                    <a:bodyPr/>
                    <a:lstStyle/>
                    <a:p>
                      <a:r>
                        <a:rPr lang="en-US" dirty="0"/>
                        <a:t>GET </a:t>
                      </a:r>
                      <a:endParaRPr lang="de-DE" dirty="0"/>
                    </a:p>
                  </a:txBody>
                  <a:tcPr/>
                </a:tc>
                <a:tc>
                  <a:txBody>
                    <a:bodyPr/>
                    <a:lstStyle/>
                    <a:p>
                      <a:r>
                        <a:rPr lang="de-DE" sz="1800" b="0" i="0" kern="1200" dirty="0">
                          <a:solidFill>
                            <a:schemeClr val="dk1"/>
                          </a:solidFill>
                          <a:effectLst/>
                          <a:latin typeface="+mn-lt"/>
                          <a:ea typeface="+mn-ea"/>
                          <a:cs typeface="+mn-cs"/>
                        </a:rPr>
                        <a:t>/</a:t>
                      </a:r>
                      <a:r>
                        <a:rPr lang="de-DE" sz="1800" b="0" i="0" kern="1200" dirty="0" err="1">
                          <a:solidFill>
                            <a:schemeClr val="dk1"/>
                          </a:solidFill>
                          <a:effectLst/>
                          <a:latin typeface="+mn-lt"/>
                          <a:ea typeface="+mn-ea"/>
                          <a:cs typeface="+mn-cs"/>
                        </a:rPr>
                        <a:t>tickets</a:t>
                      </a:r>
                      <a:endParaRPr lang="de-DE" dirty="0"/>
                    </a:p>
                  </a:txBody>
                  <a:tcPr/>
                </a:tc>
                <a:tc>
                  <a:txBody>
                    <a:bodyPr/>
                    <a:lstStyle/>
                    <a:p>
                      <a:r>
                        <a:rPr lang="en-US" dirty="0"/>
                        <a:t>Retrieves a list of tickets</a:t>
                      </a:r>
                      <a:endParaRPr lang="de-DE" dirty="0"/>
                    </a:p>
                  </a:txBody>
                  <a:tcPr/>
                </a:tc>
                <a:extLst>
                  <a:ext uri="{0D108BD9-81ED-4DB2-BD59-A6C34878D82A}">
                    <a16:rowId xmlns:a16="http://schemas.microsoft.com/office/drawing/2014/main" val="1611988263"/>
                  </a:ext>
                </a:extLst>
              </a:tr>
              <a:tr h="370840">
                <a:tc>
                  <a:txBody>
                    <a:bodyPr/>
                    <a:lstStyle/>
                    <a:p>
                      <a:r>
                        <a:rPr lang="en-US" dirty="0"/>
                        <a:t>GET</a:t>
                      </a:r>
                      <a:endParaRPr lang="de-DE" dirty="0"/>
                    </a:p>
                  </a:txBody>
                  <a:tcPr/>
                </a:tc>
                <a:tc>
                  <a:txBody>
                    <a:bodyPr/>
                    <a:lstStyle/>
                    <a:p>
                      <a:r>
                        <a:rPr lang="en-US" dirty="0"/>
                        <a:t>/tickets/12 </a:t>
                      </a:r>
                      <a:endParaRPr lang="de-DE" dirty="0"/>
                    </a:p>
                  </a:txBody>
                  <a:tcPr/>
                </a:tc>
                <a:tc>
                  <a:txBody>
                    <a:bodyPr/>
                    <a:lstStyle/>
                    <a:p>
                      <a:r>
                        <a:rPr lang="en-US" dirty="0"/>
                        <a:t>Retrieves a specific ticket</a:t>
                      </a:r>
                      <a:endParaRPr lang="de-DE" dirty="0"/>
                    </a:p>
                  </a:txBody>
                  <a:tcPr/>
                </a:tc>
                <a:extLst>
                  <a:ext uri="{0D108BD9-81ED-4DB2-BD59-A6C34878D82A}">
                    <a16:rowId xmlns:a16="http://schemas.microsoft.com/office/drawing/2014/main" val="4219967726"/>
                  </a:ext>
                </a:extLst>
              </a:tr>
              <a:tr h="370840">
                <a:tc>
                  <a:txBody>
                    <a:bodyPr/>
                    <a:lstStyle/>
                    <a:p>
                      <a:r>
                        <a:rPr lang="en-US" dirty="0"/>
                        <a:t>POST</a:t>
                      </a:r>
                      <a:endParaRPr lang="de-DE" dirty="0"/>
                    </a:p>
                  </a:txBody>
                  <a:tcPr/>
                </a:tc>
                <a:tc>
                  <a:txBody>
                    <a:bodyPr/>
                    <a:lstStyle/>
                    <a:p>
                      <a:r>
                        <a:rPr lang="en-US" dirty="0"/>
                        <a:t>/tickets </a:t>
                      </a:r>
                      <a:endParaRPr lang="de-DE" dirty="0"/>
                    </a:p>
                  </a:txBody>
                  <a:tcPr/>
                </a:tc>
                <a:tc>
                  <a:txBody>
                    <a:bodyPr/>
                    <a:lstStyle/>
                    <a:p>
                      <a:r>
                        <a:rPr lang="en-US" dirty="0"/>
                        <a:t>Creates a new ticket</a:t>
                      </a:r>
                      <a:endParaRPr lang="de-DE" dirty="0"/>
                    </a:p>
                  </a:txBody>
                  <a:tcPr/>
                </a:tc>
                <a:extLst>
                  <a:ext uri="{0D108BD9-81ED-4DB2-BD59-A6C34878D82A}">
                    <a16:rowId xmlns:a16="http://schemas.microsoft.com/office/drawing/2014/main" val="677818614"/>
                  </a:ext>
                </a:extLst>
              </a:tr>
              <a:tr h="456284">
                <a:tc>
                  <a:txBody>
                    <a:bodyPr/>
                    <a:lstStyle/>
                    <a:p>
                      <a:r>
                        <a:rPr lang="en-US" dirty="0"/>
                        <a:t>PUT</a:t>
                      </a:r>
                      <a:endParaRPr lang="de-DE" dirty="0"/>
                    </a:p>
                  </a:txBody>
                  <a:tcPr/>
                </a:tc>
                <a:tc>
                  <a:txBody>
                    <a:bodyPr/>
                    <a:lstStyle/>
                    <a:p>
                      <a:r>
                        <a:rPr lang="en-US" dirty="0"/>
                        <a:t>/tickets/12 </a:t>
                      </a:r>
                      <a:endParaRPr lang="de-DE" dirty="0"/>
                    </a:p>
                  </a:txBody>
                  <a:tcPr/>
                </a:tc>
                <a:tc>
                  <a:txBody>
                    <a:bodyPr/>
                    <a:lstStyle/>
                    <a:p>
                      <a:r>
                        <a:rPr lang="en-US" dirty="0"/>
                        <a:t>Updates ticket #12</a:t>
                      </a:r>
                      <a:endParaRPr lang="de-DE" dirty="0"/>
                    </a:p>
                  </a:txBody>
                  <a:tcPr/>
                </a:tc>
                <a:extLst>
                  <a:ext uri="{0D108BD9-81ED-4DB2-BD59-A6C34878D82A}">
                    <a16:rowId xmlns:a16="http://schemas.microsoft.com/office/drawing/2014/main" val="3886297606"/>
                  </a:ext>
                </a:extLst>
              </a:tr>
              <a:tr h="370840">
                <a:tc>
                  <a:txBody>
                    <a:bodyPr/>
                    <a:lstStyle/>
                    <a:p>
                      <a:r>
                        <a:rPr lang="en-US" dirty="0"/>
                        <a:t>DELETE</a:t>
                      </a:r>
                      <a:endParaRPr lang="de-DE" dirty="0"/>
                    </a:p>
                  </a:txBody>
                  <a:tcPr/>
                </a:tc>
                <a:tc>
                  <a:txBody>
                    <a:bodyPr/>
                    <a:lstStyle/>
                    <a:p>
                      <a:r>
                        <a:rPr lang="en-US" dirty="0"/>
                        <a:t>/tickets/12 </a:t>
                      </a:r>
                      <a:endParaRPr lang="de-DE" dirty="0"/>
                    </a:p>
                  </a:txBody>
                  <a:tcPr/>
                </a:tc>
                <a:tc>
                  <a:txBody>
                    <a:bodyPr/>
                    <a:lstStyle/>
                    <a:p>
                      <a:r>
                        <a:rPr lang="en-US" dirty="0"/>
                        <a:t>Deletes ticket #12</a:t>
                      </a:r>
                      <a:endParaRPr lang="de-DE" dirty="0"/>
                    </a:p>
                  </a:txBody>
                  <a:tcPr/>
                </a:tc>
                <a:extLst>
                  <a:ext uri="{0D108BD9-81ED-4DB2-BD59-A6C34878D82A}">
                    <a16:rowId xmlns:a16="http://schemas.microsoft.com/office/drawing/2014/main" val="2088543404"/>
                  </a:ext>
                </a:extLst>
              </a:tr>
              <a:tr h="370840">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2513102722"/>
                  </a:ext>
                </a:extLst>
              </a:tr>
            </a:tbl>
          </a:graphicData>
        </a:graphic>
      </p:graphicFrame>
    </p:spTree>
    <p:extLst>
      <p:ext uri="{BB962C8B-B14F-4D97-AF65-F5344CB8AC3E}">
        <p14:creationId xmlns:p14="http://schemas.microsoft.com/office/powerpoint/2010/main" val="52133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1DC529-BAEB-EB7D-D7BA-A1209DC6A3D3}"/>
              </a:ext>
            </a:extLst>
          </p:cNvPr>
          <p:cNvSpPr>
            <a:spLocks noGrp="1"/>
          </p:cNvSpPr>
          <p:nvPr>
            <p:ph type="title"/>
          </p:nvPr>
        </p:nvSpPr>
        <p:spPr/>
        <p:txBody>
          <a:bodyPr/>
          <a:lstStyle/>
          <a:p>
            <a:r>
              <a:rPr lang="de-DE" dirty="0"/>
              <a:t>Jax-RS </a:t>
            </a:r>
            <a:br>
              <a:rPr lang="de-DE" dirty="0"/>
            </a:br>
            <a:r>
              <a:rPr lang="de-DE" dirty="0"/>
              <a:t>Rest Services</a:t>
            </a:r>
          </a:p>
        </p:txBody>
      </p:sp>
      <p:sp>
        <p:nvSpPr>
          <p:cNvPr id="3" name="Textplatzhalter 2">
            <a:extLst>
              <a:ext uri="{FF2B5EF4-FFF2-40B4-BE49-F238E27FC236}">
                <a16:creationId xmlns:a16="http://schemas.microsoft.com/office/drawing/2014/main" id="{9E14448F-5EAE-3F0F-E23D-8B2267A4EF6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83754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7A1206-39FE-ED4C-7056-4E921434E27E}"/>
              </a:ext>
            </a:extLst>
          </p:cNvPr>
          <p:cNvSpPr>
            <a:spLocks noGrp="1"/>
          </p:cNvSpPr>
          <p:nvPr>
            <p:ph type="title"/>
          </p:nvPr>
        </p:nvSpPr>
        <p:spPr/>
        <p:txBody>
          <a:bodyPr/>
          <a:lstStyle/>
          <a:p>
            <a:r>
              <a:rPr lang="de-DE" dirty="0"/>
              <a:t>Jax-RS Definition - Wikipedia</a:t>
            </a:r>
          </a:p>
        </p:txBody>
      </p:sp>
      <p:sp>
        <p:nvSpPr>
          <p:cNvPr id="3" name="Inhaltsplatzhalter 2">
            <a:extLst>
              <a:ext uri="{FF2B5EF4-FFF2-40B4-BE49-F238E27FC236}">
                <a16:creationId xmlns:a16="http://schemas.microsoft.com/office/drawing/2014/main" id="{BF522968-0124-932D-593E-83632BBC3619}"/>
              </a:ext>
            </a:extLst>
          </p:cNvPr>
          <p:cNvSpPr>
            <a:spLocks noGrp="1"/>
          </p:cNvSpPr>
          <p:nvPr>
            <p:ph idx="1"/>
          </p:nvPr>
        </p:nvSpPr>
        <p:spPr>
          <a:xfrm>
            <a:off x="838200" y="1825625"/>
            <a:ext cx="10515600" cy="3895667"/>
          </a:xfrm>
        </p:spPr>
        <p:txBody>
          <a:bodyPr>
            <a:normAutofit fontScale="85000" lnSpcReduction="10000"/>
          </a:bodyPr>
          <a:lstStyle/>
          <a:p>
            <a:pPr algn="l"/>
            <a:r>
              <a:rPr lang="de-DE" b="0" i="0" dirty="0">
                <a:solidFill>
                  <a:srgbClr val="202122"/>
                </a:solidFill>
                <a:effectLst/>
              </a:rPr>
              <a:t>Bei den </a:t>
            </a:r>
            <a:r>
              <a:rPr lang="de-DE" b="1" i="0" dirty="0">
                <a:solidFill>
                  <a:srgbClr val="202122"/>
                </a:solidFill>
                <a:effectLst/>
              </a:rPr>
              <a:t>Jakarta </a:t>
            </a:r>
            <a:r>
              <a:rPr lang="de-DE" b="1" i="0" dirty="0" err="1">
                <a:solidFill>
                  <a:srgbClr val="202122"/>
                </a:solidFill>
                <a:effectLst/>
              </a:rPr>
              <a:t>RESTful</a:t>
            </a:r>
            <a:r>
              <a:rPr lang="de-DE" b="1" i="0" dirty="0">
                <a:solidFill>
                  <a:srgbClr val="202122"/>
                </a:solidFill>
                <a:effectLst/>
              </a:rPr>
              <a:t> Web Services</a:t>
            </a:r>
            <a:r>
              <a:rPr lang="de-DE" b="0" i="0" dirty="0">
                <a:solidFill>
                  <a:srgbClr val="202122"/>
                </a:solidFill>
                <a:effectLst/>
              </a:rPr>
              <a:t> (JAX-RS; handelt es sich um die Spezifikation einer </a:t>
            </a:r>
            <a:r>
              <a:rPr lang="de-DE" b="0" i="0" u="none" strike="noStrike" dirty="0">
                <a:solidFill>
                  <a:srgbClr val="0645AD"/>
                </a:solidFill>
                <a:effectLst/>
                <a:hlinkClick r:id="rId2" tooltip="Programmierschnittstelle"/>
              </a:rPr>
              <a:t>Programmierschnittstelle</a:t>
            </a:r>
            <a:r>
              <a:rPr lang="de-DE" b="0" i="0" dirty="0">
                <a:solidFill>
                  <a:srgbClr val="202122"/>
                </a:solidFill>
                <a:effectLst/>
              </a:rPr>
              <a:t> (API) der Programmiersprache </a:t>
            </a:r>
            <a:r>
              <a:rPr lang="de-DE" b="0" i="0" u="none" strike="noStrike" dirty="0">
                <a:solidFill>
                  <a:srgbClr val="0645AD"/>
                </a:solidFill>
                <a:effectLst/>
                <a:hlinkClick r:id="rId3" tooltip="Java (Programmiersprache)"/>
              </a:rPr>
              <a:t>Java</a:t>
            </a:r>
            <a:r>
              <a:rPr lang="de-DE" b="0" i="0" dirty="0">
                <a:solidFill>
                  <a:srgbClr val="202122"/>
                </a:solidFill>
                <a:effectLst/>
              </a:rPr>
              <a:t>, </a:t>
            </a:r>
          </a:p>
          <a:p>
            <a:pPr algn="l"/>
            <a:r>
              <a:rPr lang="de-DE" b="0" i="0" dirty="0">
                <a:solidFill>
                  <a:srgbClr val="202122"/>
                </a:solidFill>
                <a:effectLst/>
              </a:rPr>
              <a:t>die die Verwendung des Software-Architekturstils </a:t>
            </a:r>
            <a:r>
              <a:rPr lang="de-DE" b="0" i="0" u="none" strike="noStrike" dirty="0" err="1">
                <a:solidFill>
                  <a:srgbClr val="0645AD"/>
                </a:solidFill>
                <a:effectLst/>
                <a:hlinkClick r:id="rId4" tooltip="Representational State Transfer"/>
              </a:rPr>
              <a:t>Representational</a:t>
            </a:r>
            <a:r>
              <a:rPr lang="de-DE" b="0" i="0" u="none" strike="noStrike" dirty="0">
                <a:solidFill>
                  <a:srgbClr val="0645AD"/>
                </a:solidFill>
                <a:effectLst/>
                <a:hlinkClick r:id="rId4" tooltip="Representational State Transfer"/>
              </a:rPr>
              <a:t> State Transfer</a:t>
            </a:r>
            <a:r>
              <a:rPr lang="de-DE" b="0" i="0" dirty="0">
                <a:solidFill>
                  <a:srgbClr val="202122"/>
                </a:solidFill>
                <a:effectLst/>
              </a:rPr>
              <a:t> (REST) im Rahmen von </a:t>
            </a:r>
            <a:r>
              <a:rPr lang="de-DE" b="0" i="0" u="none" strike="noStrike" dirty="0">
                <a:solidFill>
                  <a:srgbClr val="0645AD"/>
                </a:solidFill>
                <a:effectLst/>
                <a:hlinkClick r:id="rId5" tooltip="Webservice"/>
              </a:rPr>
              <a:t>Webservices</a:t>
            </a:r>
            <a:r>
              <a:rPr lang="de-DE" b="0" i="0" dirty="0">
                <a:solidFill>
                  <a:srgbClr val="202122"/>
                </a:solidFill>
                <a:effectLst/>
              </a:rPr>
              <a:t> ermöglicht und vereinheitlicht.</a:t>
            </a:r>
          </a:p>
          <a:p>
            <a:pPr algn="l"/>
            <a:r>
              <a:rPr lang="de-DE" b="0" i="0" dirty="0">
                <a:solidFill>
                  <a:srgbClr val="202122"/>
                </a:solidFill>
                <a:effectLst/>
              </a:rPr>
              <a:t>Die in der Spezifikation beschriebenen Funktionalitäten wurden vom </a:t>
            </a:r>
            <a:r>
              <a:rPr lang="de-DE" b="0" i="0" u="none" strike="noStrike" dirty="0">
                <a:solidFill>
                  <a:srgbClr val="0645AD"/>
                </a:solidFill>
                <a:effectLst/>
                <a:hlinkClick r:id="rId6" tooltip="Java Community Process"/>
              </a:rPr>
              <a:t>Java Community </a:t>
            </a:r>
            <a:r>
              <a:rPr lang="de-DE" b="0" i="0" u="none" strike="noStrike" dirty="0" err="1">
                <a:solidFill>
                  <a:srgbClr val="0645AD"/>
                </a:solidFill>
                <a:effectLst/>
                <a:hlinkClick r:id="rId6" tooltip="Java Community Process"/>
              </a:rPr>
              <a:t>Process</a:t>
            </a:r>
            <a:r>
              <a:rPr lang="de-DE" b="0" i="0" dirty="0">
                <a:solidFill>
                  <a:srgbClr val="202122"/>
                </a:solidFill>
                <a:effectLst/>
              </a:rPr>
              <a:t> erarbeitet </a:t>
            </a:r>
          </a:p>
          <a:p>
            <a:pPr algn="l"/>
            <a:r>
              <a:rPr lang="de-DE" b="0" i="0" dirty="0">
                <a:solidFill>
                  <a:srgbClr val="202122"/>
                </a:solidFill>
                <a:effectLst/>
              </a:rPr>
              <a:t>und im </a:t>
            </a:r>
            <a:r>
              <a:rPr lang="de-DE" b="0" i="0" u="none" strike="noStrike" dirty="0">
                <a:solidFill>
                  <a:srgbClr val="0645AD"/>
                </a:solidFill>
                <a:effectLst/>
                <a:hlinkClick r:id="rId7" tooltip="Java Specification Request"/>
              </a:rPr>
              <a:t>Java </a:t>
            </a:r>
            <a:r>
              <a:rPr lang="de-DE" b="0" i="0" u="none" strike="noStrike" dirty="0" err="1">
                <a:solidFill>
                  <a:srgbClr val="0645AD"/>
                </a:solidFill>
                <a:effectLst/>
                <a:hlinkClick r:id="rId7" tooltip="Java Specification Request"/>
              </a:rPr>
              <a:t>Specification</a:t>
            </a:r>
            <a:r>
              <a:rPr lang="de-DE" b="0" i="0" u="none" strike="noStrike" dirty="0">
                <a:solidFill>
                  <a:srgbClr val="0645AD"/>
                </a:solidFill>
                <a:effectLst/>
                <a:hlinkClick r:id="rId7" tooltip="Java Specification Request"/>
              </a:rPr>
              <a:t> Request</a:t>
            </a:r>
            <a:r>
              <a:rPr lang="de-DE" b="0" i="0" dirty="0">
                <a:solidFill>
                  <a:srgbClr val="202122"/>
                </a:solidFill>
                <a:effectLst/>
              </a:rPr>
              <a:t> 311</a:t>
            </a:r>
            <a:r>
              <a:rPr lang="de-DE" b="0" i="0" u="none" strike="noStrike" baseline="30000" dirty="0">
                <a:solidFill>
                  <a:srgbClr val="0645AD"/>
                </a:solidFill>
                <a:effectLst/>
                <a:hlinkClick r:id="rId8"/>
              </a:rPr>
              <a:t>[1]</a:t>
            </a:r>
            <a:r>
              <a:rPr lang="de-DE" b="0" i="0" dirty="0">
                <a:solidFill>
                  <a:srgbClr val="202122"/>
                </a:solidFill>
                <a:effectLst/>
              </a:rPr>
              <a:t> verabschiedet.</a:t>
            </a:r>
          </a:p>
          <a:p>
            <a:pPr algn="l"/>
            <a:r>
              <a:rPr lang="de-DE" b="0" i="0" dirty="0">
                <a:solidFill>
                  <a:srgbClr val="202122"/>
                </a:solidFill>
                <a:effectLst/>
              </a:rPr>
              <a:t>Wie auch andere Programmierschnittstellen der </a:t>
            </a:r>
            <a:r>
              <a:rPr lang="de-DE" b="0" i="0" u="none" strike="noStrike" dirty="0">
                <a:solidFill>
                  <a:srgbClr val="0645AD"/>
                </a:solidFill>
                <a:effectLst/>
                <a:hlinkClick r:id="rId9" tooltip="Jakarta EE"/>
              </a:rPr>
              <a:t>Jakarta EE</a:t>
            </a:r>
            <a:r>
              <a:rPr lang="de-DE" b="0" i="0" dirty="0">
                <a:solidFill>
                  <a:srgbClr val="202122"/>
                </a:solidFill>
                <a:effectLst/>
              </a:rPr>
              <a:t> (JEE) benutzt JAX-RS </a:t>
            </a:r>
            <a:r>
              <a:rPr lang="de-DE" b="0" i="0" u="none" strike="noStrike" dirty="0">
                <a:solidFill>
                  <a:srgbClr val="0645AD"/>
                </a:solidFill>
                <a:effectLst/>
                <a:hlinkClick r:id="rId10" tooltip="Annotation (Java)"/>
              </a:rPr>
              <a:t>Annotationen</a:t>
            </a:r>
            <a:r>
              <a:rPr lang="de-DE" b="0" i="0" dirty="0">
                <a:solidFill>
                  <a:srgbClr val="202122"/>
                </a:solidFill>
                <a:effectLst/>
              </a:rPr>
              <a:t>, um die Entwicklung und das </a:t>
            </a:r>
            <a:r>
              <a:rPr lang="de-DE" b="0" i="0" u="none" strike="noStrike" dirty="0" err="1">
                <a:solidFill>
                  <a:srgbClr val="0645AD"/>
                </a:solidFill>
                <a:effectLst/>
                <a:hlinkClick r:id="rId11" tooltip="Softwareverteilung"/>
              </a:rPr>
              <a:t>Deployment</a:t>
            </a:r>
            <a:r>
              <a:rPr lang="de-DE" b="0" i="0" dirty="0">
                <a:solidFill>
                  <a:srgbClr val="202122"/>
                </a:solidFill>
                <a:effectLst/>
              </a:rPr>
              <a:t> von Webservice-Clients und Service-Endpunkten zu vereinfachen.</a:t>
            </a:r>
          </a:p>
          <a:p>
            <a:endParaRPr lang="de-DE" dirty="0"/>
          </a:p>
        </p:txBody>
      </p:sp>
      <p:sp>
        <p:nvSpPr>
          <p:cNvPr id="5" name="Textfeld 4">
            <a:extLst>
              <a:ext uri="{FF2B5EF4-FFF2-40B4-BE49-F238E27FC236}">
                <a16:creationId xmlns:a16="http://schemas.microsoft.com/office/drawing/2014/main" id="{EF5A0438-912B-6B1F-F7DA-C61479B969DA}"/>
              </a:ext>
            </a:extLst>
          </p:cNvPr>
          <p:cNvSpPr txBox="1"/>
          <p:nvPr/>
        </p:nvSpPr>
        <p:spPr>
          <a:xfrm>
            <a:off x="740328" y="5856229"/>
            <a:ext cx="6094602" cy="369332"/>
          </a:xfrm>
          <a:prstGeom prst="rect">
            <a:avLst/>
          </a:prstGeom>
          <a:noFill/>
        </p:spPr>
        <p:txBody>
          <a:bodyPr wrap="square">
            <a:spAutoFit/>
          </a:bodyPr>
          <a:lstStyle/>
          <a:p>
            <a:r>
              <a:rPr lang="de-DE" dirty="0"/>
              <a:t>https://de.wikipedia.org/wiki/Jakarta_RESTful_Web_Services</a:t>
            </a:r>
          </a:p>
        </p:txBody>
      </p:sp>
    </p:spTree>
    <p:extLst>
      <p:ext uri="{BB962C8B-B14F-4D97-AF65-F5344CB8AC3E}">
        <p14:creationId xmlns:p14="http://schemas.microsoft.com/office/powerpoint/2010/main" val="281220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E8349-85CE-1690-6018-0E4AA72F5205}"/>
              </a:ext>
            </a:extLst>
          </p:cNvPr>
          <p:cNvSpPr>
            <a:spLocks noGrp="1"/>
          </p:cNvSpPr>
          <p:nvPr>
            <p:ph type="title"/>
          </p:nvPr>
        </p:nvSpPr>
        <p:spPr>
          <a:xfrm>
            <a:off x="4965430" y="629266"/>
            <a:ext cx="6586491" cy="1676603"/>
          </a:xfrm>
        </p:spPr>
        <p:txBody>
          <a:bodyPr>
            <a:normAutofit/>
          </a:bodyPr>
          <a:lstStyle/>
          <a:p>
            <a:r>
              <a:rPr lang="de-DE" sz="5400"/>
              <a:t>JAX-RS (JSR-311) : Goals</a:t>
            </a:r>
          </a:p>
        </p:txBody>
      </p:sp>
      <p:sp>
        <p:nvSpPr>
          <p:cNvPr id="3" name="Inhaltsplatzhalter 2">
            <a:extLst>
              <a:ext uri="{FF2B5EF4-FFF2-40B4-BE49-F238E27FC236}">
                <a16:creationId xmlns:a16="http://schemas.microsoft.com/office/drawing/2014/main" id="{ED5BBDFF-41BB-E208-6DC1-853BCB5C2691}"/>
              </a:ext>
            </a:extLst>
          </p:cNvPr>
          <p:cNvSpPr>
            <a:spLocks noGrp="1"/>
          </p:cNvSpPr>
          <p:nvPr>
            <p:ph idx="1"/>
          </p:nvPr>
        </p:nvSpPr>
        <p:spPr>
          <a:xfrm>
            <a:off x="4965431" y="2438400"/>
            <a:ext cx="6586489" cy="3785419"/>
          </a:xfrm>
        </p:spPr>
        <p:txBody>
          <a:bodyPr>
            <a:normAutofit/>
          </a:bodyPr>
          <a:lstStyle/>
          <a:p>
            <a:r>
              <a:rPr lang="en-US" sz="2400" dirty="0"/>
              <a:t>POJO-based</a:t>
            </a:r>
          </a:p>
          <a:p>
            <a:r>
              <a:rPr lang="en-US" sz="2400" dirty="0"/>
              <a:t>HTTP-centric</a:t>
            </a:r>
          </a:p>
          <a:p>
            <a:r>
              <a:rPr lang="en-US" sz="2400" dirty="0"/>
              <a:t>Format independent</a:t>
            </a:r>
          </a:p>
          <a:p>
            <a:r>
              <a:rPr lang="en-US" sz="2400" dirty="0"/>
              <a:t>Container independent</a:t>
            </a:r>
          </a:p>
          <a:p>
            <a:r>
              <a:rPr lang="en-US" sz="2400" dirty="0"/>
              <a:t>Availability as standalone and enterprise platforms</a:t>
            </a:r>
          </a:p>
          <a:p>
            <a:endParaRPr lang="de-DE" sz="2400" dirty="0"/>
          </a:p>
        </p:txBody>
      </p:sp>
      <p:pic>
        <p:nvPicPr>
          <p:cNvPr id="5" name="Picture 4" descr="Forklift lifting a container in the yard">
            <a:extLst>
              <a:ext uri="{FF2B5EF4-FFF2-40B4-BE49-F238E27FC236}">
                <a16:creationId xmlns:a16="http://schemas.microsoft.com/office/drawing/2014/main" id="{0CB8F17F-F3F3-6CBE-23CC-35DF5BA8FEA7}"/>
              </a:ext>
            </a:extLst>
          </p:cNvPr>
          <p:cNvPicPr>
            <a:picLocks noChangeAspect="1"/>
          </p:cNvPicPr>
          <p:nvPr/>
        </p:nvPicPr>
        <p:blipFill rotWithShape="1">
          <a:blip r:embed="rId3"/>
          <a:srcRect l="18294" r="36587" b="-1"/>
          <a:stretch/>
        </p:blipFill>
        <p:spPr>
          <a:xfrm>
            <a:off x="20" y="10"/>
            <a:ext cx="4635571" cy="6857990"/>
          </a:xfrm>
          <a:prstGeom prst="rect">
            <a:avLst/>
          </a:prstGeom>
          <a:effectLst/>
        </p:spPr>
      </p:pic>
    </p:spTree>
    <p:extLst>
      <p:ext uri="{BB962C8B-B14F-4D97-AF65-F5344CB8AC3E}">
        <p14:creationId xmlns:p14="http://schemas.microsoft.com/office/powerpoint/2010/main" val="28277604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S_IT_Master.pptx" id="{DD70904B-0E6F-42E5-AA52-16AC4AA922C2}" vid="{C6E46F5C-11AF-40CB-8E25-1D40041870A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CGS_IT_Master_Vorlage</Template>
  <TotalTime>0</TotalTime>
  <Words>1774</Words>
  <Application>Microsoft Office PowerPoint</Application>
  <PresentationFormat>Breitbild</PresentationFormat>
  <Paragraphs>151</Paragraphs>
  <Slides>28</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28</vt:i4>
      </vt:variant>
    </vt:vector>
  </HeadingPairs>
  <TitlesOfParts>
    <vt:vector size="36" baseType="lpstr">
      <vt:lpstr>Arial</vt:lpstr>
      <vt:lpstr>Calibri</vt:lpstr>
      <vt:lpstr>Calibri Light</vt:lpstr>
      <vt:lpstr>canada-type-gibson</vt:lpstr>
      <vt:lpstr>JetBrains Mono</vt:lpstr>
      <vt:lpstr>Lucida Grande</vt:lpstr>
      <vt:lpstr>OpenSansRegular</vt:lpstr>
      <vt:lpstr>Office</vt:lpstr>
      <vt:lpstr>Java  Rest Services </vt:lpstr>
      <vt:lpstr>Inhalt</vt:lpstr>
      <vt:lpstr>REST : Definition [Wikipedia]</vt:lpstr>
      <vt:lpstr>Rest is</vt:lpstr>
      <vt:lpstr>Rest Methods</vt:lpstr>
      <vt:lpstr>Rest API URL Design</vt:lpstr>
      <vt:lpstr>Jax-RS  Rest Services</vt:lpstr>
      <vt:lpstr>Jax-RS Definition - Wikipedia</vt:lpstr>
      <vt:lpstr>JAX-RS (JSR-311) : Goals</vt:lpstr>
      <vt:lpstr>Jaxrs - Resteasy</vt:lpstr>
      <vt:lpstr>Jaxrs &amp; Resteasy Documentation</vt:lpstr>
      <vt:lpstr>Using @Path and @GET, @POST, etc.</vt:lpstr>
      <vt:lpstr>@PathParam </vt:lpstr>
      <vt:lpstr>Lösung1</vt:lpstr>
      <vt:lpstr>@QueryParam</vt:lpstr>
      <vt:lpstr>Query Parameter – 2 </vt:lpstr>
      <vt:lpstr>Default Werte für Query Parameter</vt:lpstr>
      <vt:lpstr>Spezial Informationen</vt:lpstr>
      <vt:lpstr>Try and Test APIs</vt:lpstr>
      <vt:lpstr>Form Param &amp; @Form</vt:lpstr>
      <vt:lpstr>Jakarta Content Negotiation</vt:lpstr>
      <vt:lpstr>@Produces and @Consumes</vt:lpstr>
      <vt:lpstr>JSON Support via Jackson Project</vt:lpstr>
      <vt:lpstr>Aufgabe 2:</vt:lpstr>
      <vt:lpstr>Jaxrs Resteasy Advanced Features</vt:lpstr>
      <vt:lpstr>Json – Object Output</vt:lpstr>
      <vt:lpstr>Json – Object Input</vt:lpstr>
      <vt:lpstr>Danke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Development </dc:title>
  <dc:creator>CHRISTIAN SCHAEFER</dc:creator>
  <cp:lastModifiedBy>Christian Schaefer</cp:lastModifiedBy>
  <cp:revision>36</cp:revision>
  <dcterms:created xsi:type="dcterms:W3CDTF">2021-11-20T17:21:29Z</dcterms:created>
  <dcterms:modified xsi:type="dcterms:W3CDTF">2023-06-08T13:04:12Z</dcterms:modified>
</cp:coreProperties>
</file>