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89" r:id="rId3"/>
    <p:sldId id="29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7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3" autoAdjust="0"/>
    <p:restoredTop sz="95822" autoAdjust="0"/>
  </p:normalViewPr>
  <p:slideViewPr>
    <p:cSldViewPr snapToGrid="0">
      <p:cViewPr varScale="1">
        <p:scale>
          <a:sx n="121" d="100"/>
          <a:sy n="121" d="100"/>
        </p:scale>
        <p:origin x="408" y="3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83E9E-B2EC-4F27-AD26-CFDCB6B122B4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C751-C91A-4C31-A698-FAFA0E3076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7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br>
              <a:rPr lang="de-DE" dirty="0"/>
            </a:br>
            <a:r>
              <a:rPr lang="de-DE" dirty="0"/>
              <a:t>Rest Services </a:t>
            </a:r>
            <a:br>
              <a:rPr lang="de-DE" dirty="0"/>
            </a:br>
            <a:r>
              <a:rPr lang="de-DE" dirty="0"/>
              <a:t>Security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2025</a:t>
            </a:r>
          </a:p>
          <a:p>
            <a:r>
              <a:rPr lang="de-DE" dirty="0"/>
              <a:t>Version 1.0.6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382105" cy="19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99A2-FEE4-C02E-BAAF-69D307F4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Swagger Login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9DF2F-864F-4EE1-5D02-3ABE6376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74203" cy="1266583"/>
          </a:xfrm>
        </p:spPr>
        <p:txBody>
          <a:bodyPr/>
          <a:lstStyle/>
          <a:p>
            <a:r>
              <a:rPr lang="de-DE" dirty="0"/>
              <a:t>Swagger stellt für die Basic Security auch eine Login Maske zur Verfügung</a:t>
            </a:r>
          </a:p>
        </p:txBody>
      </p:sp>
      <p:pic>
        <p:nvPicPr>
          <p:cNvPr id="4" name="Grafik 3" descr="Ein Bild, das Text, Software, Computersymbol, Betriebssystem enthält.&#10;&#10;Automatisch generierte Beschreibung">
            <a:extLst>
              <a:ext uri="{FF2B5EF4-FFF2-40B4-BE49-F238E27FC236}">
                <a16:creationId xmlns:a16="http://schemas.microsoft.com/office/drawing/2014/main" id="{A4252027-F2B0-9332-DB58-3EB97EFE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11" y="3521174"/>
            <a:ext cx="5760720" cy="22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02663-3B3D-B9A1-4338-4E8C8CE4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QuarkusTest</a:t>
            </a:r>
            <a:r>
              <a:rPr lang="de-DE" dirty="0"/>
              <a:t> Support für 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D450C-7B81-9E97-8C2A-8714D0EAF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672" cy="4351338"/>
          </a:xfrm>
        </p:spPr>
        <p:txBody>
          <a:bodyPr/>
          <a:lstStyle/>
          <a:p>
            <a:r>
              <a:rPr lang="en-US" dirty="0"/>
              <a:t>Quarkus Test </a:t>
            </a:r>
            <a:r>
              <a:rPr lang="en-US" dirty="0" err="1"/>
              <a:t>unterstüzt</a:t>
            </a:r>
            <a:r>
              <a:rPr lang="en-US" dirty="0"/>
              <a:t> das </a:t>
            </a:r>
            <a:r>
              <a:rPr lang="en-US" dirty="0" err="1"/>
              <a:t>Testen</a:t>
            </a:r>
            <a:r>
              <a:rPr lang="en-US" dirty="0"/>
              <a:t> der Security </a:t>
            </a:r>
            <a:r>
              <a:rPr lang="en-US" dirty="0" err="1"/>
              <a:t>mittels</a:t>
            </a:r>
            <a:r>
              <a:rPr lang="en-US" dirty="0"/>
              <a:t> Rest Assured fluent API .basic 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DA6A48-185F-7E7E-3390-05E063FBE091}"/>
              </a:ext>
            </a:extLst>
          </p:cNvPr>
          <p:cNvSpPr txBox="1"/>
          <p:nvPr/>
        </p:nvSpPr>
        <p:spPr>
          <a:xfrm>
            <a:off x="6023872" y="2041958"/>
            <a:ext cx="6097162" cy="30428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@Test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shouldNotAccessUserWhenAdminAuthenticated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i="1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given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.auth().preemptive()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.basic(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"admin"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"admin"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.when()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.get(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api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/users/me"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.then()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.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statusCode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HttpStatus.</a:t>
            </a:r>
            <a:r>
              <a:rPr lang="en-US" sz="1800" b="1" i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SC_FORBIDDEN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5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E8EAE-6143-CD18-64FF-3E4B1E9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QuarkusTest</a:t>
            </a:r>
            <a:r>
              <a:rPr lang="de-DE" dirty="0"/>
              <a:t> Security via Swagger &amp; </a:t>
            </a:r>
            <a:r>
              <a:rPr lang="de-DE" dirty="0" err="1"/>
              <a:t>Curl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AE358-27D8-7217-AF02-E1011797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5629" cy="4351338"/>
          </a:xfrm>
        </p:spPr>
        <p:txBody>
          <a:bodyPr/>
          <a:lstStyle/>
          <a:p>
            <a:r>
              <a:rPr lang="de-DE" dirty="0"/>
              <a:t>Basic Security wird via </a:t>
            </a:r>
            <a:r>
              <a:rPr lang="de-DE" dirty="0" err="1"/>
              <a:t>Authorization</a:t>
            </a:r>
            <a:r>
              <a:rPr lang="de-DE" dirty="0"/>
              <a:t> Header an den Server übermittelt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1253A6-D600-1095-2DD5-D1FCF8F2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724" y="2777853"/>
            <a:ext cx="5793527" cy="11079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curl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-X 'GET' \ 'http://localhost:8080/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api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admin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‘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-H '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accept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text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plain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‘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-H '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Authorization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Basic YWRtaW46YWRtaW4='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4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 Standard</a:t>
            </a:r>
            <a:r>
              <a:rPr lang="de-DE" dirty="0">
                <a:solidFill>
                  <a:srgbClr val="3C3C3C"/>
                </a:solidFill>
                <a:latin typeface="OpenSansRegular"/>
              </a:rPr>
              <a:t>s</a:t>
            </a:r>
          </a:p>
          <a:p>
            <a:r>
              <a:rPr lang="de-DE" dirty="0"/>
              <a:t>Rest Methoden</a:t>
            </a:r>
          </a:p>
          <a:p>
            <a:r>
              <a:rPr lang="de-DE" dirty="0" err="1"/>
              <a:t>JaxRs</a:t>
            </a:r>
            <a:r>
              <a:rPr lang="de-DE" dirty="0"/>
              <a:t> Library</a:t>
            </a:r>
          </a:p>
          <a:p>
            <a:pPr algn="l"/>
            <a:r>
              <a:rPr lang="de-DE" dirty="0"/>
              <a:t>Java Beispiele</a:t>
            </a:r>
          </a:p>
          <a:p>
            <a:pPr algn="l"/>
            <a:r>
              <a:rPr lang="de-DE" dirty="0"/>
              <a:t>Erweiterte Dokumentation</a:t>
            </a:r>
          </a:p>
          <a:p>
            <a:pPr algn="l"/>
            <a:r>
              <a:rPr lang="de-DE" dirty="0" err="1"/>
              <a:t>Dokumentations</a:t>
            </a:r>
            <a:r>
              <a:rPr lang="de-DE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A7E0-0138-04A2-73BB-67857416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 and </a:t>
            </a:r>
            <a:r>
              <a:rPr lang="de-DE" dirty="0" err="1"/>
              <a:t>Authorization</a:t>
            </a:r>
            <a:endParaRPr lang="en-US" dirty="0"/>
          </a:p>
        </p:txBody>
      </p:sp>
      <p:pic>
        <p:nvPicPr>
          <p:cNvPr id="1026" name="Picture 2" descr="OIDC with Keycloak and Quarkus in action | Medium">
            <a:extLst>
              <a:ext uri="{FF2B5EF4-FFF2-40B4-BE49-F238E27FC236}">
                <a16:creationId xmlns:a16="http://schemas.microsoft.com/office/drawing/2014/main" id="{2864A7A6-46ED-1573-5A10-56EB6580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80" y="2186517"/>
            <a:ext cx="47529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0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7CAB5-72E7-AAFF-31AF-EEDE2948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- 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A12B1-F3C1-093E-4391-D406089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3989" cy="4351338"/>
          </a:xfrm>
        </p:spPr>
        <p:txBody>
          <a:bodyPr/>
          <a:lstStyle/>
          <a:p>
            <a:r>
              <a:rPr lang="de-DE" dirty="0"/>
              <a:t>Das Beispiel basiert auf der Quarkus Basic Security Dokumentation</a:t>
            </a:r>
          </a:p>
          <a:p>
            <a:r>
              <a:rPr lang="de-DE" dirty="0"/>
              <a:t>Basic HTTP Security wird aktiviert</a:t>
            </a:r>
          </a:p>
          <a:p>
            <a:r>
              <a:rPr lang="de-DE" dirty="0" err="1"/>
              <a:t>JaxRS</a:t>
            </a:r>
            <a:r>
              <a:rPr lang="de-DE" dirty="0"/>
              <a:t> Security </a:t>
            </a:r>
            <a:r>
              <a:rPr lang="de-DE" dirty="0" err="1"/>
              <a:t>Annotations</a:t>
            </a:r>
            <a:r>
              <a:rPr lang="de-DE" dirty="0"/>
              <a:t> für Rest Services werden konfiguriert und verwendet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A71D25-990C-50A9-01FE-DBB1A8809EA1}"/>
              </a:ext>
            </a:extLst>
          </p:cNvPr>
          <p:cNvSpPr txBox="1"/>
          <p:nvPr/>
        </p:nvSpPr>
        <p:spPr>
          <a:xfrm>
            <a:off x="6279812" y="2091831"/>
            <a:ext cx="5677189" cy="1561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&lt;!-- add </a:t>
            </a:r>
            <a:r>
              <a:rPr lang="en-US" sz="1800" i="1" dirty="0" err="1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quarkus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security via </a:t>
            </a:r>
            <a:r>
              <a:rPr lang="en-US" sz="1800" i="1" dirty="0" err="1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jpa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user entity --&gt;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io.quarkus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&lt;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quarkus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-security-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jpa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2D49E6-D684-4EEC-5CDC-84A8942AF37E}"/>
              </a:ext>
            </a:extLst>
          </p:cNvPr>
          <p:cNvSpPr txBox="1"/>
          <p:nvPr/>
        </p:nvSpPr>
        <p:spPr>
          <a:xfrm>
            <a:off x="6147769" y="4137016"/>
            <a:ext cx="5809233" cy="1561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&lt;!-- </a:t>
            </a:r>
            <a:r>
              <a:rPr lang="en-US" sz="1800" i="1" dirty="0" err="1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panachache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quarkus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jpa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extensions --&gt;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io.quarkus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quarkus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-hibernate-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orm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-panache&lt;/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9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D1B7D-A799-8ACB-2DDA-C834B274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Beispiel Secure 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B4E796-54D8-E9FA-60A6-ACC00F33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75" y="2006601"/>
            <a:ext cx="8538850" cy="243348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A18EE82-3C71-D75A-BDC3-F6134DBD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4658289"/>
            <a:ext cx="43116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</a:t>
            </a:r>
            <a:br>
              <a:rPr kumimoji="0" lang="de-DE" altLang="de-DE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quarkus.http.auth.basic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9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59004-3948-9FBE-C45C-EB8E9EE3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Public Ressource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DC77E-EF4A-7D48-DE9C-D5B24CED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617" cy="4351338"/>
          </a:xfrm>
        </p:spPr>
        <p:txBody>
          <a:bodyPr/>
          <a:lstStyle/>
          <a:p>
            <a:r>
              <a:rPr lang="de-DE" dirty="0"/>
              <a:t>Eine öffentliche Ressource wird mittels @PermitAll gekennzeichnet. </a:t>
            </a:r>
          </a:p>
          <a:p>
            <a:r>
              <a:rPr lang="de-DE" dirty="0"/>
              <a:t>Sie benötigt kein Login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EB00B0-220F-E8CC-73D4-3596A313EA24}"/>
              </a:ext>
            </a:extLst>
          </p:cNvPr>
          <p:cNvSpPr txBox="1"/>
          <p:nvPr/>
        </p:nvSpPr>
        <p:spPr>
          <a:xfrm>
            <a:off x="5540496" y="1979137"/>
            <a:ext cx="6097162" cy="38407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jakarta.annotation.security.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PermitAll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808000"/>
              </a:solidFill>
              <a:effectLst/>
              <a:latin typeface="JetBrains Mono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"/api/public"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PublicResource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@GET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@PermitAll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@Produces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(MediaType.</a:t>
            </a:r>
            <a:r>
              <a:rPr lang="en-US" sz="1800" b="1" i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TEXT_PLAIN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publicResource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"public"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6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3B55E-924E-5F1E-F363-1E072F7B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 -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- User Access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5C783-0913-A96D-3088-D2D4C858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5379" cy="4351338"/>
          </a:xfrm>
        </p:spPr>
        <p:txBody>
          <a:bodyPr/>
          <a:lstStyle/>
          <a:p>
            <a:r>
              <a:rPr lang="de-DE" dirty="0"/>
              <a:t>Die Annotation @RolesAllowed kennzeichnet einen </a:t>
            </a:r>
            <a:r>
              <a:rPr lang="de-DE" dirty="0" err="1"/>
              <a:t>Resource</a:t>
            </a:r>
            <a:r>
              <a:rPr lang="de-DE" dirty="0"/>
              <a:t> Pfad als geschützt. Der Benutzer benötigt eine gültige User Session. </a:t>
            </a:r>
          </a:p>
          <a:p>
            <a:r>
              <a:rPr lang="de-DE" dirty="0"/>
              <a:t>Der Benutzer muss in der richtigen User-Rolle sein.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CEA962-70F0-AC56-1D1B-0D57A2BF6910}"/>
              </a:ext>
            </a:extLst>
          </p:cNvPr>
          <p:cNvSpPr txBox="1"/>
          <p:nvPr/>
        </p:nvSpPr>
        <p:spPr>
          <a:xfrm>
            <a:off x="5498616" y="1759408"/>
            <a:ext cx="6097162" cy="33391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"/api/users"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UserResource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@GET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@RolesAllowed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"/me"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me(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@Context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securityContext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securityContext.getUserPrincipal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2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69755-73CA-42E7-EA40-6E4087EE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Security – Admin </a:t>
            </a:r>
            <a:r>
              <a:rPr lang="de-DE" dirty="0" err="1"/>
              <a:t>Role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32670-ED98-74A7-9E5E-8EE4A4F8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8994" cy="4351338"/>
          </a:xfrm>
        </p:spPr>
        <p:txBody>
          <a:bodyPr/>
          <a:lstStyle/>
          <a:p>
            <a:r>
              <a:rPr lang="de-DE" dirty="0"/>
              <a:t>Der Admin User ist nur eine spezielle Rolle.</a:t>
            </a:r>
          </a:p>
          <a:p>
            <a:r>
              <a:rPr lang="de-DE" dirty="0"/>
              <a:t>Alle Benutzer (User) die diese Rolle zugwiesen haben, dürfen die Methode auch aufrufen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44646C-BF07-EDD7-E1AB-95E81C677717}"/>
              </a:ext>
            </a:extLst>
          </p:cNvPr>
          <p:cNvSpPr txBox="1"/>
          <p:nvPr/>
        </p:nvSpPr>
        <p:spPr>
          <a:xfrm>
            <a:off x="5861583" y="2195521"/>
            <a:ext cx="6097162" cy="30428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@Path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"/api/admin"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AdminResource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@GET</a:t>
            </a:r>
            <a:b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@RolesAllowed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"admin"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@Produces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(MediaType.</a:t>
            </a:r>
            <a:r>
              <a:rPr lang="en-US" sz="1800" b="1" i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TEXT_PLAIN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adminResource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"admin"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1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5186-7294-97A0-75A0-671B7FA9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</a:t>
            </a:r>
            <a:r>
              <a:rPr lang="de-DE" dirty="0" err="1"/>
              <a:t>Panacache</a:t>
            </a:r>
            <a:r>
              <a:rPr lang="de-DE" dirty="0"/>
              <a:t> User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E8842-3C64-A46D-8C40-F39ABA0DF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795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Quarkus JPA Security Extension bietet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zur Abbildung der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Berechtigungen in der Datenbank 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Zusätzlich konfiguriert diese Extension das Quarkus System und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Resteasy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so, dass diese Benutzer auch an das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JaxRS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entsprechend angebunden und richtig konfiguriert werden.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Beispiel nutzt zusätzlich Quarkus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Panache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für ein einfacheres Datenbank Mapping.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DEF20B-1048-FB11-CA85-763F8E11C76B}"/>
              </a:ext>
            </a:extLst>
          </p:cNvPr>
          <p:cNvSpPr txBox="1"/>
          <p:nvPr/>
        </p:nvSpPr>
        <p:spPr>
          <a:xfrm>
            <a:off x="5861583" y="1236927"/>
            <a:ext cx="6097162" cy="50783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io.quarkus.hibernate.orm.panache.PanacheEntity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io.quarkus.security.jpa.</a:t>
            </a:r>
            <a:r>
              <a:rPr lang="de-DE" sz="1800" dirty="0" err="1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UserDefinition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io.quarkus.security.jpa.</a:t>
            </a:r>
            <a:r>
              <a:rPr lang="de-DE" sz="1800" dirty="0" err="1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Username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io.quarkus.security.jpa.</a:t>
            </a:r>
            <a:r>
              <a:rPr lang="de-DE" sz="1800" dirty="0" err="1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io.quarkus.security.jpa.</a:t>
            </a:r>
            <a:r>
              <a:rPr lang="de-DE" sz="1800" dirty="0" err="1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Roles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@Entity</a:t>
            </a:r>
            <a:b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@Table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(name = </a:t>
            </a:r>
            <a:r>
              <a:rPr lang="de-DE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de-DE" sz="18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test_user</a:t>
            </a:r>
            <a:r>
              <a:rPr lang="de-DE" sz="18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@UserDefinition</a:t>
            </a:r>
            <a:b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User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extends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PanacheEntity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@Username</a:t>
            </a:r>
            <a:b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de-DE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username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@Password</a:t>
            </a:r>
            <a:b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de-DE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// einfache variante für rollen ohne extra </a:t>
            </a:r>
            <a:r>
              <a:rPr lang="de-DE" sz="1800" i="1" dirty="0" err="1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tabelle</a:t>
            </a:r>
            <a:br>
              <a:rPr lang="de-DE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@Roles</a:t>
            </a:r>
            <a:b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de-DE" sz="180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de-DE" sz="18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de-DE" sz="18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de-DE" sz="18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role</a:t>
            </a:r>
            <a:r>
              <a:rPr lang="de-DE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5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734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JetBrains Mono</vt:lpstr>
      <vt:lpstr>OpenSansRegular</vt:lpstr>
      <vt:lpstr>Office</vt:lpstr>
      <vt:lpstr>Java  Rest Services  Security </vt:lpstr>
      <vt:lpstr>Inhalt</vt:lpstr>
      <vt:lpstr>Authentication and Authorization</vt:lpstr>
      <vt:lpstr>Quarkus - Security</vt:lpstr>
      <vt:lpstr>Quarkus – Beispiel Secure API</vt:lpstr>
      <vt:lpstr>Quarkus – Public Ressource</vt:lpstr>
      <vt:lpstr>Quarkus  - Roles Allowed - User Access</vt:lpstr>
      <vt:lpstr>Quarkus – Security – Admin Role</vt:lpstr>
      <vt:lpstr>Quarkus – Panacache User </vt:lpstr>
      <vt:lpstr>Quarkus – Swagger Login</vt:lpstr>
      <vt:lpstr>QuarkusTest Support für Security</vt:lpstr>
      <vt:lpstr>QuarkusTest Security via Swagger &amp; Curl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41</cp:revision>
  <dcterms:created xsi:type="dcterms:W3CDTF">2021-11-20T17:21:29Z</dcterms:created>
  <dcterms:modified xsi:type="dcterms:W3CDTF">2025-03-28T11:30:52Z</dcterms:modified>
</cp:coreProperties>
</file>