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89" r:id="rId3"/>
    <p:sldId id="291" r:id="rId4"/>
    <p:sldId id="290" r:id="rId5"/>
    <p:sldId id="293" r:id="rId6"/>
    <p:sldId id="292" r:id="rId7"/>
    <p:sldId id="296" r:id="rId8"/>
    <p:sldId id="295" r:id="rId9"/>
    <p:sldId id="294" r:id="rId10"/>
    <p:sldId id="297" r:id="rId11"/>
    <p:sldId id="298" r:id="rId12"/>
    <p:sldId id="299" r:id="rId13"/>
    <p:sldId id="27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3" autoAdjust="0"/>
    <p:restoredTop sz="95822" autoAdjust="0"/>
  </p:normalViewPr>
  <p:slideViewPr>
    <p:cSldViewPr snapToGrid="0">
      <p:cViewPr varScale="1">
        <p:scale>
          <a:sx n="121" d="100"/>
          <a:sy n="121" d="100"/>
        </p:scale>
        <p:origin x="288" y="3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83E9E-B2EC-4F27-AD26-CFDCB6B122B4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C751-C91A-4C31-A698-FAFA0E307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7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kus.io/guides/smallrye-health#management-interfa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q/metr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q/health/l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br>
              <a:rPr lang="de-DE" dirty="0"/>
            </a:br>
            <a:r>
              <a:rPr lang="de-DE" dirty="0"/>
              <a:t>Quarkus</a:t>
            </a:r>
            <a:br>
              <a:rPr lang="de-DE" dirty="0"/>
            </a:br>
            <a:r>
              <a:rPr lang="de-DE" dirty="0" err="1"/>
              <a:t>Metrics</a:t>
            </a:r>
            <a:r>
              <a:rPr lang="de-DE" dirty="0"/>
              <a:t> and Health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2025</a:t>
            </a:r>
          </a:p>
          <a:p>
            <a:r>
              <a:rPr lang="de-DE" dirty="0"/>
              <a:t>Version 1.0.7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382105" cy="19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7431-E58F-C0EC-BD46-4C94F529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Health Check </a:t>
            </a:r>
            <a:r>
              <a:rPr lang="de-DE" dirty="0" err="1"/>
              <a:t>for</a:t>
            </a:r>
            <a:r>
              <a:rPr lang="de-DE" dirty="0"/>
              <a:t> Live and </a:t>
            </a:r>
            <a:r>
              <a:rPr lang="de-DE" dirty="0" err="1"/>
              <a:t>Readiness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6CFAC-4A0B-6048-A143-8124B395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947"/>
            <a:ext cx="6045585" cy="2557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4DA19-E5DB-1D77-8E3C-87F1AE2A50A4}"/>
              </a:ext>
            </a:extLst>
          </p:cNvPr>
          <p:cNvSpPr txBox="1"/>
          <p:nvPr/>
        </p:nvSpPr>
        <p:spPr>
          <a:xfrm>
            <a:off x="3064933" y="4980592"/>
            <a:ext cx="364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Use @Liveness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@Readiness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readiness</a:t>
            </a:r>
            <a:r>
              <a:rPr lang="de-DE" dirty="0"/>
              <a:t> </a:t>
            </a:r>
            <a:r>
              <a:rPr lang="de-DE" dirty="0" err="1"/>
              <a:t>probes</a:t>
            </a:r>
            <a:endParaRPr lang="en-US" dirty="0"/>
          </a:p>
        </p:txBody>
      </p:sp>
      <p:pic>
        <p:nvPicPr>
          <p:cNvPr id="8" name="Graphic 7" descr="Lights On outline">
            <a:extLst>
              <a:ext uri="{FF2B5EF4-FFF2-40B4-BE49-F238E27FC236}">
                <a16:creationId xmlns:a16="http://schemas.microsoft.com/office/drawing/2014/main" id="{78F8C5F1-42D2-6169-74A3-1E9160FF7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332" y="47125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3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C5031-9BD6-832B-88F4-B25CDAC6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Readiness and or Startup</a:t>
            </a:r>
          </a:p>
        </p:txBody>
      </p:sp>
      <p:pic>
        <p:nvPicPr>
          <p:cNvPr id="5" name="Picture 4" descr="A screenshot of a survey&#10;&#10;AI-generated content may be incorrect.">
            <a:extLst>
              <a:ext uri="{FF2B5EF4-FFF2-40B4-BE49-F238E27FC236}">
                <a16:creationId xmlns:a16="http://schemas.microsoft.com/office/drawing/2014/main" id="{402E55D5-CE93-E164-8E5E-D0A724C7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852140"/>
            <a:ext cx="11327549" cy="35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8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8E24-625D-C94A-89ED-C09A4E72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- Management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DA04-97C4-E86D-9A32-2225A4CA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48863" cy="3853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By default, the health checks are exposed on the main HTTP server. </a:t>
            </a:r>
          </a:p>
          <a:p>
            <a:pPr marL="0" indent="0">
              <a:buNone/>
            </a:pPr>
            <a:r>
              <a:rPr lang="en-US" sz="2000" dirty="0"/>
              <a:t>You can expose them on a separate network interface and port by setting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quarkus.management.enabled</a:t>
            </a:r>
            <a:r>
              <a:rPr lang="en-US" sz="2000" dirty="0"/>
              <a:t>=true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your application configuration.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Note that this property is a build-time property. </a:t>
            </a:r>
            <a:br>
              <a:rPr lang="en-US" sz="2000" dirty="0"/>
            </a:br>
            <a:r>
              <a:rPr lang="en-US" sz="2000" dirty="0"/>
              <a:t>The value cannot be overridden at runtime.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more details see:</a:t>
            </a:r>
          </a:p>
          <a:p>
            <a:r>
              <a:rPr lang="en-US" sz="2000" dirty="0">
                <a:hlinkClick r:id="rId2"/>
              </a:rPr>
              <a:t>https://quarkus.io/guides/smallrye-health#management-interface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1949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Übersicht</a:t>
            </a:r>
          </a:p>
          <a:p>
            <a:pPr algn="l"/>
            <a:r>
              <a:rPr lang="de-DE" dirty="0" err="1"/>
              <a:t>Metrics</a:t>
            </a:r>
            <a:r>
              <a:rPr lang="de-DE" dirty="0"/>
              <a:t> and Health</a:t>
            </a:r>
          </a:p>
          <a:p>
            <a:pPr algn="l"/>
            <a:r>
              <a:rPr lang="de-DE" dirty="0"/>
              <a:t>Quarkus </a:t>
            </a:r>
            <a:r>
              <a:rPr lang="de-DE" dirty="0" err="1"/>
              <a:t>Metrics</a:t>
            </a:r>
            <a:r>
              <a:rPr lang="de-DE" dirty="0"/>
              <a:t> Features</a:t>
            </a:r>
          </a:p>
          <a:p>
            <a:pPr algn="l"/>
            <a:r>
              <a:rPr lang="de-DE" dirty="0"/>
              <a:t>Source Code </a:t>
            </a:r>
            <a:r>
              <a:rPr lang="de-DE" dirty="0" err="1"/>
              <a:t>Example</a:t>
            </a:r>
            <a:endParaRPr lang="de-DE" dirty="0"/>
          </a:p>
          <a:p>
            <a:pPr algn="l"/>
            <a:r>
              <a:rPr lang="de-DE" dirty="0"/>
              <a:t>Quarkus Health</a:t>
            </a:r>
          </a:p>
          <a:p>
            <a:pPr marL="0" indent="0" algn="l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1DDF6-8B9A-5AD5-7770-D6BEF15E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Health and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C3B256-4F6D-27D5-3844-5B643C80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6388"/>
          </a:xfrm>
        </p:spPr>
        <p:txBody>
          <a:bodyPr>
            <a:normAutofit/>
          </a:bodyPr>
          <a:lstStyle/>
          <a:p>
            <a:r>
              <a:rPr lang="de-DE" sz="2400" dirty="0"/>
              <a:t>Quarks </a:t>
            </a:r>
            <a:r>
              <a:rPr lang="de-DE" sz="2400" dirty="0" err="1"/>
              <a:t>includes</a:t>
            </a:r>
            <a:r>
              <a:rPr lang="de-DE" sz="2400" dirty="0"/>
              <a:t> Microprofile </a:t>
            </a:r>
            <a:r>
              <a:rPr lang="de-DE" sz="2400" dirty="0" err="1"/>
              <a:t>health</a:t>
            </a:r>
            <a:endParaRPr lang="de-DE" sz="2400" dirty="0"/>
          </a:p>
          <a:p>
            <a:pPr lvl="1"/>
            <a:r>
              <a:rPr lang="de-DE" dirty="0"/>
              <a:t>https://quarkus.io/guides/smallrye-health</a:t>
            </a:r>
          </a:p>
          <a:p>
            <a:r>
              <a:rPr lang="de-DE" sz="2400" dirty="0"/>
              <a:t>and </a:t>
            </a: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Microprofile Standards</a:t>
            </a:r>
          </a:p>
          <a:p>
            <a:pPr lvl="1"/>
            <a:r>
              <a:rPr lang="de-DE" dirty="0"/>
              <a:t>https://quarkus.io/guides/smallrye-metrics</a:t>
            </a:r>
          </a:p>
          <a:p>
            <a:r>
              <a:rPr lang="de-DE" sz="2400" dirty="0"/>
              <a:t>This </a:t>
            </a:r>
            <a:r>
              <a:rPr lang="de-DE" sz="2400" dirty="0" err="1"/>
              <a:t>enables</a:t>
            </a:r>
            <a:r>
              <a:rPr lang="de-DE" sz="2400" dirty="0"/>
              <a:t> </a:t>
            </a:r>
            <a:r>
              <a:rPr lang="de-DE" sz="2400" dirty="0" err="1"/>
              <a:t>health</a:t>
            </a:r>
            <a:r>
              <a:rPr lang="de-DE" sz="2400" dirty="0"/>
              <a:t> and </a:t>
            </a:r>
            <a:r>
              <a:rPr lang="de-DE" sz="2400" dirty="0" err="1"/>
              <a:t>metrics</a:t>
            </a:r>
            <a:r>
              <a:rPr lang="de-DE" sz="2400" dirty="0"/>
              <a:t> </a:t>
            </a:r>
            <a:r>
              <a:rPr lang="de-DE" sz="2400" dirty="0" err="1"/>
              <a:t>checks</a:t>
            </a:r>
            <a:r>
              <a:rPr lang="de-DE" sz="2400" dirty="0"/>
              <a:t> </a:t>
            </a:r>
            <a:r>
              <a:rPr lang="de-DE" sz="2400" dirty="0" err="1"/>
              <a:t>easyly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Mircro</a:t>
            </a:r>
            <a:r>
              <a:rPr lang="de-DE" sz="2400" dirty="0"/>
              <a:t> Service</a:t>
            </a:r>
          </a:p>
          <a:p>
            <a:r>
              <a:rPr lang="de-DE" sz="2400" dirty="0" err="1"/>
              <a:t>Annotations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provided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easy </a:t>
            </a:r>
            <a:r>
              <a:rPr lang="de-DE" sz="2400" dirty="0" err="1"/>
              <a:t>usage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E3213-E30F-3F24-C816-E43F7A12C08F}"/>
              </a:ext>
            </a:extLst>
          </p:cNvPr>
          <p:cNvSpPr txBox="1"/>
          <p:nvPr/>
        </p:nvSpPr>
        <p:spPr>
          <a:xfrm>
            <a:off x="2800351" y="4806950"/>
            <a:ext cx="5281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Metrics</a:t>
            </a:r>
            <a:r>
              <a:rPr lang="de-DE" sz="2400" dirty="0"/>
              <a:t> and Health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available</a:t>
            </a:r>
            <a:r>
              <a:rPr lang="de-DE" sz="2400" dirty="0"/>
              <a:t> via URL: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http://localhost:8080/q/metrics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http://</a:t>
            </a:r>
            <a:r>
              <a:rPr lang="fr-FR" sz="2400" dirty="0">
                <a:hlinkClick r:id="rId2"/>
              </a:rPr>
              <a:t>localhost:8080/q/</a:t>
            </a:r>
            <a:r>
              <a:rPr lang="fr-FR" sz="2400" dirty="0" err="1">
                <a:hlinkClick r:id="rId2"/>
              </a:rPr>
              <a:t>metrics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Graphic 5" descr="Lights On outline">
            <a:extLst>
              <a:ext uri="{FF2B5EF4-FFF2-40B4-BE49-F238E27FC236}">
                <a16:creationId xmlns:a16="http://schemas.microsoft.com/office/drawing/2014/main" id="{BAA46AB4-7324-0763-4FD5-10701A3D9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5466" y="49106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7CAB5-72E7-AAFF-31AF-EEDE2948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- </a:t>
            </a:r>
            <a:r>
              <a:rPr lang="de-DE" dirty="0" err="1"/>
              <a:t>SmallRye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and Health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A12B1-F3C1-093E-4391-D406089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73989" cy="4351338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the</a:t>
            </a:r>
            <a:r>
              <a:rPr lang="de-DE" dirty="0"/>
              <a:t> Quarkus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health</a:t>
            </a:r>
            <a:endParaRPr lang="de-DE" dirty="0"/>
          </a:p>
          <a:p>
            <a:r>
              <a:rPr lang="de-DE" dirty="0" err="1"/>
              <a:t>Annotate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Rest API </a:t>
            </a:r>
            <a:r>
              <a:rPr lang="de-DE" dirty="0" err="1"/>
              <a:t>services</a:t>
            </a:r>
            <a:endParaRPr lang="de-DE" dirty="0"/>
          </a:p>
          <a:p>
            <a:r>
              <a:rPr lang="de-DE" dirty="0"/>
              <a:t>See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4D82E4-3710-7928-59CB-813E199ED366}"/>
              </a:ext>
            </a:extLst>
          </p:cNvPr>
          <p:cNvSpPr txBox="1"/>
          <p:nvPr/>
        </p:nvSpPr>
        <p:spPr>
          <a:xfrm>
            <a:off x="5912189" y="2933674"/>
            <a:ext cx="5714661" cy="2652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&lt;dependency&gt;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groupId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io.quarkus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&lt;/</a:t>
            </a:r>
            <a:r>
              <a:rPr lang="en-US" dirty="0" err="1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groupId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68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artifactId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quarkus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smallrye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-metrics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&lt;/</a:t>
            </a:r>
            <a:r>
              <a:rPr lang="en-US" dirty="0" err="1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artifactId</a:t>
            </a:r>
            <a:r>
              <a:rPr lang="en-US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4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&lt;/</a:t>
            </a:r>
            <a:r>
              <a:rPr lang="de-DE" dirty="0" err="1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dependency</a:t>
            </a:r>
            <a:r>
              <a:rPr lang="de-DE" dirty="0">
                <a:solidFill>
                  <a:srgbClr val="1259A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ts val="144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de-DE" dirty="0">
              <a:solidFill>
                <a:srgbClr val="1259A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44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&lt;dependency&gt;</a:t>
            </a:r>
          </a:p>
          <a:p>
            <a:pPr>
              <a:lnSpc>
                <a:spcPts val="144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groupId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io.quarkus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groupId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ts val="144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artifactId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quarkus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smallrye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-health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artifactId</a:t>
            </a: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ts val="144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&lt;/dependency&gt;</a:t>
            </a:r>
            <a:endParaRPr lang="de-DE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9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9FBC-B5F4-1B0D-164C-AD3F0ABA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Quarkus – Metrics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6C18-405C-C847-7E5E-D123AA1A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Annotation-based metrics:</a:t>
            </a:r>
          </a:p>
          <a:p>
            <a:r>
              <a:rPr lang="en-US" dirty="0"/>
              <a:t>@Counted: </a:t>
            </a:r>
          </a:p>
          <a:p>
            <a:pPr lvl="1"/>
            <a:r>
              <a:rPr lang="en-US" dirty="0"/>
              <a:t>counts how many times a method is invoked</a:t>
            </a:r>
          </a:p>
          <a:p>
            <a:r>
              <a:rPr lang="en-US" dirty="0"/>
              <a:t>@Timed: </a:t>
            </a:r>
          </a:p>
          <a:p>
            <a:pPr lvl="1"/>
            <a:r>
              <a:rPr lang="en-US" dirty="0"/>
              <a:t>measures how long the method takes</a:t>
            </a:r>
          </a:p>
          <a:p>
            <a:r>
              <a:rPr lang="en-US" dirty="0"/>
              <a:t>@Gauge: </a:t>
            </a:r>
          </a:p>
          <a:p>
            <a:pPr lvl="1"/>
            <a:r>
              <a:rPr lang="en-US" dirty="0"/>
              <a:t>exposes a current value (e.g., memory usage)</a:t>
            </a:r>
          </a:p>
          <a:p>
            <a:r>
              <a:rPr lang="en-US" dirty="0"/>
              <a:t>@Metered: </a:t>
            </a:r>
          </a:p>
          <a:p>
            <a:pPr lvl="1"/>
            <a:r>
              <a:rPr lang="en-US" dirty="0"/>
              <a:t>tracks the rate of events</a:t>
            </a:r>
          </a:p>
        </p:txBody>
      </p:sp>
    </p:spTree>
    <p:extLst>
      <p:ext uri="{BB962C8B-B14F-4D97-AF65-F5344CB8AC3E}">
        <p14:creationId xmlns:p14="http://schemas.microsoft.com/office/powerpoint/2010/main" val="423287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4A4E-B215-72CD-9086-1F86E2C3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27714" cy="1325563"/>
          </a:xfrm>
        </p:spPr>
        <p:txBody>
          <a:bodyPr/>
          <a:lstStyle/>
          <a:p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BD788-BE4B-A60F-A3BA-4ECBD463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2929" cy="4351338"/>
          </a:xfrm>
        </p:spPr>
        <p:txBody>
          <a:bodyPr/>
          <a:lstStyle/>
          <a:p>
            <a:r>
              <a:rPr lang="de-DE" dirty="0"/>
              <a:t>Use @Counted </a:t>
            </a:r>
            <a:r>
              <a:rPr lang="de-DE" dirty="0" err="1"/>
              <a:t>for</a:t>
            </a:r>
            <a:r>
              <a:rPr lang="de-DE" dirty="0"/>
              <a:t> simple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api</a:t>
            </a:r>
            <a:endParaRPr lang="de-DE" dirty="0"/>
          </a:p>
          <a:p>
            <a:r>
              <a:rPr lang="de-DE" dirty="0"/>
              <a:t>Use @Timed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standard</a:t>
            </a:r>
            <a:r>
              <a:rPr lang="de-DE" dirty="0"/>
              <a:t> Timing Framework </a:t>
            </a:r>
            <a:r>
              <a:rPr lang="de-DE" dirty="0" err="1"/>
              <a:t>interceptor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EF1C3D-5DC8-30C3-8E19-85F38A81F7DC}"/>
              </a:ext>
            </a:extLst>
          </p:cNvPr>
          <p:cNvSpPr txBox="1"/>
          <p:nvPr/>
        </p:nvSpPr>
        <p:spPr>
          <a:xfrm>
            <a:off x="5121049" y="573955"/>
            <a:ext cx="6094638" cy="571008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@Path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"/metricsResource"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MetricsResouce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@Inject</a:t>
            </a:r>
            <a:b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Logger </a:t>
            </a:r>
            <a:r>
              <a:rPr lang="en-US" sz="1800" b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@GET</a:t>
            </a:r>
            <a:b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@Path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"/chatMessage"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@Produces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(MediaType.</a:t>
            </a:r>
            <a:r>
              <a:rPr lang="en-US" sz="1800" b="1" i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APPLICATION_JSON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@Counted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(name = 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b="1" kern="0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chatMessageFindAllCount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description = 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"How many primality checks have been performed."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@Timed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(name = 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b="1" kern="0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chatMessageFindAllTimer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description = 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 measure of how long it takes to perform the primality test."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unit =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MetricUnits.</a:t>
            </a:r>
            <a:r>
              <a:rPr lang="en-US" sz="1800" b="1" i="1" kern="0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MILLISECONDS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List&lt;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ChatMessageDTO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chatMessageFindAll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.info(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"info  </a:t>
            </a:r>
            <a:r>
              <a:rPr lang="en-US" sz="1800" b="1" kern="0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chatMessage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List&lt;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ChatMessageDTO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 result =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&lt;&gt;();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result;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AEFB5-FEA3-B032-B49C-5BD787C9C686}"/>
              </a:ext>
            </a:extLst>
          </p:cNvPr>
          <p:cNvSpPr txBox="1"/>
          <p:nvPr/>
        </p:nvSpPr>
        <p:spPr>
          <a:xfrm>
            <a:off x="781051" y="5942568"/>
            <a:ext cx="628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localhost:8080/q/</a:t>
            </a:r>
            <a:r>
              <a:rPr lang="fr-FR" dirty="0" err="1"/>
              <a:t>metrics</a:t>
            </a:r>
            <a:r>
              <a:rPr lang="fr-FR" dirty="0"/>
              <a:t>/application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438C-5E5E-83F0-E7D2-F30E4817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Quarkus - Health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F0BB-2CA9-0BD9-7180-392BA5718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C826-CFCD-40AD-EE33-23E71DE9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Health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DF5B1-68A9-8289-24E3-279F6846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33" y="1925957"/>
            <a:ext cx="8977396" cy="37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325F-7816-A11B-ACDA-66515F40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- Health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CE19-E09D-753B-73F3-81021CD8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health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enabled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checks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exposed</a:t>
            </a:r>
            <a:r>
              <a:rPr lang="de-DE" dirty="0">
                <a:latin typeface="+mj-lt"/>
              </a:rPr>
              <a:t> via q/</a:t>
            </a:r>
            <a:r>
              <a:rPr lang="de-DE" dirty="0" err="1">
                <a:latin typeface="+mj-lt"/>
              </a:rPr>
              <a:t>health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api</a:t>
            </a:r>
            <a:r>
              <a:rPr lang="de-DE" dirty="0">
                <a:latin typeface="+mj-lt"/>
              </a:rPr>
              <a:t>:</a:t>
            </a:r>
          </a:p>
          <a:p>
            <a:pPr lvl="1"/>
            <a:r>
              <a:rPr lang="en-US" b="0" i="0" u="none" strike="noStrike" dirty="0">
                <a:effectLst/>
                <a:latin typeface="+mj-lt"/>
                <a:hlinkClick r:id="rId2"/>
              </a:rPr>
              <a:t>http://localhost:8080/q/health/live</a:t>
            </a:r>
            <a:endParaRPr lang="en-US" b="0" i="0" u="none" strike="noStrike" dirty="0">
              <a:effectLst/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All health REST endpoints return a simple JSON object with two fields: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status — the overall result of all the health check procedures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checks — an array of individual checks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The general status of the health check is computed as a logical AND of all the declared health check procedures.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The checks array is empty as we have not specified any health check procedure yet so let’s define some.</a:t>
            </a:r>
          </a:p>
        </p:txBody>
      </p:sp>
    </p:spTree>
    <p:extLst>
      <p:ext uri="{BB962C8B-B14F-4D97-AF65-F5344CB8AC3E}">
        <p14:creationId xmlns:p14="http://schemas.microsoft.com/office/powerpoint/2010/main" val="373093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612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</vt:lpstr>
      <vt:lpstr>Java  Quarkus Metrics and Health</vt:lpstr>
      <vt:lpstr>Inhalt</vt:lpstr>
      <vt:lpstr>Quarkus – Health and Metrics</vt:lpstr>
      <vt:lpstr>Quarkus - SmallRye Metrics and Health</vt:lpstr>
      <vt:lpstr>Quarkus – Metrics Features</vt:lpstr>
      <vt:lpstr>Metrics Example</vt:lpstr>
      <vt:lpstr>Quarkus - Health</vt:lpstr>
      <vt:lpstr>Quarkus Health</vt:lpstr>
      <vt:lpstr>Quarkus - Health</vt:lpstr>
      <vt:lpstr>Simple Health Check for Live and Readiness</vt:lpstr>
      <vt:lpstr>Readiness and or Startup</vt:lpstr>
      <vt:lpstr>Quarkus - Management interface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43</cp:revision>
  <dcterms:created xsi:type="dcterms:W3CDTF">2021-11-20T17:21:29Z</dcterms:created>
  <dcterms:modified xsi:type="dcterms:W3CDTF">2025-03-27T14:21:30Z</dcterms:modified>
</cp:coreProperties>
</file>