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6" r:id="rId2"/>
    <p:sldId id="289" r:id="rId3"/>
    <p:sldId id="303" r:id="rId4"/>
    <p:sldId id="291" r:id="rId5"/>
    <p:sldId id="292" r:id="rId6"/>
    <p:sldId id="301" r:id="rId7"/>
    <p:sldId id="293" r:id="rId8"/>
    <p:sldId id="290" r:id="rId9"/>
    <p:sldId id="294" r:id="rId10"/>
    <p:sldId id="295" r:id="rId11"/>
    <p:sldId id="300" r:id="rId12"/>
    <p:sldId id="296" r:id="rId13"/>
    <p:sldId id="297" r:id="rId14"/>
    <p:sldId id="298" r:id="rId15"/>
    <p:sldId id="299" r:id="rId16"/>
    <p:sldId id="302" r:id="rId17"/>
    <p:sldId id="277" r:id="rId1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3" autoAdjust="0"/>
    <p:restoredTop sz="95822" autoAdjust="0"/>
  </p:normalViewPr>
  <p:slideViewPr>
    <p:cSldViewPr snapToGrid="0">
      <p:cViewPr varScale="1">
        <p:scale>
          <a:sx n="127" d="100"/>
          <a:sy n="127" d="100"/>
        </p:scale>
        <p:origin x="1174" y="315"/>
      </p:cViewPr>
      <p:guideLst>
        <p:guide orient="horz" pos="2160"/>
        <p:guide pos="3840"/>
      </p:guideLst>
    </p:cSldViewPr>
  </p:slideViewPr>
  <p:outlineViewPr>
    <p:cViewPr>
      <p:scale>
        <a:sx n="33" d="100"/>
        <a:sy n="33" d="100"/>
      </p:scale>
      <p:origin x="0" y="0"/>
    </p:cViewPr>
    <p:sldLst>
      <p:sld r:id="rId1" collapse="1"/>
      <p:sld r:id="rId2" collapse="1"/>
      <p:sld r:id="rId3"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_rels/viewProps.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2.xml"/><Relationship Id="rId1" Type="http://schemas.openxmlformats.org/officeDocument/2006/relationships/slide" Target="slides/slid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20T17:18:36.710"/>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83E9E-B2EC-4F27-AD26-CFDCB6B122B4}" type="datetimeFigureOut">
              <a:rPr lang="de-DE" smtClean="0"/>
              <a:t>27.03.2025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53C751-C91A-4C31-A698-FAFA0E3076C2}" type="slidenum">
              <a:rPr lang="de-DE" smtClean="0"/>
              <a:t>‹#›</a:t>
            </a:fld>
            <a:endParaRPr lang="de-DE"/>
          </a:p>
        </p:txBody>
      </p:sp>
    </p:spTree>
    <p:extLst>
      <p:ext uri="{BB962C8B-B14F-4D97-AF65-F5344CB8AC3E}">
        <p14:creationId xmlns:p14="http://schemas.microsoft.com/office/powerpoint/2010/main" val="2514077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29EF4-BD3E-4D06-AEEC-58F43D28C9D4}"/>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4D13BBD-DB7A-4B7E-9FDC-2664BE251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D3913DC-CC95-4CA1-9D4D-C96E0E42F851}"/>
              </a:ext>
            </a:extLst>
          </p:cNvPr>
          <p:cNvSpPr>
            <a:spLocks noGrp="1"/>
          </p:cNvSpPr>
          <p:nvPr>
            <p:ph type="dt" sz="half" idx="10"/>
          </p:nvPr>
        </p:nvSpPr>
        <p:spPr/>
        <p:txBody>
          <a:bodyPr/>
          <a:lstStyle/>
          <a:p>
            <a:fld id="{754E2086-8CAB-4C99-8031-A26DB20B6863}" type="datetimeFigureOut">
              <a:rPr lang="de-DE" smtClean="0"/>
              <a:t>27.03.2025</a:t>
            </a:fld>
            <a:endParaRPr lang="de-DE" dirty="0"/>
          </a:p>
        </p:txBody>
      </p:sp>
      <p:sp>
        <p:nvSpPr>
          <p:cNvPr id="5" name="Fußzeilenplatzhalter 4">
            <a:extLst>
              <a:ext uri="{FF2B5EF4-FFF2-40B4-BE49-F238E27FC236}">
                <a16:creationId xmlns:a16="http://schemas.microsoft.com/office/drawing/2014/main" id="{EE11D81A-5E59-4D72-894B-DB276348A8AF}"/>
              </a:ext>
            </a:extLst>
          </p:cNvPr>
          <p:cNvSpPr>
            <a:spLocks noGrp="1"/>
          </p:cNvSpPr>
          <p:nvPr>
            <p:ph type="ftr" sz="quarter" idx="11"/>
          </p:nvPr>
        </p:nvSpPr>
        <p:spPr/>
        <p:txBody>
          <a:bodyPr/>
          <a:lstStyle/>
          <a:p>
            <a:r>
              <a:rPr lang="de-AT" dirty="0"/>
              <a:t>@ 2021  - CGS IT Solutions GmbH</a:t>
            </a:r>
          </a:p>
          <a:p>
            <a:r>
              <a:rPr lang="de-DE" dirty="0"/>
              <a:t>http://www.cgs.at </a:t>
            </a:r>
          </a:p>
        </p:txBody>
      </p:sp>
      <p:sp>
        <p:nvSpPr>
          <p:cNvPr id="6" name="Foliennummernplatzhalter 5">
            <a:extLst>
              <a:ext uri="{FF2B5EF4-FFF2-40B4-BE49-F238E27FC236}">
                <a16:creationId xmlns:a16="http://schemas.microsoft.com/office/drawing/2014/main" id="{E49C6AAA-6E79-429E-A70D-7A9E702F7EAB}"/>
              </a:ext>
            </a:extLst>
          </p:cNvPr>
          <p:cNvSpPr>
            <a:spLocks noGrp="1"/>
          </p:cNvSpPr>
          <p:nvPr>
            <p:ph type="sldNum" sz="quarter" idx="12"/>
          </p:nvPr>
        </p:nvSpPr>
        <p:spPr>
          <a:xfrm>
            <a:off x="8610600" y="6356350"/>
            <a:ext cx="2483112" cy="365125"/>
          </a:xfrm>
        </p:spPr>
        <p:txBody>
          <a:bodyPr/>
          <a:lstStyle/>
          <a:p>
            <a:fld id="{DBAF2647-8048-487E-86E6-C922A3AA4B79}" type="slidenum">
              <a:rPr lang="de-DE" smtClean="0"/>
              <a:t>‹#›</a:t>
            </a:fld>
            <a:endParaRPr lang="de-DE"/>
          </a:p>
        </p:txBody>
      </p:sp>
      <p:pic>
        <p:nvPicPr>
          <p:cNvPr id="12" name="Grafik 11" descr="Ein Bild, das Zeichnung enthält.&#10;&#10;Automatisch generierte Beschreibung">
            <a:extLst>
              <a:ext uri="{FF2B5EF4-FFF2-40B4-BE49-F238E27FC236}">
                <a16:creationId xmlns:a16="http://schemas.microsoft.com/office/drawing/2014/main" id="{F87BDD98-C7C2-4B39-B526-9E67955C9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3388" y="296341"/>
            <a:ext cx="1851775" cy="83169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Freihand 6">
                <a:extLst>
                  <a:ext uri="{FF2B5EF4-FFF2-40B4-BE49-F238E27FC236}">
                    <a16:creationId xmlns:a16="http://schemas.microsoft.com/office/drawing/2014/main" id="{A213EBA1-88A4-4EFE-9328-67FAED4EA3CA}"/>
                  </a:ext>
                </a:extLst>
              </p14:cNvPr>
              <p14:cNvContentPartPr/>
              <p14:nvPr userDrawn="1"/>
            </p14:nvContentPartPr>
            <p14:xfrm>
              <a:off x="232758" y="-205736"/>
              <a:ext cx="360" cy="360"/>
            </p14:xfrm>
          </p:contentPart>
        </mc:Choice>
        <mc:Fallback xmlns="">
          <p:pic>
            <p:nvPicPr>
              <p:cNvPr id="7" name="Freihand 6">
                <a:extLst>
                  <a:ext uri="{FF2B5EF4-FFF2-40B4-BE49-F238E27FC236}">
                    <a16:creationId xmlns:a16="http://schemas.microsoft.com/office/drawing/2014/main" id="{A213EBA1-88A4-4EFE-9328-67FAED4EA3CA}"/>
                  </a:ext>
                </a:extLst>
              </p:cNvPr>
              <p:cNvPicPr/>
              <p:nvPr/>
            </p:nvPicPr>
            <p:blipFill>
              <a:blip r:embed="rId4"/>
              <a:stretch>
                <a:fillRect/>
              </a:stretch>
            </p:blipFill>
            <p:spPr>
              <a:xfrm>
                <a:off x="224118" y="-214736"/>
                <a:ext cx="18000" cy="18000"/>
              </a:xfrm>
              <a:prstGeom prst="rect">
                <a:avLst/>
              </a:prstGeom>
            </p:spPr>
          </p:pic>
        </mc:Fallback>
      </mc:AlternateContent>
      <p:cxnSp>
        <p:nvCxnSpPr>
          <p:cNvPr id="10" name="Gerader Verbinder 9">
            <a:extLst>
              <a:ext uri="{FF2B5EF4-FFF2-40B4-BE49-F238E27FC236}">
                <a16:creationId xmlns:a16="http://schemas.microsoft.com/office/drawing/2014/main" id="{942A3607-1EAD-4DF1-8AA8-0B190A75D525}"/>
              </a:ext>
            </a:extLst>
          </p:cNvPr>
          <p:cNvCxnSpPr>
            <a:stCxn id="4" idx="0"/>
            <a:endCxn id="6" idx="0"/>
          </p:cNvCxnSpPr>
          <p:nvPr userDrawn="1"/>
        </p:nvCxnSpPr>
        <p:spPr>
          <a:xfrm>
            <a:off x="2209800" y="6356350"/>
            <a:ext cx="76423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51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E1168-E5DA-4C40-8301-631302231D0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38033172-38E6-49B0-98C9-DC4E66C8436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752DEDC-462B-4856-88DF-66F38D27198A}"/>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5" name="Fußzeilenplatzhalter 4">
            <a:extLst>
              <a:ext uri="{FF2B5EF4-FFF2-40B4-BE49-F238E27FC236}">
                <a16:creationId xmlns:a16="http://schemas.microsoft.com/office/drawing/2014/main" id="{671671A8-5CE8-419B-ACFA-7022ED5ED6B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69985AA-A028-4713-BC2E-A30F1FF40BB9}"/>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93393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03A51A7-6DEA-425E-A1A8-812B225FDFA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0A2343A-5DD3-4F2F-BAE7-DB63832BA8D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E6C6064-4603-4CAE-BA73-9FF37FCEECB9}"/>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5" name="Fußzeilenplatzhalter 4">
            <a:extLst>
              <a:ext uri="{FF2B5EF4-FFF2-40B4-BE49-F238E27FC236}">
                <a16:creationId xmlns:a16="http://schemas.microsoft.com/office/drawing/2014/main" id="{28035A6D-82D0-4829-9D54-A10FBC8941A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6A65862-4198-42E7-B900-FC520DFC74B0}"/>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946590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DE03DC-4FBD-42F1-9BE3-413E5E20827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8DA7644-6D50-4147-B092-5406AC456C1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Datumsplatzhalter 8">
            <a:extLst>
              <a:ext uri="{FF2B5EF4-FFF2-40B4-BE49-F238E27FC236}">
                <a16:creationId xmlns:a16="http://schemas.microsoft.com/office/drawing/2014/main" id="{64CCA46C-EAA2-492F-8601-DDE7F3E67BE8}"/>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10" name="Fußzeilenplatzhalter 9">
            <a:extLst>
              <a:ext uri="{FF2B5EF4-FFF2-40B4-BE49-F238E27FC236}">
                <a16:creationId xmlns:a16="http://schemas.microsoft.com/office/drawing/2014/main" id="{73AE39EE-DEEE-4E3E-B111-1F764266E712}"/>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11" name="Foliennummernplatzhalter 10">
            <a:extLst>
              <a:ext uri="{FF2B5EF4-FFF2-40B4-BE49-F238E27FC236}">
                <a16:creationId xmlns:a16="http://schemas.microsoft.com/office/drawing/2014/main" id="{004AE4E8-3926-483D-A505-B02FAF5712BE}"/>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10429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61F7CD-8B26-4612-95BB-A1A5BA029D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8116512-9B47-4C8A-BD4D-7CB32A6D2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B94402B-F56F-45BB-96D4-44EA2A2F8F66}"/>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5" name="Fußzeilenplatzhalter 4">
            <a:extLst>
              <a:ext uri="{FF2B5EF4-FFF2-40B4-BE49-F238E27FC236}">
                <a16:creationId xmlns:a16="http://schemas.microsoft.com/office/drawing/2014/main" id="{7EBADD3B-0B6E-4168-BB95-3EC9770B9DD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0E75717C-A219-4C65-A7EB-DA13E86D14C4}"/>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663517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EE0D76-00EF-43A0-84A2-60DA902274C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AE7933F-3951-49FF-AE85-3E8F0DAE954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228C56A-A0DD-4FBC-8A35-B4EF0A07EA8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E3A282E-0390-43EC-9E4B-1B1ECAF19E03}"/>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6" name="Fußzeilenplatzhalter 5">
            <a:extLst>
              <a:ext uri="{FF2B5EF4-FFF2-40B4-BE49-F238E27FC236}">
                <a16:creationId xmlns:a16="http://schemas.microsoft.com/office/drawing/2014/main" id="{71751984-DD7D-4A7C-9B0F-43B2A7E3CF0E}"/>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7" name="Foliennummernplatzhalter 6">
            <a:extLst>
              <a:ext uri="{FF2B5EF4-FFF2-40B4-BE49-F238E27FC236}">
                <a16:creationId xmlns:a16="http://schemas.microsoft.com/office/drawing/2014/main" id="{D74A368C-225D-4023-81EC-35C7AE46D361}"/>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1798247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71436-0714-42A1-9AB5-9CBA3B56B7D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B4CDB534-4BE7-4F00-98D6-2798A303D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B24FB82-C772-4166-AACD-6935FDED83A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E9A24FB-B0C4-4E20-8ECD-B0C574A08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BE1F6D7-79CD-4E61-8EA1-46C832AC906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652DEFA-2D21-4BC7-B48F-6FA31AFA0831}"/>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8" name="Fußzeilenplatzhalter 7">
            <a:extLst>
              <a:ext uri="{FF2B5EF4-FFF2-40B4-BE49-F238E27FC236}">
                <a16:creationId xmlns:a16="http://schemas.microsoft.com/office/drawing/2014/main" id="{376DD258-CFF0-490C-9496-F9826BF84F96}"/>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9" name="Foliennummernplatzhalter 8">
            <a:extLst>
              <a:ext uri="{FF2B5EF4-FFF2-40B4-BE49-F238E27FC236}">
                <a16:creationId xmlns:a16="http://schemas.microsoft.com/office/drawing/2014/main" id="{E3987A30-CA16-4E73-9AB6-79D049131592}"/>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310037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AE5A972-4460-43B3-9B46-DD4D19C0FDB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64F27E5-A55B-4689-BD4F-CA595D28AE5F}"/>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4" name="Fußzeilenplatzhalter 3">
            <a:extLst>
              <a:ext uri="{FF2B5EF4-FFF2-40B4-BE49-F238E27FC236}">
                <a16:creationId xmlns:a16="http://schemas.microsoft.com/office/drawing/2014/main" id="{4DD06C03-349E-4127-96CC-1D52CFBCA262}"/>
              </a:ext>
            </a:extLst>
          </p:cNvPr>
          <p:cNvSpPr>
            <a:spLocks noGrp="1"/>
          </p:cNvSpPr>
          <p:nvPr>
            <p:ph type="ftr" sz="quarter" idx="11"/>
          </p:nvPr>
        </p:nvSpPr>
        <p:spPr/>
        <p:txBody>
          <a:bodyPr/>
          <a:lstStyle/>
          <a:p>
            <a:r>
              <a:rPr lang="de-AT" dirty="0"/>
              <a:t>@ 2021  - CGS IT Solutions GmbH</a:t>
            </a:r>
          </a:p>
          <a:p>
            <a:r>
              <a:rPr lang="de-DE" dirty="0"/>
              <a:t>http://www.cgs.at </a:t>
            </a:r>
          </a:p>
        </p:txBody>
      </p:sp>
      <p:sp>
        <p:nvSpPr>
          <p:cNvPr id="5" name="Foliennummernplatzhalter 4">
            <a:extLst>
              <a:ext uri="{FF2B5EF4-FFF2-40B4-BE49-F238E27FC236}">
                <a16:creationId xmlns:a16="http://schemas.microsoft.com/office/drawing/2014/main" id="{BD874B9A-712E-43A5-B4CD-2E222452B003}"/>
              </a:ext>
            </a:extLst>
          </p:cNvPr>
          <p:cNvSpPr>
            <a:spLocks noGrp="1"/>
          </p:cNvSpPr>
          <p:nvPr>
            <p:ph type="sldNum" sz="quarter" idx="12"/>
          </p:nvPr>
        </p:nvSpPr>
        <p:spPr/>
        <p:txBody>
          <a:bodyPr/>
          <a:lstStyle/>
          <a:p>
            <a:fld id="{DBAF2647-8048-487E-86E6-C922A3AA4B79}" type="slidenum">
              <a:rPr lang="de-DE" smtClean="0"/>
              <a:t>‹#›</a:t>
            </a:fld>
            <a:endParaRPr lang="de-DE"/>
          </a:p>
        </p:txBody>
      </p:sp>
      <p:pic>
        <p:nvPicPr>
          <p:cNvPr id="7" name="Grafik 6" descr="Ein Bild, das Zeichnung enthält.&#10;&#10;Automatisch generierte Beschreibung">
            <a:extLst>
              <a:ext uri="{FF2B5EF4-FFF2-40B4-BE49-F238E27FC236}">
                <a16:creationId xmlns:a16="http://schemas.microsoft.com/office/drawing/2014/main" id="{5FD8231F-4E6C-415B-A9C8-554CFB09FA0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119168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D521E0F-4901-435E-8D04-A5237F1F903E}"/>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3" name="Fußzeilenplatzhalter 2">
            <a:extLst>
              <a:ext uri="{FF2B5EF4-FFF2-40B4-BE49-F238E27FC236}">
                <a16:creationId xmlns:a16="http://schemas.microsoft.com/office/drawing/2014/main" id="{CE875299-3032-4DD4-9324-5511E5E36D1D}"/>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4" name="Foliennummernplatzhalter 3">
            <a:extLst>
              <a:ext uri="{FF2B5EF4-FFF2-40B4-BE49-F238E27FC236}">
                <a16:creationId xmlns:a16="http://schemas.microsoft.com/office/drawing/2014/main" id="{60D1F458-5BD1-473B-907E-CF66B8306516}"/>
              </a:ext>
            </a:extLst>
          </p:cNvPr>
          <p:cNvSpPr>
            <a:spLocks noGrp="1"/>
          </p:cNvSpPr>
          <p:nvPr>
            <p:ph type="sldNum" sz="quarter" idx="12"/>
          </p:nvPr>
        </p:nvSpPr>
        <p:spPr/>
        <p:txBody>
          <a:bodyPr/>
          <a:lstStyle/>
          <a:p>
            <a:fld id="{DBAF2647-8048-487E-86E6-C922A3AA4B79}" type="slidenum">
              <a:rPr lang="de-DE" smtClean="0"/>
              <a:t>‹#›</a:t>
            </a:fld>
            <a:endParaRPr lang="de-DE"/>
          </a:p>
        </p:txBody>
      </p:sp>
      <p:pic>
        <p:nvPicPr>
          <p:cNvPr id="6" name="Grafik 5" descr="Ein Bild, das Zeichnung enthält.&#10;&#10;Automatisch generierte Beschreibung">
            <a:extLst>
              <a:ext uri="{FF2B5EF4-FFF2-40B4-BE49-F238E27FC236}">
                <a16:creationId xmlns:a16="http://schemas.microsoft.com/office/drawing/2014/main" id="{D364FC51-1E4D-4AEB-9DBF-2CC2B152AB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17093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E1073-C1AD-4B9A-9D61-0C893D8A45E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BD801D75-8E26-4E39-AFFE-DD35ECC4B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1C8AED1-6370-4EAC-A7A1-8E2607463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BC61A2F-0C6F-4C6E-B2C1-386A6E90E430}"/>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6" name="Fußzeilenplatzhalter 5">
            <a:extLst>
              <a:ext uri="{FF2B5EF4-FFF2-40B4-BE49-F238E27FC236}">
                <a16:creationId xmlns:a16="http://schemas.microsoft.com/office/drawing/2014/main" id="{99D63218-F078-4C91-9D2C-CB0FA9BC831F}"/>
              </a:ext>
            </a:extLst>
          </p:cNvPr>
          <p:cNvSpPr>
            <a:spLocks noGrp="1"/>
          </p:cNvSpPr>
          <p:nvPr>
            <p:ph type="ftr" sz="quarter" idx="11"/>
          </p:nvPr>
        </p:nvSpPr>
        <p:spPr/>
        <p:txBody>
          <a:bodyPr/>
          <a:lstStyle/>
          <a:p>
            <a:r>
              <a:rPr lang="de-AT" dirty="0"/>
              <a:t>@ 2020  - CGS IT Solutions GmbH</a:t>
            </a:r>
          </a:p>
          <a:p>
            <a:r>
              <a:rPr lang="de-DE" dirty="0"/>
              <a:t>http://www.cgs.at </a:t>
            </a:r>
          </a:p>
        </p:txBody>
      </p:sp>
      <p:sp>
        <p:nvSpPr>
          <p:cNvPr id="7" name="Foliennummernplatzhalter 6">
            <a:extLst>
              <a:ext uri="{FF2B5EF4-FFF2-40B4-BE49-F238E27FC236}">
                <a16:creationId xmlns:a16="http://schemas.microsoft.com/office/drawing/2014/main" id="{CF6D542E-7F45-4C53-9C04-DD39E24AC251}"/>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236202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00585-27EA-4E1A-ACBF-C1939B6BF04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7100F67-2852-498E-A3B4-A50607BB4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a:extLst>
              <a:ext uri="{FF2B5EF4-FFF2-40B4-BE49-F238E27FC236}">
                <a16:creationId xmlns:a16="http://schemas.microsoft.com/office/drawing/2014/main" id="{AADBC0E5-52E7-43A1-B9C9-1EB87DEAC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5853C22-6FC7-4FEF-93AC-D088B8D0EF26}"/>
              </a:ext>
            </a:extLst>
          </p:cNvPr>
          <p:cNvSpPr>
            <a:spLocks noGrp="1"/>
          </p:cNvSpPr>
          <p:nvPr>
            <p:ph type="dt" sz="half" idx="10"/>
          </p:nvPr>
        </p:nvSpPr>
        <p:spPr/>
        <p:txBody>
          <a:bodyPr/>
          <a:lstStyle/>
          <a:p>
            <a:fld id="{754E2086-8CAB-4C99-8031-A26DB20B6863}" type="datetimeFigureOut">
              <a:rPr lang="de-DE" smtClean="0"/>
              <a:t>27.03.2025</a:t>
            </a:fld>
            <a:endParaRPr lang="de-DE"/>
          </a:p>
        </p:txBody>
      </p:sp>
      <p:sp>
        <p:nvSpPr>
          <p:cNvPr id="6" name="Fußzeilenplatzhalter 5">
            <a:extLst>
              <a:ext uri="{FF2B5EF4-FFF2-40B4-BE49-F238E27FC236}">
                <a16:creationId xmlns:a16="http://schemas.microsoft.com/office/drawing/2014/main" id="{817E4637-4431-40DE-81D4-C413D475B3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3609BD-5ECC-4677-B825-9F7E2A86948A}"/>
              </a:ext>
            </a:extLst>
          </p:cNvPr>
          <p:cNvSpPr>
            <a:spLocks noGrp="1"/>
          </p:cNvSpPr>
          <p:nvPr>
            <p:ph type="sldNum" sz="quarter" idx="12"/>
          </p:nvPr>
        </p:nvSpPr>
        <p:spPr/>
        <p:txBody>
          <a:bodyPr/>
          <a:lstStyle/>
          <a:p>
            <a:fld id="{DBAF2647-8048-487E-86E6-C922A3AA4B79}" type="slidenum">
              <a:rPr lang="de-DE" smtClean="0"/>
              <a:t>‹#›</a:t>
            </a:fld>
            <a:endParaRPr lang="de-DE"/>
          </a:p>
        </p:txBody>
      </p:sp>
    </p:spTree>
    <p:extLst>
      <p:ext uri="{BB962C8B-B14F-4D97-AF65-F5344CB8AC3E}">
        <p14:creationId xmlns:p14="http://schemas.microsoft.com/office/powerpoint/2010/main" val="42541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CA45A5D4-568A-403B-8D38-22B2FC1F5C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E7EF6A2-7187-4DED-9955-6047942F3A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1525BD1-13A0-4ECE-A216-C27ED32838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E2086-8CAB-4C99-8031-A26DB20B6863}" type="datetimeFigureOut">
              <a:rPr lang="de-DE" smtClean="0"/>
              <a:t>27.03.2025</a:t>
            </a:fld>
            <a:endParaRPr lang="de-DE"/>
          </a:p>
        </p:txBody>
      </p:sp>
      <p:sp>
        <p:nvSpPr>
          <p:cNvPr id="5" name="Fußzeilenplatzhalter 4">
            <a:extLst>
              <a:ext uri="{FF2B5EF4-FFF2-40B4-BE49-F238E27FC236}">
                <a16:creationId xmlns:a16="http://schemas.microsoft.com/office/drawing/2014/main" id="{7C1CAE34-04B8-413D-BB4B-BEEDD8C09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dirty="0"/>
              <a:t>@ 2020  - CGS IT Solutions GmbH</a:t>
            </a:r>
          </a:p>
          <a:p>
            <a:r>
              <a:rPr lang="de-DE" dirty="0"/>
              <a:t>http://www.cgs.at </a:t>
            </a:r>
          </a:p>
        </p:txBody>
      </p:sp>
      <p:sp>
        <p:nvSpPr>
          <p:cNvPr id="6" name="Foliennummernplatzhalter 5">
            <a:extLst>
              <a:ext uri="{FF2B5EF4-FFF2-40B4-BE49-F238E27FC236}">
                <a16:creationId xmlns:a16="http://schemas.microsoft.com/office/drawing/2014/main" id="{AA21A589-9C39-47F8-B16F-6FA5CD800059}"/>
              </a:ext>
            </a:extLst>
          </p:cNvPr>
          <p:cNvSpPr>
            <a:spLocks noGrp="1"/>
          </p:cNvSpPr>
          <p:nvPr>
            <p:ph type="sldNum" sz="quarter" idx="4"/>
          </p:nvPr>
        </p:nvSpPr>
        <p:spPr>
          <a:xfrm>
            <a:off x="8610600" y="6356350"/>
            <a:ext cx="255868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F2647-8048-487E-86E6-C922A3AA4B79}" type="slidenum">
              <a:rPr lang="de-DE" smtClean="0"/>
              <a:t>‹#›</a:t>
            </a:fld>
            <a:endParaRPr lang="de-DE"/>
          </a:p>
        </p:txBody>
      </p:sp>
      <p:pic>
        <p:nvPicPr>
          <p:cNvPr id="8" name="Grafik 7" descr="Ein Bild, das Zeichnung enthält.&#10;&#10;Automatisch generierte Beschreibung">
            <a:extLst>
              <a:ext uri="{FF2B5EF4-FFF2-40B4-BE49-F238E27FC236}">
                <a16:creationId xmlns:a16="http://schemas.microsoft.com/office/drawing/2014/main" id="{970C9F32-5FDB-4E2A-B592-DAE5080E05A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271630" y="6356350"/>
            <a:ext cx="812958" cy="365125"/>
          </a:xfrm>
          <a:prstGeom prst="rect">
            <a:avLst/>
          </a:prstGeom>
        </p:spPr>
      </p:pic>
    </p:spTree>
    <p:extLst>
      <p:ext uri="{BB962C8B-B14F-4D97-AF65-F5344CB8AC3E}">
        <p14:creationId xmlns:p14="http://schemas.microsoft.com/office/powerpoint/2010/main" val="407902753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ditor-next.swagger.io/" TargetMode="External"/><Relationship Id="rId2" Type="http://schemas.openxmlformats.org/officeDocument/2006/relationships/hyperlink" Target="https://editor.swagger.io/" TargetMode="External"/><Relationship Id="rId1" Type="http://schemas.openxmlformats.org/officeDocument/2006/relationships/slideLayout" Target="../slideLayouts/slideLayout2.xml"/><Relationship Id="rId4" Type="http://schemas.openxmlformats.org/officeDocument/2006/relationships/hyperlink" Target="https://swagger.io/tools/swagger-editor/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swagger.io/specification/v3/#tag-object" TargetMode="External"/><Relationship Id="rId3" Type="http://schemas.openxmlformats.org/officeDocument/2006/relationships/hyperlink" Target="https://swagger.io/specification/v3/#server-object" TargetMode="External"/><Relationship Id="rId7" Type="http://schemas.openxmlformats.org/officeDocument/2006/relationships/hyperlink" Target="https://swagger.io/specification/v3/#security-requirement-object" TargetMode="External"/><Relationship Id="rId2" Type="http://schemas.openxmlformats.org/officeDocument/2006/relationships/hyperlink" Target="https://swagger.io/specification/v3/#info-object" TargetMode="External"/><Relationship Id="rId1" Type="http://schemas.openxmlformats.org/officeDocument/2006/relationships/slideLayout" Target="../slideLayouts/slideLayout2.xml"/><Relationship Id="rId6" Type="http://schemas.openxmlformats.org/officeDocument/2006/relationships/hyperlink" Target="https://swagger.io/specification/v3/#components-object" TargetMode="External"/><Relationship Id="rId5" Type="http://schemas.openxmlformats.org/officeDocument/2006/relationships/hyperlink" Target="https://swagger.io/specification/v3/#paths-object" TargetMode="External"/><Relationship Id="rId10" Type="http://schemas.openxmlformats.org/officeDocument/2006/relationships/hyperlink" Target="https://swagger.io/specification/v3/" TargetMode="External"/><Relationship Id="rId4" Type="http://schemas.openxmlformats.org/officeDocument/2006/relationships/hyperlink" Target="https://swagger.io/specification/v3/#server-url" TargetMode="External"/><Relationship Id="rId9" Type="http://schemas.openxmlformats.org/officeDocument/2006/relationships/hyperlink" Target="https://swagger.io/specification/v3/#external-documentation-objec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94B54C-21C4-4FA4-9763-19DC8D2D225F}"/>
              </a:ext>
            </a:extLst>
          </p:cNvPr>
          <p:cNvSpPr>
            <a:spLocks noGrp="1"/>
          </p:cNvSpPr>
          <p:nvPr>
            <p:ph type="ctrTitle"/>
          </p:nvPr>
        </p:nvSpPr>
        <p:spPr/>
        <p:txBody>
          <a:bodyPr>
            <a:normAutofit fontScale="90000"/>
          </a:bodyPr>
          <a:lstStyle/>
          <a:p>
            <a:r>
              <a:rPr lang="de-DE" dirty="0"/>
              <a:t>Java </a:t>
            </a:r>
            <a:br>
              <a:rPr lang="de-DE" dirty="0"/>
            </a:br>
            <a:r>
              <a:rPr lang="de-DE" dirty="0"/>
              <a:t>Rest Services</a:t>
            </a:r>
            <a:br>
              <a:rPr lang="de-DE" dirty="0"/>
            </a:br>
            <a:r>
              <a:rPr lang="de-DE" dirty="0" err="1"/>
              <a:t>OpenAPI</a:t>
            </a:r>
            <a:r>
              <a:rPr lang="de-DE" dirty="0"/>
              <a:t> Swagger </a:t>
            </a:r>
          </a:p>
        </p:txBody>
      </p:sp>
      <p:sp>
        <p:nvSpPr>
          <p:cNvPr id="3" name="Untertitel 2">
            <a:extLst>
              <a:ext uri="{FF2B5EF4-FFF2-40B4-BE49-F238E27FC236}">
                <a16:creationId xmlns:a16="http://schemas.microsoft.com/office/drawing/2014/main" id="{BC762280-0FC2-4702-8DFC-CF40B520B8AD}"/>
              </a:ext>
            </a:extLst>
          </p:cNvPr>
          <p:cNvSpPr>
            <a:spLocks noGrp="1"/>
          </p:cNvSpPr>
          <p:nvPr>
            <p:ph type="subTitle" idx="1"/>
          </p:nvPr>
        </p:nvSpPr>
        <p:spPr/>
        <p:txBody>
          <a:bodyPr/>
          <a:lstStyle/>
          <a:p>
            <a:r>
              <a:rPr lang="de-DE" dirty="0"/>
              <a:t>JEE Microservices</a:t>
            </a:r>
          </a:p>
          <a:p>
            <a:r>
              <a:rPr lang="de-DE" dirty="0"/>
              <a:t>@ CGS IT – 2025</a:t>
            </a:r>
          </a:p>
          <a:p>
            <a:r>
              <a:rPr lang="de-DE" dirty="0"/>
              <a:t>Version 1.0.5</a:t>
            </a:r>
          </a:p>
        </p:txBody>
      </p:sp>
      <p:pic>
        <p:nvPicPr>
          <p:cNvPr id="1028" name="Picture 4">
            <a:extLst>
              <a:ext uri="{FF2B5EF4-FFF2-40B4-BE49-F238E27FC236}">
                <a16:creationId xmlns:a16="http://schemas.microsoft.com/office/drawing/2014/main" id="{B02E3A2D-793A-4649-8AF7-580D7383E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49" y="1801338"/>
            <a:ext cx="3382105" cy="1907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376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7CD7EC-66C6-3709-DAD6-0FB83F77B941}"/>
              </a:ext>
            </a:extLst>
          </p:cNvPr>
          <p:cNvSpPr>
            <a:spLocks noGrp="1"/>
          </p:cNvSpPr>
          <p:nvPr>
            <p:ph type="title"/>
          </p:nvPr>
        </p:nvSpPr>
        <p:spPr/>
        <p:txBody>
          <a:bodyPr/>
          <a:lstStyle/>
          <a:p>
            <a:r>
              <a:rPr lang="de-DE" dirty="0" err="1"/>
              <a:t>OpenAPI</a:t>
            </a:r>
            <a:r>
              <a:rPr lang="de-DE" dirty="0"/>
              <a:t> – </a:t>
            </a:r>
            <a:r>
              <a:rPr lang="de-DE" dirty="0" err="1"/>
              <a:t>Paths</a:t>
            </a:r>
            <a:r>
              <a:rPr lang="de-DE" dirty="0"/>
              <a:t> Beispiel</a:t>
            </a:r>
          </a:p>
        </p:txBody>
      </p:sp>
      <p:sp>
        <p:nvSpPr>
          <p:cNvPr id="3" name="Inhaltsplatzhalter 2">
            <a:extLst>
              <a:ext uri="{FF2B5EF4-FFF2-40B4-BE49-F238E27FC236}">
                <a16:creationId xmlns:a16="http://schemas.microsoft.com/office/drawing/2014/main" id="{1E36DB01-A699-A942-D624-8D166AB74C08}"/>
              </a:ext>
            </a:extLst>
          </p:cNvPr>
          <p:cNvSpPr>
            <a:spLocks noGrp="1"/>
          </p:cNvSpPr>
          <p:nvPr>
            <p:ph idx="1"/>
          </p:nvPr>
        </p:nvSpPr>
        <p:spPr>
          <a:xfrm>
            <a:off x="838200" y="1825625"/>
            <a:ext cx="4587815" cy="4351338"/>
          </a:xfrm>
        </p:spPr>
        <p:txBody>
          <a:bodyPr>
            <a:normAutofit fontScale="77500" lnSpcReduction="20000"/>
          </a:bodyPr>
          <a:lstStyle/>
          <a:p>
            <a:pPr>
              <a:lnSpc>
                <a:spcPct val="107000"/>
              </a:lnSpc>
              <a:spcAft>
                <a:spcPts val="800"/>
              </a:spcAft>
            </a:pPr>
            <a:r>
              <a:rPr lang="de-DE" sz="1800" dirty="0">
                <a:effectLst/>
                <a:latin typeface="Calibri" panose="020F0502020204030204" pitchFamily="34" charset="0"/>
                <a:ea typeface="Calibri" panose="020F0502020204030204" pitchFamily="34" charset="0"/>
                <a:cs typeface="Times New Roman" panose="02020603050405020304" pitchFamily="18" charset="0"/>
              </a:rPr>
              <a:t>Für das Test DTO werden die einzelnen implementieren Methoden folgendermaßen beschrieben:</a:t>
            </a:r>
          </a:p>
          <a:p>
            <a:pPr marL="342900" lvl="0" indent="-342900">
              <a:lnSpc>
                <a:spcPct val="107000"/>
              </a:lnSpc>
              <a:buFont typeface="+mj-lt"/>
              <a:buAutoNum type="arabicPeriod"/>
            </a:pPr>
            <a:r>
              <a:rPr lang="de-DE" sz="1800" dirty="0">
                <a:effectLst/>
                <a:latin typeface="Calibri" panose="020F0502020204030204" pitchFamily="34" charset="0"/>
                <a:ea typeface="Calibri" panose="020F0502020204030204" pitchFamily="34" charset="0"/>
                <a:cs typeface="Times New Roman" panose="02020603050405020304" pitchFamily="18" charset="0"/>
              </a:rPr>
              <a:t>/</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testdto</a:t>
            </a:r>
            <a:r>
              <a:rPr lang="de-DE" sz="1800" dirty="0">
                <a:effectLst/>
                <a:latin typeface="Calibri" panose="020F0502020204030204" pitchFamily="34" charset="0"/>
                <a:ea typeface="Calibri" panose="020F0502020204030204" pitchFamily="34" charset="0"/>
                <a:cs typeface="Times New Roman" panose="02020603050405020304" pitchFamily="18" charset="0"/>
              </a:rPr>
              <a:t>: Definiert den Basis Pfad für diese Beschreibung des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TestDTO</a:t>
            </a:r>
            <a:r>
              <a:rPr lang="de-DE" sz="1800" dirty="0">
                <a:effectLst/>
                <a:latin typeface="Calibri" panose="020F0502020204030204" pitchFamily="34" charset="0"/>
                <a:ea typeface="Calibri" panose="020F0502020204030204" pitchFamily="34" charset="0"/>
                <a:cs typeface="Times New Roman" panose="02020603050405020304" pitchFamily="18" charset="0"/>
              </a:rPr>
              <a:t> APIs</a:t>
            </a:r>
          </a:p>
          <a:p>
            <a:pPr marL="342900" lvl="0" indent="-342900">
              <a:lnSpc>
                <a:spcPct val="107000"/>
              </a:lnSpc>
              <a:buFont typeface="+mj-lt"/>
              <a:buAutoNum type="arabicPeriod"/>
            </a:pPr>
            <a:r>
              <a:rPr lang="de-DE" sz="1800" dirty="0" err="1">
                <a:effectLst/>
                <a:latin typeface="Calibri" panose="020F0502020204030204" pitchFamily="34" charset="0"/>
                <a:ea typeface="Calibri" panose="020F0502020204030204" pitchFamily="34" charset="0"/>
                <a:cs typeface="Times New Roman" panose="02020603050405020304" pitchFamily="18" charset="0"/>
              </a:rPr>
              <a:t>Get</a:t>
            </a:r>
            <a:r>
              <a:rPr lang="de-DE" sz="1800" dirty="0">
                <a:effectLst/>
                <a:latin typeface="Calibri" panose="020F0502020204030204" pitchFamily="34" charset="0"/>
                <a:ea typeface="Calibri" panose="020F0502020204030204" pitchFamily="34" charset="0"/>
                <a:cs typeface="Times New Roman" panose="02020603050405020304" pitchFamily="18" charset="0"/>
              </a:rPr>
              <a:t>: wird hier ohne weiteren Pfad dokumentiert für die http GET Aufruf</a:t>
            </a:r>
          </a:p>
          <a:p>
            <a:pPr marL="342900" lvl="0" indent="-342900">
              <a:lnSpc>
                <a:spcPct val="107000"/>
              </a:lnSpc>
              <a:buFont typeface="+mj-lt"/>
              <a:buAutoNum type="arabicPeriod"/>
            </a:pPr>
            <a:r>
              <a:rPr lang="de-DE" sz="1800" dirty="0">
                <a:effectLst/>
                <a:latin typeface="Calibri" panose="020F0502020204030204" pitchFamily="34" charset="0"/>
                <a:ea typeface="Calibri" panose="020F0502020204030204" pitchFamily="34" charset="0"/>
                <a:cs typeface="Times New Roman" panose="02020603050405020304" pitchFamily="18" charset="0"/>
              </a:rPr>
              <a:t>Für den GET Aufruf ist bisher nur eine Antwort „200“ als OK dokumentiert</a:t>
            </a:r>
          </a:p>
          <a:p>
            <a:pPr marL="342900" lvl="0" indent="-342900">
              <a:lnSpc>
                <a:spcPct val="107000"/>
              </a:lnSpc>
              <a:buFont typeface="+mj-lt"/>
              <a:buAutoNum type="arabicPeriod"/>
            </a:pPr>
            <a:r>
              <a:rPr lang="de-DE" sz="1800" dirty="0">
                <a:effectLst/>
                <a:latin typeface="Calibri" panose="020F0502020204030204" pitchFamily="34" charset="0"/>
                <a:ea typeface="Calibri" panose="020F0502020204030204" pitchFamily="34" charset="0"/>
                <a:cs typeface="Times New Roman" panose="02020603050405020304" pitchFamily="18" charset="0"/>
              </a:rPr>
              <a:t>Es könnten aber auch weitere Fehlerfälle mit anderen http Error Codes beschrieben werden</a:t>
            </a:r>
          </a:p>
          <a:p>
            <a:pPr marL="342900" lvl="0" indent="-342900">
              <a:lnSpc>
                <a:spcPct val="107000"/>
              </a:lnSpc>
              <a:buFont typeface="+mj-lt"/>
              <a:buAutoNum type="arabicPeriod"/>
            </a:pPr>
            <a:r>
              <a:rPr lang="de-DE" sz="1800" dirty="0">
                <a:effectLst/>
                <a:latin typeface="Calibri" panose="020F0502020204030204" pitchFamily="34" charset="0"/>
                <a:ea typeface="Calibri" panose="020F0502020204030204" pitchFamily="34" charset="0"/>
                <a:cs typeface="Times New Roman" panose="02020603050405020304" pitchFamily="18" charset="0"/>
              </a:rPr>
              <a:t>Als Content für den Response werden sowohl eine JSON als auch eine XML Version des DTOs beschrieben.</a:t>
            </a:r>
          </a:p>
          <a:p>
            <a:pPr marL="342900" lvl="0" indent="-342900">
              <a:lnSpc>
                <a:spcPct val="107000"/>
              </a:lnSpc>
              <a:buFont typeface="+mj-lt"/>
              <a:buAutoNum type="arabicPeriod"/>
            </a:pPr>
            <a:r>
              <a:rPr lang="de-DE" sz="1800" dirty="0">
                <a:effectLst/>
                <a:latin typeface="Calibri" panose="020F0502020204030204" pitchFamily="34" charset="0"/>
                <a:ea typeface="Calibri" panose="020F0502020204030204" pitchFamily="34" charset="0"/>
                <a:cs typeface="Times New Roman" panose="02020603050405020304" pitchFamily="18" charset="0"/>
              </a:rPr>
              <a:t>Die Antwort ist wie im Java Code Angegeben eine Liste, die hier als Array abgebildet ist.</a:t>
            </a:r>
          </a:p>
          <a:p>
            <a:pPr marL="342900" lvl="0" indent="-342900">
              <a:lnSpc>
                <a:spcPct val="107000"/>
              </a:lnSpc>
              <a:spcAft>
                <a:spcPts val="800"/>
              </a:spcAft>
              <a:buFont typeface="+mj-lt"/>
              <a:buAutoNum type="arabicPeriod"/>
            </a:pPr>
            <a:r>
              <a:rPr lang="de-DE" sz="1800" dirty="0">
                <a:effectLst/>
                <a:latin typeface="Calibri" panose="020F0502020204030204" pitchFamily="34" charset="0"/>
                <a:ea typeface="Calibri" panose="020F0502020204030204" pitchFamily="34" charset="0"/>
                <a:cs typeface="Times New Roman" panose="02020603050405020304" pitchFamily="18" charset="0"/>
              </a:rPr>
              <a:t>Die Elemente des Arrays werden hier als Items beschreiben und mittels $</a:t>
            </a:r>
            <a:r>
              <a:rPr lang="de-DE" sz="1800" dirty="0" err="1">
                <a:effectLst/>
                <a:latin typeface="Calibri" panose="020F0502020204030204" pitchFamily="34" charset="0"/>
                <a:ea typeface="Calibri" panose="020F0502020204030204" pitchFamily="34" charset="0"/>
                <a:cs typeface="Times New Roman" panose="02020603050405020304" pitchFamily="18" charset="0"/>
              </a:rPr>
              <a:t>ref</a:t>
            </a:r>
            <a:r>
              <a:rPr lang="de-DE" sz="1800" dirty="0">
                <a:effectLst/>
                <a:latin typeface="Calibri" panose="020F0502020204030204" pitchFamily="34" charset="0"/>
                <a:ea typeface="Calibri" panose="020F0502020204030204" pitchFamily="34" charset="0"/>
                <a:cs typeface="Times New Roman" panose="02020603050405020304" pitchFamily="18" charset="0"/>
              </a:rPr>
              <a:t> in als DTO </a:t>
            </a:r>
          </a:p>
        </p:txBody>
      </p:sp>
      <p:pic>
        <p:nvPicPr>
          <p:cNvPr id="4" name="Grafik 3" descr="Ein Bild, das Text, Screenshot, Karte Menü, Design enthält.&#10;&#10;Automatisch generierte Beschreibung">
            <a:extLst>
              <a:ext uri="{FF2B5EF4-FFF2-40B4-BE49-F238E27FC236}">
                <a16:creationId xmlns:a16="http://schemas.microsoft.com/office/drawing/2014/main" id="{C966624A-FD90-4A7E-D76F-B8904CEB0B58}"/>
              </a:ext>
            </a:extLst>
          </p:cNvPr>
          <p:cNvPicPr>
            <a:picLocks noChangeAspect="1"/>
          </p:cNvPicPr>
          <p:nvPr/>
        </p:nvPicPr>
        <p:blipFill>
          <a:blip r:embed="rId2"/>
          <a:stretch>
            <a:fillRect/>
          </a:stretch>
        </p:blipFill>
        <p:spPr>
          <a:xfrm>
            <a:off x="6902181" y="1027906"/>
            <a:ext cx="4702175" cy="5308600"/>
          </a:xfrm>
          <a:prstGeom prst="rect">
            <a:avLst/>
          </a:prstGeom>
        </p:spPr>
      </p:pic>
    </p:spTree>
    <p:extLst>
      <p:ext uri="{BB962C8B-B14F-4D97-AF65-F5344CB8AC3E}">
        <p14:creationId xmlns:p14="http://schemas.microsoft.com/office/powerpoint/2010/main" val="408492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8B98A4-4293-329D-80CC-CAEFB041CCD6}"/>
              </a:ext>
            </a:extLst>
          </p:cNvPr>
          <p:cNvSpPr>
            <a:spLocks noGrp="1"/>
          </p:cNvSpPr>
          <p:nvPr>
            <p:ph type="title"/>
          </p:nvPr>
        </p:nvSpPr>
        <p:spPr/>
        <p:txBody>
          <a:bodyPr/>
          <a:lstStyle/>
          <a:p>
            <a:r>
              <a:rPr lang="de-DE" dirty="0" err="1"/>
              <a:t>OpenAPI</a:t>
            </a:r>
            <a:r>
              <a:rPr lang="de-DE" dirty="0"/>
              <a:t> – </a:t>
            </a:r>
            <a:r>
              <a:rPr lang="de-DE" dirty="0" err="1"/>
              <a:t>DataTypes</a:t>
            </a:r>
            <a:endParaRPr lang="de-DE" dirty="0"/>
          </a:p>
        </p:txBody>
      </p:sp>
      <p:sp>
        <p:nvSpPr>
          <p:cNvPr id="3" name="Inhaltsplatzhalter 2">
            <a:extLst>
              <a:ext uri="{FF2B5EF4-FFF2-40B4-BE49-F238E27FC236}">
                <a16:creationId xmlns:a16="http://schemas.microsoft.com/office/drawing/2014/main" id="{7FE5F3A2-3924-00F7-9D9C-FA85CD7B4B6C}"/>
              </a:ext>
            </a:extLst>
          </p:cNvPr>
          <p:cNvSpPr>
            <a:spLocks noGrp="1"/>
          </p:cNvSpPr>
          <p:nvPr>
            <p:ph idx="1"/>
          </p:nvPr>
        </p:nvSpPr>
        <p:spPr>
          <a:xfrm>
            <a:off x="6799053" y="1549580"/>
            <a:ext cx="5257800" cy="4351338"/>
          </a:xfrm>
        </p:spPr>
        <p:txBody>
          <a:bodyPr/>
          <a:lstStyle/>
          <a:p>
            <a:r>
              <a:rPr lang="en-US" dirty="0"/>
              <a:t>Primitive data types in the OAS are based on the types supported by the JSON Schema Specification Wright Draft 00.</a:t>
            </a:r>
          </a:p>
          <a:p>
            <a:r>
              <a:rPr lang="en-US" dirty="0"/>
              <a:t>Primitives have an optional modifier property: format. OAS uses several known formats to define in fine detail the data type being used.</a:t>
            </a:r>
            <a:endParaRPr lang="de-DE" dirty="0"/>
          </a:p>
        </p:txBody>
      </p:sp>
      <p:pic>
        <p:nvPicPr>
          <p:cNvPr id="7" name="Grafik 6">
            <a:extLst>
              <a:ext uri="{FF2B5EF4-FFF2-40B4-BE49-F238E27FC236}">
                <a16:creationId xmlns:a16="http://schemas.microsoft.com/office/drawing/2014/main" id="{486973A1-A917-5D8D-9736-2ABBE7963411}"/>
              </a:ext>
            </a:extLst>
          </p:cNvPr>
          <p:cNvPicPr>
            <a:picLocks noChangeAspect="1"/>
          </p:cNvPicPr>
          <p:nvPr/>
        </p:nvPicPr>
        <p:blipFill>
          <a:blip r:embed="rId2"/>
          <a:stretch>
            <a:fillRect/>
          </a:stretch>
        </p:blipFill>
        <p:spPr>
          <a:xfrm>
            <a:off x="692602" y="1471662"/>
            <a:ext cx="4769895" cy="4648283"/>
          </a:xfrm>
          <a:prstGeom prst="rect">
            <a:avLst/>
          </a:prstGeom>
        </p:spPr>
      </p:pic>
    </p:spTree>
    <p:extLst>
      <p:ext uri="{BB962C8B-B14F-4D97-AF65-F5344CB8AC3E}">
        <p14:creationId xmlns:p14="http://schemas.microsoft.com/office/powerpoint/2010/main" val="3926479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FD2779-453D-D02A-F5FF-DA03E57F48FF}"/>
              </a:ext>
            </a:extLst>
          </p:cNvPr>
          <p:cNvSpPr>
            <a:spLocks noGrp="1"/>
          </p:cNvSpPr>
          <p:nvPr>
            <p:ph type="title"/>
          </p:nvPr>
        </p:nvSpPr>
        <p:spPr/>
        <p:txBody>
          <a:bodyPr/>
          <a:lstStyle/>
          <a:p>
            <a:r>
              <a:rPr lang="de-DE" dirty="0" err="1"/>
              <a:t>OpenAPI</a:t>
            </a:r>
            <a:r>
              <a:rPr lang="de-DE" dirty="0"/>
              <a:t> – DTO Abbildung</a:t>
            </a:r>
          </a:p>
        </p:txBody>
      </p:sp>
      <p:sp>
        <p:nvSpPr>
          <p:cNvPr id="5" name="Textfeld 4">
            <a:extLst>
              <a:ext uri="{FF2B5EF4-FFF2-40B4-BE49-F238E27FC236}">
                <a16:creationId xmlns:a16="http://schemas.microsoft.com/office/drawing/2014/main" id="{FDA02E29-3771-E853-985E-0C543A593CF2}"/>
              </a:ext>
            </a:extLst>
          </p:cNvPr>
          <p:cNvSpPr txBox="1"/>
          <p:nvPr/>
        </p:nvSpPr>
        <p:spPr>
          <a:xfrm>
            <a:off x="1045234" y="2570924"/>
            <a:ext cx="3405996" cy="1561005"/>
          </a:xfrm>
          <a:prstGeom prst="rect">
            <a:avLst/>
          </a:prstGeom>
          <a:solidFill>
            <a:schemeClr val="bg2"/>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80"/>
                </a:solidFill>
                <a:effectLst/>
                <a:latin typeface="JetBrains Mono"/>
                <a:ea typeface="Times New Roman" panose="02020603050405020304" pitchFamily="18" charset="0"/>
                <a:cs typeface="Courier New" panose="02070309020205020404" pitchFamily="49" charset="0"/>
              </a:rPr>
              <a:t>public class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TestDTO</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private </a:t>
            </a:r>
            <a:r>
              <a:rPr lang="en-US" sz="1800" dirty="0">
                <a:solidFill>
                  <a:srgbClr val="000000"/>
                </a:solidFill>
                <a:effectLst/>
                <a:latin typeface="JetBrains Mono"/>
                <a:ea typeface="Times New Roman" panose="02020603050405020304" pitchFamily="18" charset="0"/>
                <a:cs typeface="Courier New" panose="02070309020205020404" pitchFamily="49" charset="0"/>
              </a:rPr>
              <a:t>Long </a:t>
            </a:r>
            <a:r>
              <a:rPr lang="en-US" sz="1800" b="1" dirty="0">
                <a:solidFill>
                  <a:srgbClr val="660E7A"/>
                </a:solidFill>
                <a:effectLst/>
                <a:latin typeface="JetBrains Mono"/>
                <a:ea typeface="Times New Roman" panose="02020603050405020304" pitchFamily="18" charset="0"/>
                <a:cs typeface="Courier New" panose="02070309020205020404" pitchFamily="49" charset="0"/>
              </a:rPr>
              <a:t>id</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 </a:t>
            </a:r>
            <a:r>
              <a:rPr lang="en-US" sz="1800" b="1" dirty="0">
                <a:solidFill>
                  <a:srgbClr val="660E7A"/>
                </a:solidFill>
                <a:effectLst/>
                <a:latin typeface="JetBrains Mono"/>
                <a:ea typeface="Times New Roman" panose="02020603050405020304" pitchFamily="18" charset="0"/>
                <a:cs typeface="Courier New" panose="02070309020205020404" pitchFamily="49" charset="0"/>
              </a:rPr>
              <a:t>name</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 </a:t>
            </a:r>
            <a:r>
              <a:rPr lang="en-US" sz="1800" b="1" dirty="0" err="1">
                <a:solidFill>
                  <a:srgbClr val="660E7A"/>
                </a:solidFill>
                <a:effectLst/>
                <a:latin typeface="JetBrains Mono"/>
                <a:ea typeface="Times New Roman" panose="02020603050405020304" pitchFamily="18" charset="0"/>
                <a:cs typeface="Courier New" panose="02070309020205020404" pitchFamily="49" charset="0"/>
              </a:rPr>
              <a:t>vorname</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Grafik 5" descr="Ein Bild, das Text, Screenshot, Schrift enthält.&#10;&#10;Automatisch generierte Beschreibung">
            <a:extLst>
              <a:ext uri="{FF2B5EF4-FFF2-40B4-BE49-F238E27FC236}">
                <a16:creationId xmlns:a16="http://schemas.microsoft.com/office/drawing/2014/main" id="{29CB3C94-83D4-3552-54B7-BA019AD53DCE}"/>
              </a:ext>
            </a:extLst>
          </p:cNvPr>
          <p:cNvPicPr>
            <a:picLocks noChangeAspect="1"/>
          </p:cNvPicPr>
          <p:nvPr/>
        </p:nvPicPr>
        <p:blipFill>
          <a:blip r:embed="rId2"/>
          <a:stretch>
            <a:fillRect/>
          </a:stretch>
        </p:blipFill>
        <p:spPr>
          <a:xfrm>
            <a:off x="5069714" y="1823378"/>
            <a:ext cx="5924486" cy="3723407"/>
          </a:xfrm>
          <a:prstGeom prst="rect">
            <a:avLst/>
          </a:prstGeom>
        </p:spPr>
      </p:pic>
    </p:spTree>
    <p:extLst>
      <p:ext uri="{BB962C8B-B14F-4D97-AF65-F5344CB8AC3E}">
        <p14:creationId xmlns:p14="http://schemas.microsoft.com/office/powerpoint/2010/main" val="324124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229CC0-476D-61EC-F6BD-05A3A478E4B2}"/>
              </a:ext>
            </a:extLst>
          </p:cNvPr>
          <p:cNvSpPr>
            <a:spLocks noGrp="1"/>
          </p:cNvSpPr>
          <p:nvPr>
            <p:ph type="title"/>
          </p:nvPr>
        </p:nvSpPr>
        <p:spPr/>
        <p:txBody>
          <a:bodyPr/>
          <a:lstStyle/>
          <a:p>
            <a:r>
              <a:rPr lang="de-DE" dirty="0" err="1"/>
              <a:t>OpenAPI</a:t>
            </a:r>
            <a:r>
              <a:rPr lang="de-DE" dirty="0"/>
              <a:t> – Method </a:t>
            </a:r>
            <a:r>
              <a:rPr lang="de-DE" dirty="0" err="1"/>
              <a:t>OperationID</a:t>
            </a:r>
            <a:endParaRPr lang="de-DE" dirty="0"/>
          </a:p>
        </p:txBody>
      </p:sp>
      <p:sp>
        <p:nvSpPr>
          <p:cNvPr id="3" name="Inhaltsplatzhalter 2">
            <a:extLst>
              <a:ext uri="{FF2B5EF4-FFF2-40B4-BE49-F238E27FC236}">
                <a16:creationId xmlns:a16="http://schemas.microsoft.com/office/drawing/2014/main" id="{49B30E02-7D83-AB87-077B-5060003BF521}"/>
              </a:ext>
            </a:extLst>
          </p:cNvPr>
          <p:cNvSpPr>
            <a:spLocks noGrp="1"/>
          </p:cNvSpPr>
          <p:nvPr>
            <p:ph idx="1"/>
          </p:nvPr>
        </p:nvSpPr>
        <p:spPr>
          <a:xfrm>
            <a:off x="540468" y="1515074"/>
            <a:ext cx="5381445" cy="1435160"/>
          </a:xfrm>
        </p:spPr>
        <p:txBody>
          <a:bodyPr>
            <a:normAutofit fontScale="77500" lnSpcReduction="20000"/>
          </a:bodyPr>
          <a:lstStyle/>
          <a:p>
            <a:r>
              <a:rPr lang="de-DE" dirty="0"/>
              <a:t>Unique (</a:t>
            </a:r>
            <a:r>
              <a:rPr lang="de-DE" dirty="0" err="1"/>
              <a:t>UseCase</a:t>
            </a:r>
            <a:r>
              <a:rPr lang="de-DE" dirty="0"/>
              <a:t>) Identifier für die </a:t>
            </a:r>
            <a:r>
              <a:rPr lang="de-DE" dirty="0" err="1"/>
              <a:t>Operations</a:t>
            </a:r>
            <a:r>
              <a:rPr lang="de-DE" dirty="0"/>
              <a:t> im API</a:t>
            </a:r>
          </a:p>
          <a:p>
            <a:r>
              <a:rPr lang="en-US" dirty="0"/>
              <a:t>If provided, these IDs must be unique among all operations described in your API.</a:t>
            </a:r>
          </a:p>
          <a:p>
            <a:endParaRPr lang="de-DE" dirty="0"/>
          </a:p>
          <a:p>
            <a:endParaRPr lang="de-DE" dirty="0"/>
          </a:p>
        </p:txBody>
      </p:sp>
      <p:pic>
        <p:nvPicPr>
          <p:cNvPr id="6" name="Grafik 5">
            <a:extLst>
              <a:ext uri="{FF2B5EF4-FFF2-40B4-BE49-F238E27FC236}">
                <a16:creationId xmlns:a16="http://schemas.microsoft.com/office/drawing/2014/main" id="{9837379B-460F-6542-BF66-883482FF9B13}"/>
              </a:ext>
            </a:extLst>
          </p:cNvPr>
          <p:cNvPicPr>
            <a:picLocks noChangeAspect="1"/>
          </p:cNvPicPr>
          <p:nvPr/>
        </p:nvPicPr>
        <p:blipFill>
          <a:blip r:embed="rId2"/>
          <a:stretch>
            <a:fillRect/>
          </a:stretch>
        </p:blipFill>
        <p:spPr>
          <a:xfrm>
            <a:off x="6270089" y="2467817"/>
            <a:ext cx="5679177" cy="3700070"/>
          </a:xfrm>
          <a:prstGeom prst="rect">
            <a:avLst/>
          </a:prstGeom>
        </p:spPr>
      </p:pic>
      <p:sp>
        <p:nvSpPr>
          <p:cNvPr id="9" name="Textfeld 8">
            <a:extLst>
              <a:ext uri="{FF2B5EF4-FFF2-40B4-BE49-F238E27FC236}">
                <a16:creationId xmlns:a16="http://schemas.microsoft.com/office/drawing/2014/main" id="{55B6AA01-4DCA-FA76-51A8-8E4FC8C9D8D7}"/>
              </a:ext>
            </a:extLst>
          </p:cNvPr>
          <p:cNvSpPr txBox="1"/>
          <p:nvPr/>
        </p:nvSpPr>
        <p:spPr>
          <a:xfrm>
            <a:off x="540468" y="3260785"/>
            <a:ext cx="5381445" cy="2554417"/>
          </a:xfrm>
          <a:prstGeom prst="rect">
            <a:avLst/>
          </a:prstGeom>
          <a:solidFill>
            <a:schemeClr val="bg2"/>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808000"/>
                </a:solidFill>
                <a:effectLst/>
                <a:latin typeface="JetBrains Mono"/>
                <a:ea typeface="Times New Roman" panose="02020603050405020304" pitchFamily="18" charset="0"/>
                <a:cs typeface="Courier New" panose="02070309020205020404" pitchFamily="49" charset="0"/>
              </a:rPr>
              <a:t>@Operation</a:t>
            </a:r>
            <a:r>
              <a:rPr lang="en-US" sz="1600" dirty="0">
                <a:solidFill>
                  <a:srgbClr val="000000"/>
                </a:solidFill>
                <a:effectLst/>
                <a:latin typeface="JetBrains Mono"/>
                <a:ea typeface="Times New Roman" panose="02020603050405020304" pitchFamily="18" charset="0"/>
                <a:cs typeface="Courier New" panose="02070309020205020404" pitchFamily="49" charset="0"/>
              </a:rPr>
              <a:t>( summary = </a:t>
            </a:r>
            <a:r>
              <a:rPr lang="en-US" sz="1600" b="1" dirty="0">
                <a:solidFill>
                  <a:srgbClr val="008000"/>
                </a:solidFill>
                <a:effectLst/>
                <a:latin typeface="JetBrains Mono"/>
                <a:ea typeface="Times New Roman" panose="02020603050405020304" pitchFamily="18" charset="0"/>
                <a:cs typeface="Courier New" panose="02070309020205020404" pitchFamily="49" charset="0"/>
              </a:rPr>
              <a:t>"read a Test DTO Object by ID"</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br>
              <a:rPr lang="en-US" sz="1600" dirty="0">
                <a:solidFill>
                  <a:srgbClr val="000000"/>
                </a:solidFill>
                <a:effectLst/>
                <a:latin typeface="JetBrains Mono"/>
                <a:ea typeface="Times New Roman" panose="02020603050405020304" pitchFamily="18" charset="0"/>
                <a:cs typeface="Courier New" panose="02070309020205020404" pitchFamily="49" charset="0"/>
              </a:rPr>
            </a:br>
            <a:r>
              <a:rPr lang="en-US" sz="1600" dirty="0">
                <a:solidFill>
                  <a:srgbClr val="000000"/>
                </a:solidFill>
                <a:effectLst/>
                <a:latin typeface="JetBrains Mono"/>
                <a:ea typeface="Times New Roman" panose="02020603050405020304" pitchFamily="18" charset="0"/>
                <a:cs typeface="Courier New" panose="02070309020205020404" pitchFamily="49" charset="0"/>
              </a:rPr>
              <a:t>        description = </a:t>
            </a:r>
            <a:r>
              <a:rPr lang="en-US" sz="1600" b="1" dirty="0">
                <a:solidFill>
                  <a:srgbClr val="008000"/>
                </a:solidFill>
                <a:effectLst/>
                <a:latin typeface="JetBrains Mono"/>
                <a:ea typeface="Times New Roman" panose="02020603050405020304" pitchFamily="18" charset="0"/>
                <a:cs typeface="Courier New" panose="02070309020205020404" pitchFamily="49" charset="0"/>
              </a:rPr>
              <a:t>"read a Test DTO.."</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br>
              <a:rPr lang="en-US" sz="1600" dirty="0">
                <a:solidFill>
                  <a:srgbClr val="000000"/>
                </a:solidFill>
                <a:effectLst/>
                <a:latin typeface="JetBrains Mono"/>
                <a:ea typeface="Times New Roman" panose="02020603050405020304" pitchFamily="18" charset="0"/>
                <a:cs typeface="Courier New" panose="02070309020205020404" pitchFamily="49" charset="0"/>
              </a:rPr>
            </a:br>
            <a:r>
              <a:rPr lang="en-US" sz="1600" dirty="0">
                <a:solidFill>
                  <a:srgbClr val="000000"/>
                </a:solidFill>
                <a:effectLst/>
                <a:latin typeface="JetBrains Mono"/>
                <a:ea typeface="Times New Roman" panose="02020603050405020304" pitchFamily="18" charset="0"/>
                <a:cs typeface="Courier New" panose="02070309020205020404" pitchFamily="49" charset="0"/>
              </a:rPr>
              <a:t>        </a:t>
            </a:r>
            <a:r>
              <a:rPr lang="en-US" sz="1600" dirty="0" err="1">
                <a:solidFill>
                  <a:srgbClr val="FF0000"/>
                </a:solidFill>
                <a:effectLst/>
                <a:latin typeface="JetBrains Mono"/>
                <a:ea typeface="Times New Roman" panose="02020603050405020304" pitchFamily="18" charset="0"/>
                <a:cs typeface="Courier New" panose="02070309020205020404" pitchFamily="49" charset="0"/>
              </a:rPr>
              <a:t>operationId</a:t>
            </a:r>
            <a:r>
              <a:rPr lang="en-US" sz="1600" dirty="0">
                <a:solidFill>
                  <a:srgbClr val="FF0000"/>
                </a:solidFill>
                <a:effectLst/>
                <a:latin typeface="JetBrains Mono"/>
                <a:ea typeface="Times New Roman" panose="02020603050405020304" pitchFamily="18" charset="0"/>
                <a:cs typeface="Courier New" panose="02070309020205020404" pitchFamily="49" charset="0"/>
              </a:rPr>
              <a:t> = </a:t>
            </a:r>
            <a:r>
              <a:rPr lang="en-US" sz="1600" b="1" dirty="0">
                <a:solidFill>
                  <a:srgbClr val="FF0000"/>
                </a:solidFill>
                <a:effectLst/>
                <a:latin typeface="JetBrains Mono"/>
                <a:ea typeface="Times New Roman" panose="02020603050405020304" pitchFamily="18" charset="0"/>
                <a:cs typeface="Courier New" panose="02070309020205020404" pitchFamily="49" charset="0"/>
              </a:rPr>
              <a:t>"</a:t>
            </a:r>
            <a:r>
              <a:rPr lang="en-US" sz="1600" b="1" dirty="0" err="1">
                <a:solidFill>
                  <a:srgbClr val="FF0000"/>
                </a:solidFill>
                <a:effectLst/>
                <a:latin typeface="JetBrains Mono"/>
                <a:ea typeface="Times New Roman" panose="02020603050405020304" pitchFamily="18" charset="0"/>
                <a:cs typeface="Courier New" panose="02070309020205020404" pitchFamily="49" charset="0"/>
              </a:rPr>
              <a:t>readTestDtoById</a:t>
            </a:r>
            <a:r>
              <a:rPr lang="en-US" sz="1600" b="1" dirty="0">
                <a:solidFill>
                  <a:srgbClr val="FF0000"/>
                </a:solidFill>
                <a:effectLst/>
                <a:latin typeface="JetBrains Mono"/>
                <a:ea typeface="Times New Roman" panose="02020603050405020304" pitchFamily="18" charset="0"/>
                <a:cs typeface="Courier New" panose="02070309020205020404" pitchFamily="49" charset="0"/>
              </a:rPr>
              <a:t>"</a:t>
            </a:r>
            <a:r>
              <a:rPr lang="en-US" sz="1600" dirty="0">
                <a:solidFill>
                  <a:srgbClr val="FF0000"/>
                </a:solidFill>
                <a:effectLst/>
                <a:latin typeface="JetBrains Mono"/>
                <a:ea typeface="Times New Roman" panose="02020603050405020304" pitchFamily="18" charset="0"/>
                <a:cs typeface="Courier New" panose="02070309020205020404" pitchFamily="49" charset="0"/>
              </a:rPr>
              <a:t>)</a:t>
            </a:r>
            <a:br>
              <a:rPr lang="en-US" sz="1600" dirty="0">
                <a:solidFill>
                  <a:srgbClr val="000000"/>
                </a:solidFill>
                <a:effectLst/>
                <a:latin typeface="JetBrains Mono"/>
                <a:ea typeface="Times New Roman" panose="02020603050405020304" pitchFamily="18" charset="0"/>
                <a:cs typeface="Courier New" panose="02070309020205020404" pitchFamily="49" charset="0"/>
              </a:rPr>
            </a:br>
            <a:r>
              <a:rPr lang="en-US" sz="1600" dirty="0">
                <a:solidFill>
                  <a:srgbClr val="808000"/>
                </a:solidFill>
                <a:effectLst/>
                <a:latin typeface="JetBrains Mono"/>
                <a:ea typeface="Times New Roman" panose="02020603050405020304" pitchFamily="18" charset="0"/>
                <a:cs typeface="Courier New" panose="02070309020205020404" pitchFamily="49" charset="0"/>
              </a:rPr>
              <a:t>@GET</a:t>
            </a:r>
            <a:br>
              <a:rPr lang="en-US" sz="1600" dirty="0">
                <a:solidFill>
                  <a:srgbClr val="808000"/>
                </a:solidFill>
                <a:effectLst/>
                <a:latin typeface="JetBrains Mono"/>
                <a:ea typeface="Times New Roman" panose="02020603050405020304" pitchFamily="18" charset="0"/>
                <a:cs typeface="Courier New" panose="02070309020205020404" pitchFamily="49" charset="0"/>
              </a:rPr>
            </a:br>
            <a:r>
              <a:rPr lang="en-US" sz="1600" dirty="0">
                <a:solidFill>
                  <a:srgbClr val="808000"/>
                </a:solidFill>
                <a:effectLst/>
                <a:latin typeface="JetBrains Mono"/>
                <a:ea typeface="Times New Roman" panose="02020603050405020304" pitchFamily="18" charset="0"/>
                <a:cs typeface="Courier New" panose="02070309020205020404" pitchFamily="49" charset="0"/>
              </a:rPr>
              <a:t>@Path</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r>
              <a:rPr lang="en-US" sz="1600" b="1" dirty="0">
                <a:solidFill>
                  <a:srgbClr val="008000"/>
                </a:solidFill>
                <a:effectLst/>
                <a:latin typeface="JetBrains Mono"/>
                <a:ea typeface="Times New Roman" panose="02020603050405020304" pitchFamily="18" charset="0"/>
                <a:cs typeface="Courier New" panose="02070309020205020404" pitchFamily="49" charset="0"/>
              </a:rPr>
              <a:t>"/{id}"</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br>
              <a:rPr lang="en-US" sz="1600" dirty="0">
                <a:solidFill>
                  <a:srgbClr val="000000"/>
                </a:solidFill>
                <a:effectLst/>
                <a:latin typeface="JetBrains Mono"/>
                <a:ea typeface="Times New Roman" panose="02020603050405020304" pitchFamily="18" charset="0"/>
                <a:cs typeface="Courier New" panose="02070309020205020404" pitchFamily="49" charset="0"/>
              </a:rPr>
            </a:br>
            <a:r>
              <a:rPr lang="en-US" sz="1600" dirty="0">
                <a:solidFill>
                  <a:srgbClr val="808000"/>
                </a:solidFill>
                <a:effectLst/>
                <a:latin typeface="JetBrains Mono"/>
                <a:ea typeface="Times New Roman" panose="02020603050405020304" pitchFamily="18" charset="0"/>
                <a:cs typeface="Courier New" panose="02070309020205020404" pitchFamily="49" charset="0"/>
              </a:rPr>
              <a:t>@Produces</a:t>
            </a:r>
            <a:r>
              <a:rPr lang="en-US" sz="1600" dirty="0">
                <a:solidFill>
                  <a:srgbClr val="000000"/>
                </a:solidFill>
                <a:effectLst/>
                <a:latin typeface="JetBrains Mono"/>
                <a:ea typeface="Times New Roman" panose="02020603050405020304" pitchFamily="18" charset="0"/>
                <a:cs typeface="Courier New" panose="02070309020205020404" pitchFamily="49" charset="0"/>
              </a:rPr>
              <a:t>(MediaType.</a:t>
            </a:r>
            <a:r>
              <a:rPr lang="en-US" sz="1600" b="1" i="1" dirty="0">
                <a:solidFill>
                  <a:srgbClr val="660E7A"/>
                </a:solidFill>
                <a:effectLst/>
                <a:latin typeface="JetBrains Mono"/>
                <a:ea typeface="Times New Roman" panose="02020603050405020304" pitchFamily="18" charset="0"/>
                <a:cs typeface="Courier New" panose="02070309020205020404" pitchFamily="49" charset="0"/>
              </a:rPr>
              <a:t>APPLICATION_JSON</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br>
              <a:rPr lang="en-US" sz="1600" dirty="0">
                <a:solidFill>
                  <a:srgbClr val="000000"/>
                </a:solidFill>
                <a:effectLst/>
                <a:latin typeface="JetBrains Mono"/>
                <a:ea typeface="Times New Roman" panose="02020603050405020304" pitchFamily="18" charset="0"/>
                <a:cs typeface="Courier New" panose="02070309020205020404" pitchFamily="49" charset="0"/>
              </a:rPr>
            </a:br>
            <a:r>
              <a:rPr lang="en-US" sz="1600" b="1" dirty="0">
                <a:solidFill>
                  <a:srgbClr val="000080"/>
                </a:solidFill>
                <a:effectLst/>
                <a:latin typeface="JetBrains Mono"/>
                <a:ea typeface="Times New Roman" panose="02020603050405020304" pitchFamily="18" charset="0"/>
                <a:cs typeface="Courier New" panose="02070309020205020404" pitchFamily="49" charset="0"/>
              </a:rPr>
              <a:t>public </a:t>
            </a:r>
            <a:r>
              <a:rPr lang="en-US" sz="1600" dirty="0" err="1">
                <a:solidFill>
                  <a:srgbClr val="000000"/>
                </a:solidFill>
                <a:effectLst/>
                <a:latin typeface="JetBrains Mono"/>
                <a:ea typeface="Times New Roman" panose="02020603050405020304" pitchFamily="18" charset="0"/>
                <a:cs typeface="Courier New" panose="02070309020205020404" pitchFamily="49" charset="0"/>
              </a:rPr>
              <a:t>TestDTO</a:t>
            </a:r>
            <a:r>
              <a:rPr lang="en-US" sz="1600" dirty="0">
                <a:solidFill>
                  <a:srgbClr val="000000"/>
                </a:solidFill>
                <a:effectLst/>
                <a:latin typeface="JetBrains Mono"/>
                <a:ea typeface="Times New Roman" panose="02020603050405020304" pitchFamily="18" charset="0"/>
                <a:cs typeface="Courier New" panose="02070309020205020404" pitchFamily="49" charset="0"/>
              </a:rPr>
              <a:t> </a:t>
            </a:r>
            <a:r>
              <a:rPr lang="en-US" sz="1600" dirty="0" err="1">
                <a:solidFill>
                  <a:srgbClr val="000000"/>
                </a:solidFill>
                <a:effectLst/>
                <a:latin typeface="JetBrains Mono"/>
                <a:ea typeface="Times New Roman" panose="02020603050405020304" pitchFamily="18" charset="0"/>
                <a:cs typeface="Courier New" panose="02070309020205020404" pitchFamily="49" charset="0"/>
              </a:rPr>
              <a:t>readObjectById</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r>
              <a:rPr lang="en-US" sz="1600" dirty="0">
                <a:solidFill>
                  <a:srgbClr val="808000"/>
                </a:solidFill>
                <a:effectLst/>
                <a:latin typeface="JetBrains Mono"/>
                <a:ea typeface="Times New Roman" panose="02020603050405020304" pitchFamily="18" charset="0"/>
                <a:cs typeface="Courier New" panose="02070309020205020404" pitchFamily="49" charset="0"/>
              </a:rPr>
              <a:t>@PathParam</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r>
              <a:rPr lang="en-US" sz="1600" b="1" dirty="0">
                <a:solidFill>
                  <a:srgbClr val="008000"/>
                </a:solidFill>
                <a:effectLst/>
                <a:latin typeface="JetBrains Mono"/>
                <a:ea typeface="Times New Roman" panose="02020603050405020304" pitchFamily="18" charset="0"/>
                <a:cs typeface="Courier New" panose="02070309020205020404" pitchFamily="49" charset="0"/>
              </a:rPr>
              <a:t>"id"</a:t>
            </a:r>
            <a:r>
              <a:rPr lang="en-US" sz="1600" dirty="0">
                <a:solidFill>
                  <a:srgbClr val="000000"/>
                </a:solidFill>
                <a:effectLst/>
                <a:latin typeface="JetBrains Mono"/>
                <a:ea typeface="Times New Roman" panose="02020603050405020304" pitchFamily="18" charset="0"/>
                <a:cs typeface="Courier New" panose="02070309020205020404" pitchFamily="49" charset="0"/>
              </a:rPr>
              <a:t>) String id</a:t>
            </a:r>
            <a:br>
              <a:rPr lang="en-US" sz="1600" dirty="0">
                <a:solidFill>
                  <a:srgbClr val="000000"/>
                </a:solidFill>
                <a:effectLst/>
                <a:latin typeface="JetBrains Mono"/>
                <a:ea typeface="Times New Roman" panose="02020603050405020304" pitchFamily="18" charset="0"/>
                <a:cs typeface="Courier New" panose="02070309020205020404" pitchFamily="49" charset="0"/>
              </a:rPr>
            </a:b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solidFill>
                  <a:srgbClr val="000000"/>
                </a:solidFill>
                <a:effectLst/>
                <a:latin typeface="JetBrains Mono"/>
                <a:ea typeface="Times New Roman" panose="02020603050405020304" pitchFamily="18" charset="0"/>
                <a:cs typeface="Courier New" panose="02070309020205020404" pitchFamily="49" charset="0"/>
              </a:rPr>
              <a:t>    </a:t>
            </a:r>
            <a:r>
              <a:rPr lang="en-US" sz="1600" b="1" dirty="0" err="1">
                <a:solidFill>
                  <a:srgbClr val="660E7A"/>
                </a:solidFill>
                <a:effectLst/>
                <a:latin typeface="JetBrains Mono"/>
                <a:ea typeface="Times New Roman" panose="02020603050405020304" pitchFamily="18" charset="0"/>
                <a:cs typeface="Courier New" panose="02070309020205020404" pitchFamily="49" charset="0"/>
              </a:rPr>
              <a:t>log</a:t>
            </a:r>
            <a:r>
              <a:rPr lang="en-US" sz="1600" dirty="0" err="1">
                <a:solidFill>
                  <a:srgbClr val="000000"/>
                </a:solidFill>
                <a:effectLst/>
                <a:latin typeface="JetBrains Mono"/>
                <a:ea typeface="Times New Roman" panose="02020603050405020304" pitchFamily="18" charset="0"/>
                <a:cs typeface="Courier New" panose="02070309020205020404" pitchFamily="49" charset="0"/>
              </a:rPr>
              <a:t>.infov</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r>
              <a:rPr lang="en-US" sz="1600" b="1" dirty="0">
                <a:solidFill>
                  <a:srgbClr val="008000"/>
                </a:solidFill>
                <a:effectLst/>
                <a:latin typeface="JetBrains Mono"/>
                <a:ea typeface="Times New Roman" panose="02020603050405020304" pitchFamily="18" charset="0"/>
                <a:cs typeface="Courier New" panose="02070309020205020404" pitchFamily="49" charset="0"/>
              </a:rPr>
              <a:t>"input {} , </a:t>
            </a:r>
            <a:r>
              <a:rPr lang="en-US" sz="1600" b="1" dirty="0" err="1">
                <a:solidFill>
                  <a:srgbClr val="008000"/>
                </a:solidFill>
                <a:effectLst/>
                <a:latin typeface="JetBrains Mono"/>
                <a:ea typeface="Times New Roman" panose="02020603050405020304" pitchFamily="18" charset="0"/>
                <a:cs typeface="Courier New" panose="02070309020205020404" pitchFamily="49" charset="0"/>
              </a:rPr>
              <a:t>objectOutput</a:t>
            </a:r>
            <a:r>
              <a:rPr lang="en-US" sz="1600" b="1" dirty="0">
                <a:solidFill>
                  <a:srgbClr val="008000"/>
                </a:solidFill>
                <a:effectLst/>
                <a:latin typeface="JetBrains Mono"/>
                <a:ea typeface="Times New Roman" panose="02020603050405020304" pitchFamily="18" charset="0"/>
                <a:cs typeface="Courier New" panose="02070309020205020404" pitchFamily="49" charset="0"/>
              </a:rPr>
              <a:t> {0}"</a:t>
            </a:r>
            <a:r>
              <a:rPr lang="en-US" sz="1600" dirty="0">
                <a:solidFill>
                  <a:srgbClr val="000000"/>
                </a:solidFill>
                <a:effectLst/>
                <a:latin typeface="JetBrains Mono"/>
                <a:ea typeface="Times New Roman" panose="02020603050405020304" pitchFamily="18" charset="0"/>
                <a:cs typeface="Courier New" panose="02070309020205020404" pitchFamily="49" charset="0"/>
              </a:rPr>
              <a:t>,  id, </a:t>
            </a:r>
            <a:r>
              <a:rPr lang="en-US" sz="1600" b="1" dirty="0">
                <a:solidFill>
                  <a:srgbClr val="008000"/>
                </a:solidFill>
                <a:effectLst/>
                <a:latin typeface="JetBrains Mono"/>
                <a:ea typeface="Times New Roman" panose="02020603050405020304" pitchFamily="18" charset="0"/>
                <a:cs typeface="Courier New" panose="02070309020205020404" pitchFamily="49" charset="0"/>
              </a:rPr>
              <a:t>""</a:t>
            </a:r>
            <a:r>
              <a:rPr lang="en-US" sz="1600" dirty="0">
                <a:solidFill>
                  <a:srgbClr val="000000"/>
                </a:solidFill>
                <a:effectLst/>
                <a:latin typeface="JetBrains Mono"/>
                <a:ea typeface="Times New Roman" panose="02020603050405020304" pitchFamily="18" charset="0"/>
                <a:cs typeface="Courier New" panose="02070309020205020404" pitchFamily="49" charset="0"/>
              </a:rPr>
              <a:t>);</a:t>
            </a:r>
            <a:endParaRPr lang="de-DE"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574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5AA39A-4381-752F-0695-133C2FC89438}"/>
              </a:ext>
            </a:extLst>
          </p:cNvPr>
          <p:cNvSpPr>
            <a:spLocks noGrp="1"/>
          </p:cNvSpPr>
          <p:nvPr>
            <p:ph type="title"/>
          </p:nvPr>
        </p:nvSpPr>
        <p:spPr/>
        <p:txBody>
          <a:bodyPr/>
          <a:lstStyle/>
          <a:p>
            <a:r>
              <a:rPr lang="de-DE" dirty="0" err="1"/>
              <a:t>OpenAPI</a:t>
            </a:r>
            <a:r>
              <a:rPr lang="de-DE" dirty="0"/>
              <a:t> – Query Parameter</a:t>
            </a:r>
          </a:p>
        </p:txBody>
      </p:sp>
      <p:sp>
        <p:nvSpPr>
          <p:cNvPr id="3" name="Inhaltsplatzhalter 2">
            <a:extLst>
              <a:ext uri="{FF2B5EF4-FFF2-40B4-BE49-F238E27FC236}">
                <a16:creationId xmlns:a16="http://schemas.microsoft.com/office/drawing/2014/main" id="{C7570537-6F77-0080-44A1-009D62CB9969}"/>
              </a:ext>
            </a:extLst>
          </p:cNvPr>
          <p:cNvSpPr>
            <a:spLocks noGrp="1"/>
          </p:cNvSpPr>
          <p:nvPr>
            <p:ph idx="1"/>
          </p:nvPr>
        </p:nvSpPr>
        <p:spPr>
          <a:xfrm>
            <a:off x="838200" y="1590794"/>
            <a:ext cx="6477000" cy="988504"/>
          </a:xfrm>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Query string parameters must not be included in paths. They should be defined as query parameters instead.</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de-DE" dirty="0"/>
          </a:p>
        </p:txBody>
      </p:sp>
      <p:sp>
        <p:nvSpPr>
          <p:cNvPr id="9" name="Textfeld 8">
            <a:extLst>
              <a:ext uri="{FF2B5EF4-FFF2-40B4-BE49-F238E27FC236}">
                <a16:creationId xmlns:a16="http://schemas.microsoft.com/office/drawing/2014/main" id="{510E33D5-F438-DA9D-F1EB-89A7E1C2EB48}"/>
              </a:ext>
            </a:extLst>
          </p:cNvPr>
          <p:cNvSpPr txBox="1"/>
          <p:nvPr/>
        </p:nvSpPr>
        <p:spPr>
          <a:xfrm>
            <a:off x="7541643" y="1355963"/>
            <a:ext cx="3741707" cy="4821000"/>
          </a:xfrm>
          <a:prstGeom prst="rect">
            <a:avLst/>
          </a:prstGeom>
          <a:solidFill>
            <a:schemeClr val="accent6">
              <a:lumMod val="20000"/>
              <a:lumOff val="80000"/>
            </a:schemeClr>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80"/>
                </a:solidFill>
                <a:effectLst/>
                <a:latin typeface="JetBrains Mono"/>
                <a:ea typeface="Times New Roman" panose="02020603050405020304" pitchFamily="18" charset="0"/>
                <a:cs typeface="Courier New" panose="02070309020205020404" pitchFamily="49" charset="0"/>
              </a:rPr>
              <a:t>/parameter/</a:t>
            </a:r>
            <a:r>
              <a:rPr lang="en-US" sz="1800" b="1" dirty="0" err="1">
                <a:solidFill>
                  <a:srgbClr val="000080"/>
                </a:solidFill>
                <a:effectLst/>
                <a:latin typeface="JetBrains Mono"/>
                <a:ea typeface="Times New Roman" panose="02020603050405020304" pitchFamily="18" charset="0"/>
                <a:cs typeface="Courier New" panose="02070309020205020404" pitchFamily="49" charset="0"/>
              </a:rPr>
              <a:t>queryParameter</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get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tags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 Parameter Resource</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parameters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FF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FF0000"/>
                </a:solidFill>
                <a:effectLst/>
                <a:latin typeface="JetBrains Mono"/>
                <a:ea typeface="Times New Roman" panose="02020603050405020304" pitchFamily="18" charset="0"/>
                <a:cs typeface="Courier New" panose="02070309020205020404" pitchFamily="49" charset="0"/>
              </a:rPr>
              <a:t>name</a:t>
            </a:r>
            <a:r>
              <a:rPr lang="en-US" sz="1800" dirty="0">
                <a:solidFill>
                  <a:srgbClr val="FF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FF0000"/>
                </a:solidFill>
                <a:effectLst/>
                <a:latin typeface="JetBrains Mono"/>
                <a:ea typeface="Times New Roman" panose="02020603050405020304" pitchFamily="18" charset="0"/>
                <a:cs typeface="Courier New" panose="02070309020205020404" pitchFamily="49" charset="0"/>
              </a:rPr>
              <a:t>qp</a:t>
            </a:r>
            <a:br>
              <a:rPr lang="en-US" sz="1800" dirty="0">
                <a:solidFill>
                  <a:srgbClr val="FF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in</a:t>
            </a:r>
            <a:r>
              <a:rPr lang="en-US" sz="1800" dirty="0">
                <a:solidFill>
                  <a:srgbClr val="000000"/>
                </a:solidFill>
                <a:effectLst/>
                <a:latin typeface="JetBrains Mono"/>
                <a:ea typeface="Times New Roman" panose="02020603050405020304" pitchFamily="18" charset="0"/>
                <a:cs typeface="Courier New" panose="02070309020205020404" pitchFamily="49" charset="0"/>
              </a:rPr>
              <a:t>: query</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schema</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type</a:t>
            </a: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FF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FF0000"/>
                </a:solidFill>
                <a:effectLst/>
                <a:latin typeface="JetBrains Mono"/>
                <a:ea typeface="Times New Roman" panose="02020603050405020304" pitchFamily="18" charset="0"/>
                <a:cs typeface="Courier New" panose="02070309020205020404" pitchFamily="49" charset="0"/>
              </a:rPr>
              <a:t>name</a:t>
            </a:r>
            <a:r>
              <a:rPr lang="en-US" sz="1800" dirty="0">
                <a:solidFill>
                  <a:srgbClr val="FF0000"/>
                </a:solidFill>
                <a:effectLst/>
                <a:latin typeface="JetBrains Mono"/>
                <a:ea typeface="Times New Roman" panose="02020603050405020304" pitchFamily="18" charset="0"/>
                <a:cs typeface="Courier New" panose="02070309020205020404" pitchFamily="49" charset="0"/>
              </a:rPr>
              <a:t>: qp2</a:t>
            </a:r>
            <a:br>
              <a:rPr lang="en-US" sz="1800" dirty="0">
                <a:solidFill>
                  <a:srgbClr val="FF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in</a:t>
            </a:r>
            <a:r>
              <a:rPr lang="en-US" sz="1800" dirty="0">
                <a:solidFill>
                  <a:srgbClr val="000000"/>
                </a:solidFill>
                <a:effectLst/>
                <a:latin typeface="JetBrains Mono"/>
                <a:ea typeface="Times New Roman" panose="02020603050405020304" pitchFamily="18" charset="0"/>
                <a:cs typeface="Courier New" panose="02070309020205020404" pitchFamily="49" charset="0"/>
              </a:rPr>
              <a:t>: query</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schema</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format</a:t>
            </a:r>
            <a:r>
              <a:rPr lang="en-US" sz="1800" dirty="0">
                <a:solidFill>
                  <a:srgbClr val="000000"/>
                </a:solidFill>
                <a:effectLst/>
                <a:latin typeface="JetBrains Mono"/>
                <a:ea typeface="Times New Roman" panose="02020603050405020304" pitchFamily="18" charset="0"/>
                <a:cs typeface="Courier New" panose="02070309020205020404" pitchFamily="49" charset="0"/>
              </a:rPr>
              <a:t>: int64</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default</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"1"</a:t>
            </a:r>
            <a:br>
              <a:rPr lang="en-US" sz="1800" b="1" dirty="0">
                <a:solidFill>
                  <a:srgbClr val="008000"/>
                </a:solidFill>
                <a:effectLst/>
                <a:latin typeface="JetBrains Mono"/>
                <a:ea typeface="Times New Roman" panose="02020603050405020304" pitchFamily="18" charset="0"/>
                <a:cs typeface="Courier New" panose="02070309020205020404" pitchFamily="49" charset="0"/>
              </a:rPr>
            </a:br>
            <a:r>
              <a:rPr lang="en-US" sz="1800" b="1" dirty="0">
                <a:solidFill>
                  <a:srgbClr val="008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type</a:t>
            </a:r>
            <a:r>
              <a:rPr lang="en-US" sz="1800" dirty="0">
                <a:solidFill>
                  <a:srgbClr val="000000"/>
                </a:solidFill>
                <a:effectLst/>
                <a:latin typeface="JetBrains Mono"/>
                <a:ea typeface="Times New Roman" panose="02020603050405020304" pitchFamily="18" charset="0"/>
                <a:cs typeface="Courier New" panose="02070309020205020404" pitchFamily="49" charset="0"/>
              </a:rPr>
              <a:t>: integer</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responses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feld 10">
            <a:extLst>
              <a:ext uri="{FF2B5EF4-FFF2-40B4-BE49-F238E27FC236}">
                <a16:creationId xmlns:a16="http://schemas.microsoft.com/office/drawing/2014/main" id="{7C222DD1-27A6-DF7F-9F77-31DB7F0318A9}"/>
              </a:ext>
            </a:extLst>
          </p:cNvPr>
          <p:cNvSpPr txBox="1"/>
          <p:nvPr/>
        </p:nvSpPr>
        <p:spPr>
          <a:xfrm>
            <a:off x="1029419" y="2403324"/>
            <a:ext cx="6094562" cy="3931910"/>
          </a:xfrm>
          <a:prstGeom prst="rect">
            <a:avLst/>
          </a:prstGeom>
          <a:solidFill>
            <a:schemeClr val="bg2"/>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i="1" dirty="0">
                <a:solidFill>
                  <a:srgbClr val="808080"/>
                </a:solidFill>
                <a:effectLst/>
                <a:latin typeface="JetBrains Mono"/>
                <a:ea typeface="Times New Roman" panose="02020603050405020304" pitchFamily="18" charset="0"/>
                <a:cs typeface="Courier New" panose="02070309020205020404" pitchFamily="49" charset="0"/>
              </a:rPr>
              <a:t>// http://localhost:8080/parameter/queryParameter?qp=inputText&amp;qp2=text2</a:t>
            </a:r>
            <a:br>
              <a:rPr lang="en-US" sz="1800" i="1" dirty="0">
                <a:solidFill>
                  <a:srgbClr val="808080"/>
                </a:solidFill>
                <a:effectLst/>
                <a:latin typeface="JetBrains Mono"/>
                <a:ea typeface="Times New Roman" panose="02020603050405020304" pitchFamily="18" charset="0"/>
                <a:cs typeface="Courier New" panose="02070309020205020404" pitchFamily="49" charset="0"/>
              </a:rPr>
            </a:br>
            <a:r>
              <a:rPr lang="en-US" sz="1800" dirty="0">
                <a:solidFill>
                  <a:srgbClr val="808000"/>
                </a:solidFill>
                <a:effectLst/>
                <a:latin typeface="JetBrains Mono"/>
                <a:ea typeface="Times New Roman" panose="02020603050405020304" pitchFamily="18" charset="0"/>
                <a:cs typeface="Courier New" panose="02070309020205020404" pitchFamily="49" charset="0"/>
              </a:rPr>
              <a:t>@GET</a:t>
            </a:r>
            <a:br>
              <a:rPr lang="en-US" sz="1800" dirty="0">
                <a:solidFill>
                  <a:srgbClr val="808000"/>
                </a:solidFill>
                <a:effectLst/>
                <a:latin typeface="JetBrains Mono"/>
                <a:ea typeface="Times New Roman" panose="02020603050405020304" pitchFamily="18" charset="0"/>
                <a:cs typeface="Courier New" panose="02070309020205020404" pitchFamily="49" charset="0"/>
              </a:rPr>
            </a:br>
            <a:r>
              <a:rPr lang="en-US" sz="1800" dirty="0">
                <a:solidFill>
                  <a:srgbClr val="808000"/>
                </a:solidFill>
                <a:effectLst/>
                <a:latin typeface="JetBrains Mono"/>
                <a:ea typeface="Times New Roman" panose="02020603050405020304" pitchFamily="18" charset="0"/>
                <a:cs typeface="Courier New" panose="02070309020205020404" pitchFamily="49" charset="0"/>
              </a:rPr>
              <a:t>@Path</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"/queryParameter"</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808000"/>
                </a:solidFill>
                <a:effectLst/>
                <a:latin typeface="JetBrains Mono"/>
                <a:ea typeface="Times New Roman" panose="02020603050405020304" pitchFamily="18" charset="0"/>
                <a:cs typeface="Courier New" panose="02070309020205020404" pitchFamily="49" charset="0"/>
              </a:rPr>
              <a:t>@Produces</a:t>
            </a:r>
            <a:r>
              <a:rPr lang="en-US" sz="1800" dirty="0">
                <a:solidFill>
                  <a:srgbClr val="000000"/>
                </a:solidFill>
                <a:effectLst/>
                <a:latin typeface="JetBrains Mono"/>
                <a:ea typeface="Times New Roman" panose="02020603050405020304" pitchFamily="18" charset="0"/>
                <a:cs typeface="Courier New" panose="02070309020205020404" pitchFamily="49" charset="0"/>
              </a:rPr>
              <a:t>(MediaType.</a:t>
            </a:r>
            <a:r>
              <a:rPr lang="en-US" sz="1800" b="1" i="1" dirty="0">
                <a:solidFill>
                  <a:srgbClr val="660E7A"/>
                </a:solidFill>
                <a:effectLst/>
                <a:latin typeface="JetBrains Mono"/>
                <a:ea typeface="Times New Roman" panose="02020603050405020304" pitchFamily="18" charset="0"/>
                <a:cs typeface="Courier New" panose="02070309020205020404" pitchFamily="49" charset="0"/>
              </a:rPr>
              <a:t>TEXT_PLAIN</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b="1" dirty="0">
                <a:solidFill>
                  <a:srgbClr val="000080"/>
                </a:solidFill>
                <a:effectLst/>
                <a:latin typeface="JetBrains Mono"/>
                <a:ea typeface="Times New Roman" panose="02020603050405020304" pitchFamily="18" charset="0"/>
                <a:cs typeface="Courier New" panose="02070309020205020404" pitchFamily="49" charset="0"/>
              </a:rPr>
              <a:t>public </a:t>
            </a:r>
            <a:r>
              <a:rPr lang="en-US" sz="1800" dirty="0">
                <a:solidFill>
                  <a:srgbClr val="000000"/>
                </a:solidFill>
                <a:effectLst/>
                <a:latin typeface="JetBrains Mono"/>
                <a:ea typeface="Times New Roman" panose="02020603050405020304" pitchFamily="18" charset="0"/>
                <a:cs typeface="Courier New" panose="02070309020205020404" pitchFamily="49" charset="0"/>
              </a:rPr>
              <a:t>String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queryParameter</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a:solidFill>
                  <a:srgbClr val="808000"/>
                </a:solidFill>
                <a:effectLst/>
                <a:latin typeface="JetBrains Mono"/>
                <a:ea typeface="Times New Roman" panose="02020603050405020304" pitchFamily="18" charset="0"/>
                <a:cs typeface="Courier New" panose="02070309020205020404" pitchFamily="49" charset="0"/>
              </a:rPr>
              <a:t>@QueryParam</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"qp"</a:t>
            </a: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qp</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a:solidFill>
                  <a:srgbClr val="808000"/>
                </a:solidFill>
                <a:effectLst/>
                <a:latin typeface="JetBrains Mono"/>
                <a:ea typeface="Times New Roman" panose="02020603050405020304" pitchFamily="18" charset="0"/>
                <a:cs typeface="Courier New" panose="02070309020205020404" pitchFamily="49" charset="0"/>
              </a:rPr>
              <a:t>@DefaultValue</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"1"</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a:solidFill>
                  <a:srgbClr val="808000"/>
                </a:solidFill>
                <a:effectLst/>
                <a:latin typeface="JetBrains Mono"/>
                <a:ea typeface="Times New Roman" panose="02020603050405020304" pitchFamily="18" charset="0"/>
                <a:cs typeface="Courier New" panose="02070309020205020404" pitchFamily="49" charset="0"/>
              </a:rPr>
              <a:t>@QueryParam</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"qp2"</a:t>
            </a:r>
            <a:r>
              <a:rPr lang="en-US" sz="1800" dirty="0">
                <a:solidFill>
                  <a:srgbClr val="000000"/>
                </a:solidFill>
                <a:effectLst/>
                <a:latin typeface="JetBrains Mono"/>
                <a:ea typeface="Times New Roman" panose="02020603050405020304" pitchFamily="18" charset="0"/>
                <a:cs typeface="Courier New" panose="02070309020205020404" pitchFamily="49" charset="0"/>
              </a:rPr>
              <a:t>) Long qP2</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err="1">
                <a:solidFill>
                  <a:srgbClr val="660E7A"/>
                </a:solidFill>
                <a:effectLst/>
                <a:latin typeface="JetBrains Mono"/>
                <a:ea typeface="Times New Roman" panose="02020603050405020304" pitchFamily="18" charset="0"/>
                <a:cs typeface="Courier New" panose="02070309020205020404" pitchFamily="49" charset="0"/>
              </a:rPr>
              <a:t>log</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.infov</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"log </a:t>
            </a:r>
            <a:r>
              <a:rPr lang="en-US" sz="1800" b="1" dirty="0" err="1">
                <a:solidFill>
                  <a:srgbClr val="008000"/>
                </a:solidFill>
                <a:effectLst/>
                <a:latin typeface="JetBrains Mono"/>
                <a:ea typeface="Times New Roman" panose="02020603050405020304" pitchFamily="18" charset="0"/>
                <a:cs typeface="Courier New" panose="02070309020205020404" pitchFamily="49" charset="0"/>
              </a:rPr>
              <a:t>QueryParam</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 {0}"</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qp</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return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"query params ["</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qp</a:t>
            </a:r>
            <a:r>
              <a:rPr lang="en-US" sz="1800" dirty="0">
                <a:solidFill>
                  <a:srgbClr val="00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 und [" </a:t>
            </a:r>
            <a:r>
              <a:rPr lang="en-US" sz="1800" dirty="0">
                <a:solidFill>
                  <a:srgbClr val="000000"/>
                </a:solidFill>
                <a:effectLst/>
                <a:latin typeface="JetBrains Mono"/>
                <a:ea typeface="Times New Roman" panose="02020603050405020304" pitchFamily="18" charset="0"/>
                <a:cs typeface="Courier New" panose="02070309020205020404" pitchFamily="49" charset="0"/>
              </a:rPr>
              <a:t>+ qP2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48585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1904E-6812-E2B2-5474-177D4595EA6D}"/>
              </a:ext>
            </a:extLst>
          </p:cNvPr>
          <p:cNvSpPr>
            <a:spLocks noGrp="1"/>
          </p:cNvSpPr>
          <p:nvPr>
            <p:ph type="title"/>
          </p:nvPr>
        </p:nvSpPr>
        <p:spPr/>
        <p:txBody>
          <a:bodyPr/>
          <a:lstStyle/>
          <a:p>
            <a:r>
              <a:rPr lang="de-DE" dirty="0" err="1"/>
              <a:t>OpenAPI</a:t>
            </a:r>
            <a:r>
              <a:rPr lang="de-DE" dirty="0"/>
              <a:t> – Path Parameter</a:t>
            </a:r>
          </a:p>
        </p:txBody>
      </p:sp>
      <p:sp>
        <p:nvSpPr>
          <p:cNvPr id="3" name="Inhaltsplatzhalter 2">
            <a:extLst>
              <a:ext uri="{FF2B5EF4-FFF2-40B4-BE49-F238E27FC236}">
                <a16:creationId xmlns:a16="http://schemas.microsoft.com/office/drawing/2014/main" id="{1FB9C902-1AD0-77EB-D199-38C3EB0D9A43}"/>
              </a:ext>
            </a:extLst>
          </p:cNvPr>
          <p:cNvSpPr>
            <a:spLocks noGrp="1"/>
          </p:cNvSpPr>
          <p:nvPr>
            <p:ph idx="1"/>
          </p:nvPr>
        </p:nvSpPr>
        <p:spPr>
          <a:xfrm>
            <a:off x="838200" y="1690688"/>
            <a:ext cx="6094562" cy="1198780"/>
          </a:xfrm>
        </p:spPr>
        <p:txBody>
          <a:bodyPr>
            <a:normAutofit/>
          </a:bodyPr>
          <a:lstStyle/>
          <a:p>
            <a:r>
              <a:rPr lang="de-DE" sz="2000" dirty="0">
                <a:effectLst/>
                <a:latin typeface="Calibri" panose="020F0502020204030204" pitchFamily="34" charset="0"/>
                <a:ea typeface="Calibri" panose="020F0502020204030204" pitchFamily="34" charset="0"/>
                <a:cs typeface="Times New Roman" panose="02020603050405020304" pitchFamily="18" charset="0"/>
              </a:rPr>
              <a:t>Path Parameter werden mit ihrem Platzhalter im Path angegeben und als Parameter dokumentiert:</a:t>
            </a:r>
          </a:p>
          <a:p>
            <a:endParaRPr lang="de-DE" sz="2000" dirty="0"/>
          </a:p>
        </p:txBody>
      </p:sp>
      <p:sp>
        <p:nvSpPr>
          <p:cNvPr id="5" name="Textfeld 4">
            <a:extLst>
              <a:ext uri="{FF2B5EF4-FFF2-40B4-BE49-F238E27FC236}">
                <a16:creationId xmlns:a16="http://schemas.microsoft.com/office/drawing/2014/main" id="{C17D0A2D-E104-FE70-47EA-14B6D0228754}"/>
              </a:ext>
            </a:extLst>
          </p:cNvPr>
          <p:cNvSpPr txBox="1"/>
          <p:nvPr/>
        </p:nvSpPr>
        <p:spPr>
          <a:xfrm>
            <a:off x="838200" y="2889468"/>
            <a:ext cx="6094562" cy="3339184"/>
          </a:xfrm>
          <a:prstGeom prst="rect">
            <a:avLst/>
          </a:prstGeom>
          <a:solidFill>
            <a:schemeClr val="bg2"/>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808000"/>
                </a:solidFill>
                <a:effectLst/>
                <a:latin typeface="JetBrains Mono"/>
                <a:ea typeface="Times New Roman" panose="02020603050405020304" pitchFamily="18" charset="0"/>
                <a:cs typeface="Courier New" panose="02070309020205020404" pitchFamily="49" charset="0"/>
              </a:rPr>
              <a:t>@GET</a:t>
            </a:r>
            <a:br>
              <a:rPr lang="en-US" sz="1800" dirty="0">
                <a:solidFill>
                  <a:srgbClr val="808000"/>
                </a:solidFill>
                <a:effectLst/>
                <a:latin typeface="JetBrains Mono"/>
                <a:ea typeface="Times New Roman" panose="02020603050405020304" pitchFamily="18" charset="0"/>
                <a:cs typeface="Courier New" panose="02070309020205020404" pitchFamily="49" charset="0"/>
              </a:rPr>
            </a:br>
            <a:r>
              <a:rPr lang="en-US" sz="1800" dirty="0">
                <a:solidFill>
                  <a:srgbClr val="808000"/>
                </a:solidFill>
                <a:effectLst/>
                <a:latin typeface="JetBrains Mono"/>
                <a:ea typeface="Times New Roman" panose="02020603050405020304" pitchFamily="18" charset="0"/>
                <a:cs typeface="Courier New" panose="02070309020205020404" pitchFamily="49" charset="0"/>
              </a:rPr>
              <a:t>@Path</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"/inputParameter/{inputString}"</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808000"/>
                </a:solidFill>
                <a:effectLst/>
                <a:latin typeface="JetBrains Mono"/>
                <a:ea typeface="Times New Roman" panose="02020603050405020304" pitchFamily="18" charset="0"/>
                <a:cs typeface="Courier New" panose="02070309020205020404" pitchFamily="49" charset="0"/>
              </a:rPr>
              <a:t>@Produces</a:t>
            </a:r>
            <a:r>
              <a:rPr lang="en-US" sz="1800" dirty="0">
                <a:solidFill>
                  <a:srgbClr val="000000"/>
                </a:solidFill>
                <a:effectLst/>
                <a:latin typeface="JetBrains Mono"/>
                <a:ea typeface="Times New Roman" panose="02020603050405020304" pitchFamily="18" charset="0"/>
                <a:cs typeface="Courier New" panose="02070309020205020404" pitchFamily="49" charset="0"/>
              </a:rPr>
              <a:t>(MediaType.</a:t>
            </a:r>
            <a:r>
              <a:rPr lang="en-US" sz="1800" b="1" i="1" dirty="0">
                <a:solidFill>
                  <a:srgbClr val="660E7A"/>
                </a:solidFill>
                <a:effectLst/>
                <a:latin typeface="JetBrains Mono"/>
                <a:ea typeface="Times New Roman" panose="02020603050405020304" pitchFamily="18" charset="0"/>
                <a:cs typeface="Courier New" panose="02070309020205020404" pitchFamily="49" charset="0"/>
              </a:rPr>
              <a:t>TEXT_PLAIN</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b="1" dirty="0">
                <a:solidFill>
                  <a:srgbClr val="000080"/>
                </a:solidFill>
                <a:effectLst/>
                <a:latin typeface="JetBrains Mono"/>
                <a:ea typeface="Times New Roman" panose="02020603050405020304" pitchFamily="18" charset="0"/>
                <a:cs typeface="Courier New" panose="02070309020205020404" pitchFamily="49" charset="0"/>
              </a:rPr>
              <a:t>public </a:t>
            </a:r>
            <a:r>
              <a:rPr lang="en-US" sz="1800" dirty="0">
                <a:solidFill>
                  <a:srgbClr val="000000"/>
                </a:solidFill>
                <a:effectLst/>
                <a:latin typeface="JetBrains Mono"/>
                <a:ea typeface="Times New Roman" panose="02020603050405020304" pitchFamily="18" charset="0"/>
                <a:cs typeface="Courier New" panose="02070309020205020404" pitchFamily="49" charset="0"/>
              </a:rPr>
              <a:t>String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inputParameter</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a:solidFill>
                  <a:srgbClr val="808000"/>
                </a:solidFill>
                <a:effectLst/>
                <a:latin typeface="JetBrains Mono"/>
                <a:ea typeface="Times New Roman" panose="02020603050405020304" pitchFamily="18" charset="0"/>
                <a:cs typeface="Courier New" panose="02070309020205020404" pitchFamily="49" charset="0"/>
              </a:rPr>
              <a:t>@PathParam</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"inputString"</a:t>
            </a: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inputString</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err="1">
                <a:solidFill>
                  <a:srgbClr val="660E7A"/>
                </a:solidFill>
                <a:effectLst/>
                <a:latin typeface="JetBrains Mono"/>
                <a:ea typeface="Times New Roman" panose="02020603050405020304" pitchFamily="18" charset="0"/>
                <a:cs typeface="Courier New" panose="02070309020205020404" pitchFamily="49" charset="0"/>
              </a:rPr>
              <a:t>log</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.infov</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"log: {0}"</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inputString</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StringBuilder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sbStr</a:t>
            </a:r>
            <a:r>
              <a:rPr lang="en-US" sz="1800" dirty="0">
                <a:solidFill>
                  <a:srgbClr val="00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new </a:t>
            </a:r>
            <a:r>
              <a:rPr lang="en-US" sz="1800" dirty="0">
                <a:solidFill>
                  <a:srgbClr val="000000"/>
                </a:solidFill>
                <a:effectLst/>
                <a:latin typeface="JetBrains Mono"/>
                <a:ea typeface="Times New Roman" panose="02020603050405020304" pitchFamily="18" charset="0"/>
                <a:cs typeface="Courier New" panose="02070309020205020404" pitchFamily="49" charset="0"/>
              </a:rPr>
              <a:t>StringBuilder();</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sbStr.append</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inputString</a:t>
            </a:r>
            <a:r>
              <a:rPr lang="en-US" sz="1800" dirty="0">
                <a:solidFill>
                  <a:srgbClr val="000000"/>
                </a:solidFill>
                <a:effectLst/>
                <a:latin typeface="JetBrains Mono"/>
                <a:ea typeface="Times New Roman" panose="02020603050405020304" pitchFamily="18" charset="0"/>
                <a:cs typeface="Courier New" panose="02070309020205020404" pitchFamily="49" charset="0"/>
              </a:rPr>
              <a:t>).reverse();</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return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sbStr.toString</a:t>
            </a:r>
            <a:r>
              <a:rPr lang="en-US" sz="1800" dirty="0">
                <a:solidFill>
                  <a:srgbClr val="00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feld 6">
            <a:extLst>
              <a:ext uri="{FF2B5EF4-FFF2-40B4-BE49-F238E27FC236}">
                <a16:creationId xmlns:a16="http://schemas.microsoft.com/office/drawing/2014/main" id="{F5B878C8-D9C7-3ECD-1212-50A6AB747D43}"/>
              </a:ext>
            </a:extLst>
          </p:cNvPr>
          <p:cNvSpPr txBox="1"/>
          <p:nvPr/>
        </p:nvSpPr>
        <p:spPr>
          <a:xfrm>
            <a:off x="7187961" y="1027906"/>
            <a:ext cx="4362810" cy="5117363"/>
          </a:xfrm>
          <a:prstGeom prst="rect">
            <a:avLst/>
          </a:prstGeom>
          <a:solidFill>
            <a:schemeClr val="accent6">
              <a:lumMod val="20000"/>
              <a:lumOff val="80000"/>
            </a:schemeClr>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solidFill>
                  <a:srgbClr val="000080"/>
                </a:solidFill>
                <a:effectLst/>
                <a:latin typeface="JetBrains Mono"/>
                <a:ea typeface="Times New Roman" panose="02020603050405020304" pitchFamily="18" charset="0"/>
                <a:cs typeface="Courier New" panose="02070309020205020404" pitchFamily="49" charset="0"/>
              </a:rPr>
              <a:t>/parameter/</a:t>
            </a:r>
            <a:r>
              <a:rPr lang="en-US" sz="1800" b="1" dirty="0" err="1">
                <a:solidFill>
                  <a:srgbClr val="000080"/>
                </a:solidFill>
                <a:effectLst/>
                <a:latin typeface="JetBrains Mono"/>
                <a:ea typeface="Times New Roman" panose="02020603050405020304" pitchFamily="18" charset="0"/>
                <a:cs typeface="Courier New" panose="02070309020205020404" pitchFamily="49" charset="0"/>
              </a:rPr>
              <a:t>inputParameter</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a:t>
            </a:r>
            <a:r>
              <a:rPr lang="en-US" sz="1800" b="1" dirty="0" err="1">
                <a:solidFill>
                  <a:srgbClr val="000080"/>
                </a:solidFill>
                <a:effectLst/>
                <a:latin typeface="JetBrains Mono"/>
                <a:ea typeface="Times New Roman" panose="02020603050405020304" pitchFamily="18" charset="0"/>
                <a:cs typeface="Courier New" panose="02070309020205020404" pitchFamily="49" charset="0"/>
              </a:rPr>
              <a:t>inputString</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get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tags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 Parameter Resource</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parameters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name</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inputString</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in</a:t>
            </a:r>
            <a:r>
              <a:rPr lang="en-US" sz="1800" dirty="0">
                <a:solidFill>
                  <a:srgbClr val="000000"/>
                </a:solidFill>
                <a:effectLst/>
                <a:latin typeface="JetBrains Mono"/>
                <a:ea typeface="Times New Roman" panose="02020603050405020304" pitchFamily="18" charset="0"/>
                <a:cs typeface="Courier New" panose="02070309020205020404" pitchFamily="49" charset="0"/>
              </a:rPr>
              <a:t>: path</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required</a:t>
            </a:r>
            <a:r>
              <a:rPr lang="en-US" sz="1800" dirty="0">
                <a:solidFill>
                  <a:srgbClr val="000000"/>
                </a:solidFill>
                <a:effectLst/>
                <a:latin typeface="JetBrains Mono"/>
                <a:ea typeface="Times New Roman" panose="02020603050405020304" pitchFamily="18" charset="0"/>
                <a:cs typeface="Courier New" panose="02070309020205020404" pitchFamily="49" charset="0"/>
              </a:rPr>
              <a:t>: true</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schema</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type</a:t>
            </a: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responses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"200"</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description</a:t>
            </a:r>
            <a:r>
              <a:rPr lang="en-US" sz="1800" dirty="0">
                <a:solidFill>
                  <a:srgbClr val="000000"/>
                </a:solidFill>
                <a:effectLst/>
                <a:latin typeface="JetBrains Mono"/>
                <a:ea typeface="Times New Roman" panose="02020603050405020304" pitchFamily="18" charset="0"/>
                <a:cs typeface="Courier New" panose="02070309020205020404" pitchFamily="49" charset="0"/>
              </a:rPr>
              <a:t>: OK</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content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text/plain</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schema</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type</a:t>
            </a:r>
            <a:r>
              <a:rPr lang="en-US" sz="1800" dirty="0">
                <a:solidFill>
                  <a:srgbClr val="000000"/>
                </a:solidFill>
                <a:effectLst/>
                <a:latin typeface="JetBrains Mono"/>
                <a:ea typeface="Times New Roman" panose="02020603050405020304" pitchFamily="18" charset="0"/>
                <a:cs typeface="Courier New" panose="02070309020205020404" pitchFamily="49" charset="0"/>
              </a:rPr>
              <a:t>: string</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45939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2852-2C8F-2EEF-9F78-0BB652C881BA}"/>
              </a:ext>
            </a:extLst>
          </p:cNvPr>
          <p:cNvSpPr>
            <a:spLocks noGrp="1"/>
          </p:cNvSpPr>
          <p:nvPr>
            <p:ph type="title"/>
          </p:nvPr>
        </p:nvSpPr>
        <p:spPr/>
        <p:txBody>
          <a:bodyPr/>
          <a:lstStyle/>
          <a:p>
            <a:r>
              <a:rPr lang="de-DE" dirty="0"/>
              <a:t>OpenAPI – Swagger </a:t>
            </a:r>
            <a:r>
              <a:rPr lang="de-DE" dirty="0" err="1"/>
              <a:t>Example</a:t>
            </a:r>
            <a:r>
              <a:rPr lang="de-DE" dirty="0"/>
              <a:t> Input</a:t>
            </a:r>
            <a:endParaRPr lang="en-US" dirty="0"/>
          </a:p>
        </p:txBody>
      </p:sp>
      <p:sp>
        <p:nvSpPr>
          <p:cNvPr id="3" name="Content Placeholder 2">
            <a:extLst>
              <a:ext uri="{FF2B5EF4-FFF2-40B4-BE49-F238E27FC236}">
                <a16:creationId xmlns:a16="http://schemas.microsoft.com/office/drawing/2014/main" id="{605E291E-76A7-9F7F-66B3-7ABF01261256}"/>
              </a:ext>
            </a:extLst>
          </p:cNvPr>
          <p:cNvSpPr>
            <a:spLocks noGrp="1"/>
          </p:cNvSpPr>
          <p:nvPr>
            <p:ph idx="1"/>
          </p:nvPr>
        </p:nvSpPr>
        <p:spPr>
          <a:xfrm>
            <a:off x="838200" y="1825625"/>
            <a:ext cx="3262313" cy="4351338"/>
          </a:xfrm>
        </p:spPr>
        <p:txBody>
          <a:bodyPr/>
          <a:lstStyle/>
          <a:p>
            <a:r>
              <a:rPr lang="de-DE" dirty="0"/>
              <a:t>The Request Body </a:t>
            </a:r>
            <a:r>
              <a:rPr lang="de-DE" dirty="0" err="1"/>
              <a:t>can</a:t>
            </a:r>
            <a:r>
              <a:rPr lang="de-DE" dirty="0"/>
              <a:t> </a:t>
            </a:r>
            <a:r>
              <a:rPr lang="de-DE" dirty="0" err="1"/>
              <a:t>be</a:t>
            </a:r>
            <a:r>
              <a:rPr lang="de-DE" dirty="0"/>
              <a:t> </a:t>
            </a:r>
            <a:r>
              <a:rPr lang="de-DE" dirty="0" err="1"/>
              <a:t>described</a:t>
            </a:r>
            <a:r>
              <a:rPr lang="de-DE" dirty="0"/>
              <a:t> via </a:t>
            </a:r>
            <a:r>
              <a:rPr lang="de-DE" dirty="0" err="1"/>
              <a:t>openapi</a:t>
            </a:r>
            <a:r>
              <a:rPr lang="de-DE" dirty="0"/>
              <a:t> also</a:t>
            </a:r>
          </a:p>
          <a:p>
            <a:r>
              <a:rPr lang="de-DE" dirty="0" err="1"/>
              <a:t>Examples</a:t>
            </a:r>
            <a:r>
              <a:rPr lang="de-DE" dirty="0"/>
              <a:t> will </a:t>
            </a:r>
            <a:r>
              <a:rPr lang="de-DE" dirty="0" err="1"/>
              <a:t>be</a:t>
            </a:r>
            <a:r>
              <a:rPr lang="de-DE" dirty="0"/>
              <a:t> </a:t>
            </a:r>
            <a:r>
              <a:rPr lang="de-DE" dirty="0" err="1"/>
              <a:t>available</a:t>
            </a:r>
            <a:r>
              <a:rPr lang="de-DE" dirty="0"/>
              <a:t> </a:t>
            </a:r>
            <a:r>
              <a:rPr lang="de-DE" dirty="0" err="1"/>
              <a:t>as</a:t>
            </a:r>
            <a:r>
              <a:rPr lang="de-DE" dirty="0"/>
              <a:t> </a:t>
            </a:r>
            <a:r>
              <a:rPr lang="de-DE" dirty="0" err="1"/>
              <a:t>select</a:t>
            </a:r>
            <a:r>
              <a:rPr lang="de-DE" dirty="0"/>
              <a:t> </a:t>
            </a:r>
            <a:r>
              <a:rPr lang="de-DE" dirty="0" err="1"/>
              <a:t>option</a:t>
            </a:r>
            <a:r>
              <a:rPr lang="de-DE" dirty="0"/>
              <a:t> in </a:t>
            </a:r>
            <a:r>
              <a:rPr lang="de-DE" dirty="0" err="1"/>
              <a:t>the</a:t>
            </a:r>
            <a:r>
              <a:rPr lang="de-DE" dirty="0"/>
              <a:t> </a:t>
            </a:r>
            <a:r>
              <a:rPr lang="de-DE" dirty="0" err="1"/>
              <a:t>swagger</a:t>
            </a:r>
            <a:r>
              <a:rPr lang="de-DE" dirty="0"/>
              <a:t> </a:t>
            </a:r>
            <a:r>
              <a:rPr lang="de-DE" dirty="0" err="1"/>
              <a:t>gui</a:t>
            </a:r>
            <a:r>
              <a:rPr lang="de-DE" dirty="0"/>
              <a:t> and </a:t>
            </a:r>
            <a:r>
              <a:rPr lang="de-DE" dirty="0" err="1"/>
              <a:t>openapi</a:t>
            </a:r>
            <a:r>
              <a:rPr lang="de-DE" dirty="0"/>
              <a:t> </a:t>
            </a:r>
            <a:r>
              <a:rPr lang="de-DE" dirty="0" err="1"/>
              <a:t>yaml</a:t>
            </a:r>
            <a:endParaRPr lang="en-US" dirty="0"/>
          </a:p>
        </p:txBody>
      </p:sp>
      <p:pic>
        <p:nvPicPr>
          <p:cNvPr id="5" name="Picture 4">
            <a:extLst>
              <a:ext uri="{FF2B5EF4-FFF2-40B4-BE49-F238E27FC236}">
                <a16:creationId xmlns:a16="http://schemas.microsoft.com/office/drawing/2014/main" id="{AE2DFAFC-64F2-1CA7-8DBB-DA6E01CF6CC8}"/>
              </a:ext>
            </a:extLst>
          </p:cNvPr>
          <p:cNvPicPr>
            <a:picLocks noChangeAspect="1"/>
          </p:cNvPicPr>
          <p:nvPr/>
        </p:nvPicPr>
        <p:blipFill>
          <a:blip r:embed="rId2"/>
          <a:stretch>
            <a:fillRect/>
          </a:stretch>
        </p:blipFill>
        <p:spPr>
          <a:xfrm>
            <a:off x="5053475" y="1825625"/>
            <a:ext cx="6971374" cy="4148184"/>
          </a:xfrm>
          <a:prstGeom prst="rect">
            <a:avLst/>
          </a:prstGeom>
        </p:spPr>
      </p:pic>
    </p:spTree>
    <p:extLst>
      <p:ext uri="{BB962C8B-B14F-4D97-AF65-F5344CB8AC3E}">
        <p14:creationId xmlns:p14="http://schemas.microsoft.com/office/powerpoint/2010/main" val="324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E40FC9-A087-47F2-9776-0A68F5B22B07}"/>
              </a:ext>
            </a:extLst>
          </p:cNvPr>
          <p:cNvSpPr>
            <a:spLocks noGrp="1"/>
          </p:cNvSpPr>
          <p:nvPr>
            <p:ph type="title"/>
          </p:nvPr>
        </p:nvSpPr>
        <p:spPr/>
        <p:txBody>
          <a:bodyPr/>
          <a:lstStyle/>
          <a:p>
            <a:pPr algn="ctr"/>
            <a:r>
              <a:rPr lang="de-DE" dirty="0"/>
              <a:t>Danke für Ihre Aufmerksamkeit</a:t>
            </a:r>
          </a:p>
        </p:txBody>
      </p:sp>
      <p:sp>
        <p:nvSpPr>
          <p:cNvPr id="3" name="Textplatzhalter 2">
            <a:extLst>
              <a:ext uri="{FF2B5EF4-FFF2-40B4-BE49-F238E27FC236}">
                <a16:creationId xmlns:a16="http://schemas.microsoft.com/office/drawing/2014/main" id="{C69B7BBA-87A7-4956-B1EC-2C70F3058284}"/>
              </a:ext>
            </a:extLst>
          </p:cNvPr>
          <p:cNvSpPr>
            <a:spLocks noGrp="1"/>
          </p:cNvSpPr>
          <p:nvPr>
            <p:ph type="body" idx="1"/>
          </p:nvPr>
        </p:nvSpPr>
        <p:spPr/>
        <p:txBody>
          <a:bodyPr/>
          <a:lstStyle/>
          <a:p>
            <a:endParaRPr lang="de-DE"/>
          </a:p>
        </p:txBody>
      </p:sp>
    </p:spTree>
    <p:extLst>
      <p:ext uri="{BB962C8B-B14F-4D97-AF65-F5344CB8AC3E}">
        <p14:creationId xmlns:p14="http://schemas.microsoft.com/office/powerpoint/2010/main" val="372087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BCB8A7-3DBD-45FE-8F6D-80323E9FE519}"/>
              </a:ext>
            </a:extLst>
          </p:cNvPr>
          <p:cNvSpPr>
            <a:spLocks noGrp="1"/>
          </p:cNvSpPr>
          <p:nvPr>
            <p:ph type="title"/>
          </p:nvPr>
        </p:nvSpPr>
        <p:spPr/>
        <p:txBody>
          <a:bodyPr/>
          <a:lstStyle/>
          <a:p>
            <a:r>
              <a:rPr lang="de-DE" dirty="0"/>
              <a:t>Inhalt</a:t>
            </a:r>
          </a:p>
        </p:txBody>
      </p:sp>
      <p:sp>
        <p:nvSpPr>
          <p:cNvPr id="3" name="Inhaltsplatzhalter 2">
            <a:extLst>
              <a:ext uri="{FF2B5EF4-FFF2-40B4-BE49-F238E27FC236}">
                <a16:creationId xmlns:a16="http://schemas.microsoft.com/office/drawing/2014/main" id="{ED9F2DA0-D175-48FE-8A21-8EEB7E7FBEB9}"/>
              </a:ext>
            </a:extLst>
          </p:cNvPr>
          <p:cNvSpPr>
            <a:spLocks noGrp="1"/>
          </p:cNvSpPr>
          <p:nvPr>
            <p:ph idx="1"/>
          </p:nvPr>
        </p:nvSpPr>
        <p:spPr/>
        <p:txBody>
          <a:bodyPr>
            <a:normAutofit/>
          </a:bodyPr>
          <a:lstStyle/>
          <a:p>
            <a:r>
              <a:rPr lang="de-DE" dirty="0"/>
              <a:t>Rest Standards </a:t>
            </a:r>
          </a:p>
          <a:p>
            <a:r>
              <a:rPr lang="de-DE" dirty="0">
                <a:solidFill>
                  <a:srgbClr val="3C3C3C"/>
                </a:solidFill>
                <a:latin typeface="OpenSansRegular"/>
              </a:rPr>
              <a:t>OpenAPI Spezifikation</a:t>
            </a:r>
          </a:p>
          <a:p>
            <a:r>
              <a:rPr lang="de-DE" dirty="0">
                <a:solidFill>
                  <a:srgbClr val="3C3C3C"/>
                </a:solidFill>
                <a:latin typeface="OpenSansRegular"/>
              </a:rPr>
              <a:t>Open API </a:t>
            </a:r>
            <a:r>
              <a:rPr lang="de-DE" dirty="0" err="1">
                <a:solidFill>
                  <a:srgbClr val="3C3C3C"/>
                </a:solidFill>
                <a:latin typeface="OpenSansRegular"/>
              </a:rPr>
              <a:t>Document</a:t>
            </a:r>
            <a:r>
              <a:rPr lang="de-DE" dirty="0">
                <a:solidFill>
                  <a:srgbClr val="3C3C3C"/>
                </a:solidFill>
                <a:latin typeface="OpenSansRegular"/>
              </a:rPr>
              <a:t> </a:t>
            </a:r>
            <a:r>
              <a:rPr lang="de-DE" dirty="0" err="1">
                <a:solidFill>
                  <a:srgbClr val="3C3C3C"/>
                </a:solidFill>
                <a:latin typeface="OpenSansRegular"/>
              </a:rPr>
              <a:t>Structure</a:t>
            </a:r>
            <a:endParaRPr lang="de-DE" dirty="0">
              <a:solidFill>
                <a:srgbClr val="3C3C3C"/>
              </a:solidFill>
              <a:latin typeface="OpenSansRegular"/>
            </a:endParaRPr>
          </a:p>
          <a:p>
            <a:r>
              <a:rPr lang="de-DE" dirty="0">
                <a:solidFill>
                  <a:srgbClr val="3C3C3C"/>
                </a:solidFill>
                <a:latin typeface="OpenSansRegular"/>
              </a:rPr>
              <a:t>Open API Elements</a:t>
            </a:r>
          </a:p>
          <a:p>
            <a:r>
              <a:rPr lang="de-DE" dirty="0">
                <a:solidFill>
                  <a:srgbClr val="3C3C3C"/>
                </a:solidFill>
                <a:latin typeface="OpenSansRegular"/>
              </a:rPr>
              <a:t>Open API </a:t>
            </a:r>
            <a:r>
              <a:rPr lang="de-DE" dirty="0" err="1">
                <a:solidFill>
                  <a:srgbClr val="3C3C3C"/>
                </a:solidFill>
                <a:latin typeface="OpenSansRegular"/>
              </a:rPr>
              <a:t>Examples</a:t>
            </a:r>
            <a:endParaRPr lang="de-DE" dirty="0">
              <a:solidFill>
                <a:srgbClr val="3C3C3C"/>
              </a:solidFill>
              <a:latin typeface="OpenSansRegular"/>
            </a:endParaRPr>
          </a:p>
          <a:p>
            <a:r>
              <a:rPr lang="de-DE" dirty="0">
                <a:solidFill>
                  <a:srgbClr val="3C3C3C"/>
                </a:solidFill>
                <a:latin typeface="OpenSansRegular"/>
              </a:rPr>
              <a:t>Open API Query and Path Parameters</a:t>
            </a:r>
          </a:p>
          <a:p>
            <a:endParaRPr lang="de-DE" dirty="0">
              <a:solidFill>
                <a:srgbClr val="3C3C3C"/>
              </a:solidFill>
              <a:latin typeface="OpenSansRegular"/>
            </a:endParaRPr>
          </a:p>
        </p:txBody>
      </p:sp>
    </p:spTree>
    <p:extLst>
      <p:ext uri="{BB962C8B-B14F-4D97-AF65-F5344CB8AC3E}">
        <p14:creationId xmlns:p14="http://schemas.microsoft.com/office/powerpoint/2010/main" val="37931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E1F1E-9F3F-1A31-59EB-A17764FC22DD}"/>
              </a:ext>
            </a:extLst>
          </p:cNvPr>
          <p:cNvSpPr>
            <a:spLocks noGrp="1"/>
          </p:cNvSpPr>
          <p:nvPr>
            <p:ph type="title"/>
          </p:nvPr>
        </p:nvSpPr>
        <p:spPr/>
        <p:txBody>
          <a:bodyPr/>
          <a:lstStyle/>
          <a:p>
            <a:r>
              <a:rPr lang="de-DE" dirty="0"/>
              <a:t>Editor</a:t>
            </a:r>
            <a:endParaRPr lang="en-US" dirty="0"/>
          </a:p>
        </p:txBody>
      </p:sp>
      <p:sp>
        <p:nvSpPr>
          <p:cNvPr id="3" name="Content Placeholder 2">
            <a:extLst>
              <a:ext uri="{FF2B5EF4-FFF2-40B4-BE49-F238E27FC236}">
                <a16:creationId xmlns:a16="http://schemas.microsoft.com/office/drawing/2014/main" id="{371A3EED-87C9-24AB-1A2A-F7FCF0FF5DE2}"/>
              </a:ext>
            </a:extLst>
          </p:cNvPr>
          <p:cNvSpPr>
            <a:spLocks noGrp="1"/>
          </p:cNvSpPr>
          <p:nvPr>
            <p:ph idx="1"/>
          </p:nvPr>
        </p:nvSpPr>
        <p:spPr/>
        <p:txBody>
          <a:bodyPr/>
          <a:lstStyle/>
          <a:p>
            <a:r>
              <a:rPr lang="en-US" dirty="0">
                <a:hlinkClick r:id="rId2"/>
              </a:rPr>
              <a:t>https://editor.swagger.io/</a:t>
            </a:r>
            <a:endParaRPr lang="en-US" dirty="0"/>
          </a:p>
          <a:p>
            <a:r>
              <a:rPr lang="en-US" dirty="0">
                <a:hlinkClick r:id="rId3"/>
              </a:rPr>
              <a:t>https://editor-next.swagger.io/</a:t>
            </a:r>
            <a:endParaRPr lang="en-US" dirty="0"/>
          </a:p>
          <a:p>
            <a:endParaRPr lang="en-US" dirty="0"/>
          </a:p>
          <a:p>
            <a:r>
              <a:rPr lang="en-US" dirty="0"/>
              <a:t>Download</a:t>
            </a:r>
          </a:p>
          <a:p>
            <a:pPr lvl="1"/>
            <a:r>
              <a:rPr lang="en-US" dirty="0">
                <a:effectLst/>
                <a:latin typeface="Segoe UI" panose="020B0502040204020203" pitchFamily="34" charset="0"/>
                <a:hlinkClick r:id="rId4"/>
              </a:rPr>
              <a:t>https://swagger.io/tools/swagger-editor/download/</a:t>
            </a:r>
            <a:endParaRPr lang="en-US" dirty="0">
              <a:latin typeface="Segoe UI" panose="020B0502040204020203" pitchFamily="34" charset="0"/>
            </a:endParaRPr>
          </a:p>
          <a:p>
            <a:pPr lvl="1"/>
            <a:endParaRPr lang="en-US" dirty="0">
              <a:latin typeface="Segoe UI" panose="020B0502040204020203" pitchFamily="34" charset="0"/>
            </a:endParaRPr>
          </a:p>
          <a:p>
            <a:pPr lvl="1"/>
            <a:endParaRPr lang="en-US" dirty="0">
              <a:latin typeface="Segoe UI" panose="020B0502040204020203" pitchFamily="34" charset="0"/>
            </a:endParaRPr>
          </a:p>
          <a:p>
            <a:pPr marL="457200" lvl="1" indent="0">
              <a:buNone/>
            </a:pPr>
            <a:endParaRPr lang="en-US" dirty="0"/>
          </a:p>
          <a:p>
            <a:endParaRPr lang="en-US" dirty="0"/>
          </a:p>
        </p:txBody>
      </p:sp>
    </p:spTree>
    <p:extLst>
      <p:ext uri="{BB962C8B-B14F-4D97-AF65-F5344CB8AC3E}">
        <p14:creationId xmlns:p14="http://schemas.microsoft.com/office/powerpoint/2010/main" val="2849526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F98630-BA4B-D54B-F0C2-FA47FAC4E7B0}"/>
              </a:ext>
            </a:extLst>
          </p:cNvPr>
          <p:cNvSpPr>
            <a:spLocks noGrp="1"/>
          </p:cNvSpPr>
          <p:nvPr>
            <p:ph type="title"/>
          </p:nvPr>
        </p:nvSpPr>
        <p:spPr/>
        <p:txBody>
          <a:bodyPr/>
          <a:lstStyle/>
          <a:p>
            <a:r>
              <a:rPr lang="de-DE" dirty="0"/>
              <a:t>Open API - Spezifikation</a:t>
            </a:r>
          </a:p>
        </p:txBody>
      </p:sp>
      <p:sp>
        <p:nvSpPr>
          <p:cNvPr id="3" name="Inhaltsplatzhalter 2">
            <a:extLst>
              <a:ext uri="{FF2B5EF4-FFF2-40B4-BE49-F238E27FC236}">
                <a16:creationId xmlns:a16="http://schemas.microsoft.com/office/drawing/2014/main" id="{0F03E13C-057D-459F-4493-9D23B434359A}"/>
              </a:ext>
            </a:extLst>
          </p:cNvPr>
          <p:cNvSpPr>
            <a:spLocks noGrp="1"/>
          </p:cNvSpPr>
          <p:nvPr>
            <p:ph idx="1"/>
          </p:nvPr>
        </p:nvSpPr>
        <p:spPr/>
        <p:txBody>
          <a:bodyPr>
            <a:normAutofit lnSpcReduction="10000"/>
          </a:bodyPr>
          <a:lstStyle/>
          <a:p>
            <a:r>
              <a:rPr lang="en-US" dirty="0"/>
              <a:t>The </a:t>
            </a:r>
            <a:r>
              <a:rPr lang="en-US" dirty="0" err="1"/>
              <a:t>OpenAPI</a:t>
            </a:r>
            <a:r>
              <a:rPr lang="en-US" dirty="0"/>
              <a:t> Specification (OAS) defines a standard, language-agnostic interface to RESTful APIs which allows both humans and computers to discover and understand the capabilities of the service without access to source code, documentation, or through network traffic inspection. </a:t>
            </a:r>
          </a:p>
          <a:p>
            <a:r>
              <a:rPr lang="en-US" dirty="0"/>
              <a:t>When properly defined, a consumer can understand and interact with the remote service with a minimal amount of implementation logic.</a:t>
            </a:r>
          </a:p>
          <a:p>
            <a:r>
              <a:rPr lang="en-US" dirty="0"/>
              <a:t>An </a:t>
            </a:r>
            <a:r>
              <a:rPr lang="en-US" dirty="0" err="1"/>
              <a:t>OpenAPI</a:t>
            </a:r>
            <a:r>
              <a:rPr lang="en-US" dirty="0"/>
              <a:t> definition can then be used by documentation generation tools to display the API, </a:t>
            </a:r>
          </a:p>
          <a:p>
            <a:r>
              <a:rPr lang="en-US" dirty="0"/>
              <a:t>Code generation tools to generate servers and clients in various programming languages, testing tools, and many other use cases.</a:t>
            </a:r>
            <a:endParaRPr lang="de-DE" dirty="0"/>
          </a:p>
        </p:txBody>
      </p:sp>
    </p:spTree>
    <p:extLst>
      <p:ext uri="{BB962C8B-B14F-4D97-AF65-F5344CB8AC3E}">
        <p14:creationId xmlns:p14="http://schemas.microsoft.com/office/powerpoint/2010/main" val="3889714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B46A0C-28B6-E964-658A-B527DAC1D1FE}"/>
              </a:ext>
            </a:extLst>
          </p:cNvPr>
          <p:cNvSpPr>
            <a:spLocks noGrp="1"/>
          </p:cNvSpPr>
          <p:nvPr>
            <p:ph type="title"/>
          </p:nvPr>
        </p:nvSpPr>
        <p:spPr/>
        <p:txBody>
          <a:bodyPr/>
          <a:lstStyle/>
          <a:p>
            <a:r>
              <a:rPr lang="de-DE" dirty="0"/>
              <a:t>Open API – </a:t>
            </a:r>
            <a:r>
              <a:rPr lang="de-DE" dirty="0" err="1"/>
              <a:t>Document</a:t>
            </a:r>
            <a:r>
              <a:rPr lang="de-DE" dirty="0"/>
              <a:t> </a:t>
            </a:r>
            <a:r>
              <a:rPr lang="de-DE" dirty="0" err="1"/>
              <a:t>Structure</a:t>
            </a:r>
            <a:endParaRPr lang="de-DE" dirty="0"/>
          </a:p>
        </p:txBody>
      </p:sp>
      <p:sp>
        <p:nvSpPr>
          <p:cNvPr id="3" name="Inhaltsplatzhalter 2">
            <a:extLst>
              <a:ext uri="{FF2B5EF4-FFF2-40B4-BE49-F238E27FC236}">
                <a16:creationId xmlns:a16="http://schemas.microsoft.com/office/drawing/2014/main" id="{B6429D9B-40CA-A788-1062-4217FE87EC7F}"/>
              </a:ext>
            </a:extLst>
          </p:cNvPr>
          <p:cNvSpPr>
            <a:spLocks noGrp="1"/>
          </p:cNvSpPr>
          <p:nvPr>
            <p:ph idx="1"/>
          </p:nvPr>
        </p:nvSpPr>
        <p:spPr>
          <a:xfrm>
            <a:off x="838200" y="1825625"/>
            <a:ext cx="4836664" cy="4351338"/>
          </a:xfrm>
        </p:spPr>
        <p:txBody>
          <a:bodyPr/>
          <a:lstStyle/>
          <a:p>
            <a:r>
              <a:rPr lang="de-DE" dirty="0" err="1"/>
              <a:t>OpenAPI</a:t>
            </a:r>
            <a:r>
              <a:rPr lang="de-DE" dirty="0"/>
              <a:t> : </a:t>
            </a:r>
            <a:r>
              <a:rPr lang="de-DE" dirty="0" err="1"/>
              <a:t>versions</a:t>
            </a:r>
            <a:r>
              <a:rPr lang="de-DE" dirty="0"/>
              <a:t> </a:t>
            </a:r>
            <a:r>
              <a:rPr lang="de-DE" dirty="0" err="1"/>
              <a:t>info</a:t>
            </a:r>
            <a:endParaRPr lang="de-DE" dirty="0"/>
          </a:p>
          <a:p>
            <a:r>
              <a:rPr lang="de-DE" dirty="0"/>
              <a:t>Info Sektion für </a:t>
            </a:r>
            <a:br>
              <a:rPr lang="de-DE" dirty="0"/>
            </a:br>
            <a:r>
              <a:rPr lang="de-DE" dirty="0"/>
              <a:t>generelle Infos</a:t>
            </a:r>
          </a:p>
          <a:p>
            <a:endParaRPr lang="de-DE" dirty="0"/>
          </a:p>
        </p:txBody>
      </p:sp>
      <p:pic>
        <p:nvPicPr>
          <p:cNvPr id="4" name="Grafik 3" descr="Ein Bild, das Text, Screenshot, Software enthält.&#10;&#10;Automatisch generierte Beschreibung">
            <a:extLst>
              <a:ext uri="{FF2B5EF4-FFF2-40B4-BE49-F238E27FC236}">
                <a16:creationId xmlns:a16="http://schemas.microsoft.com/office/drawing/2014/main" id="{C3F4EBBA-4CFF-1302-9B96-7929FC322F03}"/>
              </a:ext>
            </a:extLst>
          </p:cNvPr>
          <p:cNvPicPr>
            <a:picLocks noChangeAspect="1"/>
          </p:cNvPicPr>
          <p:nvPr/>
        </p:nvPicPr>
        <p:blipFill>
          <a:blip r:embed="rId2"/>
          <a:stretch>
            <a:fillRect/>
          </a:stretch>
        </p:blipFill>
        <p:spPr>
          <a:xfrm>
            <a:off x="4845050" y="1825625"/>
            <a:ext cx="6944311" cy="4677000"/>
          </a:xfrm>
          <a:prstGeom prst="rect">
            <a:avLst/>
          </a:prstGeom>
        </p:spPr>
      </p:pic>
    </p:spTree>
    <p:extLst>
      <p:ext uri="{BB962C8B-B14F-4D97-AF65-F5344CB8AC3E}">
        <p14:creationId xmlns:p14="http://schemas.microsoft.com/office/powerpoint/2010/main" val="408525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40A871-D998-AB36-8BB7-4E1C1BAB3F9F}"/>
              </a:ext>
            </a:extLst>
          </p:cNvPr>
          <p:cNvSpPr>
            <a:spLocks noGrp="1"/>
          </p:cNvSpPr>
          <p:nvPr>
            <p:ph type="title"/>
          </p:nvPr>
        </p:nvSpPr>
        <p:spPr>
          <a:xfrm>
            <a:off x="368300" y="0"/>
            <a:ext cx="10515600" cy="1325563"/>
          </a:xfrm>
        </p:spPr>
        <p:txBody>
          <a:bodyPr/>
          <a:lstStyle/>
          <a:p>
            <a:r>
              <a:rPr lang="de-DE" dirty="0"/>
              <a:t>Info </a:t>
            </a:r>
            <a:r>
              <a:rPr lang="de-DE" dirty="0" err="1"/>
              <a:t>Annotations</a:t>
            </a:r>
            <a:endParaRPr lang="de-DE" dirty="0"/>
          </a:p>
        </p:txBody>
      </p:sp>
      <p:sp>
        <p:nvSpPr>
          <p:cNvPr id="6" name="Textfeld 5">
            <a:extLst>
              <a:ext uri="{FF2B5EF4-FFF2-40B4-BE49-F238E27FC236}">
                <a16:creationId xmlns:a16="http://schemas.microsoft.com/office/drawing/2014/main" id="{4CC0F2CC-0C72-0791-5C14-F47A8F73075E}"/>
              </a:ext>
            </a:extLst>
          </p:cNvPr>
          <p:cNvSpPr txBox="1"/>
          <p:nvPr/>
        </p:nvSpPr>
        <p:spPr>
          <a:xfrm>
            <a:off x="2184400" y="1185642"/>
            <a:ext cx="8204200" cy="5413726"/>
          </a:xfrm>
          <a:prstGeom prst="rect">
            <a:avLst/>
          </a:prstGeom>
          <a:solidFill>
            <a:schemeClr val="bg2"/>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808000"/>
                </a:solidFill>
                <a:effectLst/>
                <a:latin typeface="JetBrains Mono"/>
                <a:ea typeface="Times New Roman" panose="02020603050405020304" pitchFamily="18" charset="0"/>
                <a:cs typeface="Courier New" panose="02070309020205020404" pitchFamily="49" charset="0"/>
              </a:rPr>
              <a:t>@OpenAPIDefinition</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tags = {</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a:solidFill>
                  <a:srgbClr val="808000"/>
                </a:solidFill>
                <a:effectLst/>
                <a:latin typeface="JetBrains Mono"/>
                <a:ea typeface="Times New Roman" panose="02020603050405020304" pitchFamily="18" charset="0"/>
                <a:cs typeface="Courier New" panose="02070309020205020404" pitchFamily="49" charset="0"/>
              </a:rPr>
              <a:t>@Tag</a:t>
            </a:r>
            <a:r>
              <a:rPr lang="en-US" sz="1800" dirty="0">
                <a:solidFill>
                  <a:srgbClr val="000000"/>
                </a:solidFill>
                <a:effectLst/>
                <a:latin typeface="JetBrains Mono"/>
                <a:ea typeface="Times New Roman" panose="02020603050405020304" pitchFamily="18" charset="0"/>
                <a:cs typeface="Courier New" panose="02070309020205020404" pitchFamily="49" charset="0"/>
              </a:rPr>
              <a:t>(name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"widget"</a:t>
            </a:r>
            <a:r>
              <a:rPr lang="en-US" sz="1800" dirty="0">
                <a:solidFill>
                  <a:srgbClr val="000000"/>
                </a:solidFill>
                <a:effectLst/>
                <a:latin typeface="JetBrains Mono"/>
                <a:ea typeface="Times New Roman" panose="02020603050405020304" pitchFamily="18" charset="0"/>
                <a:cs typeface="Courier New" panose="02070309020205020404" pitchFamily="49" charset="0"/>
              </a:rPr>
              <a:t>, description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"Widget operations."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a:solidFill>
                  <a:srgbClr val="808000"/>
                </a:solidFill>
                <a:effectLst/>
                <a:latin typeface="JetBrains Mono"/>
                <a:ea typeface="Times New Roman" panose="02020603050405020304" pitchFamily="18" charset="0"/>
                <a:cs typeface="Courier New" panose="02070309020205020404" pitchFamily="49" charset="0"/>
              </a:rPr>
              <a:t>@Tag</a:t>
            </a:r>
            <a:r>
              <a:rPr lang="en-US" sz="1800" dirty="0">
                <a:solidFill>
                  <a:srgbClr val="000000"/>
                </a:solidFill>
                <a:effectLst/>
                <a:latin typeface="JetBrains Mono"/>
                <a:ea typeface="Times New Roman" panose="02020603050405020304" pitchFamily="18" charset="0"/>
                <a:cs typeface="Courier New" panose="02070309020205020404" pitchFamily="49" charset="0"/>
              </a:rPr>
              <a:t>(name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"gasket"</a:t>
            </a:r>
            <a:r>
              <a:rPr lang="en-US" sz="1800" dirty="0">
                <a:solidFill>
                  <a:srgbClr val="000000"/>
                </a:solidFill>
                <a:effectLst/>
                <a:latin typeface="JetBrains Mono"/>
                <a:ea typeface="Times New Roman" panose="02020603050405020304" pitchFamily="18" charset="0"/>
                <a:cs typeface="Courier New" panose="02070309020205020404" pitchFamily="49" charset="0"/>
              </a:rPr>
              <a:t>, description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"Operations related to gaskets"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info = </a:t>
            </a:r>
            <a:r>
              <a:rPr lang="en-US" sz="1800" dirty="0">
                <a:solidFill>
                  <a:srgbClr val="808000"/>
                </a:solidFill>
                <a:effectLst/>
                <a:latin typeface="JetBrains Mono"/>
                <a:ea typeface="Times New Roman" panose="02020603050405020304" pitchFamily="18" charset="0"/>
                <a:cs typeface="Courier New" panose="02070309020205020404" pitchFamily="49" charset="0"/>
              </a:rPr>
              <a:t>@Info</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title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"Chat Message Example API"</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version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"1.0.1"</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contact = </a:t>
            </a:r>
            <a:r>
              <a:rPr lang="en-US" sz="1800" dirty="0">
                <a:solidFill>
                  <a:srgbClr val="808000"/>
                </a:solidFill>
                <a:effectLst/>
                <a:latin typeface="JetBrains Mono"/>
                <a:ea typeface="Times New Roman" panose="02020603050405020304" pitchFamily="18" charset="0"/>
                <a:cs typeface="Courier New" panose="02070309020205020404" pitchFamily="49" charset="0"/>
              </a:rPr>
              <a:t>@Contact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name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"Chat Message Example API Support"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url</a:t>
            </a:r>
            <a:r>
              <a:rPr lang="en-US" sz="1800" dirty="0">
                <a:solidFill>
                  <a:srgbClr val="00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"http://exampleurl.com/contact"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email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"techsupport@example.com"</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license = </a:t>
            </a:r>
            <a:r>
              <a:rPr lang="en-US" sz="1800" dirty="0">
                <a:solidFill>
                  <a:srgbClr val="808000"/>
                </a:solidFill>
                <a:effectLst/>
                <a:latin typeface="JetBrains Mono"/>
                <a:ea typeface="Times New Roman" panose="02020603050405020304" pitchFamily="18" charset="0"/>
                <a:cs typeface="Courier New" panose="02070309020205020404" pitchFamily="49" charset="0"/>
              </a:rPr>
              <a:t>@License</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name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"Apache 2.0"</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url</a:t>
            </a:r>
            <a:r>
              <a:rPr lang="en-US" sz="1800" dirty="0">
                <a:solidFill>
                  <a:srgbClr val="000000"/>
                </a:solidFill>
                <a:effectLst/>
                <a:latin typeface="JetBrains Mono"/>
                <a:ea typeface="Times New Roman" panose="02020603050405020304" pitchFamily="18" charset="0"/>
                <a:cs typeface="Courier New" panose="02070309020205020404" pitchFamily="49" charset="0"/>
              </a:rPr>
              <a:t> = </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"https://www.apache.org/licenses/LICENSE-2.0.html"</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b="1" dirty="0">
                <a:solidFill>
                  <a:srgbClr val="000080"/>
                </a:solidFill>
                <a:effectLst/>
                <a:latin typeface="JetBrains Mono"/>
                <a:ea typeface="Times New Roman" panose="02020603050405020304" pitchFamily="18" charset="0"/>
                <a:cs typeface="Courier New" panose="02070309020205020404" pitchFamily="49" charset="0"/>
              </a:rPr>
              <a:t>public class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ChatApplication</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b="1" dirty="0">
                <a:solidFill>
                  <a:srgbClr val="000080"/>
                </a:solidFill>
                <a:effectLst/>
                <a:latin typeface="JetBrains Mono"/>
                <a:ea typeface="Times New Roman" panose="02020603050405020304" pitchFamily="18" charset="0"/>
                <a:cs typeface="Courier New" panose="02070309020205020404" pitchFamily="49" charset="0"/>
              </a:rPr>
              <a:t>extends </a:t>
            </a:r>
            <a:r>
              <a:rPr lang="en-US" sz="1800" dirty="0">
                <a:solidFill>
                  <a:srgbClr val="000000"/>
                </a:solidFill>
                <a:effectLst/>
                <a:latin typeface="JetBrains Mono"/>
                <a:ea typeface="Times New Roman" panose="02020603050405020304" pitchFamily="18" charset="0"/>
                <a:cs typeface="Courier New" panose="02070309020205020404" pitchFamily="49" charset="0"/>
              </a:rPr>
              <a:t>Application {</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936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E0B25D-D46D-2542-DF08-F41DA71F3E27}"/>
              </a:ext>
            </a:extLst>
          </p:cNvPr>
          <p:cNvSpPr>
            <a:spLocks noGrp="1"/>
          </p:cNvSpPr>
          <p:nvPr>
            <p:ph type="title"/>
          </p:nvPr>
        </p:nvSpPr>
        <p:spPr>
          <a:xfrm>
            <a:off x="218419" y="200033"/>
            <a:ext cx="1581626" cy="1325563"/>
          </a:xfrm>
        </p:spPr>
        <p:txBody>
          <a:bodyPr/>
          <a:lstStyle/>
          <a:p>
            <a:r>
              <a:rPr lang="de-DE" dirty="0"/>
              <a:t>Open API </a:t>
            </a:r>
          </a:p>
        </p:txBody>
      </p:sp>
      <p:graphicFrame>
        <p:nvGraphicFramePr>
          <p:cNvPr id="5" name="Tabelle 5">
            <a:extLst>
              <a:ext uri="{FF2B5EF4-FFF2-40B4-BE49-F238E27FC236}">
                <a16:creationId xmlns:a16="http://schemas.microsoft.com/office/drawing/2014/main" id="{16FC3CED-58F2-38D2-5FEC-831120C701D4}"/>
              </a:ext>
            </a:extLst>
          </p:cNvPr>
          <p:cNvGraphicFramePr>
            <a:graphicFrameLocks noGrp="1"/>
          </p:cNvGraphicFramePr>
          <p:nvPr>
            <p:extLst>
              <p:ext uri="{D42A27DB-BD31-4B8C-83A1-F6EECF244321}">
                <p14:modId xmlns:p14="http://schemas.microsoft.com/office/powerpoint/2010/main" val="3580855084"/>
              </p:ext>
            </p:extLst>
          </p:nvPr>
        </p:nvGraphicFramePr>
        <p:xfrm>
          <a:off x="1932912" y="443622"/>
          <a:ext cx="8056478" cy="5688085"/>
        </p:xfrm>
        <a:graphic>
          <a:graphicData uri="http://schemas.openxmlformats.org/drawingml/2006/table">
            <a:tbl>
              <a:tblPr firstRow="1" bandRow="1">
                <a:tableStyleId>{93296810-A885-4BE3-A3E7-6D5BEEA58F35}</a:tableStyleId>
              </a:tblPr>
              <a:tblGrid>
                <a:gridCol w="2175208">
                  <a:extLst>
                    <a:ext uri="{9D8B030D-6E8A-4147-A177-3AD203B41FA5}">
                      <a16:colId xmlns:a16="http://schemas.microsoft.com/office/drawing/2014/main" val="1800881121"/>
                    </a:ext>
                  </a:extLst>
                </a:gridCol>
                <a:gridCol w="2175208">
                  <a:extLst>
                    <a:ext uri="{9D8B030D-6E8A-4147-A177-3AD203B41FA5}">
                      <a16:colId xmlns:a16="http://schemas.microsoft.com/office/drawing/2014/main" val="1527253595"/>
                    </a:ext>
                  </a:extLst>
                </a:gridCol>
                <a:gridCol w="3706062">
                  <a:extLst>
                    <a:ext uri="{9D8B030D-6E8A-4147-A177-3AD203B41FA5}">
                      <a16:colId xmlns:a16="http://schemas.microsoft.com/office/drawing/2014/main" val="3111317530"/>
                    </a:ext>
                  </a:extLst>
                </a:gridCol>
              </a:tblGrid>
              <a:tr h="351829">
                <a:tc>
                  <a:txBody>
                    <a:bodyPr/>
                    <a:lstStyle/>
                    <a:p>
                      <a:r>
                        <a:rPr lang="de-DE" sz="1200" b="1" kern="1200" dirty="0">
                          <a:solidFill>
                            <a:schemeClr val="lt1"/>
                          </a:solidFill>
                          <a:effectLst/>
                          <a:latin typeface="+mj-lt"/>
                        </a:rPr>
                        <a:t>Field Name</a:t>
                      </a:r>
                      <a:endParaRPr lang="de-DE" sz="1200" dirty="0">
                        <a:latin typeface="+mj-lt"/>
                      </a:endParaRPr>
                    </a:p>
                  </a:txBody>
                  <a:tcPr/>
                </a:tc>
                <a:tc>
                  <a:txBody>
                    <a:bodyPr/>
                    <a:lstStyle/>
                    <a:p>
                      <a:r>
                        <a:rPr lang="de-DE" sz="1200" b="1" kern="1200" dirty="0">
                          <a:solidFill>
                            <a:schemeClr val="lt1"/>
                          </a:solidFill>
                          <a:effectLst/>
                          <a:latin typeface="+mj-lt"/>
                        </a:rPr>
                        <a:t>Type</a:t>
                      </a:r>
                      <a:endParaRPr lang="de-DE" sz="1200" dirty="0">
                        <a:latin typeface="+mj-lt"/>
                      </a:endParaRPr>
                    </a:p>
                  </a:txBody>
                  <a:tcPr/>
                </a:tc>
                <a:tc>
                  <a:txBody>
                    <a:bodyPr/>
                    <a:lstStyle/>
                    <a:p>
                      <a:r>
                        <a:rPr lang="de-DE" sz="1200" b="1" kern="1200" dirty="0">
                          <a:solidFill>
                            <a:schemeClr val="lt1"/>
                          </a:solidFill>
                          <a:effectLst/>
                          <a:latin typeface="+mj-lt"/>
                        </a:rPr>
                        <a:t>Description</a:t>
                      </a:r>
                      <a:endParaRPr lang="de-DE" sz="1200" dirty="0">
                        <a:latin typeface="+mj-lt"/>
                      </a:endParaRPr>
                    </a:p>
                  </a:txBody>
                  <a:tcPr/>
                </a:tc>
                <a:extLst>
                  <a:ext uri="{0D108BD9-81ED-4DB2-BD59-A6C34878D82A}">
                    <a16:rowId xmlns:a16="http://schemas.microsoft.com/office/drawing/2014/main" val="3629178072"/>
                  </a:ext>
                </a:extLst>
              </a:tr>
              <a:tr h="867523">
                <a:tc>
                  <a:txBody>
                    <a:bodyPr/>
                    <a:lstStyle/>
                    <a:p>
                      <a:r>
                        <a:rPr lang="de-DE" sz="1200" kern="1200" dirty="0" err="1">
                          <a:solidFill>
                            <a:schemeClr val="dk1"/>
                          </a:solidFill>
                          <a:effectLst/>
                          <a:latin typeface="+mj-lt"/>
                        </a:rPr>
                        <a:t>openapi</a:t>
                      </a:r>
                      <a:endParaRPr lang="de-DE" sz="1200" dirty="0">
                        <a:latin typeface="+mj-lt"/>
                      </a:endParaRPr>
                    </a:p>
                  </a:txBody>
                  <a:tcPr/>
                </a:tc>
                <a:tc>
                  <a:txBody>
                    <a:bodyPr/>
                    <a:lstStyle/>
                    <a:p>
                      <a:r>
                        <a:rPr lang="de-DE" sz="1200" kern="1200" dirty="0" err="1">
                          <a:solidFill>
                            <a:schemeClr val="dk1"/>
                          </a:solidFill>
                          <a:effectLst/>
                          <a:latin typeface="+mj-lt"/>
                        </a:rPr>
                        <a:t>string</a:t>
                      </a:r>
                      <a:endParaRPr lang="de-DE" sz="1200" dirty="0">
                        <a:latin typeface="+mj-lt"/>
                      </a:endParaRPr>
                    </a:p>
                  </a:txBody>
                  <a:tcPr/>
                </a:tc>
                <a:tc>
                  <a:txBody>
                    <a:bodyPr/>
                    <a:lstStyle/>
                    <a:p>
                      <a:r>
                        <a:rPr lang="en-US" sz="1200" dirty="0">
                          <a:latin typeface="+mj-lt"/>
                        </a:rPr>
                        <a:t>REQUIRED. This string MUST be the semantic version number of the </a:t>
                      </a:r>
                      <a:r>
                        <a:rPr lang="en-US" sz="1200" dirty="0" err="1">
                          <a:latin typeface="+mj-lt"/>
                        </a:rPr>
                        <a:t>OpenAPI</a:t>
                      </a:r>
                      <a:endParaRPr lang="de-DE" sz="1200" dirty="0">
                        <a:latin typeface="+mj-lt"/>
                      </a:endParaRPr>
                    </a:p>
                  </a:txBody>
                  <a:tcPr/>
                </a:tc>
                <a:extLst>
                  <a:ext uri="{0D108BD9-81ED-4DB2-BD59-A6C34878D82A}">
                    <a16:rowId xmlns:a16="http://schemas.microsoft.com/office/drawing/2014/main" val="3704061175"/>
                  </a:ext>
                </a:extLst>
              </a:tr>
              <a:tr h="867523">
                <a:tc>
                  <a:txBody>
                    <a:bodyPr/>
                    <a:lstStyle/>
                    <a:p>
                      <a:r>
                        <a:rPr lang="de-DE" sz="1200" kern="1200" dirty="0" err="1">
                          <a:solidFill>
                            <a:schemeClr val="dk1"/>
                          </a:solidFill>
                          <a:effectLst/>
                          <a:latin typeface="+mj-lt"/>
                          <a:ea typeface="+mn-ea"/>
                          <a:cs typeface="+mn-cs"/>
                        </a:rPr>
                        <a:t>info</a:t>
                      </a:r>
                      <a:endParaRPr lang="de-DE" sz="1200" dirty="0">
                        <a:latin typeface="+mj-lt"/>
                      </a:endParaRPr>
                    </a:p>
                  </a:txBody>
                  <a:tcPr/>
                </a:tc>
                <a:tc>
                  <a:txBody>
                    <a:bodyPr/>
                    <a:lstStyle/>
                    <a:p>
                      <a:r>
                        <a:rPr lang="de-DE" sz="1200" u="none" strike="noStrike" kern="1200" dirty="0">
                          <a:solidFill>
                            <a:schemeClr val="dk1"/>
                          </a:solidFill>
                          <a:effectLst/>
                          <a:latin typeface="+mj-lt"/>
                          <a:ea typeface="+mn-ea"/>
                          <a:cs typeface="+mn-cs"/>
                          <a:hlinkClick r:id="rId2"/>
                        </a:rPr>
                        <a:t>Info </a:t>
                      </a:r>
                      <a:r>
                        <a:rPr lang="de-DE" sz="1200" u="none" strike="noStrike" kern="1200" dirty="0" err="1">
                          <a:solidFill>
                            <a:schemeClr val="dk1"/>
                          </a:solidFill>
                          <a:effectLst/>
                          <a:latin typeface="+mj-lt"/>
                          <a:ea typeface="+mn-ea"/>
                          <a:cs typeface="+mn-cs"/>
                          <a:hlinkClick r:id="rId2"/>
                        </a:rPr>
                        <a:t>Object</a:t>
                      </a:r>
                      <a:endParaRPr lang="de-DE" sz="1200" dirty="0">
                        <a:latin typeface="+mj-lt"/>
                      </a:endParaRPr>
                    </a:p>
                  </a:txBody>
                  <a:tcPr/>
                </a:tc>
                <a:tc>
                  <a:txBody>
                    <a:bodyPr/>
                    <a:lstStyle/>
                    <a:p>
                      <a:r>
                        <a:rPr lang="en-US" sz="1200" dirty="0">
                          <a:latin typeface="+mj-lt"/>
                        </a:rPr>
                        <a:t>REQUIRED. Provides metadata about the API. The metadata MAY be used by tooling as required.</a:t>
                      </a:r>
                      <a:endParaRPr lang="de-DE" sz="1200" dirty="0">
                        <a:latin typeface="+mj-lt"/>
                      </a:endParaRPr>
                    </a:p>
                  </a:txBody>
                  <a:tcPr/>
                </a:tc>
                <a:extLst>
                  <a:ext uri="{0D108BD9-81ED-4DB2-BD59-A6C34878D82A}">
                    <a16:rowId xmlns:a16="http://schemas.microsoft.com/office/drawing/2014/main" val="3679670076"/>
                  </a:ext>
                </a:extLst>
              </a:tr>
              <a:tr h="628231">
                <a:tc>
                  <a:txBody>
                    <a:bodyPr/>
                    <a:lstStyle/>
                    <a:p>
                      <a:r>
                        <a:rPr lang="de-DE" sz="1200" kern="1200" dirty="0">
                          <a:solidFill>
                            <a:schemeClr val="dk1"/>
                          </a:solidFill>
                          <a:effectLst/>
                          <a:latin typeface="+mj-lt"/>
                          <a:ea typeface="+mn-ea"/>
                          <a:cs typeface="+mn-cs"/>
                        </a:rPr>
                        <a:t>Servers</a:t>
                      </a:r>
                      <a:endParaRPr lang="de-DE" sz="1200" dirty="0">
                        <a:latin typeface="+mj-lt"/>
                      </a:endParaRPr>
                    </a:p>
                  </a:txBody>
                  <a:tcPr/>
                </a:tc>
                <a:tc>
                  <a:txBody>
                    <a:bodyPr/>
                    <a:lstStyle/>
                    <a:p>
                      <a:r>
                        <a:rPr lang="de-DE" sz="1200" kern="1200" dirty="0">
                          <a:solidFill>
                            <a:schemeClr val="dk1"/>
                          </a:solidFill>
                          <a:effectLst/>
                          <a:latin typeface="+mj-lt"/>
                          <a:ea typeface="+mn-ea"/>
                          <a:cs typeface="+mn-cs"/>
                        </a:rPr>
                        <a:t>[</a:t>
                      </a:r>
                      <a:r>
                        <a:rPr lang="de-DE" sz="1200" u="none" strike="noStrike" kern="1200" dirty="0">
                          <a:solidFill>
                            <a:schemeClr val="dk1"/>
                          </a:solidFill>
                          <a:effectLst/>
                          <a:latin typeface="+mj-lt"/>
                          <a:ea typeface="+mn-ea"/>
                          <a:cs typeface="+mn-cs"/>
                          <a:hlinkClick r:id="rId3"/>
                        </a:rPr>
                        <a:t>Server </a:t>
                      </a:r>
                      <a:r>
                        <a:rPr lang="de-DE" sz="1200" u="none" strike="noStrike" kern="1200" dirty="0" err="1">
                          <a:solidFill>
                            <a:schemeClr val="dk1"/>
                          </a:solidFill>
                          <a:effectLst/>
                          <a:latin typeface="+mj-lt"/>
                          <a:ea typeface="+mn-ea"/>
                          <a:cs typeface="+mn-cs"/>
                          <a:hlinkClick r:id="rId3"/>
                        </a:rPr>
                        <a:t>Object</a:t>
                      </a:r>
                      <a:r>
                        <a:rPr lang="de-DE" sz="1200" kern="1200" dirty="0">
                          <a:solidFill>
                            <a:schemeClr val="dk1"/>
                          </a:solidFill>
                          <a:effectLst/>
                          <a:latin typeface="+mj-lt"/>
                          <a:ea typeface="+mn-ea"/>
                          <a:cs typeface="+mn-cs"/>
                        </a:rPr>
                        <a:t>]</a:t>
                      </a:r>
                      <a:endParaRPr lang="de-DE" sz="1200" dirty="0">
                        <a:latin typeface="+mj-lt"/>
                      </a:endParaRPr>
                    </a:p>
                  </a:txBody>
                  <a:tcPr/>
                </a:tc>
                <a:tc>
                  <a:txBody>
                    <a:bodyPr/>
                    <a:lstStyle/>
                    <a:p>
                      <a:pPr>
                        <a:lnSpc>
                          <a:spcPts val="1800"/>
                        </a:lnSpc>
                        <a:spcBef>
                          <a:spcPts val="1500"/>
                        </a:spcBef>
                        <a:spcAft>
                          <a:spcPts val="800"/>
                        </a:spcAft>
                      </a:pPr>
                      <a:r>
                        <a:rPr lang="en-US" sz="1200" b="1" dirty="0">
                          <a:solidFill>
                            <a:srgbClr val="212529"/>
                          </a:solidFill>
                          <a:effectLst/>
                          <a:latin typeface="+mj-lt"/>
                          <a:ea typeface="Calibri" panose="020F0502020204030204" pitchFamily="34" charset="0"/>
                          <a:cs typeface="Times New Roman" panose="02020603050405020304" pitchFamily="18" charset="0"/>
                        </a:rPr>
                        <a:t>An array of Server Objects, which provide connectivity information to a target server. If the </a:t>
                      </a:r>
                      <a:r>
                        <a:rPr lang="en-US" sz="1200" b="1" dirty="0">
                          <a:solidFill>
                            <a:srgbClr val="E83E8C"/>
                          </a:solidFill>
                          <a:effectLst/>
                          <a:latin typeface="+mj-lt"/>
                          <a:ea typeface="Calibri" panose="020F0502020204030204" pitchFamily="34" charset="0"/>
                          <a:cs typeface="Times New Roman" panose="02020603050405020304" pitchFamily="18" charset="0"/>
                        </a:rPr>
                        <a:t>servers</a:t>
                      </a:r>
                      <a:r>
                        <a:rPr lang="en-US" sz="1200" b="1" dirty="0">
                          <a:solidFill>
                            <a:srgbClr val="212529"/>
                          </a:solidFill>
                          <a:effectLst/>
                          <a:latin typeface="+mj-lt"/>
                          <a:ea typeface="Calibri" panose="020F0502020204030204" pitchFamily="34" charset="0"/>
                          <a:cs typeface="Times New Roman" panose="02020603050405020304" pitchFamily="18" charset="0"/>
                        </a:rPr>
                        <a:t> property is not provided, or is an empty array, the default value would be a </a:t>
                      </a:r>
                      <a:r>
                        <a:rPr lang="en-US" sz="1200" b="1" u="sng" dirty="0">
                          <a:solidFill>
                            <a:srgbClr val="63DB2A"/>
                          </a:solidFill>
                          <a:effectLst/>
                          <a:latin typeface="+mj-lt"/>
                          <a:ea typeface="Calibri" panose="020F0502020204030204" pitchFamily="34" charset="0"/>
                          <a:cs typeface="Times New Roman" panose="02020603050405020304" pitchFamily="18" charset="0"/>
                          <a:hlinkClick r:id="rId3"/>
                        </a:rPr>
                        <a:t>Server Object</a:t>
                      </a:r>
                      <a:r>
                        <a:rPr lang="en-US" sz="1200" b="1" dirty="0">
                          <a:solidFill>
                            <a:srgbClr val="212529"/>
                          </a:solidFill>
                          <a:effectLst/>
                          <a:latin typeface="+mj-lt"/>
                          <a:ea typeface="Calibri" panose="020F0502020204030204" pitchFamily="34" charset="0"/>
                          <a:cs typeface="Times New Roman" panose="02020603050405020304" pitchFamily="18" charset="0"/>
                        </a:rPr>
                        <a:t> with a </a:t>
                      </a:r>
                      <a:r>
                        <a:rPr lang="en-US" sz="1200" b="1" u="sng" dirty="0" err="1">
                          <a:solidFill>
                            <a:srgbClr val="63DB2A"/>
                          </a:solidFill>
                          <a:effectLst/>
                          <a:latin typeface="+mj-lt"/>
                          <a:ea typeface="Calibri" panose="020F0502020204030204" pitchFamily="34" charset="0"/>
                          <a:cs typeface="Times New Roman" panose="02020603050405020304" pitchFamily="18" charset="0"/>
                          <a:hlinkClick r:id="rId4"/>
                        </a:rPr>
                        <a:t>url</a:t>
                      </a:r>
                      <a:r>
                        <a:rPr lang="en-US" sz="1200" b="1" dirty="0">
                          <a:solidFill>
                            <a:srgbClr val="212529"/>
                          </a:solidFill>
                          <a:effectLst/>
                          <a:latin typeface="+mj-lt"/>
                          <a:ea typeface="Calibri" panose="020F0502020204030204" pitchFamily="34" charset="0"/>
                          <a:cs typeface="Times New Roman" panose="02020603050405020304" pitchFamily="18" charset="0"/>
                        </a:rPr>
                        <a:t> value of </a:t>
                      </a:r>
                      <a:r>
                        <a:rPr lang="en-US" sz="1200" b="1" dirty="0">
                          <a:solidFill>
                            <a:srgbClr val="E83E8C"/>
                          </a:solidFill>
                          <a:effectLst/>
                          <a:latin typeface="+mj-lt"/>
                          <a:ea typeface="Calibri" panose="020F0502020204030204" pitchFamily="34" charset="0"/>
                          <a:cs typeface="Times New Roman" panose="02020603050405020304" pitchFamily="18" charset="0"/>
                        </a:rPr>
                        <a:t>/</a:t>
                      </a:r>
                      <a:r>
                        <a:rPr lang="en-US" sz="1200" b="1" dirty="0">
                          <a:solidFill>
                            <a:srgbClr val="212529"/>
                          </a:solidFill>
                          <a:effectLst/>
                          <a:latin typeface="+mj-lt"/>
                          <a:ea typeface="Calibri" panose="020F0502020204030204" pitchFamily="34" charset="0"/>
                          <a:cs typeface="Times New Roman" panose="02020603050405020304" pitchFamily="18" charset="0"/>
                        </a:rPr>
                        <a:t>.</a:t>
                      </a:r>
                      <a:endParaRPr lang="de-DE" sz="12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7397699"/>
                  </a:ext>
                </a:extLst>
              </a:tr>
              <a:tr h="436774">
                <a:tc>
                  <a:txBody>
                    <a:bodyPr/>
                    <a:lstStyle/>
                    <a:p>
                      <a:r>
                        <a:rPr lang="de-DE" sz="1200" kern="1200" dirty="0" err="1">
                          <a:solidFill>
                            <a:schemeClr val="dk1"/>
                          </a:solidFill>
                          <a:effectLst/>
                          <a:latin typeface="+mj-lt"/>
                          <a:ea typeface="+mn-ea"/>
                          <a:cs typeface="+mn-cs"/>
                        </a:rPr>
                        <a:t>Paths</a:t>
                      </a:r>
                      <a:endParaRPr lang="de-DE" sz="1200" dirty="0">
                        <a:latin typeface="+mj-lt"/>
                      </a:endParaRPr>
                    </a:p>
                  </a:txBody>
                  <a:tcPr/>
                </a:tc>
                <a:tc>
                  <a:txBody>
                    <a:bodyPr/>
                    <a:lstStyle/>
                    <a:p>
                      <a:r>
                        <a:rPr lang="de-DE" sz="1200" u="none" strike="noStrike" kern="1200" dirty="0" err="1">
                          <a:solidFill>
                            <a:schemeClr val="dk1"/>
                          </a:solidFill>
                          <a:effectLst/>
                          <a:latin typeface="+mj-lt"/>
                          <a:ea typeface="+mn-ea"/>
                          <a:cs typeface="+mn-cs"/>
                          <a:hlinkClick r:id="rId5"/>
                        </a:rPr>
                        <a:t>Paths</a:t>
                      </a:r>
                      <a:r>
                        <a:rPr lang="de-DE" sz="1200" u="none" strike="noStrike" kern="1200" dirty="0">
                          <a:solidFill>
                            <a:schemeClr val="dk1"/>
                          </a:solidFill>
                          <a:effectLst/>
                          <a:latin typeface="+mj-lt"/>
                          <a:ea typeface="+mn-ea"/>
                          <a:cs typeface="+mn-cs"/>
                          <a:hlinkClick r:id="rId5"/>
                        </a:rPr>
                        <a:t> </a:t>
                      </a:r>
                      <a:r>
                        <a:rPr lang="de-DE" sz="1200" u="none" strike="noStrike" kern="1200" dirty="0" err="1">
                          <a:solidFill>
                            <a:schemeClr val="dk1"/>
                          </a:solidFill>
                          <a:effectLst/>
                          <a:latin typeface="+mj-lt"/>
                          <a:ea typeface="+mn-ea"/>
                          <a:cs typeface="+mn-cs"/>
                          <a:hlinkClick r:id="rId5"/>
                        </a:rPr>
                        <a:t>Object</a:t>
                      </a:r>
                      <a:endParaRPr lang="de-DE" sz="1200" dirty="0">
                        <a:latin typeface="+mj-lt"/>
                      </a:endParaRPr>
                    </a:p>
                  </a:txBody>
                  <a:tcPr/>
                </a:tc>
                <a:tc>
                  <a:txBody>
                    <a:bodyPr/>
                    <a:lstStyle/>
                    <a:p>
                      <a:pPr>
                        <a:lnSpc>
                          <a:spcPts val="1800"/>
                        </a:lnSpc>
                        <a:spcBef>
                          <a:spcPts val="1500"/>
                        </a:spcBef>
                        <a:spcAft>
                          <a:spcPts val="800"/>
                        </a:spcAft>
                      </a:pPr>
                      <a:r>
                        <a:rPr lang="en-US" sz="1200" b="1" kern="1200" dirty="0">
                          <a:solidFill>
                            <a:schemeClr val="dk1"/>
                          </a:solidFill>
                          <a:effectLst/>
                          <a:latin typeface="+mj-lt"/>
                          <a:ea typeface="+mn-ea"/>
                          <a:cs typeface="+mn-cs"/>
                        </a:rPr>
                        <a:t>REQUIRED</a:t>
                      </a:r>
                      <a:r>
                        <a:rPr lang="en-US" sz="1200" kern="1200" dirty="0">
                          <a:solidFill>
                            <a:schemeClr val="dk1"/>
                          </a:solidFill>
                          <a:effectLst/>
                          <a:latin typeface="+mj-lt"/>
                          <a:ea typeface="+mn-ea"/>
                          <a:cs typeface="+mn-cs"/>
                        </a:rPr>
                        <a:t>. The available paths and operations for the API.</a:t>
                      </a:r>
                      <a:endParaRPr lang="de-DE" sz="12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4793261"/>
                  </a:ext>
                </a:extLst>
              </a:tr>
              <a:tr h="351829">
                <a:tc>
                  <a:txBody>
                    <a:bodyPr/>
                    <a:lstStyle/>
                    <a:p>
                      <a:r>
                        <a:rPr lang="de-DE" sz="1200" kern="1200" dirty="0">
                          <a:solidFill>
                            <a:schemeClr val="dk1"/>
                          </a:solidFill>
                          <a:effectLst/>
                          <a:latin typeface="+mj-lt"/>
                          <a:ea typeface="+mn-ea"/>
                          <a:cs typeface="+mn-cs"/>
                        </a:rPr>
                        <a:t>Components</a:t>
                      </a:r>
                      <a:endParaRPr lang="de-DE" sz="1200" dirty="0">
                        <a:latin typeface="+mj-lt"/>
                      </a:endParaRPr>
                    </a:p>
                  </a:txBody>
                  <a:tcPr/>
                </a:tc>
                <a:tc>
                  <a:txBody>
                    <a:bodyPr/>
                    <a:lstStyle/>
                    <a:p>
                      <a:r>
                        <a:rPr lang="de-DE" sz="1200" u="none" strike="noStrike" kern="1200" dirty="0">
                          <a:solidFill>
                            <a:schemeClr val="dk1"/>
                          </a:solidFill>
                          <a:effectLst/>
                          <a:latin typeface="+mj-lt"/>
                          <a:ea typeface="+mn-ea"/>
                          <a:cs typeface="+mn-cs"/>
                          <a:hlinkClick r:id="rId6"/>
                        </a:rPr>
                        <a:t>Components </a:t>
                      </a:r>
                      <a:r>
                        <a:rPr lang="de-DE" sz="1200" u="none" strike="noStrike" kern="1200" dirty="0" err="1">
                          <a:solidFill>
                            <a:schemeClr val="dk1"/>
                          </a:solidFill>
                          <a:effectLst/>
                          <a:latin typeface="+mj-lt"/>
                          <a:ea typeface="+mn-ea"/>
                          <a:cs typeface="+mn-cs"/>
                          <a:hlinkClick r:id="rId6"/>
                        </a:rPr>
                        <a:t>Object</a:t>
                      </a:r>
                      <a:endParaRPr lang="de-DE" sz="1200" dirty="0">
                        <a:latin typeface="+mj-lt"/>
                      </a:endParaRPr>
                    </a:p>
                  </a:txBody>
                  <a:tcPr/>
                </a:tc>
                <a:tc>
                  <a:txBody>
                    <a:bodyPr/>
                    <a:lstStyle/>
                    <a:p>
                      <a:pPr>
                        <a:lnSpc>
                          <a:spcPts val="1800"/>
                        </a:lnSpc>
                        <a:spcBef>
                          <a:spcPts val="1500"/>
                        </a:spcBef>
                        <a:spcAft>
                          <a:spcPts val="800"/>
                        </a:spcAft>
                      </a:pPr>
                      <a:r>
                        <a:rPr lang="en-US" sz="1200" b="1" dirty="0">
                          <a:solidFill>
                            <a:srgbClr val="212529"/>
                          </a:solidFill>
                          <a:effectLst/>
                          <a:latin typeface="+mj-lt"/>
                          <a:ea typeface="Calibri" panose="020F0502020204030204" pitchFamily="34" charset="0"/>
                          <a:cs typeface="Times New Roman" panose="02020603050405020304" pitchFamily="18" charset="0"/>
                        </a:rPr>
                        <a:t>An element to hold various schemas for the specification.</a:t>
                      </a:r>
                      <a:endParaRPr lang="de-DE" sz="12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4235384"/>
                  </a:ext>
                </a:extLst>
              </a:tr>
              <a:tr h="607266">
                <a:tc>
                  <a:txBody>
                    <a:bodyPr/>
                    <a:lstStyle/>
                    <a:p>
                      <a:r>
                        <a:rPr lang="de-DE" sz="1200" kern="1200" dirty="0" err="1">
                          <a:solidFill>
                            <a:schemeClr val="dk1"/>
                          </a:solidFill>
                          <a:effectLst/>
                          <a:latin typeface="+mj-lt"/>
                          <a:ea typeface="+mn-ea"/>
                          <a:cs typeface="+mn-cs"/>
                        </a:rPr>
                        <a:t>security</a:t>
                      </a:r>
                      <a:endParaRPr lang="de-DE" sz="1200" dirty="0">
                        <a:latin typeface="+mj-lt"/>
                      </a:endParaRPr>
                    </a:p>
                  </a:txBody>
                  <a:tcPr/>
                </a:tc>
                <a:tc>
                  <a:txBody>
                    <a:bodyPr/>
                    <a:lstStyle/>
                    <a:p>
                      <a:r>
                        <a:rPr lang="de-DE" sz="1200" kern="1200" dirty="0">
                          <a:solidFill>
                            <a:schemeClr val="dk1"/>
                          </a:solidFill>
                          <a:effectLst/>
                          <a:latin typeface="+mj-lt"/>
                          <a:ea typeface="+mn-ea"/>
                          <a:cs typeface="+mn-cs"/>
                        </a:rPr>
                        <a:t>[</a:t>
                      </a:r>
                      <a:r>
                        <a:rPr lang="de-DE" sz="1200" u="none" strike="noStrike" kern="1200" dirty="0">
                          <a:solidFill>
                            <a:schemeClr val="dk1"/>
                          </a:solidFill>
                          <a:effectLst/>
                          <a:latin typeface="+mj-lt"/>
                          <a:ea typeface="+mn-ea"/>
                          <a:cs typeface="+mn-cs"/>
                          <a:hlinkClick r:id="rId7"/>
                        </a:rPr>
                        <a:t>Security </a:t>
                      </a:r>
                      <a:r>
                        <a:rPr lang="de-DE" sz="1200" u="none" strike="noStrike" kern="1200" dirty="0" err="1">
                          <a:solidFill>
                            <a:schemeClr val="dk1"/>
                          </a:solidFill>
                          <a:effectLst/>
                          <a:latin typeface="+mj-lt"/>
                          <a:ea typeface="+mn-ea"/>
                          <a:cs typeface="+mn-cs"/>
                          <a:hlinkClick r:id="rId7"/>
                        </a:rPr>
                        <a:t>Requirement</a:t>
                      </a:r>
                      <a:r>
                        <a:rPr lang="de-DE" sz="1200" u="none" strike="noStrike" kern="1200" dirty="0">
                          <a:solidFill>
                            <a:schemeClr val="dk1"/>
                          </a:solidFill>
                          <a:effectLst/>
                          <a:latin typeface="+mj-lt"/>
                          <a:ea typeface="+mn-ea"/>
                          <a:cs typeface="+mn-cs"/>
                          <a:hlinkClick r:id="rId7"/>
                        </a:rPr>
                        <a:t> </a:t>
                      </a:r>
                      <a:r>
                        <a:rPr lang="de-DE" sz="1200" u="none" strike="noStrike" kern="1200" dirty="0" err="1">
                          <a:solidFill>
                            <a:schemeClr val="dk1"/>
                          </a:solidFill>
                          <a:effectLst/>
                          <a:latin typeface="+mj-lt"/>
                          <a:ea typeface="+mn-ea"/>
                          <a:cs typeface="+mn-cs"/>
                          <a:hlinkClick r:id="rId7"/>
                        </a:rPr>
                        <a:t>Object</a:t>
                      </a:r>
                      <a:endParaRPr lang="de-DE" sz="1200" dirty="0">
                        <a:latin typeface="+mj-lt"/>
                      </a:endParaRPr>
                    </a:p>
                  </a:txBody>
                  <a:tcPr/>
                </a:tc>
                <a:tc>
                  <a:txBody>
                    <a:bodyPr/>
                    <a:lstStyle/>
                    <a:p>
                      <a:pPr>
                        <a:lnSpc>
                          <a:spcPts val="1800"/>
                        </a:lnSpc>
                        <a:spcBef>
                          <a:spcPts val="1500"/>
                        </a:spcBef>
                        <a:spcAft>
                          <a:spcPts val="800"/>
                        </a:spcAft>
                      </a:pPr>
                      <a:r>
                        <a:rPr lang="en-US" sz="1200" dirty="0">
                          <a:effectLst/>
                          <a:latin typeface="+mj-lt"/>
                          <a:ea typeface="Calibri" panose="020F0502020204030204" pitchFamily="34" charset="0"/>
                          <a:cs typeface="Times New Roman" panose="02020603050405020304" pitchFamily="18" charset="0"/>
                        </a:rPr>
                        <a:t>A declaration of which security mechanisms can be used across the API. </a:t>
                      </a:r>
                      <a:endParaRPr lang="de-DE" sz="12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4366467"/>
                  </a:ext>
                </a:extLst>
              </a:tr>
              <a:tr h="351829">
                <a:tc>
                  <a:txBody>
                    <a:bodyPr/>
                    <a:lstStyle/>
                    <a:p>
                      <a:r>
                        <a:rPr lang="de-DE" sz="1200" kern="1200" dirty="0">
                          <a:solidFill>
                            <a:schemeClr val="dk1"/>
                          </a:solidFill>
                          <a:effectLst/>
                          <a:latin typeface="+mj-lt"/>
                          <a:ea typeface="+mn-ea"/>
                          <a:cs typeface="+mn-cs"/>
                        </a:rPr>
                        <a:t>tags</a:t>
                      </a:r>
                      <a:endParaRPr lang="de-DE" sz="1200" dirty="0">
                        <a:latin typeface="+mj-lt"/>
                      </a:endParaRPr>
                    </a:p>
                  </a:txBody>
                  <a:tcPr/>
                </a:tc>
                <a:tc>
                  <a:txBody>
                    <a:bodyPr/>
                    <a:lstStyle/>
                    <a:p>
                      <a:r>
                        <a:rPr lang="de-DE" sz="1200" kern="1200" dirty="0">
                          <a:solidFill>
                            <a:schemeClr val="dk1"/>
                          </a:solidFill>
                          <a:effectLst/>
                          <a:latin typeface="+mj-lt"/>
                          <a:ea typeface="+mn-ea"/>
                          <a:cs typeface="+mn-cs"/>
                        </a:rPr>
                        <a:t>[</a:t>
                      </a:r>
                      <a:r>
                        <a:rPr lang="de-DE" sz="1200" u="none" strike="noStrike" kern="1200" dirty="0">
                          <a:solidFill>
                            <a:schemeClr val="dk1"/>
                          </a:solidFill>
                          <a:effectLst/>
                          <a:latin typeface="+mj-lt"/>
                          <a:ea typeface="+mn-ea"/>
                          <a:cs typeface="+mn-cs"/>
                          <a:hlinkClick r:id="rId8"/>
                        </a:rPr>
                        <a:t>Tag </a:t>
                      </a:r>
                      <a:r>
                        <a:rPr lang="de-DE" sz="1200" u="none" strike="noStrike" kern="1200" dirty="0" err="1">
                          <a:solidFill>
                            <a:schemeClr val="dk1"/>
                          </a:solidFill>
                          <a:effectLst/>
                          <a:latin typeface="+mj-lt"/>
                          <a:ea typeface="+mn-ea"/>
                          <a:cs typeface="+mn-cs"/>
                          <a:hlinkClick r:id="rId8"/>
                        </a:rPr>
                        <a:t>Object</a:t>
                      </a:r>
                      <a:r>
                        <a:rPr lang="de-DE" sz="1200" kern="1200" dirty="0">
                          <a:solidFill>
                            <a:schemeClr val="dk1"/>
                          </a:solidFill>
                          <a:effectLst/>
                          <a:latin typeface="+mj-lt"/>
                          <a:ea typeface="+mn-ea"/>
                          <a:cs typeface="+mn-cs"/>
                        </a:rPr>
                        <a:t>]</a:t>
                      </a:r>
                      <a:endParaRPr lang="de-DE" sz="1200" dirty="0">
                        <a:latin typeface="+mj-lt"/>
                      </a:endParaRPr>
                    </a:p>
                  </a:txBody>
                  <a:tcPr/>
                </a:tc>
                <a:tc>
                  <a:txBody>
                    <a:bodyPr/>
                    <a:lstStyle/>
                    <a:p>
                      <a:pPr>
                        <a:lnSpc>
                          <a:spcPts val="1800"/>
                        </a:lnSpc>
                        <a:spcBef>
                          <a:spcPts val="1500"/>
                        </a:spcBef>
                        <a:spcAft>
                          <a:spcPts val="800"/>
                        </a:spcAft>
                      </a:pPr>
                      <a:r>
                        <a:rPr lang="en-US" sz="1200" dirty="0">
                          <a:effectLst/>
                          <a:latin typeface="+mj-lt"/>
                          <a:ea typeface="Calibri" panose="020F0502020204030204" pitchFamily="34" charset="0"/>
                          <a:cs typeface="Times New Roman" panose="02020603050405020304" pitchFamily="18" charset="0"/>
                        </a:rPr>
                        <a:t>A list of tags used by the specification with additional metadata</a:t>
                      </a:r>
                      <a:endParaRPr lang="de-DE" sz="12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83256550"/>
                  </a:ext>
                </a:extLst>
              </a:tr>
              <a:tr h="867523">
                <a:tc>
                  <a:txBody>
                    <a:bodyPr/>
                    <a:lstStyle/>
                    <a:p>
                      <a:r>
                        <a:rPr lang="de-DE" sz="1200" kern="1200" dirty="0" err="1">
                          <a:solidFill>
                            <a:schemeClr val="dk1"/>
                          </a:solidFill>
                          <a:effectLst/>
                          <a:latin typeface="+mj-lt"/>
                          <a:ea typeface="+mn-ea"/>
                          <a:cs typeface="+mn-cs"/>
                        </a:rPr>
                        <a:t>externalDocs</a:t>
                      </a:r>
                      <a:endParaRPr lang="de-DE" sz="1200" dirty="0">
                        <a:latin typeface="+mj-lt"/>
                      </a:endParaRPr>
                    </a:p>
                  </a:txBody>
                  <a:tcPr/>
                </a:tc>
                <a:tc>
                  <a:txBody>
                    <a:bodyPr/>
                    <a:lstStyle/>
                    <a:p>
                      <a:r>
                        <a:rPr lang="de-DE" sz="1200" u="none" strike="noStrike" kern="1200" dirty="0">
                          <a:solidFill>
                            <a:schemeClr val="dk1"/>
                          </a:solidFill>
                          <a:effectLst/>
                          <a:latin typeface="+mj-lt"/>
                          <a:ea typeface="+mn-ea"/>
                          <a:cs typeface="+mn-cs"/>
                          <a:hlinkClick r:id="rId9"/>
                        </a:rPr>
                        <a:t>External </a:t>
                      </a:r>
                      <a:r>
                        <a:rPr lang="de-DE" sz="1200" u="none" strike="noStrike" kern="1200" dirty="0" err="1">
                          <a:solidFill>
                            <a:schemeClr val="dk1"/>
                          </a:solidFill>
                          <a:effectLst/>
                          <a:latin typeface="+mj-lt"/>
                          <a:ea typeface="+mn-ea"/>
                          <a:cs typeface="+mn-cs"/>
                          <a:hlinkClick r:id="rId9"/>
                        </a:rPr>
                        <a:t>Documentation</a:t>
                      </a:r>
                      <a:r>
                        <a:rPr lang="de-DE" sz="1200" u="none" strike="noStrike" kern="1200" dirty="0">
                          <a:solidFill>
                            <a:schemeClr val="dk1"/>
                          </a:solidFill>
                          <a:effectLst/>
                          <a:latin typeface="+mj-lt"/>
                          <a:ea typeface="+mn-ea"/>
                          <a:cs typeface="+mn-cs"/>
                          <a:hlinkClick r:id="rId9"/>
                        </a:rPr>
                        <a:t> </a:t>
                      </a:r>
                      <a:r>
                        <a:rPr lang="de-DE" sz="1200" u="none" strike="noStrike" kern="1200" dirty="0" err="1">
                          <a:solidFill>
                            <a:schemeClr val="dk1"/>
                          </a:solidFill>
                          <a:effectLst/>
                          <a:latin typeface="+mj-lt"/>
                          <a:ea typeface="+mn-ea"/>
                          <a:cs typeface="+mn-cs"/>
                          <a:hlinkClick r:id="rId9"/>
                        </a:rPr>
                        <a:t>Object</a:t>
                      </a:r>
                      <a:endParaRPr lang="de-DE" sz="1200" dirty="0">
                        <a:latin typeface="+mj-lt"/>
                      </a:endParaRPr>
                    </a:p>
                  </a:txBody>
                  <a:tcPr/>
                </a:tc>
                <a:tc>
                  <a:txBody>
                    <a:bodyPr/>
                    <a:lstStyle/>
                    <a:p>
                      <a:pPr>
                        <a:lnSpc>
                          <a:spcPts val="1800"/>
                        </a:lnSpc>
                        <a:spcBef>
                          <a:spcPts val="1500"/>
                        </a:spcBef>
                        <a:spcAft>
                          <a:spcPts val="800"/>
                        </a:spcAft>
                      </a:pPr>
                      <a:r>
                        <a:rPr lang="de-DE" sz="1200" kern="1200" dirty="0">
                          <a:solidFill>
                            <a:schemeClr val="dk1"/>
                          </a:solidFill>
                          <a:effectLst/>
                          <a:latin typeface="+mj-lt"/>
                          <a:ea typeface="+mn-ea"/>
                          <a:cs typeface="+mn-cs"/>
                        </a:rPr>
                        <a:t>Additional external </a:t>
                      </a:r>
                      <a:r>
                        <a:rPr lang="de-DE" sz="1200" kern="1200" dirty="0" err="1">
                          <a:solidFill>
                            <a:schemeClr val="dk1"/>
                          </a:solidFill>
                          <a:effectLst/>
                          <a:latin typeface="+mj-lt"/>
                          <a:ea typeface="+mn-ea"/>
                          <a:cs typeface="+mn-cs"/>
                        </a:rPr>
                        <a:t>documentation</a:t>
                      </a:r>
                      <a:r>
                        <a:rPr lang="de-DE" sz="1200" kern="1200" dirty="0">
                          <a:solidFill>
                            <a:schemeClr val="dk1"/>
                          </a:solidFill>
                          <a:effectLst/>
                          <a:latin typeface="+mj-lt"/>
                          <a:ea typeface="+mn-ea"/>
                          <a:cs typeface="+mn-cs"/>
                        </a:rPr>
                        <a:t>.</a:t>
                      </a:r>
                      <a:endParaRPr lang="de-DE" sz="1200" dirty="0">
                        <a:effectLst/>
                        <a:latin typeface="+mj-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9694395"/>
                  </a:ext>
                </a:extLst>
              </a:tr>
            </a:tbl>
          </a:graphicData>
        </a:graphic>
      </p:graphicFrame>
      <p:sp>
        <p:nvSpPr>
          <p:cNvPr id="7" name="Textfeld 6">
            <a:extLst>
              <a:ext uri="{FF2B5EF4-FFF2-40B4-BE49-F238E27FC236}">
                <a16:creationId xmlns:a16="http://schemas.microsoft.com/office/drawing/2014/main" id="{BBD81B9C-9D1E-7DFE-76C8-68D228234951}"/>
              </a:ext>
            </a:extLst>
          </p:cNvPr>
          <p:cNvSpPr txBox="1"/>
          <p:nvPr/>
        </p:nvSpPr>
        <p:spPr>
          <a:xfrm>
            <a:off x="651295" y="6288635"/>
            <a:ext cx="6110376" cy="369332"/>
          </a:xfrm>
          <a:prstGeom prst="rect">
            <a:avLst/>
          </a:prstGeom>
          <a:noFill/>
        </p:spPr>
        <p:txBody>
          <a:bodyPr wrap="square">
            <a:spAutoFit/>
          </a:bodyPr>
          <a:lstStyle/>
          <a:p>
            <a:r>
              <a:rPr lang="de-DE" sz="1800" dirty="0">
                <a:effectLst/>
                <a:latin typeface="Calibri" panose="020F0502020204030204" pitchFamily="34" charset="0"/>
                <a:ea typeface="Calibri" panose="020F0502020204030204" pitchFamily="34" charset="0"/>
                <a:cs typeface="Times New Roman" panose="02020603050405020304" pitchFamily="18" charset="0"/>
              </a:rPr>
              <a:t>Siehe dazu: </a:t>
            </a:r>
            <a:r>
              <a:rPr lang="de-DE"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10"/>
              </a:rPr>
              <a:t>https://swagger.io/specification/v3/</a:t>
            </a:r>
            <a:endParaRPr lang="de-DE" dirty="0"/>
          </a:p>
        </p:txBody>
      </p:sp>
    </p:spTree>
    <p:extLst>
      <p:ext uri="{BB962C8B-B14F-4D97-AF65-F5344CB8AC3E}">
        <p14:creationId xmlns:p14="http://schemas.microsoft.com/office/powerpoint/2010/main" val="2395062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4B07F-A6D9-0116-6125-CBD904B32357}"/>
              </a:ext>
            </a:extLst>
          </p:cNvPr>
          <p:cNvSpPr>
            <a:spLocks noGrp="1"/>
          </p:cNvSpPr>
          <p:nvPr>
            <p:ph type="title"/>
          </p:nvPr>
        </p:nvSpPr>
        <p:spPr/>
        <p:txBody>
          <a:bodyPr/>
          <a:lstStyle/>
          <a:p>
            <a:r>
              <a:rPr lang="de-DE" dirty="0" err="1"/>
              <a:t>OpenAPI</a:t>
            </a:r>
            <a:r>
              <a:rPr lang="de-DE" dirty="0"/>
              <a:t> – Maven </a:t>
            </a:r>
            <a:r>
              <a:rPr lang="de-DE" dirty="0" err="1"/>
              <a:t>Dependency</a:t>
            </a:r>
            <a:endParaRPr lang="de-DE" dirty="0"/>
          </a:p>
        </p:txBody>
      </p:sp>
      <p:sp>
        <p:nvSpPr>
          <p:cNvPr id="3" name="Inhaltsplatzhalter 2">
            <a:extLst>
              <a:ext uri="{FF2B5EF4-FFF2-40B4-BE49-F238E27FC236}">
                <a16:creationId xmlns:a16="http://schemas.microsoft.com/office/drawing/2014/main" id="{C3B9198C-0BA5-AA2E-B160-CB97565B174B}"/>
              </a:ext>
            </a:extLst>
          </p:cNvPr>
          <p:cNvSpPr>
            <a:spLocks noGrp="1"/>
          </p:cNvSpPr>
          <p:nvPr>
            <p:ph idx="1"/>
          </p:nvPr>
        </p:nvSpPr>
        <p:spPr>
          <a:xfrm>
            <a:off x="838200" y="1825625"/>
            <a:ext cx="3964145" cy="4351338"/>
          </a:xfrm>
        </p:spPr>
        <p:txBody>
          <a:bodyPr/>
          <a:lstStyle/>
          <a:p>
            <a:endParaRPr lang="de-DE"/>
          </a:p>
        </p:txBody>
      </p:sp>
      <p:sp>
        <p:nvSpPr>
          <p:cNvPr id="5" name="Textfeld 4">
            <a:extLst>
              <a:ext uri="{FF2B5EF4-FFF2-40B4-BE49-F238E27FC236}">
                <a16:creationId xmlns:a16="http://schemas.microsoft.com/office/drawing/2014/main" id="{93D4F3D9-FB5C-D821-09C8-C533ECD5AD3A}"/>
              </a:ext>
            </a:extLst>
          </p:cNvPr>
          <p:cNvSpPr txBox="1"/>
          <p:nvPr/>
        </p:nvSpPr>
        <p:spPr>
          <a:xfrm>
            <a:off x="5952325" y="2976513"/>
            <a:ext cx="6097162" cy="1466876"/>
          </a:xfrm>
          <a:prstGeom prst="rect">
            <a:avLst/>
          </a:prstGeom>
          <a:solidFill>
            <a:schemeClr val="bg2"/>
          </a:solidFill>
        </p:spPr>
        <p:txBody>
          <a:bodyPr wrap="square">
            <a:spAutoFit/>
          </a:bodyPr>
          <a:lstStyle/>
          <a:p>
            <a:pPr>
              <a:lnSpc>
                <a:spcPts val="168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&lt;dependency&gt;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68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22222"/>
                </a:solidFill>
                <a:effectLst/>
                <a:latin typeface="Roboto Mono" panose="00000009000000000000" pitchFamily="49" charset="0"/>
                <a:ea typeface="Times New Roman" panose="02020603050405020304" pitchFamily="18" charset="0"/>
                <a:cs typeface="Courier New" panose="02070309020205020404" pitchFamily="49" charset="0"/>
              </a:rPr>
              <a:t>    </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&lt;</a:t>
            </a:r>
            <a:r>
              <a:rPr lang="en-US" sz="1800" dirty="0" err="1">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groupId</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&gt;</a:t>
            </a:r>
            <a:r>
              <a:rPr lang="en-US" sz="1800" dirty="0" err="1">
                <a:solidFill>
                  <a:srgbClr val="222222"/>
                </a:solidFill>
                <a:effectLst/>
                <a:latin typeface="Roboto Mono" panose="00000009000000000000" pitchFamily="49" charset="0"/>
                <a:ea typeface="Times New Roman" panose="02020603050405020304" pitchFamily="18" charset="0"/>
                <a:cs typeface="Courier New" panose="02070309020205020404" pitchFamily="49" charset="0"/>
              </a:rPr>
              <a:t>io.quarkus</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&lt;/</a:t>
            </a:r>
            <a:r>
              <a:rPr lang="en-US" sz="1800" dirty="0" err="1">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groupId</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&gt;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68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222222"/>
                </a:solidFill>
                <a:effectLst/>
                <a:latin typeface="Roboto Mono" panose="00000009000000000000" pitchFamily="49" charset="0"/>
                <a:ea typeface="Times New Roman" panose="02020603050405020304" pitchFamily="18" charset="0"/>
                <a:cs typeface="Courier New" panose="02070309020205020404" pitchFamily="49" charset="0"/>
              </a:rPr>
              <a:t>    </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&lt;</a:t>
            </a:r>
            <a:r>
              <a:rPr lang="en-US" sz="1800" dirty="0" err="1">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artifactId</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&gt;</a:t>
            </a:r>
            <a:r>
              <a:rPr lang="en-US" sz="1800" dirty="0" err="1">
                <a:solidFill>
                  <a:srgbClr val="222222"/>
                </a:solidFill>
                <a:effectLst/>
                <a:latin typeface="Roboto Mono" panose="00000009000000000000" pitchFamily="49" charset="0"/>
                <a:ea typeface="Times New Roman" panose="02020603050405020304" pitchFamily="18" charset="0"/>
                <a:cs typeface="Courier New" panose="02070309020205020404" pitchFamily="49" charset="0"/>
              </a:rPr>
              <a:t>quarkus-smallrye-openapi</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&lt;/</a:t>
            </a:r>
            <a:r>
              <a:rPr lang="en-US" sz="1800" dirty="0" err="1">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artifactId</a:t>
            </a:r>
            <a:r>
              <a:rPr lang="en-US"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&gt;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ts val="144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de-DE"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&lt;/</a:t>
            </a:r>
            <a:r>
              <a:rPr lang="de-DE" sz="1800" dirty="0" err="1">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dependency</a:t>
            </a:r>
            <a:r>
              <a:rPr lang="de-DE" sz="1800" dirty="0">
                <a:solidFill>
                  <a:srgbClr val="1259A5"/>
                </a:solidFill>
                <a:effectLst/>
                <a:latin typeface="Roboto Mono" panose="00000009000000000000" pitchFamily="49" charset="0"/>
                <a:ea typeface="Times New Roman" panose="02020603050405020304" pitchFamily="18" charset="0"/>
                <a:cs typeface="Courier New" panose="02070309020205020404" pitchFamily="49" charset="0"/>
              </a:rPr>
              <a:t>&gt;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09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834DD7-82F9-A187-2259-7E01FB027E24}"/>
              </a:ext>
            </a:extLst>
          </p:cNvPr>
          <p:cNvSpPr>
            <a:spLocks noGrp="1"/>
          </p:cNvSpPr>
          <p:nvPr>
            <p:ph type="title"/>
          </p:nvPr>
        </p:nvSpPr>
        <p:spPr/>
        <p:txBody>
          <a:bodyPr/>
          <a:lstStyle/>
          <a:p>
            <a:r>
              <a:rPr lang="de-DE" dirty="0" err="1"/>
              <a:t>OpenAPI</a:t>
            </a:r>
            <a:r>
              <a:rPr lang="de-DE" dirty="0"/>
              <a:t> – </a:t>
            </a:r>
            <a:r>
              <a:rPr lang="de-DE" dirty="0" err="1"/>
              <a:t>Paths</a:t>
            </a:r>
            <a:r>
              <a:rPr lang="de-DE" dirty="0"/>
              <a:t> Beispiel</a:t>
            </a:r>
          </a:p>
        </p:txBody>
      </p:sp>
      <p:sp>
        <p:nvSpPr>
          <p:cNvPr id="5" name="Textfeld 4">
            <a:extLst>
              <a:ext uri="{FF2B5EF4-FFF2-40B4-BE49-F238E27FC236}">
                <a16:creationId xmlns:a16="http://schemas.microsoft.com/office/drawing/2014/main" id="{1C6747B0-93F8-69D2-AB21-D700F6D8FFE5}"/>
              </a:ext>
            </a:extLst>
          </p:cNvPr>
          <p:cNvSpPr txBox="1"/>
          <p:nvPr/>
        </p:nvSpPr>
        <p:spPr>
          <a:xfrm>
            <a:off x="3556240" y="2648497"/>
            <a:ext cx="4647481" cy="1561005"/>
          </a:xfrm>
          <a:prstGeom prst="rect">
            <a:avLst/>
          </a:prstGeom>
          <a:solidFill>
            <a:schemeClr val="bg2"/>
          </a:solid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808000"/>
                </a:solidFill>
                <a:effectLst/>
                <a:latin typeface="JetBrains Mono"/>
                <a:ea typeface="Times New Roman" panose="02020603050405020304" pitchFamily="18" charset="0"/>
                <a:cs typeface="Courier New" panose="02070309020205020404" pitchFamily="49" charset="0"/>
              </a:rPr>
              <a:t>@GET</a:t>
            </a:r>
            <a:br>
              <a:rPr lang="en-US" sz="1800" dirty="0">
                <a:solidFill>
                  <a:srgbClr val="808000"/>
                </a:solidFill>
                <a:effectLst/>
                <a:latin typeface="JetBrains Mono"/>
                <a:ea typeface="Times New Roman" panose="02020603050405020304" pitchFamily="18" charset="0"/>
                <a:cs typeface="Courier New" panose="02070309020205020404" pitchFamily="49" charset="0"/>
              </a:rPr>
            </a:br>
            <a:r>
              <a:rPr lang="en-US" sz="1800" dirty="0">
                <a:solidFill>
                  <a:srgbClr val="808000"/>
                </a:solidFill>
                <a:effectLst/>
                <a:latin typeface="JetBrains Mono"/>
                <a:ea typeface="Times New Roman" panose="02020603050405020304" pitchFamily="18" charset="0"/>
                <a:cs typeface="Courier New" panose="02070309020205020404" pitchFamily="49" charset="0"/>
              </a:rPr>
              <a:t>@Path</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r>
              <a:rPr lang="en-US" sz="1800" b="1" dirty="0">
                <a:solidFill>
                  <a:srgbClr val="008000"/>
                </a:solidFill>
                <a:effectLst/>
                <a:latin typeface="JetBrains Mono"/>
                <a:ea typeface="Times New Roman" panose="02020603050405020304" pitchFamily="18" charset="0"/>
                <a:cs typeface="Courier New" panose="02070309020205020404" pitchFamily="49" charset="0"/>
              </a:rPr>
              <a:t>"/"</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dirty="0">
                <a:solidFill>
                  <a:srgbClr val="808000"/>
                </a:solidFill>
                <a:effectLst/>
                <a:latin typeface="JetBrains Mono"/>
                <a:ea typeface="Times New Roman" panose="02020603050405020304" pitchFamily="18" charset="0"/>
                <a:cs typeface="Courier New" panose="02070309020205020404" pitchFamily="49" charset="0"/>
              </a:rPr>
              <a:t>@Produces</a:t>
            </a:r>
            <a:r>
              <a:rPr lang="en-US" sz="1800" dirty="0">
                <a:solidFill>
                  <a:srgbClr val="000000"/>
                </a:solidFill>
                <a:effectLst/>
                <a:latin typeface="JetBrains Mono"/>
                <a:ea typeface="Times New Roman" panose="02020603050405020304" pitchFamily="18" charset="0"/>
                <a:cs typeface="Courier New" panose="02070309020205020404" pitchFamily="49" charset="0"/>
              </a:rPr>
              <a:t>({MediaType.</a:t>
            </a:r>
            <a:r>
              <a:rPr lang="en-US" sz="1800" b="1" i="1" dirty="0">
                <a:solidFill>
                  <a:srgbClr val="660E7A"/>
                </a:solidFill>
                <a:effectLst/>
                <a:latin typeface="JetBrains Mono"/>
                <a:ea typeface="Times New Roman" panose="02020603050405020304" pitchFamily="18" charset="0"/>
                <a:cs typeface="Courier New" panose="02070309020205020404" pitchFamily="49" charset="0"/>
              </a:rPr>
              <a:t>APPLICATION_JSON</a:t>
            </a:r>
            <a:r>
              <a:rPr lang="en-US" sz="1800" dirty="0">
                <a:solidFill>
                  <a:srgbClr val="000000"/>
                </a:solidFill>
                <a:effectLst/>
                <a:latin typeface="JetBrains Mono"/>
                <a:ea typeface="Times New Roman" panose="02020603050405020304" pitchFamily="18" charset="0"/>
                <a:cs typeface="Courier New" panose="02070309020205020404" pitchFamily="49" charset="0"/>
              </a:rPr>
              <a: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MediaType.</a:t>
            </a:r>
            <a:r>
              <a:rPr lang="en-US" sz="1800" b="1" i="1" dirty="0" err="1">
                <a:solidFill>
                  <a:srgbClr val="660E7A"/>
                </a:solidFill>
                <a:effectLst/>
                <a:latin typeface="JetBrains Mono"/>
                <a:ea typeface="Times New Roman" panose="02020603050405020304" pitchFamily="18" charset="0"/>
                <a:cs typeface="Courier New" panose="02070309020205020404" pitchFamily="49" charset="0"/>
              </a:rPr>
              <a:t>APPLICATION_XML</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br>
              <a:rPr lang="en-US" sz="1800" dirty="0">
                <a:solidFill>
                  <a:srgbClr val="000000"/>
                </a:solidFill>
                <a:effectLst/>
                <a:latin typeface="JetBrains Mono"/>
                <a:ea typeface="Times New Roman" panose="02020603050405020304" pitchFamily="18" charset="0"/>
                <a:cs typeface="Courier New" panose="02070309020205020404" pitchFamily="49" charset="0"/>
              </a:rPr>
            </a:br>
            <a:r>
              <a:rPr lang="en-US" sz="1800" b="1" dirty="0">
                <a:solidFill>
                  <a:srgbClr val="000080"/>
                </a:solidFill>
                <a:effectLst/>
                <a:latin typeface="JetBrains Mono"/>
                <a:ea typeface="Times New Roman" panose="02020603050405020304" pitchFamily="18" charset="0"/>
                <a:cs typeface="Courier New" panose="02070309020205020404" pitchFamily="49" charset="0"/>
              </a:rPr>
              <a:t>public </a:t>
            </a:r>
            <a:r>
              <a:rPr lang="en-US" sz="1800" dirty="0">
                <a:solidFill>
                  <a:srgbClr val="000000"/>
                </a:solidFill>
                <a:effectLst/>
                <a:latin typeface="JetBrains Mono"/>
                <a:ea typeface="Times New Roman" panose="02020603050405020304" pitchFamily="18" charset="0"/>
                <a:cs typeface="Courier New" panose="02070309020205020404" pitchFamily="49" charset="0"/>
              </a:rPr>
              <a:t>List&lt;</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TestDTO</a:t>
            </a:r>
            <a:r>
              <a:rPr lang="en-US" sz="1800" dirty="0">
                <a:solidFill>
                  <a:srgbClr val="000000"/>
                </a:solidFill>
                <a:effectLst/>
                <a:latin typeface="JetBrains Mono"/>
                <a:ea typeface="Times New Roman" panose="02020603050405020304" pitchFamily="18" charset="0"/>
                <a:cs typeface="Courier New" panose="02070309020205020404" pitchFamily="49" charset="0"/>
              </a:rPr>
              <a:t>&gt; </a:t>
            </a:r>
            <a:r>
              <a:rPr lang="en-US" sz="1800" dirty="0" err="1">
                <a:solidFill>
                  <a:srgbClr val="000000"/>
                </a:solidFill>
                <a:effectLst/>
                <a:latin typeface="JetBrains Mono"/>
                <a:ea typeface="Times New Roman" panose="02020603050405020304" pitchFamily="18" charset="0"/>
                <a:cs typeface="Courier New" panose="02070309020205020404" pitchFamily="49" charset="0"/>
              </a:rPr>
              <a:t>listAllObects</a:t>
            </a:r>
            <a:r>
              <a:rPr lang="en-US" sz="1800" dirty="0">
                <a:solidFill>
                  <a:srgbClr val="000000"/>
                </a:solidFill>
                <a:effectLst/>
                <a:latin typeface="JetBrains Mono"/>
                <a:ea typeface="Times New Roman" panose="02020603050405020304" pitchFamily="18" charset="0"/>
                <a:cs typeface="Courier New" panose="02070309020205020404" pitchFamily="49" charset="0"/>
              </a:rPr>
              <a:t>(){</a:t>
            </a:r>
            <a:endParaRPr lang="de-DE"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76284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GS_IT_Master.pptx" id="{DD70904B-0E6F-42E5-AA52-16AC4AA922C2}" vid="{C6E46F5C-11AF-40CB-8E25-1D40041870A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CGS_IT_Master_Vorlage</Template>
  <TotalTime>0</TotalTime>
  <Words>1298</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JetBrains Mono</vt:lpstr>
      <vt:lpstr>OpenSansRegular</vt:lpstr>
      <vt:lpstr>Roboto Mono</vt:lpstr>
      <vt:lpstr>Segoe UI</vt:lpstr>
      <vt:lpstr>Office</vt:lpstr>
      <vt:lpstr>Java  Rest Services OpenAPI Swagger </vt:lpstr>
      <vt:lpstr>Inhalt</vt:lpstr>
      <vt:lpstr>Editor</vt:lpstr>
      <vt:lpstr>Open API - Spezifikation</vt:lpstr>
      <vt:lpstr>Open API – Document Structure</vt:lpstr>
      <vt:lpstr>Info Annotations</vt:lpstr>
      <vt:lpstr>Open API </vt:lpstr>
      <vt:lpstr>OpenAPI – Maven Dependency</vt:lpstr>
      <vt:lpstr>OpenAPI – Paths Beispiel</vt:lpstr>
      <vt:lpstr>OpenAPI – Paths Beispiel</vt:lpstr>
      <vt:lpstr>OpenAPI – DataTypes</vt:lpstr>
      <vt:lpstr>OpenAPI – DTO Abbildung</vt:lpstr>
      <vt:lpstr>OpenAPI – Method OperationID</vt:lpstr>
      <vt:lpstr>OpenAPI – Query Parameter</vt:lpstr>
      <vt:lpstr>OpenAPI – Path Parameter</vt:lpstr>
      <vt:lpstr>OpenAPI – Swagger Example Input</vt:lpstr>
      <vt:lpstr>Danke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 Development </dc:title>
  <dc:creator>CHRISTIAN SCHAEFER</dc:creator>
  <cp:lastModifiedBy>Christian Schaefer</cp:lastModifiedBy>
  <cp:revision>44</cp:revision>
  <dcterms:created xsi:type="dcterms:W3CDTF">2021-11-20T17:21:29Z</dcterms:created>
  <dcterms:modified xsi:type="dcterms:W3CDTF">2025-03-27T15:51:51Z</dcterms:modified>
</cp:coreProperties>
</file>