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89" r:id="rId3"/>
    <p:sldId id="300" r:id="rId4"/>
    <p:sldId id="301" r:id="rId5"/>
    <p:sldId id="302" r:id="rId6"/>
    <p:sldId id="303" r:id="rId7"/>
    <p:sldId id="304" r:id="rId8"/>
    <p:sldId id="306" r:id="rId9"/>
    <p:sldId id="305" r:id="rId10"/>
    <p:sldId id="27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9" autoAdjust="0"/>
    <p:restoredTop sz="95822" autoAdjust="0"/>
  </p:normalViewPr>
  <p:slideViewPr>
    <p:cSldViewPr snapToGrid="0">
      <p:cViewPr varScale="1">
        <p:scale>
          <a:sx n="119" d="100"/>
          <a:sy n="119" d="100"/>
        </p:scale>
        <p:origin x="98" y="3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3D109-0777-4EC3-A992-94406E5DD0F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0493-5EE0-4EBC-AAC8-54371E806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40493-5EE0-4EBC-AAC8-54371E8067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O/R Mapping</a:t>
            </a:r>
            <a:br>
              <a:rPr lang="de-DE" dirty="0"/>
            </a:br>
            <a:r>
              <a:rPr lang="de-DE" dirty="0"/>
              <a:t>Quarkus </a:t>
            </a:r>
            <a:r>
              <a:rPr lang="de-DE" dirty="0" err="1"/>
              <a:t>Panache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2023</a:t>
            </a:r>
          </a:p>
          <a:p>
            <a:r>
              <a:rPr lang="de-DE" dirty="0"/>
              <a:t>Version 1.0.5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78" y="3828975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i="0" dirty="0">
                <a:solidFill>
                  <a:srgbClr val="333333"/>
                </a:solidFill>
                <a:effectLst/>
              </a:rPr>
              <a:t>JPA </a:t>
            </a:r>
            <a:r>
              <a:rPr lang="de-DE" i="0" dirty="0" err="1">
                <a:solidFill>
                  <a:srgbClr val="333333"/>
                </a:solidFill>
                <a:effectLst/>
              </a:rPr>
              <a:t>Definitions</a:t>
            </a:r>
            <a:endParaRPr lang="de-DE" dirty="0"/>
          </a:p>
          <a:p>
            <a:pPr algn="l"/>
            <a:r>
              <a:rPr lang="de-DE" dirty="0"/>
              <a:t>JPA-Framework - Modules and APIS</a:t>
            </a:r>
          </a:p>
          <a:p>
            <a:pPr algn="l"/>
            <a:r>
              <a:rPr lang="de-DE" dirty="0"/>
              <a:t>Entity Manager</a:t>
            </a:r>
          </a:p>
          <a:p>
            <a:pPr algn="l"/>
            <a:r>
              <a:rPr lang="de-DE" dirty="0"/>
              <a:t>JTA - Transaction Management</a:t>
            </a:r>
          </a:p>
          <a:p>
            <a:pPr algn="l"/>
            <a:r>
              <a:rPr lang="de-DE" dirty="0"/>
              <a:t>Entity </a:t>
            </a:r>
            <a:r>
              <a:rPr lang="de-DE" dirty="0" err="1"/>
              <a:t>Definitions</a:t>
            </a:r>
            <a:r>
              <a:rPr lang="de-DE" dirty="0"/>
              <a:t> and </a:t>
            </a:r>
            <a:r>
              <a:rPr lang="de-DE" dirty="0" err="1"/>
              <a:t>Annotations</a:t>
            </a:r>
            <a:endParaRPr lang="de-DE" dirty="0"/>
          </a:p>
          <a:p>
            <a:pPr algn="l"/>
            <a:r>
              <a:rPr lang="de-DE" dirty="0"/>
              <a:t>Mapping </a:t>
            </a:r>
            <a:r>
              <a:rPr lang="de-DE" dirty="0" err="1"/>
              <a:t>Examples</a:t>
            </a:r>
            <a:endParaRPr lang="de-DE" dirty="0"/>
          </a:p>
          <a:p>
            <a:pPr algn="l"/>
            <a:r>
              <a:rPr lang="de-DE" dirty="0"/>
              <a:t>JPQL </a:t>
            </a:r>
          </a:p>
          <a:p>
            <a:pPr algn="l"/>
            <a:r>
              <a:rPr lang="de-DE" dirty="0"/>
              <a:t>Query API</a:t>
            </a:r>
          </a:p>
          <a:p>
            <a:pPr algn="l"/>
            <a:r>
              <a:rPr lang="de-DE" dirty="0"/>
              <a:t>Quarkus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03E72D-7805-BADD-A578-E351DACA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JPA Architecture</a:t>
            </a:r>
            <a:endParaRPr lang="de-DE" dirty="0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CCE52493-A52B-1206-00BF-68E8E1AC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533904"/>
            <a:ext cx="4777381" cy="562044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C3E924-77F0-621E-6BBA-A0E472DB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800"/>
              <a:t>Java Persistence API  or now </a:t>
            </a:r>
            <a:r>
              <a:rPr lang="en-US" sz="1800" b="1"/>
              <a:t>Jakarta </a:t>
            </a:r>
            <a:r>
              <a:rPr lang="en-US" sz="1800"/>
              <a:t>Persistence API </a:t>
            </a:r>
          </a:p>
          <a:p>
            <a:r>
              <a:rPr lang="en-US" sz="1800"/>
              <a:t>JPA provides Java developers with an object/relational mapping facility for managing relational data in Java applications. </a:t>
            </a:r>
          </a:p>
          <a:p>
            <a:r>
              <a:rPr lang="en-US" sz="1800"/>
              <a:t>JPA itself is just a specification, not a product, it cannot perform persistence or anything else by itself. </a:t>
            </a:r>
          </a:p>
          <a:p>
            <a:r>
              <a:rPr lang="en-US" sz="1800"/>
              <a:t>JPA is a set of interfaces and requires an implementation</a:t>
            </a:r>
          </a:p>
          <a:p>
            <a:r>
              <a:rPr lang="en-US" sz="1800"/>
              <a:t>There are open-source and commercial JPA implementations to choose from and any Java EE 5 application server should provide support for its use</a:t>
            </a:r>
          </a:p>
          <a:p>
            <a:r>
              <a:rPr lang="en-US" sz="1800"/>
              <a:t>JPA also requires a database to persist to</a:t>
            </a:r>
            <a:endParaRPr lang="de-DE" sz="18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58DD43-5BDF-F97E-E846-9F68883C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485B223-A293-40CC-A59B-DF400A3CF608}" type="slidenum">
              <a:rPr lang="de-AT" smtClean="0"/>
              <a:pPr>
                <a:spcAft>
                  <a:spcPts val="600"/>
                </a:spcAft>
              </a:pPr>
              <a:t>3</a:t>
            </a:fld>
            <a:endParaRPr lang="de-AT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512FA1E-3E93-6E50-8F18-70B00C00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553" y="6326027"/>
            <a:ext cx="799855" cy="3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7849-EDCF-087B-2947-BFB7F953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</a:t>
            </a:r>
            <a:r>
              <a:rPr lang="de-DE" dirty="0" err="1"/>
              <a:t>Panache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0BC3-5C1C-DEE6-89B8-C9EFD926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Record Pattern: </a:t>
            </a:r>
          </a:p>
          <a:p>
            <a:pPr lvl="1"/>
            <a:r>
              <a:rPr lang="en-US" dirty="0"/>
              <a:t>Entities extend </a:t>
            </a:r>
            <a:r>
              <a:rPr lang="en-US" dirty="0" err="1"/>
              <a:t>PanacheEntity</a:t>
            </a:r>
            <a:r>
              <a:rPr lang="en-US" dirty="0"/>
              <a:t> or </a:t>
            </a:r>
            <a:r>
              <a:rPr lang="en-US" dirty="0" err="1"/>
              <a:t>PanacheEntityBase</a:t>
            </a:r>
            <a:r>
              <a:rPr lang="en-US" dirty="0"/>
              <a:t> for simplified CRUD and query operations.</a:t>
            </a:r>
          </a:p>
          <a:p>
            <a:r>
              <a:rPr lang="en-US" dirty="0"/>
              <a:t>Repository Pattern: </a:t>
            </a:r>
          </a:p>
          <a:p>
            <a:pPr lvl="1"/>
            <a:r>
              <a:rPr lang="en-US" dirty="0"/>
              <a:t>Separation of concerns with </a:t>
            </a:r>
            <a:r>
              <a:rPr lang="en-US" dirty="0" err="1"/>
              <a:t>PanacheRepository</a:t>
            </a:r>
            <a:r>
              <a:rPr lang="en-US" dirty="0"/>
              <a:t> and </a:t>
            </a:r>
            <a:r>
              <a:rPr lang="en-US" dirty="0" err="1"/>
              <a:t>PanacheRepositoryBase</a:t>
            </a:r>
            <a:r>
              <a:rPr lang="en-US" dirty="0"/>
              <a:t> for more flexible DAO-style access.</a:t>
            </a:r>
          </a:p>
          <a:p>
            <a:r>
              <a:rPr lang="en-US" dirty="0"/>
              <a:t>Concise Queries: </a:t>
            </a:r>
          </a:p>
          <a:p>
            <a:pPr lvl="1"/>
            <a:r>
              <a:rPr lang="en-US" dirty="0"/>
              <a:t>Write queries with minimal boilerplate using intuitive methods like find(), list(), and delete().</a:t>
            </a:r>
          </a:p>
        </p:txBody>
      </p:sp>
    </p:spTree>
    <p:extLst>
      <p:ext uri="{BB962C8B-B14F-4D97-AF65-F5344CB8AC3E}">
        <p14:creationId xmlns:p14="http://schemas.microsoft.com/office/powerpoint/2010/main" val="176641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C87E-2D14-FCBC-0A42-3FCB17EE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Panache</a:t>
            </a:r>
            <a:r>
              <a:rPr lang="de-DE" dirty="0"/>
              <a:t> – </a:t>
            </a:r>
            <a:r>
              <a:rPr lang="de-DE" dirty="0" err="1"/>
              <a:t>Active</a:t>
            </a:r>
            <a:r>
              <a:rPr lang="de-DE" dirty="0"/>
              <a:t> Entity – Rich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EC6E-3C6A-D21B-D742-2A60D51A2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what was described is essentially the active record pattern</a:t>
            </a:r>
          </a:p>
          <a:p>
            <a:r>
              <a:rPr lang="en-US" dirty="0"/>
              <a:t>sometimes just called the entity pattern. </a:t>
            </a:r>
          </a:p>
          <a:p>
            <a:r>
              <a:rPr lang="en-US" dirty="0"/>
              <a:t>Hibernate with Panache also allows for the use of the more classical repository pattern via </a:t>
            </a:r>
            <a:r>
              <a:rPr lang="en-US" dirty="0" err="1"/>
              <a:t>PanacheRepository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F4806B-40DB-9B71-E643-48C41B9E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25" y="1690688"/>
            <a:ext cx="4267739" cy="46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3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DE7A-8289-A306-5AD5-7760F21F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Panache</a:t>
            </a:r>
            <a:r>
              <a:rPr lang="de-DE" dirty="0"/>
              <a:t> -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7F60-C665-33A2-881F-3A936AE38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Enables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repoistory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en-US" dirty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listAll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FindById</a:t>
            </a:r>
            <a:r>
              <a:rPr lang="en-US" dirty="0"/>
              <a:t>, </a:t>
            </a:r>
            <a:r>
              <a:rPr lang="en-US" dirty="0" err="1"/>
              <a:t>deleteByID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with options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D209B-BFE7-9808-2BB7-EE825D0B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28" y="1262516"/>
            <a:ext cx="415123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B5A-3B99-8DE9-1EB6-8B26C149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Panache</a:t>
            </a:r>
            <a:r>
              <a:rPr lang="de-DE" dirty="0"/>
              <a:t> – Repository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2FC5-B2A6-3E4B-D797-EB27ABDB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 err="1"/>
              <a:t>Enables</a:t>
            </a:r>
            <a:r>
              <a:rPr lang="de-DE" dirty="0"/>
              <a:t> classic </a:t>
            </a:r>
            <a:r>
              <a:rPr lang="de-DE" dirty="0" err="1"/>
              <a:t>repository</a:t>
            </a:r>
            <a:r>
              <a:rPr lang="de-DE" dirty="0"/>
              <a:t> </a:t>
            </a:r>
            <a:r>
              <a:rPr lang="de-DE" dirty="0" err="1"/>
              <a:t>pattern</a:t>
            </a:r>
            <a:endParaRPr lang="de-DE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C0968-6867-6CE9-DA93-9B1F5DC2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22" y="1917554"/>
            <a:ext cx="5911172" cy="36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6FA4-9F70-2092-094D-1DFFFE4E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Paging</a:t>
            </a:r>
            <a:r>
              <a:rPr lang="de-DE" dirty="0"/>
              <a:t> support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4498-E718-86C0-5ABC-05470EAB5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9592"/>
            <a:ext cx="5178425" cy="2039404"/>
          </a:xfrm>
        </p:spPr>
      </p:pic>
    </p:spTree>
    <p:extLst>
      <p:ext uri="{BB962C8B-B14F-4D97-AF65-F5344CB8AC3E}">
        <p14:creationId xmlns:p14="http://schemas.microsoft.com/office/powerpoint/2010/main" val="285051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0A4F-065C-A6BE-852F-2EE12EA2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E226-5582-8184-E377-65D5F2A63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61727" cy="1984375"/>
          </a:xfrm>
        </p:spPr>
        <p:txBody>
          <a:bodyPr/>
          <a:lstStyle/>
          <a:p>
            <a:r>
              <a:rPr lang="de-DE" dirty="0" err="1"/>
              <a:t>Simplyfies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via API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921B1-823F-9BE1-C406-72204DAE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9209"/>
            <a:ext cx="8261727" cy="24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265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</vt:lpstr>
      <vt:lpstr>O/R Mapping Quarkus Panache</vt:lpstr>
      <vt:lpstr>Content</vt:lpstr>
      <vt:lpstr>JPA Architecture</vt:lpstr>
      <vt:lpstr>Quarkus Panache</vt:lpstr>
      <vt:lpstr>Panache – Active Entity – Rich domain model</vt:lpstr>
      <vt:lpstr>Panache - Repository</vt:lpstr>
      <vt:lpstr>Panache – Repository Pattern</vt:lpstr>
      <vt:lpstr>Implicit Paging support</vt:lpstr>
      <vt:lpstr>Advanced Queries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47</cp:revision>
  <dcterms:created xsi:type="dcterms:W3CDTF">2021-11-20T17:21:29Z</dcterms:created>
  <dcterms:modified xsi:type="dcterms:W3CDTF">2025-03-28T14:14:01Z</dcterms:modified>
</cp:coreProperties>
</file>