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89" r:id="rId3"/>
    <p:sldId id="299" r:id="rId4"/>
    <p:sldId id="295" r:id="rId5"/>
    <p:sldId id="298" r:id="rId6"/>
    <p:sldId id="297" r:id="rId7"/>
    <p:sldId id="296" r:id="rId8"/>
    <p:sldId id="300" r:id="rId9"/>
    <p:sldId id="29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9" autoAdjust="0"/>
    <p:restoredTop sz="95822" autoAdjust="0"/>
  </p:normalViewPr>
  <p:slideViewPr>
    <p:cSldViewPr snapToGrid="0">
      <p:cViewPr>
        <p:scale>
          <a:sx n="100" d="100"/>
          <a:sy n="100" d="100"/>
        </p:scale>
        <p:origin x="456" y="4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9.xml"/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17:18:36.7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29EF4-BD3E-4D06-AEEC-58F43D28C9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4D13BBD-DB7A-4B7E-9FDC-2664BE251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3913DC-CC95-4CA1-9D4D-C96E0E42F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08.06.2023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11D81A-5E59-4D72-894B-DB276348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2021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9C6AAA-6E79-429E-A70D-7A9E702F7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483112" cy="365125"/>
          </a:xfrm>
        </p:spPr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  <p:pic>
        <p:nvPicPr>
          <p:cNvPr id="12" name="Grafik 11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F87BDD98-C7C2-4B39-B526-9E67955C92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88" y="296341"/>
            <a:ext cx="1851775" cy="83169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A213EBA1-88A4-4EFE-9328-67FAED4EA3CA}"/>
                  </a:ext>
                </a:extLst>
              </p14:cNvPr>
              <p14:cNvContentPartPr/>
              <p14:nvPr userDrawn="1"/>
            </p14:nvContentPartPr>
            <p14:xfrm>
              <a:off x="232758" y="-205736"/>
              <a:ext cx="360" cy="360"/>
            </p14:xfrm>
          </p:contentPart>
        </mc:Choice>
        <mc:Fallback xmlns=""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A213EBA1-88A4-4EFE-9328-67FAED4EA3C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4118" y="-214736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942A3607-1EAD-4DF1-8AA8-0B190A75D525}"/>
              </a:ext>
            </a:extLst>
          </p:cNvPr>
          <p:cNvCxnSpPr>
            <a:stCxn id="4" idx="0"/>
            <a:endCxn id="6" idx="0"/>
          </p:cNvCxnSpPr>
          <p:nvPr userDrawn="1"/>
        </p:nvCxnSpPr>
        <p:spPr>
          <a:xfrm>
            <a:off x="2209800" y="6356350"/>
            <a:ext cx="76423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11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1E1168-E5DA-4C40-8301-631302231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8033172-38E6-49B0-98C9-DC4E66C84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52DEDC-462B-4856-88DF-66F38D271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08.06.2023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1671A8-5CE8-419B-ACFA-7022ED5ED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9985AA-A028-4713-BC2E-A30F1FF40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3936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03A51A7-6DEA-425E-A1A8-812B225FDF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0A2343A-5DD3-4F2F-BAE7-DB63832BA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6C6064-4603-4CAE-BA73-9FF37FCEE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08.06.2023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035A6D-82D0-4829-9D54-A10FBC894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A65862-4198-42E7-B900-FC520DFC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6590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DE03DC-4FBD-42F1-9BE3-413E5E208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DA7644-6D50-4147-B092-5406AC456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64CCA46C-EAA2-492F-8601-DDE7F3E67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08.06.2023</a:t>
            </a:fld>
            <a:endParaRPr lang="de-DE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73AE39EE-DEEE-4E3E-B111-1F764266E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004AE4E8-3926-483D-A505-B02FAF571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4291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1F7CD-8B26-4612-95BB-A1A5BA029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116512-9B47-4C8A-BD4D-7CB32A6D2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94402B-F56F-45BB-96D4-44EA2A2F8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08.06.2023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BADD3B-0B6E-4168-BB95-3EC9770B9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75717C-A219-4C65-A7EB-DA13E86D1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3517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EE0D76-00EF-43A0-84A2-60DA90227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E7933F-3951-49FF-AE85-3E8F0DAE95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28C56A-A0DD-4FBC-8A35-B4EF0A07E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3A282E-0390-43EC-9E4B-1B1ECAF19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08.06.2023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751984-DD7D-4A7C-9B0F-43B2A7E3C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4A368C-225D-4023-81EC-35C7AE46D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8247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371436-0714-42A1-9AB5-9CBA3B56B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CDB534-4BE7-4F00-98D6-2798A303D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24FB82-C772-4166-AACD-6935FDED8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E9A24FB-B0C4-4E20-8ECD-B0C574A08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BE1F6D7-79CD-4E61-8EA1-46C832AC9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652DEFA-2D21-4BC7-B48F-6FA31AFA0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08.06.2023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76DD258-CFF0-490C-9496-F9826BF84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3987A30-CA16-4E73-9AB6-79D049131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0375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E5A972-4460-43B3-9B46-DD4D19C0F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64F27E5-A55B-4689-BD4F-CA595D28A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08.06.2023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DD06C03-349E-4127-96CC-1D52CFBCA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2021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D874B9A-712E-43A5-B4CD-2E222452B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5FD8231F-4E6C-415B-A9C8-554CFB09FA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630" y="6356350"/>
            <a:ext cx="812958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683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D521E0F-4901-435E-8D04-A5237F1F9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08.06.2023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E875299-3032-4DD4-9324-5511E5E36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0D1F458-5BD1-473B-907E-CF66B8306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Grafik 5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D364FC51-1E4D-4AEB-9DBF-2CC2B152AB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630" y="6356350"/>
            <a:ext cx="812958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34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2E1073-C1AD-4B9A-9D61-0C893D8A4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801D75-8E26-4E39-AFFE-DD35ECC4B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1C8AED1-6370-4EAC-A7A1-8E2607463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C61A2F-0C6F-4C6E-B2C1-386A6E90E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08.06.2023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D63218-F078-4C91-9D2C-CB0FA9BC8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6D542E-7F45-4C53-9C04-DD39E24AC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2023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C00585-27EA-4E1A-ACBF-C1939B6BF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7100F67-2852-498E-A3B4-A50607BB4F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ADBC0E5-52E7-43A1-B9C9-1EB87DEAC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853C22-6FC7-4FEF-93AC-D088B8D0E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08.06.2023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17E4637-4431-40DE-81D4-C413D475B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3609BD-5ECC-4677-B825-9F7E2A869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419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A45A5D4-568A-403B-8D38-22B2FC1F5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7EF6A2-7187-4DED-9955-6047942F3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525BD1-13A0-4ECE-A216-C27ED3283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E2086-8CAB-4C99-8031-A26DB20B6863}" type="datetimeFigureOut">
              <a:rPr lang="de-DE" smtClean="0"/>
              <a:t>08.06.2023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1CAE34-04B8-413D-BB4B-BEEDD8C09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21A589-9C39-47F8-B16F-6FA5CD800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558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970C9F32-5FDB-4E2A-B592-DAE5080E05A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630" y="6356350"/>
            <a:ext cx="812958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027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localhost:8080/chatMessageResource/chatMessag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94B54C-21C4-4FA4-9763-19DC8D2D22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Testing</a:t>
            </a:r>
            <a:r>
              <a:rPr lang="de-DE" dirty="0"/>
              <a:t> APIS</a:t>
            </a:r>
            <a:br>
              <a:rPr lang="de-DE" dirty="0"/>
            </a:br>
            <a:r>
              <a:rPr lang="de-DE" dirty="0"/>
              <a:t>Postman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C762280-0FC2-4702-8DFC-CF40B520B8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JEE Microservices</a:t>
            </a:r>
            <a:br>
              <a:rPr lang="de-DE" dirty="0"/>
            </a:br>
            <a:r>
              <a:rPr lang="de-DE" dirty="0"/>
              <a:t>@ CGS IT – 2023</a:t>
            </a:r>
          </a:p>
          <a:p>
            <a:br>
              <a:rPr lang="de-DE" dirty="0"/>
            </a:br>
            <a:r>
              <a:rPr lang="de-DE" dirty="0"/>
              <a:t>v.1.0.3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02E3A2D-793A-4649-8AF7-580D7383E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99" y="1829259"/>
            <a:ext cx="371475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376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BCB8A7-3DBD-45FE-8F6D-80323E9FE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9F2DA0-D175-48FE-8A21-8EEB7E7FB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382"/>
            <a:ext cx="10515600" cy="4850581"/>
          </a:xfrm>
        </p:spPr>
        <p:txBody>
          <a:bodyPr>
            <a:normAutofit/>
          </a:bodyPr>
          <a:lstStyle/>
          <a:p>
            <a:r>
              <a:rPr lang="de-DE" dirty="0"/>
              <a:t>Postman Überblick</a:t>
            </a:r>
          </a:p>
          <a:p>
            <a:r>
              <a:rPr lang="de-DE" dirty="0"/>
              <a:t>Postman Features</a:t>
            </a:r>
          </a:p>
          <a:p>
            <a:r>
              <a:rPr lang="de-DE" dirty="0"/>
              <a:t>Postman </a:t>
            </a:r>
            <a:r>
              <a:rPr lang="de-DE" dirty="0" err="1"/>
              <a:t>Testing</a:t>
            </a:r>
            <a:r>
              <a:rPr lang="de-DE" dirty="0"/>
              <a:t> </a:t>
            </a:r>
            <a:r>
              <a:rPr lang="de-DE" dirty="0" err="1"/>
              <a:t>Requst</a:t>
            </a:r>
            <a:r>
              <a:rPr lang="de-DE" dirty="0"/>
              <a:t> und Tests</a:t>
            </a:r>
          </a:p>
          <a:p>
            <a:r>
              <a:rPr lang="de-DE" dirty="0"/>
              <a:t>Postman OpenAPI Editierung und Validierung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312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44F935-AC97-BC6E-CF84-62166D2F6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Postman – UI - Überblick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B897C9-32E1-C100-79CC-5EF45F557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014" y="1825625"/>
            <a:ext cx="5259318" cy="4351338"/>
          </a:xfrm>
        </p:spPr>
        <p:txBody>
          <a:bodyPr/>
          <a:lstStyle/>
          <a:p>
            <a:r>
              <a:rPr lang="de-DE" dirty="0"/>
              <a:t>Eingabe von URL, HTTP Methode</a:t>
            </a:r>
          </a:p>
          <a:p>
            <a:r>
              <a:rPr lang="de-DE" dirty="0"/>
              <a:t>Parameter &amp; Header</a:t>
            </a:r>
          </a:p>
          <a:p>
            <a:r>
              <a:rPr lang="de-DE" dirty="0"/>
              <a:t>In den einzelnen TABS unter dem URL möglich</a:t>
            </a:r>
          </a:p>
          <a:p>
            <a:r>
              <a:rPr lang="de-DE" dirty="0"/>
              <a:t>Hier PUT Request zu </a:t>
            </a:r>
            <a:br>
              <a:rPr lang="de-DE" dirty="0"/>
            </a:br>
            <a:r>
              <a:rPr lang="de-DE" b="0" i="0" dirty="0">
                <a:solidFill>
                  <a:srgbClr val="212121"/>
                </a:solidFill>
                <a:effectLst/>
                <a:latin typeface="Inter"/>
                <a:hlinkClick r:id="rId2"/>
              </a:rPr>
              <a:t>http://localhost:8080/chatMessageResource/chatMessage</a:t>
            </a:r>
            <a:endParaRPr lang="de-DE" b="0" i="0" dirty="0">
              <a:solidFill>
                <a:srgbClr val="212121"/>
              </a:solidFill>
              <a:effectLst/>
              <a:latin typeface="Inter"/>
            </a:endParaRPr>
          </a:p>
          <a:p>
            <a:r>
              <a:rPr lang="de-DE" dirty="0">
                <a:solidFill>
                  <a:srgbClr val="212121"/>
                </a:solidFill>
                <a:latin typeface="Inter"/>
              </a:rPr>
              <a:t>In der Content </a:t>
            </a:r>
            <a:r>
              <a:rPr lang="de-DE" dirty="0" err="1">
                <a:solidFill>
                  <a:srgbClr val="212121"/>
                </a:solidFill>
                <a:latin typeface="Inter"/>
              </a:rPr>
              <a:t>Section</a:t>
            </a:r>
            <a:r>
              <a:rPr lang="de-DE" dirty="0">
                <a:solidFill>
                  <a:srgbClr val="212121"/>
                </a:solidFill>
                <a:latin typeface="Inter"/>
              </a:rPr>
              <a:t> das JSON das mitgesendet wird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2BBB7EF-B9BE-6BF3-207C-B5EA498F7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670" y="2052195"/>
            <a:ext cx="5588124" cy="340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315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971642-4C0C-55B5-955C-9871225D2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272815" cy="1325563"/>
          </a:xfrm>
        </p:spPr>
        <p:txBody>
          <a:bodyPr/>
          <a:lstStyle/>
          <a:p>
            <a:r>
              <a:rPr lang="de-DE" dirty="0"/>
              <a:t>Postman Tests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938FFD-1B8A-ABE7-49DB-765D96069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72815" cy="4351338"/>
          </a:xfrm>
        </p:spPr>
        <p:txBody>
          <a:bodyPr/>
          <a:lstStyle/>
          <a:p>
            <a:r>
              <a:rPr lang="de-DE" dirty="0"/>
              <a:t>Mittels Postman Tests können Request Ergebnisse geprüft werden</a:t>
            </a:r>
          </a:p>
          <a:p>
            <a:r>
              <a:rPr lang="de-DE" dirty="0"/>
              <a:t>Sowohl http </a:t>
            </a:r>
            <a:r>
              <a:rPr lang="de-DE" dirty="0" err="1"/>
              <a:t>status</a:t>
            </a:r>
            <a:r>
              <a:rPr lang="de-DE" dirty="0"/>
              <a:t> </a:t>
            </a:r>
          </a:p>
          <a:p>
            <a:r>
              <a:rPr lang="de-DE" dirty="0"/>
              <a:t>Als auch der JSON Response kann relativ leicht überprüft werden</a:t>
            </a:r>
          </a:p>
          <a:p>
            <a:endParaRPr lang="de-DE" dirty="0"/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1E1531C2-3670-7E0E-9766-1551CC6E45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141" y="261188"/>
            <a:ext cx="5760720" cy="61061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6630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B677B7-0679-B75B-C543-BEE9EA0A0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Postman – Variablen in JSON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E04E2B6-8A58-CFCF-A59D-6D19D51B6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762" y="2412167"/>
            <a:ext cx="8244407" cy="317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638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3B0900-72C1-0EDE-B909-72950DB59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52784" cy="1325563"/>
          </a:xfrm>
        </p:spPr>
        <p:txBody>
          <a:bodyPr/>
          <a:lstStyle/>
          <a:p>
            <a:r>
              <a:rPr lang="de-DE" dirty="0"/>
              <a:t>Postman Variables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3D13AF-95C6-4B7D-913A-EDE2792C0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91609" cy="4351338"/>
          </a:xfrm>
        </p:spPr>
        <p:txBody>
          <a:bodyPr/>
          <a:lstStyle/>
          <a:p>
            <a:r>
              <a:rPr lang="de-DE" dirty="0"/>
              <a:t>Variablen aus File oder PRE Collection</a:t>
            </a:r>
          </a:p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C5D2ED5-4220-0A2B-3EFF-3933672DC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55" y="2146133"/>
            <a:ext cx="5871542" cy="200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929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C8771A-35E0-8CD4-A279-A5172E7F2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177209" cy="1325563"/>
          </a:xfrm>
        </p:spPr>
        <p:txBody>
          <a:bodyPr/>
          <a:lstStyle/>
          <a:p>
            <a:r>
              <a:rPr lang="de-DE" dirty="0"/>
              <a:t>Postman</a:t>
            </a:r>
            <a:br>
              <a:rPr lang="de-DE" dirty="0"/>
            </a:br>
            <a:r>
              <a:rPr lang="de-DE" dirty="0"/>
              <a:t>Tests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648DC4-BC7C-8FC9-554D-BC927BE22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177209" cy="4351338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2D34114-AD7D-E15E-00B7-1DA33D63175F}"/>
              </a:ext>
            </a:extLst>
          </p:cNvPr>
          <p:cNvSpPr txBox="1"/>
          <p:nvPr/>
        </p:nvSpPr>
        <p:spPr>
          <a:xfrm>
            <a:off x="4709160" y="583565"/>
            <a:ext cx="6094674" cy="590931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de-DE" sz="1400" b="0" dirty="0" err="1">
                <a:solidFill>
                  <a:srgbClr val="001188"/>
                </a:solidFill>
                <a:effectLst/>
                <a:latin typeface="IBMPlexMono,  Courier New"/>
              </a:rPr>
              <a:t>pm</a:t>
            </a:r>
            <a:r>
              <a:rPr lang="de-DE" sz="1400" b="0" dirty="0" err="1">
                <a:solidFill>
                  <a:srgbClr val="000000"/>
                </a:solidFill>
                <a:effectLst/>
                <a:latin typeface="IBMPlexMono,  Courier New"/>
              </a:rPr>
              <a:t>.</a:t>
            </a:r>
            <a:r>
              <a:rPr lang="de-DE" sz="1400" b="1" dirty="0" err="1">
                <a:solidFill>
                  <a:srgbClr val="642880"/>
                </a:solidFill>
                <a:effectLst/>
                <a:latin typeface="IBMPlexMono,  Courier New"/>
              </a:rPr>
              <a:t>test</a:t>
            </a:r>
            <a:r>
              <a:rPr lang="de-DE" sz="1400" b="0" dirty="0">
                <a:solidFill>
                  <a:srgbClr val="000000"/>
                </a:solidFill>
                <a:effectLst/>
                <a:latin typeface="IBMPlexMono,  Courier New"/>
              </a:rPr>
              <a:t>(</a:t>
            </a:r>
            <a:r>
              <a:rPr lang="de-DE" sz="1400" b="0" dirty="0">
                <a:solidFill>
                  <a:srgbClr val="2A00FF"/>
                </a:solidFill>
                <a:effectLst/>
                <a:latin typeface="IBMPlexMono,  Courier New"/>
              </a:rPr>
              <a:t>"Status code </a:t>
            </a:r>
            <a:r>
              <a:rPr lang="de-DE" sz="1400" b="0" dirty="0" err="1">
                <a:solidFill>
                  <a:srgbClr val="2A00FF"/>
                </a:solidFill>
                <a:effectLst/>
                <a:latin typeface="IBMPlexMono,  Courier New"/>
              </a:rPr>
              <a:t>is</a:t>
            </a:r>
            <a:r>
              <a:rPr lang="de-DE" sz="1400" b="0" dirty="0">
                <a:solidFill>
                  <a:srgbClr val="2A00FF"/>
                </a:solidFill>
                <a:effectLst/>
                <a:latin typeface="IBMPlexMono,  Courier New"/>
              </a:rPr>
              <a:t> 200"</a:t>
            </a:r>
            <a:r>
              <a:rPr lang="de-DE" sz="1400" b="0" dirty="0">
                <a:solidFill>
                  <a:srgbClr val="000000"/>
                </a:solidFill>
                <a:effectLst/>
                <a:latin typeface="IBMPlexMono,  Courier New"/>
              </a:rPr>
              <a:t>, () </a:t>
            </a:r>
            <a:r>
              <a:rPr lang="de-DE" sz="1400" b="1" dirty="0">
                <a:solidFill>
                  <a:srgbClr val="800555"/>
                </a:solidFill>
                <a:effectLst/>
                <a:latin typeface="IBMPlexMono,  Courier New"/>
              </a:rPr>
              <a:t>=&gt;</a:t>
            </a:r>
            <a:r>
              <a:rPr lang="de-DE" sz="1400" b="0" dirty="0">
                <a:solidFill>
                  <a:srgbClr val="000000"/>
                </a:solidFill>
                <a:effectLst/>
                <a:latin typeface="IBMPlexMono,  Courier New"/>
              </a:rPr>
              <a:t> {</a:t>
            </a:r>
          </a:p>
          <a:p>
            <a:r>
              <a:rPr lang="de-DE" sz="1400" b="0" dirty="0">
                <a:solidFill>
                  <a:srgbClr val="000000"/>
                </a:solidFill>
                <a:effectLst/>
                <a:latin typeface="IBMPlexMono,  Courier New"/>
              </a:rPr>
              <a:t>  </a:t>
            </a:r>
            <a:r>
              <a:rPr lang="de-DE" sz="1400" b="0" dirty="0" err="1">
                <a:solidFill>
                  <a:srgbClr val="001188"/>
                </a:solidFill>
                <a:effectLst/>
                <a:latin typeface="IBMPlexMono,  Courier New"/>
              </a:rPr>
              <a:t>pm</a:t>
            </a:r>
            <a:r>
              <a:rPr lang="de-DE" sz="1400" b="0" dirty="0" err="1">
                <a:solidFill>
                  <a:srgbClr val="000000"/>
                </a:solidFill>
                <a:effectLst/>
                <a:latin typeface="IBMPlexMono,  Courier New"/>
              </a:rPr>
              <a:t>.expect</a:t>
            </a:r>
            <a:r>
              <a:rPr lang="de-DE" sz="1400" b="0" dirty="0">
                <a:solidFill>
                  <a:srgbClr val="000000"/>
                </a:solidFill>
                <a:effectLst/>
                <a:latin typeface="IBMPlexMono,  Courier New"/>
              </a:rPr>
              <a:t>(</a:t>
            </a:r>
            <a:r>
              <a:rPr lang="de-DE" sz="1400" b="0" dirty="0" err="1">
                <a:solidFill>
                  <a:srgbClr val="001188"/>
                </a:solidFill>
                <a:effectLst/>
                <a:latin typeface="IBMPlexMono,  Courier New"/>
              </a:rPr>
              <a:t>pm</a:t>
            </a:r>
            <a:r>
              <a:rPr lang="de-DE" sz="1400" b="0" dirty="0" err="1">
                <a:solidFill>
                  <a:srgbClr val="000000"/>
                </a:solidFill>
                <a:effectLst/>
                <a:latin typeface="IBMPlexMono,  Courier New"/>
              </a:rPr>
              <a:t>.</a:t>
            </a:r>
            <a:r>
              <a:rPr lang="de-DE" sz="1400" b="0" dirty="0" err="1">
                <a:solidFill>
                  <a:srgbClr val="001188"/>
                </a:solidFill>
                <a:effectLst/>
                <a:latin typeface="IBMPlexMono,  Courier New"/>
              </a:rPr>
              <a:t>response</a:t>
            </a:r>
            <a:r>
              <a:rPr lang="de-DE" sz="1400" b="0" dirty="0" err="1">
                <a:solidFill>
                  <a:srgbClr val="000000"/>
                </a:solidFill>
                <a:effectLst/>
                <a:latin typeface="IBMPlexMono,  Courier New"/>
              </a:rPr>
              <a:t>.</a:t>
            </a:r>
            <a:r>
              <a:rPr lang="de-DE" sz="1400" b="0" dirty="0" err="1">
                <a:solidFill>
                  <a:srgbClr val="336633"/>
                </a:solidFill>
                <a:effectLst/>
                <a:latin typeface="IBMPlexMono,  Courier New"/>
              </a:rPr>
              <a:t>code</a:t>
            </a:r>
            <a:r>
              <a:rPr lang="de-DE" sz="1400" b="0" dirty="0">
                <a:solidFill>
                  <a:srgbClr val="000000"/>
                </a:solidFill>
                <a:effectLst/>
                <a:latin typeface="IBMPlexMono,  Courier New"/>
              </a:rPr>
              <a:t>).</a:t>
            </a:r>
            <a:r>
              <a:rPr lang="de-DE" sz="1400" b="0" dirty="0" err="1">
                <a:solidFill>
                  <a:srgbClr val="001188"/>
                </a:solidFill>
                <a:effectLst/>
                <a:latin typeface="IBMPlexMono,  Courier New"/>
              </a:rPr>
              <a:t>to</a:t>
            </a:r>
            <a:r>
              <a:rPr lang="de-DE" sz="1400" b="0" dirty="0" err="1">
                <a:solidFill>
                  <a:srgbClr val="000000"/>
                </a:solidFill>
                <a:effectLst/>
                <a:latin typeface="IBMPlexMono,  Courier New"/>
              </a:rPr>
              <a:t>.eql</a:t>
            </a:r>
            <a:r>
              <a:rPr lang="de-DE" sz="1400" b="0" dirty="0">
                <a:solidFill>
                  <a:srgbClr val="000000"/>
                </a:solidFill>
                <a:effectLst/>
                <a:latin typeface="IBMPlexMono,  Courier New"/>
              </a:rPr>
              <a:t>(</a:t>
            </a:r>
            <a:r>
              <a:rPr lang="de-DE" sz="1400" b="0" dirty="0">
                <a:solidFill>
                  <a:srgbClr val="FF00AA"/>
                </a:solidFill>
                <a:effectLst/>
                <a:latin typeface="IBMPlexMono,  Courier New"/>
              </a:rPr>
              <a:t>200</a:t>
            </a:r>
            <a:r>
              <a:rPr lang="de-DE" sz="1400" b="0" dirty="0">
                <a:solidFill>
                  <a:srgbClr val="000000"/>
                </a:solidFill>
                <a:effectLst/>
                <a:latin typeface="IBMPlexMono,  Courier New"/>
              </a:rPr>
              <a:t>);</a:t>
            </a:r>
          </a:p>
          <a:p>
            <a:r>
              <a:rPr lang="de-DE" sz="1400" b="0" dirty="0">
                <a:solidFill>
                  <a:srgbClr val="000000"/>
                </a:solidFill>
                <a:effectLst/>
                <a:latin typeface="IBMPlexMono,  Courier New"/>
              </a:rPr>
              <a:t>});</a:t>
            </a:r>
          </a:p>
          <a:p>
            <a:br>
              <a:rPr lang="de-DE" sz="1400" b="0" dirty="0">
                <a:solidFill>
                  <a:srgbClr val="000000"/>
                </a:solidFill>
                <a:effectLst/>
                <a:latin typeface="IBMPlexMono,  Courier New"/>
              </a:rPr>
            </a:br>
            <a:br>
              <a:rPr lang="de-DE" sz="1400" b="0" dirty="0">
                <a:solidFill>
                  <a:srgbClr val="000000"/>
                </a:solidFill>
                <a:effectLst/>
                <a:latin typeface="IBMPlexMono,  Courier New"/>
              </a:rPr>
            </a:br>
            <a:r>
              <a:rPr lang="de-DE" sz="1400" b="0" dirty="0" err="1">
                <a:solidFill>
                  <a:srgbClr val="001188"/>
                </a:solidFill>
                <a:effectLst/>
                <a:latin typeface="IBMPlexMono,  Courier New"/>
              </a:rPr>
              <a:t>pm</a:t>
            </a:r>
            <a:r>
              <a:rPr lang="de-DE" sz="1400" b="0" dirty="0" err="1">
                <a:solidFill>
                  <a:srgbClr val="000000"/>
                </a:solidFill>
                <a:effectLst/>
                <a:latin typeface="IBMPlexMono,  Courier New"/>
              </a:rPr>
              <a:t>.</a:t>
            </a:r>
            <a:r>
              <a:rPr lang="de-DE" sz="1400" b="1" dirty="0" err="1">
                <a:solidFill>
                  <a:srgbClr val="642880"/>
                </a:solidFill>
                <a:effectLst/>
                <a:latin typeface="IBMPlexMono,  Courier New"/>
              </a:rPr>
              <a:t>test</a:t>
            </a:r>
            <a:r>
              <a:rPr lang="de-DE" sz="1400" b="0" dirty="0">
                <a:solidFill>
                  <a:srgbClr val="000000"/>
                </a:solidFill>
                <a:effectLst/>
                <a:latin typeface="IBMPlexMono,  Courier New"/>
              </a:rPr>
              <a:t>(</a:t>
            </a:r>
            <a:r>
              <a:rPr lang="de-DE" sz="1400" b="0" dirty="0">
                <a:solidFill>
                  <a:srgbClr val="2A00FF"/>
                </a:solidFill>
                <a:effectLst/>
                <a:latin typeface="IBMPlexMono,  Courier New"/>
              </a:rPr>
              <a:t>"The </a:t>
            </a:r>
            <a:r>
              <a:rPr lang="de-DE" sz="1400" b="0" dirty="0" err="1">
                <a:solidFill>
                  <a:srgbClr val="2A00FF"/>
                </a:solidFill>
                <a:effectLst/>
                <a:latin typeface="IBMPlexMono,  Courier New"/>
              </a:rPr>
              <a:t>response</a:t>
            </a:r>
            <a:r>
              <a:rPr lang="de-DE" sz="1400" b="0" dirty="0">
                <a:solidFill>
                  <a:srgbClr val="2A00FF"/>
                </a:solidFill>
                <a:effectLst/>
                <a:latin typeface="IBMPlexMono,  Courier New"/>
              </a:rPr>
              <a:t> </a:t>
            </a:r>
            <a:r>
              <a:rPr lang="de-DE" sz="1400" b="0" dirty="0" err="1">
                <a:solidFill>
                  <a:srgbClr val="2A00FF"/>
                </a:solidFill>
                <a:effectLst/>
                <a:latin typeface="IBMPlexMono,  Courier New"/>
              </a:rPr>
              <a:t>has</a:t>
            </a:r>
            <a:r>
              <a:rPr lang="de-DE" sz="1400" b="0" dirty="0">
                <a:solidFill>
                  <a:srgbClr val="2A00FF"/>
                </a:solidFill>
                <a:effectLst/>
                <a:latin typeface="IBMPlexMono,  Courier New"/>
              </a:rPr>
              <a:t> all </a:t>
            </a:r>
            <a:r>
              <a:rPr lang="de-DE" sz="1400" b="0" dirty="0" err="1">
                <a:solidFill>
                  <a:srgbClr val="2A00FF"/>
                </a:solidFill>
                <a:effectLst/>
                <a:latin typeface="IBMPlexMono,  Courier New"/>
              </a:rPr>
              <a:t>properties</a:t>
            </a:r>
            <a:r>
              <a:rPr lang="de-DE" sz="1400" b="0" dirty="0">
                <a:solidFill>
                  <a:srgbClr val="2A00FF"/>
                </a:solidFill>
                <a:effectLst/>
                <a:latin typeface="IBMPlexMono,  Courier New"/>
              </a:rPr>
              <a:t>"</a:t>
            </a:r>
            <a:r>
              <a:rPr lang="de-DE" sz="1400" b="0" dirty="0">
                <a:solidFill>
                  <a:srgbClr val="000000"/>
                </a:solidFill>
                <a:effectLst/>
                <a:latin typeface="IBMPlexMono,  Courier New"/>
              </a:rPr>
              <a:t>, () </a:t>
            </a:r>
            <a:r>
              <a:rPr lang="de-DE" sz="1400" b="1" dirty="0">
                <a:solidFill>
                  <a:srgbClr val="800555"/>
                </a:solidFill>
                <a:effectLst/>
                <a:latin typeface="IBMPlexMono,  Courier New"/>
              </a:rPr>
              <a:t>=&gt;</a:t>
            </a:r>
            <a:r>
              <a:rPr lang="de-DE" sz="1400" b="0" dirty="0">
                <a:solidFill>
                  <a:srgbClr val="000000"/>
                </a:solidFill>
                <a:effectLst/>
                <a:latin typeface="IBMPlexMono,  Courier New"/>
              </a:rPr>
              <a:t> {</a:t>
            </a:r>
          </a:p>
          <a:p>
            <a:r>
              <a:rPr lang="de-DE" sz="1400" b="0" dirty="0">
                <a:solidFill>
                  <a:srgbClr val="000000"/>
                </a:solidFill>
                <a:effectLst/>
                <a:latin typeface="IBMPlexMono,  Courier New"/>
              </a:rPr>
              <a:t>    </a:t>
            </a:r>
            <a:r>
              <a:rPr lang="de-DE" sz="1400" b="0" dirty="0">
                <a:solidFill>
                  <a:srgbClr val="5F8FBF"/>
                </a:solidFill>
                <a:effectLst/>
                <a:latin typeface="IBMPlexMono,  Courier New"/>
              </a:rPr>
              <a:t>//parse </a:t>
            </a:r>
            <a:r>
              <a:rPr lang="de-DE" sz="1400" b="0" dirty="0" err="1">
                <a:solidFill>
                  <a:srgbClr val="5F8FBF"/>
                </a:solidFill>
                <a:effectLst/>
                <a:latin typeface="IBMPlexMono,  Courier New"/>
              </a:rPr>
              <a:t>the</a:t>
            </a:r>
            <a:r>
              <a:rPr lang="de-DE" sz="1400" b="0" dirty="0">
                <a:solidFill>
                  <a:srgbClr val="5F8FBF"/>
                </a:solidFill>
                <a:effectLst/>
                <a:latin typeface="IBMPlexMono,  Courier New"/>
              </a:rPr>
              <a:t> </a:t>
            </a:r>
            <a:r>
              <a:rPr lang="de-DE" sz="1400" b="0" dirty="0" err="1">
                <a:solidFill>
                  <a:srgbClr val="5F8FBF"/>
                </a:solidFill>
                <a:effectLst/>
                <a:latin typeface="IBMPlexMono,  Courier New"/>
              </a:rPr>
              <a:t>response</a:t>
            </a:r>
            <a:r>
              <a:rPr lang="de-DE" sz="1400" b="0" dirty="0">
                <a:solidFill>
                  <a:srgbClr val="5F8FBF"/>
                </a:solidFill>
                <a:effectLst/>
                <a:latin typeface="IBMPlexMono,  Courier New"/>
              </a:rPr>
              <a:t> JSON and </a:t>
            </a:r>
            <a:r>
              <a:rPr lang="de-DE" sz="1400" b="0" dirty="0" err="1">
                <a:solidFill>
                  <a:srgbClr val="5F8FBF"/>
                </a:solidFill>
                <a:effectLst/>
                <a:latin typeface="IBMPlexMono,  Courier New"/>
              </a:rPr>
              <a:t>test</a:t>
            </a:r>
            <a:r>
              <a:rPr lang="de-DE" sz="1400" b="0" dirty="0">
                <a:solidFill>
                  <a:srgbClr val="5F8FBF"/>
                </a:solidFill>
                <a:effectLst/>
                <a:latin typeface="IBMPlexMono,  Courier New"/>
              </a:rPr>
              <a:t> </a:t>
            </a:r>
            <a:r>
              <a:rPr lang="de-DE" sz="1400" b="0" dirty="0" err="1">
                <a:solidFill>
                  <a:srgbClr val="5F8FBF"/>
                </a:solidFill>
                <a:effectLst/>
                <a:latin typeface="IBMPlexMono,  Courier New"/>
              </a:rPr>
              <a:t>three</a:t>
            </a:r>
            <a:r>
              <a:rPr lang="de-DE" sz="1400" b="0" dirty="0">
                <a:solidFill>
                  <a:srgbClr val="5F8FBF"/>
                </a:solidFill>
                <a:effectLst/>
                <a:latin typeface="IBMPlexMono,  Courier New"/>
              </a:rPr>
              <a:t> </a:t>
            </a:r>
            <a:r>
              <a:rPr lang="de-DE" sz="1400" b="0" dirty="0" err="1">
                <a:solidFill>
                  <a:srgbClr val="5F8FBF"/>
                </a:solidFill>
                <a:effectLst/>
                <a:latin typeface="IBMPlexMono,  Courier New"/>
              </a:rPr>
              <a:t>properties</a:t>
            </a:r>
            <a:endParaRPr lang="de-DE" sz="1400" b="0" dirty="0">
              <a:solidFill>
                <a:srgbClr val="000000"/>
              </a:solidFill>
              <a:effectLst/>
              <a:latin typeface="IBMPlexMono,  Courier New"/>
            </a:endParaRPr>
          </a:p>
          <a:p>
            <a:r>
              <a:rPr lang="de-DE" sz="1400" b="0" dirty="0">
                <a:solidFill>
                  <a:srgbClr val="000000"/>
                </a:solidFill>
                <a:effectLst/>
                <a:latin typeface="IBMPlexMono,  Courier New"/>
              </a:rPr>
              <a:t>    </a:t>
            </a:r>
            <a:r>
              <a:rPr lang="de-DE" sz="1400" b="0" dirty="0" err="1">
                <a:solidFill>
                  <a:srgbClr val="800555"/>
                </a:solidFill>
                <a:effectLst/>
                <a:latin typeface="IBMPlexMono,  Courier New"/>
              </a:rPr>
              <a:t>const</a:t>
            </a:r>
            <a:r>
              <a:rPr lang="de-DE" sz="1400" b="0" dirty="0">
                <a:solidFill>
                  <a:srgbClr val="000000"/>
                </a:solidFill>
                <a:effectLst/>
                <a:latin typeface="IBMPlexMono,  Courier New"/>
              </a:rPr>
              <a:t> </a:t>
            </a:r>
            <a:r>
              <a:rPr lang="de-DE" sz="1400" b="0" dirty="0" err="1">
                <a:solidFill>
                  <a:srgbClr val="001188"/>
                </a:solidFill>
                <a:effectLst/>
                <a:latin typeface="IBMPlexMono,  Courier New"/>
              </a:rPr>
              <a:t>responseJson</a:t>
            </a:r>
            <a:r>
              <a:rPr lang="de-DE" sz="1400" b="0" dirty="0">
                <a:solidFill>
                  <a:srgbClr val="000000"/>
                </a:solidFill>
                <a:effectLst/>
                <a:latin typeface="IBMPlexMono,  Courier New"/>
              </a:rPr>
              <a:t> </a:t>
            </a:r>
            <a:r>
              <a:rPr lang="de-DE" sz="1400" b="1" dirty="0">
                <a:solidFill>
                  <a:srgbClr val="800555"/>
                </a:solidFill>
                <a:effectLst/>
                <a:latin typeface="IBMPlexMono,  Courier New"/>
              </a:rPr>
              <a:t>=</a:t>
            </a:r>
            <a:r>
              <a:rPr lang="de-DE" sz="1400" b="0" dirty="0">
                <a:solidFill>
                  <a:srgbClr val="000000"/>
                </a:solidFill>
                <a:effectLst/>
                <a:latin typeface="IBMPlexMono,  Courier New"/>
              </a:rPr>
              <a:t> </a:t>
            </a:r>
            <a:r>
              <a:rPr lang="de-DE" sz="1400" b="0" dirty="0" err="1">
                <a:solidFill>
                  <a:srgbClr val="001188"/>
                </a:solidFill>
                <a:effectLst/>
                <a:latin typeface="IBMPlexMono,  Courier New"/>
              </a:rPr>
              <a:t>pm</a:t>
            </a:r>
            <a:r>
              <a:rPr lang="de-DE" sz="1400" b="0" dirty="0" err="1">
                <a:solidFill>
                  <a:srgbClr val="000000"/>
                </a:solidFill>
                <a:effectLst/>
                <a:latin typeface="IBMPlexMono,  Courier New"/>
              </a:rPr>
              <a:t>.</a:t>
            </a:r>
            <a:r>
              <a:rPr lang="de-DE" sz="1400" b="0" dirty="0" err="1">
                <a:solidFill>
                  <a:srgbClr val="001188"/>
                </a:solidFill>
                <a:effectLst/>
                <a:latin typeface="IBMPlexMono,  Courier New"/>
              </a:rPr>
              <a:t>response</a:t>
            </a:r>
            <a:r>
              <a:rPr lang="de-DE" sz="1400" b="0" dirty="0" err="1">
                <a:solidFill>
                  <a:srgbClr val="000000"/>
                </a:solidFill>
                <a:effectLst/>
                <a:latin typeface="IBMPlexMono,  Courier New"/>
              </a:rPr>
              <a:t>.json</a:t>
            </a:r>
            <a:r>
              <a:rPr lang="de-DE" sz="1400" b="0" dirty="0">
                <a:solidFill>
                  <a:srgbClr val="000000"/>
                </a:solidFill>
                <a:effectLst/>
                <a:latin typeface="IBMPlexMono,  Courier New"/>
              </a:rPr>
              <a:t>();</a:t>
            </a:r>
          </a:p>
          <a:p>
            <a:r>
              <a:rPr lang="de-DE" sz="1400" b="0" dirty="0">
                <a:solidFill>
                  <a:srgbClr val="000000"/>
                </a:solidFill>
                <a:effectLst/>
                <a:latin typeface="IBMPlexMono,  Courier New"/>
              </a:rPr>
              <a:t>    </a:t>
            </a:r>
            <a:r>
              <a:rPr lang="de-DE" sz="1400" b="0" dirty="0" err="1">
                <a:solidFill>
                  <a:srgbClr val="001188"/>
                </a:solidFill>
                <a:effectLst/>
                <a:latin typeface="IBMPlexMono,  Courier New"/>
              </a:rPr>
              <a:t>pm</a:t>
            </a:r>
            <a:r>
              <a:rPr lang="de-DE" sz="1400" b="0" dirty="0" err="1">
                <a:solidFill>
                  <a:srgbClr val="000000"/>
                </a:solidFill>
                <a:effectLst/>
                <a:latin typeface="IBMPlexMono,  Courier New"/>
              </a:rPr>
              <a:t>.</a:t>
            </a:r>
            <a:r>
              <a:rPr lang="de-DE" sz="1400" b="0" dirty="0" err="1">
                <a:solidFill>
                  <a:srgbClr val="001188"/>
                </a:solidFill>
                <a:effectLst/>
                <a:latin typeface="IBMPlexMono,  Courier New"/>
              </a:rPr>
              <a:t>response</a:t>
            </a:r>
            <a:r>
              <a:rPr lang="de-DE" sz="1400" b="0" dirty="0" err="1">
                <a:solidFill>
                  <a:srgbClr val="000000"/>
                </a:solidFill>
                <a:effectLst/>
                <a:latin typeface="IBMPlexMono,  Courier New"/>
              </a:rPr>
              <a:t>.</a:t>
            </a:r>
            <a:r>
              <a:rPr lang="de-DE" sz="1400" b="0" dirty="0" err="1">
                <a:solidFill>
                  <a:srgbClr val="001188"/>
                </a:solidFill>
                <a:effectLst/>
                <a:latin typeface="IBMPlexMono,  Courier New"/>
              </a:rPr>
              <a:t>to</a:t>
            </a:r>
            <a:r>
              <a:rPr lang="de-DE" sz="1400" b="0" dirty="0" err="1">
                <a:solidFill>
                  <a:srgbClr val="000000"/>
                </a:solidFill>
                <a:effectLst/>
                <a:latin typeface="IBMPlexMono,  Courier New"/>
              </a:rPr>
              <a:t>.</a:t>
            </a:r>
            <a:r>
              <a:rPr lang="de-DE" sz="1400" b="0" dirty="0" err="1">
                <a:solidFill>
                  <a:srgbClr val="001188"/>
                </a:solidFill>
                <a:effectLst/>
                <a:latin typeface="IBMPlexMono,  Courier New"/>
              </a:rPr>
              <a:t>have</a:t>
            </a:r>
            <a:r>
              <a:rPr lang="de-DE" sz="1400" b="0" dirty="0" err="1">
                <a:solidFill>
                  <a:srgbClr val="000000"/>
                </a:solidFill>
                <a:effectLst/>
                <a:latin typeface="IBMPlexMono,  Courier New"/>
              </a:rPr>
              <a:t>.jsonBody</a:t>
            </a:r>
            <a:r>
              <a:rPr lang="de-DE" sz="1400" b="0" dirty="0">
                <a:solidFill>
                  <a:srgbClr val="000000"/>
                </a:solidFill>
                <a:effectLst/>
                <a:latin typeface="IBMPlexMono,  Courier New"/>
              </a:rPr>
              <a:t>().</a:t>
            </a:r>
            <a:r>
              <a:rPr lang="de-DE" sz="1400" b="0" dirty="0" err="1">
                <a:solidFill>
                  <a:srgbClr val="001188"/>
                </a:solidFill>
                <a:effectLst/>
                <a:latin typeface="IBMPlexMono,  Courier New"/>
              </a:rPr>
              <a:t>not</a:t>
            </a:r>
            <a:r>
              <a:rPr lang="de-DE" sz="1400" b="0" dirty="0" err="1">
                <a:solidFill>
                  <a:srgbClr val="000000"/>
                </a:solidFill>
                <a:effectLst/>
                <a:latin typeface="IBMPlexMono,  Courier New"/>
              </a:rPr>
              <a:t>.</a:t>
            </a:r>
            <a:r>
              <a:rPr lang="de-DE" sz="1400" b="0" dirty="0" err="1">
                <a:solidFill>
                  <a:srgbClr val="333333"/>
                </a:solidFill>
                <a:effectLst/>
                <a:latin typeface="IBMPlexMono,  Courier New"/>
              </a:rPr>
              <a:t>empty</a:t>
            </a:r>
            <a:r>
              <a:rPr lang="de-DE" sz="1400" b="0" dirty="0">
                <a:solidFill>
                  <a:srgbClr val="000000"/>
                </a:solidFill>
                <a:effectLst/>
                <a:latin typeface="IBMPlexMono,  Courier New"/>
              </a:rPr>
              <a:t>;</a:t>
            </a:r>
          </a:p>
          <a:p>
            <a:r>
              <a:rPr lang="de-DE" sz="1400" b="0" dirty="0">
                <a:solidFill>
                  <a:srgbClr val="000000"/>
                </a:solidFill>
                <a:effectLst/>
                <a:latin typeface="IBMPlexMono,  Courier New"/>
              </a:rPr>
              <a:t>});</a:t>
            </a:r>
          </a:p>
          <a:p>
            <a:br>
              <a:rPr lang="de-DE" sz="1400" b="0" dirty="0">
                <a:solidFill>
                  <a:srgbClr val="000000"/>
                </a:solidFill>
                <a:effectLst/>
                <a:latin typeface="IBMPlexMono,  Courier New"/>
              </a:rPr>
            </a:br>
            <a:r>
              <a:rPr lang="de-DE" sz="1400" b="0" dirty="0" err="1">
                <a:solidFill>
                  <a:srgbClr val="001188"/>
                </a:solidFill>
                <a:effectLst/>
                <a:latin typeface="IBMPlexMono,  Courier New"/>
              </a:rPr>
              <a:t>pm</a:t>
            </a:r>
            <a:r>
              <a:rPr lang="de-DE" sz="1400" b="0" dirty="0" err="1">
                <a:solidFill>
                  <a:srgbClr val="000000"/>
                </a:solidFill>
                <a:effectLst/>
                <a:latin typeface="IBMPlexMono,  Courier New"/>
              </a:rPr>
              <a:t>.</a:t>
            </a:r>
            <a:r>
              <a:rPr lang="de-DE" sz="1400" b="1" dirty="0" err="1">
                <a:solidFill>
                  <a:srgbClr val="642880"/>
                </a:solidFill>
                <a:effectLst/>
                <a:latin typeface="IBMPlexMono,  Courier New"/>
              </a:rPr>
              <a:t>test</a:t>
            </a:r>
            <a:r>
              <a:rPr lang="de-DE" sz="1400" b="0" dirty="0">
                <a:solidFill>
                  <a:srgbClr val="000000"/>
                </a:solidFill>
                <a:effectLst/>
                <a:latin typeface="IBMPlexMono,  Courier New"/>
              </a:rPr>
              <a:t>(</a:t>
            </a:r>
            <a:r>
              <a:rPr lang="de-DE" sz="1400" b="0" dirty="0">
                <a:solidFill>
                  <a:srgbClr val="2A00FF"/>
                </a:solidFill>
                <a:effectLst/>
                <a:latin typeface="IBMPlexMono,  Courier New"/>
              </a:rPr>
              <a:t>" Property </a:t>
            </a:r>
            <a:r>
              <a:rPr lang="de-DE" sz="1400" b="0" dirty="0" err="1">
                <a:solidFill>
                  <a:srgbClr val="2A00FF"/>
                </a:solidFill>
                <a:effectLst/>
                <a:latin typeface="IBMPlexMono,  Courier New"/>
              </a:rPr>
              <a:t>id</a:t>
            </a:r>
            <a:r>
              <a:rPr lang="de-DE" sz="1400" b="0" dirty="0">
                <a:solidFill>
                  <a:srgbClr val="2A00FF"/>
                </a:solidFill>
                <a:effectLst/>
                <a:latin typeface="IBMPlexMono,  Courier New"/>
              </a:rPr>
              <a:t> </a:t>
            </a:r>
            <a:r>
              <a:rPr lang="de-DE" sz="1400" b="0" dirty="0" err="1">
                <a:solidFill>
                  <a:srgbClr val="2A00FF"/>
                </a:solidFill>
                <a:effectLst/>
                <a:latin typeface="IBMPlexMono,  Courier New"/>
              </a:rPr>
              <a:t>equals</a:t>
            </a:r>
            <a:r>
              <a:rPr lang="de-DE" sz="1400" b="0" dirty="0">
                <a:solidFill>
                  <a:srgbClr val="2A00FF"/>
                </a:solidFill>
                <a:effectLst/>
                <a:latin typeface="IBMPlexMono,  Courier New"/>
              </a:rPr>
              <a:t> 10 "</a:t>
            </a:r>
            <a:r>
              <a:rPr lang="de-DE" sz="1400" b="0" dirty="0">
                <a:solidFill>
                  <a:srgbClr val="000000"/>
                </a:solidFill>
                <a:effectLst/>
                <a:latin typeface="IBMPlexMono,  Courier New"/>
              </a:rPr>
              <a:t>, () </a:t>
            </a:r>
            <a:r>
              <a:rPr lang="de-DE" sz="1400" b="1" dirty="0">
                <a:solidFill>
                  <a:srgbClr val="800555"/>
                </a:solidFill>
                <a:effectLst/>
                <a:latin typeface="IBMPlexMono,  Courier New"/>
              </a:rPr>
              <a:t>=&gt;</a:t>
            </a:r>
            <a:r>
              <a:rPr lang="de-DE" sz="1400" b="0" dirty="0">
                <a:solidFill>
                  <a:srgbClr val="000000"/>
                </a:solidFill>
                <a:effectLst/>
                <a:latin typeface="IBMPlexMono,  Courier New"/>
              </a:rPr>
              <a:t> {</a:t>
            </a:r>
          </a:p>
          <a:p>
            <a:r>
              <a:rPr lang="de-DE" sz="1400" b="0" dirty="0">
                <a:solidFill>
                  <a:srgbClr val="000000"/>
                </a:solidFill>
                <a:effectLst/>
                <a:latin typeface="IBMPlexMono,  Courier New"/>
              </a:rPr>
              <a:t>  </a:t>
            </a:r>
            <a:r>
              <a:rPr lang="de-DE" sz="1400" b="0" dirty="0" err="1">
                <a:solidFill>
                  <a:srgbClr val="800555"/>
                </a:solidFill>
                <a:effectLst/>
                <a:latin typeface="IBMPlexMono,  Courier New"/>
              </a:rPr>
              <a:t>const</a:t>
            </a:r>
            <a:r>
              <a:rPr lang="de-DE" sz="1400" b="0" dirty="0">
                <a:solidFill>
                  <a:srgbClr val="000000"/>
                </a:solidFill>
                <a:effectLst/>
                <a:latin typeface="IBMPlexMono,  Courier New"/>
              </a:rPr>
              <a:t> </a:t>
            </a:r>
            <a:r>
              <a:rPr lang="de-DE" sz="1400" b="0" dirty="0" err="1">
                <a:solidFill>
                  <a:srgbClr val="001188"/>
                </a:solidFill>
                <a:effectLst/>
                <a:latin typeface="IBMPlexMono,  Courier New"/>
              </a:rPr>
              <a:t>jsonData</a:t>
            </a:r>
            <a:r>
              <a:rPr lang="de-DE" sz="1400" b="0" dirty="0">
                <a:solidFill>
                  <a:srgbClr val="000000"/>
                </a:solidFill>
                <a:effectLst/>
                <a:latin typeface="IBMPlexMono,  Courier New"/>
              </a:rPr>
              <a:t> </a:t>
            </a:r>
            <a:r>
              <a:rPr lang="de-DE" sz="1400" b="1" dirty="0">
                <a:solidFill>
                  <a:srgbClr val="800555"/>
                </a:solidFill>
                <a:effectLst/>
                <a:latin typeface="IBMPlexMono,  Courier New"/>
              </a:rPr>
              <a:t>=</a:t>
            </a:r>
            <a:r>
              <a:rPr lang="de-DE" sz="1400" b="0" dirty="0">
                <a:solidFill>
                  <a:srgbClr val="000000"/>
                </a:solidFill>
                <a:effectLst/>
                <a:latin typeface="IBMPlexMono,  Courier New"/>
              </a:rPr>
              <a:t> </a:t>
            </a:r>
            <a:r>
              <a:rPr lang="de-DE" sz="1400" b="0" dirty="0" err="1">
                <a:solidFill>
                  <a:srgbClr val="001188"/>
                </a:solidFill>
                <a:effectLst/>
                <a:latin typeface="IBMPlexMono,  Courier New"/>
              </a:rPr>
              <a:t>pm</a:t>
            </a:r>
            <a:r>
              <a:rPr lang="de-DE" sz="1400" b="0" dirty="0" err="1">
                <a:solidFill>
                  <a:srgbClr val="000000"/>
                </a:solidFill>
                <a:effectLst/>
                <a:latin typeface="IBMPlexMono,  Courier New"/>
              </a:rPr>
              <a:t>.</a:t>
            </a:r>
            <a:r>
              <a:rPr lang="de-DE" sz="1400" b="0" dirty="0" err="1">
                <a:solidFill>
                  <a:srgbClr val="001188"/>
                </a:solidFill>
                <a:effectLst/>
                <a:latin typeface="IBMPlexMono,  Courier New"/>
              </a:rPr>
              <a:t>response</a:t>
            </a:r>
            <a:r>
              <a:rPr lang="de-DE" sz="1400" b="0" dirty="0" err="1">
                <a:solidFill>
                  <a:srgbClr val="000000"/>
                </a:solidFill>
                <a:effectLst/>
                <a:latin typeface="IBMPlexMono,  Courier New"/>
              </a:rPr>
              <a:t>.json</a:t>
            </a:r>
            <a:r>
              <a:rPr lang="de-DE" sz="1400" b="0" dirty="0">
                <a:solidFill>
                  <a:srgbClr val="000000"/>
                </a:solidFill>
                <a:effectLst/>
                <a:latin typeface="IBMPlexMono,  Courier New"/>
              </a:rPr>
              <a:t>();</a:t>
            </a:r>
          </a:p>
          <a:p>
            <a:r>
              <a:rPr lang="de-DE" sz="1400" b="0" dirty="0">
                <a:solidFill>
                  <a:srgbClr val="000000"/>
                </a:solidFill>
                <a:effectLst/>
                <a:latin typeface="IBMPlexMono,  Courier New"/>
              </a:rPr>
              <a:t>  </a:t>
            </a:r>
            <a:r>
              <a:rPr lang="de-DE" sz="1400" b="0" dirty="0" err="1">
                <a:solidFill>
                  <a:srgbClr val="001188"/>
                </a:solidFill>
                <a:effectLst/>
                <a:latin typeface="IBMPlexMono,  Courier New"/>
              </a:rPr>
              <a:t>pm</a:t>
            </a:r>
            <a:r>
              <a:rPr lang="de-DE" sz="1400" b="0" dirty="0" err="1">
                <a:solidFill>
                  <a:srgbClr val="000000"/>
                </a:solidFill>
                <a:effectLst/>
                <a:latin typeface="IBMPlexMono,  Courier New"/>
              </a:rPr>
              <a:t>.expect</a:t>
            </a:r>
            <a:r>
              <a:rPr lang="de-DE" sz="1400" b="0" dirty="0">
                <a:solidFill>
                  <a:srgbClr val="000000"/>
                </a:solidFill>
                <a:effectLst/>
                <a:latin typeface="IBMPlexMono,  Courier New"/>
              </a:rPr>
              <a:t>(</a:t>
            </a:r>
            <a:r>
              <a:rPr lang="de-DE" sz="1400" b="0" dirty="0">
                <a:solidFill>
                  <a:srgbClr val="001188"/>
                </a:solidFill>
                <a:effectLst/>
                <a:latin typeface="IBMPlexMono,  Courier New"/>
              </a:rPr>
              <a:t>jsonData</a:t>
            </a:r>
            <a:r>
              <a:rPr lang="de-DE" sz="1400" b="0" dirty="0">
                <a:solidFill>
                  <a:srgbClr val="000000"/>
                </a:solidFill>
                <a:effectLst/>
                <a:latin typeface="IBMPlexMono,  Courier New"/>
              </a:rPr>
              <a:t>.</a:t>
            </a:r>
            <a:r>
              <a:rPr lang="de-DE" sz="1400" b="0" dirty="0">
                <a:solidFill>
                  <a:srgbClr val="336633"/>
                </a:solidFill>
                <a:effectLst/>
                <a:latin typeface="IBMPlexMono,  Courier New"/>
              </a:rPr>
              <a:t>id</a:t>
            </a:r>
            <a:r>
              <a:rPr lang="de-DE" sz="1400" b="0" dirty="0">
                <a:solidFill>
                  <a:srgbClr val="000000"/>
                </a:solidFill>
                <a:effectLst/>
                <a:latin typeface="IBMPlexMono,  Courier New"/>
              </a:rPr>
              <a:t>).</a:t>
            </a:r>
            <a:r>
              <a:rPr lang="de-DE" sz="1400" b="0" dirty="0" err="1">
                <a:solidFill>
                  <a:srgbClr val="001188"/>
                </a:solidFill>
                <a:effectLst/>
                <a:latin typeface="IBMPlexMono,  Courier New"/>
              </a:rPr>
              <a:t>not</a:t>
            </a:r>
            <a:r>
              <a:rPr lang="de-DE" sz="1400" b="0" dirty="0" err="1">
                <a:solidFill>
                  <a:srgbClr val="000000"/>
                </a:solidFill>
                <a:effectLst/>
                <a:latin typeface="IBMPlexMono,  Courier New"/>
              </a:rPr>
              <a:t>.</a:t>
            </a:r>
            <a:r>
              <a:rPr lang="de-DE" sz="1400" b="0" dirty="0" err="1">
                <a:solidFill>
                  <a:srgbClr val="333333"/>
                </a:solidFill>
                <a:effectLst/>
                <a:latin typeface="IBMPlexMono,  Courier New"/>
              </a:rPr>
              <a:t>null</a:t>
            </a:r>
            <a:r>
              <a:rPr lang="de-DE" sz="1400" b="0" dirty="0">
                <a:solidFill>
                  <a:srgbClr val="000000"/>
                </a:solidFill>
                <a:effectLst/>
                <a:latin typeface="IBMPlexMono,  Courier New"/>
              </a:rPr>
              <a:t>;</a:t>
            </a:r>
          </a:p>
          <a:p>
            <a:r>
              <a:rPr lang="de-DE" sz="1400" b="0" dirty="0">
                <a:solidFill>
                  <a:srgbClr val="000000"/>
                </a:solidFill>
                <a:effectLst/>
                <a:latin typeface="IBMPlexMono,  Courier New"/>
              </a:rPr>
              <a:t>  </a:t>
            </a:r>
            <a:r>
              <a:rPr lang="de-DE" sz="1400" b="0" dirty="0" err="1">
                <a:solidFill>
                  <a:srgbClr val="001188"/>
                </a:solidFill>
                <a:effectLst/>
                <a:latin typeface="IBMPlexMono,  Courier New"/>
              </a:rPr>
              <a:t>pm</a:t>
            </a:r>
            <a:r>
              <a:rPr lang="de-DE" sz="1400" b="0" dirty="0" err="1">
                <a:solidFill>
                  <a:srgbClr val="000000"/>
                </a:solidFill>
                <a:effectLst/>
                <a:latin typeface="IBMPlexMono,  Courier New"/>
              </a:rPr>
              <a:t>.expect</a:t>
            </a:r>
            <a:r>
              <a:rPr lang="de-DE" sz="1400" b="0" dirty="0">
                <a:solidFill>
                  <a:srgbClr val="000000"/>
                </a:solidFill>
                <a:effectLst/>
                <a:latin typeface="IBMPlexMono,  Courier New"/>
              </a:rPr>
              <a:t>(</a:t>
            </a:r>
            <a:r>
              <a:rPr lang="de-DE" sz="1400" b="0" dirty="0">
                <a:solidFill>
                  <a:srgbClr val="001188"/>
                </a:solidFill>
                <a:effectLst/>
                <a:latin typeface="IBMPlexMono,  Courier New"/>
              </a:rPr>
              <a:t>jsonData</a:t>
            </a:r>
            <a:r>
              <a:rPr lang="de-DE" sz="1400" b="0" dirty="0">
                <a:solidFill>
                  <a:srgbClr val="000000"/>
                </a:solidFill>
                <a:effectLst/>
                <a:latin typeface="IBMPlexMono,  Courier New"/>
              </a:rPr>
              <a:t>.</a:t>
            </a:r>
            <a:r>
              <a:rPr lang="de-DE" sz="1400" b="0" dirty="0">
                <a:solidFill>
                  <a:srgbClr val="336633"/>
                </a:solidFill>
                <a:effectLst/>
                <a:latin typeface="IBMPlexMono,  Courier New"/>
              </a:rPr>
              <a:t>id</a:t>
            </a:r>
            <a:r>
              <a:rPr lang="de-DE" sz="1400" b="0" dirty="0">
                <a:solidFill>
                  <a:srgbClr val="000000"/>
                </a:solidFill>
                <a:effectLst/>
                <a:latin typeface="IBMPlexMono,  Courier New"/>
              </a:rPr>
              <a:t>).</a:t>
            </a:r>
            <a:r>
              <a:rPr lang="de-DE" sz="1400" b="0" dirty="0" err="1">
                <a:solidFill>
                  <a:srgbClr val="001188"/>
                </a:solidFill>
                <a:effectLst/>
                <a:latin typeface="IBMPlexMono,  Courier New"/>
              </a:rPr>
              <a:t>to</a:t>
            </a:r>
            <a:r>
              <a:rPr lang="de-DE" sz="1400" b="0" dirty="0" err="1">
                <a:solidFill>
                  <a:srgbClr val="000000"/>
                </a:solidFill>
                <a:effectLst/>
                <a:latin typeface="IBMPlexMono,  Courier New"/>
              </a:rPr>
              <a:t>.eql</a:t>
            </a:r>
            <a:r>
              <a:rPr lang="de-DE" sz="1400" b="0" dirty="0">
                <a:solidFill>
                  <a:srgbClr val="000000"/>
                </a:solidFill>
                <a:effectLst/>
                <a:latin typeface="IBMPlexMono,  Courier New"/>
              </a:rPr>
              <a:t>(</a:t>
            </a:r>
            <a:r>
              <a:rPr lang="de-DE" sz="1400" b="0" dirty="0">
                <a:solidFill>
                  <a:srgbClr val="FF00AA"/>
                </a:solidFill>
                <a:effectLst/>
                <a:latin typeface="IBMPlexMono,  Courier New"/>
              </a:rPr>
              <a:t>10</a:t>
            </a:r>
            <a:r>
              <a:rPr lang="de-DE" sz="1400" b="0" dirty="0">
                <a:solidFill>
                  <a:srgbClr val="000000"/>
                </a:solidFill>
                <a:effectLst/>
                <a:latin typeface="IBMPlexMono,  Courier New"/>
              </a:rPr>
              <a:t>);</a:t>
            </a:r>
          </a:p>
          <a:p>
            <a:r>
              <a:rPr lang="de-DE" sz="1400" b="0" dirty="0">
                <a:solidFill>
                  <a:srgbClr val="000000"/>
                </a:solidFill>
                <a:effectLst/>
                <a:latin typeface="IBMPlexMono,  Courier New"/>
              </a:rPr>
              <a:t>});</a:t>
            </a:r>
          </a:p>
          <a:p>
            <a:br>
              <a:rPr lang="de-DE" sz="1400" b="0" dirty="0">
                <a:solidFill>
                  <a:srgbClr val="000000"/>
                </a:solidFill>
                <a:effectLst/>
                <a:latin typeface="IBMPlexMono,  Courier New"/>
              </a:rPr>
            </a:br>
            <a:r>
              <a:rPr lang="de-DE" sz="1400" b="0" dirty="0" err="1">
                <a:solidFill>
                  <a:srgbClr val="001188"/>
                </a:solidFill>
                <a:effectLst/>
                <a:latin typeface="IBMPlexMono,  Courier New"/>
              </a:rPr>
              <a:t>pm</a:t>
            </a:r>
            <a:r>
              <a:rPr lang="de-DE" sz="1400" b="0" dirty="0" err="1">
                <a:solidFill>
                  <a:srgbClr val="000000"/>
                </a:solidFill>
                <a:effectLst/>
                <a:latin typeface="IBMPlexMono,  Courier New"/>
              </a:rPr>
              <a:t>.</a:t>
            </a:r>
            <a:r>
              <a:rPr lang="de-DE" sz="1400" b="1" dirty="0" err="1">
                <a:solidFill>
                  <a:srgbClr val="642880"/>
                </a:solidFill>
                <a:effectLst/>
                <a:latin typeface="IBMPlexMono,  Courier New"/>
              </a:rPr>
              <a:t>test</a:t>
            </a:r>
            <a:r>
              <a:rPr lang="de-DE" sz="1400" b="0" dirty="0">
                <a:solidFill>
                  <a:srgbClr val="000000"/>
                </a:solidFill>
                <a:effectLst/>
                <a:latin typeface="IBMPlexMono,  Courier New"/>
              </a:rPr>
              <a:t>(</a:t>
            </a:r>
            <a:r>
              <a:rPr lang="de-DE" sz="1400" b="0" dirty="0">
                <a:solidFill>
                  <a:srgbClr val="2A00FF"/>
                </a:solidFill>
                <a:effectLst/>
                <a:latin typeface="IBMPlexMono,  Courier New"/>
              </a:rPr>
              <a:t>" Property </a:t>
            </a:r>
            <a:r>
              <a:rPr lang="de-DE" sz="1400" b="0" dirty="0" err="1">
                <a:solidFill>
                  <a:srgbClr val="2A00FF"/>
                </a:solidFill>
                <a:effectLst/>
                <a:latin typeface="IBMPlexMono,  Courier New"/>
              </a:rPr>
              <a:t>name</a:t>
            </a:r>
            <a:r>
              <a:rPr lang="de-DE" sz="1400" b="0" dirty="0">
                <a:solidFill>
                  <a:srgbClr val="2A00FF"/>
                </a:solidFill>
                <a:effectLst/>
                <a:latin typeface="IBMPlexMono,  Courier New"/>
              </a:rPr>
              <a:t> </a:t>
            </a:r>
            <a:r>
              <a:rPr lang="de-DE" sz="1400" b="0" dirty="0" err="1">
                <a:solidFill>
                  <a:srgbClr val="2A00FF"/>
                </a:solidFill>
                <a:effectLst/>
                <a:latin typeface="IBMPlexMono,  Courier New"/>
              </a:rPr>
              <a:t>is</a:t>
            </a:r>
            <a:r>
              <a:rPr lang="de-DE" sz="1400" b="0" dirty="0">
                <a:solidFill>
                  <a:srgbClr val="2A00FF"/>
                </a:solidFill>
                <a:effectLst/>
                <a:latin typeface="IBMPlexMono,  Courier New"/>
              </a:rPr>
              <a:t> ok"</a:t>
            </a:r>
            <a:r>
              <a:rPr lang="de-DE" sz="1400" b="0" dirty="0">
                <a:solidFill>
                  <a:srgbClr val="000000"/>
                </a:solidFill>
                <a:effectLst/>
                <a:latin typeface="IBMPlexMono,  Courier New"/>
              </a:rPr>
              <a:t>, () </a:t>
            </a:r>
            <a:r>
              <a:rPr lang="de-DE" sz="1400" b="1" dirty="0">
                <a:solidFill>
                  <a:srgbClr val="800555"/>
                </a:solidFill>
                <a:effectLst/>
                <a:latin typeface="IBMPlexMono,  Courier New"/>
              </a:rPr>
              <a:t>=&gt;</a:t>
            </a:r>
            <a:r>
              <a:rPr lang="de-DE" sz="1400" b="0" dirty="0">
                <a:solidFill>
                  <a:srgbClr val="000000"/>
                </a:solidFill>
                <a:effectLst/>
                <a:latin typeface="IBMPlexMono,  Courier New"/>
              </a:rPr>
              <a:t> {</a:t>
            </a:r>
          </a:p>
          <a:p>
            <a:r>
              <a:rPr lang="de-DE" sz="1400" b="0" dirty="0">
                <a:solidFill>
                  <a:srgbClr val="000000"/>
                </a:solidFill>
                <a:effectLst/>
                <a:latin typeface="IBMPlexMono,  Courier New"/>
              </a:rPr>
              <a:t>  </a:t>
            </a:r>
            <a:r>
              <a:rPr lang="de-DE" sz="1400" b="0" dirty="0" err="1">
                <a:solidFill>
                  <a:srgbClr val="800555"/>
                </a:solidFill>
                <a:effectLst/>
                <a:latin typeface="IBMPlexMono,  Courier New"/>
              </a:rPr>
              <a:t>const</a:t>
            </a:r>
            <a:r>
              <a:rPr lang="de-DE" sz="1400" b="0" dirty="0">
                <a:solidFill>
                  <a:srgbClr val="000000"/>
                </a:solidFill>
                <a:effectLst/>
                <a:latin typeface="IBMPlexMono,  Courier New"/>
              </a:rPr>
              <a:t> </a:t>
            </a:r>
            <a:r>
              <a:rPr lang="de-DE" sz="1400" b="0" dirty="0" err="1">
                <a:solidFill>
                  <a:srgbClr val="001188"/>
                </a:solidFill>
                <a:effectLst/>
                <a:latin typeface="IBMPlexMono,  Courier New"/>
              </a:rPr>
              <a:t>jsonData</a:t>
            </a:r>
            <a:r>
              <a:rPr lang="de-DE" sz="1400" b="0" dirty="0">
                <a:solidFill>
                  <a:srgbClr val="000000"/>
                </a:solidFill>
                <a:effectLst/>
                <a:latin typeface="IBMPlexMono,  Courier New"/>
              </a:rPr>
              <a:t> </a:t>
            </a:r>
            <a:r>
              <a:rPr lang="de-DE" sz="1400" b="1" dirty="0">
                <a:solidFill>
                  <a:srgbClr val="800555"/>
                </a:solidFill>
                <a:effectLst/>
                <a:latin typeface="IBMPlexMono,  Courier New"/>
              </a:rPr>
              <a:t>=</a:t>
            </a:r>
            <a:r>
              <a:rPr lang="de-DE" sz="1400" b="0" dirty="0">
                <a:solidFill>
                  <a:srgbClr val="000000"/>
                </a:solidFill>
                <a:effectLst/>
                <a:latin typeface="IBMPlexMono,  Courier New"/>
              </a:rPr>
              <a:t> </a:t>
            </a:r>
            <a:r>
              <a:rPr lang="de-DE" sz="1400" b="0" dirty="0" err="1">
                <a:solidFill>
                  <a:srgbClr val="001188"/>
                </a:solidFill>
                <a:effectLst/>
                <a:latin typeface="IBMPlexMono,  Courier New"/>
              </a:rPr>
              <a:t>pm</a:t>
            </a:r>
            <a:r>
              <a:rPr lang="de-DE" sz="1400" b="0" dirty="0" err="1">
                <a:solidFill>
                  <a:srgbClr val="000000"/>
                </a:solidFill>
                <a:effectLst/>
                <a:latin typeface="IBMPlexMono,  Courier New"/>
              </a:rPr>
              <a:t>.</a:t>
            </a:r>
            <a:r>
              <a:rPr lang="de-DE" sz="1400" b="0" dirty="0" err="1">
                <a:solidFill>
                  <a:srgbClr val="001188"/>
                </a:solidFill>
                <a:effectLst/>
                <a:latin typeface="IBMPlexMono,  Courier New"/>
              </a:rPr>
              <a:t>response</a:t>
            </a:r>
            <a:r>
              <a:rPr lang="de-DE" sz="1400" b="0" dirty="0" err="1">
                <a:solidFill>
                  <a:srgbClr val="000000"/>
                </a:solidFill>
                <a:effectLst/>
                <a:latin typeface="IBMPlexMono,  Courier New"/>
              </a:rPr>
              <a:t>.json</a:t>
            </a:r>
            <a:r>
              <a:rPr lang="de-DE" sz="1400" b="0" dirty="0">
                <a:solidFill>
                  <a:srgbClr val="000000"/>
                </a:solidFill>
                <a:effectLst/>
                <a:latin typeface="IBMPlexMono,  Courier New"/>
              </a:rPr>
              <a:t>();</a:t>
            </a:r>
          </a:p>
          <a:p>
            <a:r>
              <a:rPr lang="de-DE" sz="1400" b="0" dirty="0">
                <a:solidFill>
                  <a:srgbClr val="000000"/>
                </a:solidFill>
                <a:effectLst/>
                <a:latin typeface="IBMPlexMono,  Courier New"/>
              </a:rPr>
              <a:t>  </a:t>
            </a:r>
            <a:r>
              <a:rPr lang="de-DE" sz="1400" b="0" dirty="0" err="1">
                <a:solidFill>
                  <a:srgbClr val="001188"/>
                </a:solidFill>
                <a:effectLst/>
                <a:latin typeface="IBMPlexMono,  Courier New"/>
              </a:rPr>
              <a:t>pm</a:t>
            </a:r>
            <a:r>
              <a:rPr lang="de-DE" sz="1400" b="0" dirty="0" err="1">
                <a:solidFill>
                  <a:srgbClr val="000000"/>
                </a:solidFill>
                <a:effectLst/>
                <a:latin typeface="IBMPlexMono,  Courier New"/>
              </a:rPr>
              <a:t>.expect</a:t>
            </a:r>
            <a:r>
              <a:rPr lang="de-DE" sz="1400" b="0" dirty="0">
                <a:solidFill>
                  <a:srgbClr val="000000"/>
                </a:solidFill>
                <a:effectLst/>
                <a:latin typeface="IBMPlexMono,  Courier New"/>
              </a:rPr>
              <a:t>(</a:t>
            </a:r>
            <a:r>
              <a:rPr lang="de-DE" sz="1400" b="0" dirty="0">
                <a:solidFill>
                  <a:srgbClr val="001188"/>
                </a:solidFill>
                <a:effectLst/>
                <a:latin typeface="IBMPlexMono,  Courier New"/>
              </a:rPr>
              <a:t>jsonData</a:t>
            </a:r>
            <a:r>
              <a:rPr lang="de-DE" sz="1400" b="0" dirty="0">
                <a:solidFill>
                  <a:srgbClr val="000000"/>
                </a:solidFill>
                <a:effectLst/>
                <a:latin typeface="IBMPlexMono,  Courier New"/>
              </a:rPr>
              <a:t>.</a:t>
            </a:r>
            <a:r>
              <a:rPr lang="de-DE" sz="1400" b="0" dirty="0">
                <a:solidFill>
                  <a:srgbClr val="336633"/>
                </a:solidFill>
                <a:effectLst/>
                <a:latin typeface="IBMPlexMono,  Courier New"/>
              </a:rPr>
              <a:t>id</a:t>
            </a:r>
            <a:r>
              <a:rPr lang="de-DE" sz="1400" b="0" dirty="0">
                <a:solidFill>
                  <a:srgbClr val="000000"/>
                </a:solidFill>
                <a:effectLst/>
                <a:latin typeface="IBMPlexMono,  Courier New"/>
              </a:rPr>
              <a:t>).</a:t>
            </a:r>
            <a:r>
              <a:rPr lang="de-DE" sz="1400" b="0" dirty="0" err="1">
                <a:solidFill>
                  <a:srgbClr val="001188"/>
                </a:solidFill>
                <a:effectLst/>
                <a:latin typeface="IBMPlexMono,  Courier New"/>
              </a:rPr>
              <a:t>not</a:t>
            </a:r>
            <a:r>
              <a:rPr lang="de-DE" sz="1400" b="0" dirty="0" err="1">
                <a:solidFill>
                  <a:srgbClr val="000000"/>
                </a:solidFill>
                <a:effectLst/>
                <a:latin typeface="IBMPlexMono,  Courier New"/>
              </a:rPr>
              <a:t>.</a:t>
            </a:r>
            <a:r>
              <a:rPr lang="de-DE" sz="1400" b="0" dirty="0" err="1">
                <a:solidFill>
                  <a:srgbClr val="333333"/>
                </a:solidFill>
                <a:effectLst/>
                <a:latin typeface="IBMPlexMono,  Courier New"/>
              </a:rPr>
              <a:t>null</a:t>
            </a:r>
            <a:r>
              <a:rPr lang="de-DE" sz="1400" b="0" dirty="0">
                <a:solidFill>
                  <a:srgbClr val="000000"/>
                </a:solidFill>
                <a:effectLst/>
                <a:latin typeface="IBMPlexMono,  Courier New"/>
              </a:rPr>
              <a:t>;</a:t>
            </a:r>
          </a:p>
          <a:p>
            <a:r>
              <a:rPr lang="de-DE" sz="1400" b="0" dirty="0">
                <a:solidFill>
                  <a:srgbClr val="000000"/>
                </a:solidFill>
                <a:effectLst/>
                <a:latin typeface="IBMPlexMono,  Courier New"/>
              </a:rPr>
              <a:t>  </a:t>
            </a:r>
            <a:r>
              <a:rPr lang="de-DE" sz="1400" b="0" dirty="0" err="1">
                <a:solidFill>
                  <a:srgbClr val="001188"/>
                </a:solidFill>
                <a:effectLst/>
                <a:latin typeface="IBMPlexMono,  Courier New"/>
              </a:rPr>
              <a:t>pm</a:t>
            </a:r>
            <a:r>
              <a:rPr lang="de-DE" sz="1400" b="0" dirty="0" err="1">
                <a:solidFill>
                  <a:srgbClr val="000000"/>
                </a:solidFill>
                <a:effectLst/>
                <a:latin typeface="IBMPlexMono,  Courier New"/>
              </a:rPr>
              <a:t>.expect</a:t>
            </a:r>
            <a:r>
              <a:rPr lang="de-DE" sz="1400" b="0" dirty="0">
                <a:solidFill>
                  <a:srgbClr val="000000"/>
                </a:solidFill>
                <a:effectLst/>
                <a:latin typeface="IBMPlexMono,  Courier New"/>
              </a:rPr>
              <a:t>(</a:t>
            </a:r>
            <a:r>
              <a:rPr lang="de-DE" sz="1400" b="0" dirty="0">
                <a:solidFill>
                  <a:srgbClr val="001188"/>
                </a:solidFill>
                <a:effectLst/>
                <a:latin typeface="IBMPlexMono,  Courier New"/>
              </a:rPr>
              <a:t>jsonData</a:t>
            </a:r>
            <a:r>
              <a:rPr lang="de-DE" sz="1400" b="0" dirty="0">
                <a:solidFill>
                  <a:srgbClr val="000000"/>
                </a:solidFill>
                <a:effectLst/>
                <a:latin typeface="IBMPlexMono,  Courier New"/>
              </a:rPr>
              <a:t>.</a:t>
            </a:r>
            <a:r>
              <a:rPr lang="de-DE" sz="1400" b="0" dirty="0">
                <a:solidFill>
                  <a:srgbClr val="336633"/>
                </a:solidFill>
                <a:effectLst/>
                <a:latin typeface="IBMPlexMono,  Courier New"/>
              </a:rPr>
              <a:t>name</a:t>
            </a:r>
            <a:r>
              <a:rPr lang="de-DE" sz="1400" b="0" dirty="0">
                <a:solidFill>
                  <a:srgbClr val="000000"/>
                </a:solidFill>
                <a:effectLst/>
                <a:latin typeface="IBMPlexMono,  Courier New"/>
              </a:rPr>
              <a:t>).</a:t>
            </a:r>
            <a:r>
              <a:rPr lang="de-DE" sz="1400" b="0" dirty="0" err="1">
                <a:solidFill>
                  <a:srgbClr val="001188"/>
                </a:solidFill>
                <a:effectLst/>
                <a:latin typeface="IBMPlexMono,  Courier New"/>
              </a:rPr>
              <a:t>to</a:t>
            </a:r>
            <a:r>
              <a:rPr lang="de-DE" sz="1400" b="0" dirty="0" err="1">
                <a:solidFill>
                  <a:srgbClr val="000000"/>
                </a:solidFill>
                <a:effectLst/>
                <a:latin typeface="IBMPlexMono,  Courier New"/>
              </a:rPr>
              <a:t>.eql</a:t>
            </a:r>
            <a:r>
              <a:rPr lang="de-DE" sz="1400" b="0" dirty="0">
                <a:solidFill>
                  <a:srgbClr val="000000"/>
                </a:solidFill>
                <a:effectLst/>
                <a:latin typeface="IBMPlexMono,  Courier New"/>
              </a:rPr>
              <a:t>(</a:t>
            </a:r>
            <a:r>
              <a:rPr lang="de-DE" sz="1400" b="0" dirty="0">
                <a:solidFill>
                  <a:srgbClr val="2A00FF"/>
                </a:solidFill>
                <a:effectLst/>
                <a:latin typeface="IBMPlexMono,  Courier New"/>
              </a:rPr>
              <a:t>"</a:t>
            </a:r>
            <a:r>
              <a:rPr lang="de-DE" sz="1400" b="0" dirty="0" err="1">
                <a:solidFill>
                  <a:srgbClr val="2A00FF"/>
                </a:solidFill>
                <a:effectLst/>
                <a:latin typeface="IBMPlexMono,  Courier New"/>
              </a:rPr>
              <a:t>stringNUM</a:t>
            </a:r>
            <a:r>
              <a:rPr lang="de-DE" sz="1400" b="0" dirty="0">
                <a:solidFill>
                  <a:srgbClr val="2A00FF"/>
                </a:solidFill>
                <a:effectLst/>
                <a:latin typeface="IBMPlexMono,  Courier New"/>
              </a:rPr>
              <a:t>"</a:t>
            </a:r>
            <a:r>
              <a:rPr lang="de-DE" sz="1400" b="0" dirty="0">
                <a:solidFill>
                  <a:srgbClr val="000000"/>
                </a:solidFill>
                <a:effectLst/>
                <a:latin typeface="IBMPlexMono,  Courier New"/>
              </a:rPr>
              <a:t>);</a:t>
            </a:r>
          </a:p>
          <a:p>
            <a:r>
              <a:rPr lang="de-DE" sz="1400" b="0" dirty="0">
                <a:solidFill>
                  <a:srgbClr val="000000"/>
                </a:solidFill>
                <a:effectLst/>
                <a:latin typeface="IBMPlexMono,  Courier New"/>
              </a:rPr>
              <a:t>});</a:t>
            </a:r>
          </a:p>
          <a:p>
            <a:br>
              <a:rPr lang="de-DE" sz="1400" b="0" dirty="0">
                <a:solidFill>
                  <a:srgbClr val="000000"/>
                </a:solidFill>
                <a:effectLst/>
                <a:latin typeface="IBMPlexMono,  Courier New"/>
              </a:rPr>
            </a:br>
            <a:r>
              <a:rPr lang="de-DE" sz="1400" b="0" dirty="0" err="1">
                <a:solidFill>
                  <a:srgbClr val="001188"/>
                </a:solidFill>
                <a:effectLst/>
                <a:latin typeface="IBMPlexMono,  Courier New"/>
              </a:rPr>
              <a:t>pm</a:t>
            </a:r>
            <a:r>
              <a:rPr lang="de-DE" sz="1400" b="0" dirty="0" err="1">
                <a:solidFill>
                  <a:srgbClr val="000000"/>
                </a:solidFill>
                <a:effectLst/>
                <a:latin typeface="IBMPlexMono,  Courier New"/>
              </a:rPr>
              <a:t>.</a:t>
            </a:r>
            <a:r>
              <a:rPr lang="de-DE" sz="1400" b="1" dirty="0" err="1">
                <a:solidFill>
                  <a:srgbClr val="642880"/>
                </a:solidFill>
                <a:effectLst/>
                <a:latin typeface="IBMPlexMono,  Courier New"/>
              </a:rPr>
              <a:t>test</a:t>
            </a:r>
            <a:r>
              <a:rPr lang="de-DE" sz="1400" b="0" dirty="0">
                <a:solidFill>
                  <a:srgbClr val="000000"/>
                </a:solidFill>
                <a:effectLst/>
                <a:latin typeface="IBMPlexMono,  Courier New"/>
              </a:rPr>
              <a:t>(</a:t>
            </a:r>
            <a:r>
              <a:rPr lang="de-DE" sz="1400" b="0" dirty="0">
                <a:solidFill>
                  <a:srgbClr val="2A00FF"/>
                </a:solidFill>
                <a:effectLst/>
                <a:latin typeface="IBMPlexMono,  Courier New"/>
              </a:rPr>
              <a:t>" Property </a:t>
            </a:r>
            <a:r>
              <a:rPr lang="de-DE" sz="1400" b="0" dirty="0" err="1">
                <a:solidFill>
                  <a:srgbClr val="2A00FF"/>
                </a:solidFill>
                <a:effectLst/>
                <a:latin typeface="IBMPlexMono,  Courier New"/>
              </a:rPr>
              <a:t>name</a:t>
            </a:r>
            <a:r>
              <a:rPr lang="de-DE" sz="1400" b="0" dirty="0">
                <a:solidFill>
                  <a:srgbClr val="2A00FF"/>
                </a:solidFill>
                <a:effectLst/>
                <a:latin typeface="IBMPlexMono,  Courier New"/>
              </a:rPr>
              <a:t> </a:t>
            </a:r>
            <a:r>
              <a:rPr lang="de-DE" sz="1400" b="0" dirty="0" err="1">
                <a:solidFill>
                  <a:srgbClr val="2A00FF"/>
                </a:solidFill>
                <a:effectLst/>
                <a:latin typeface="IBMPlexMono,  Courier New"/>
              </a:rPr>
              <a:t>is</a:t>
            </a:r>
            <a:r>
              <a:rPr lang="de-DE" sz="1400" b="0" dirty="0">
                <a:solidFill>
                  <a:srgbClr val="2A00FF"/>
                </a:solidFill>
                <a:effectLst/>
                <a:latin typeface="IBMPlexMono,  Courier New"/>
              </a:rPr>
              <a:t> ok"</a:t>
            </a:r>
            <a:r>
              <a:rPr lang="de-DE" sz="1400" b="0" dirty="0">
                <a:solidFill>
                  <a:srgbClr val="000000"/>
                </a:solidFill>
                <a:effectLst/>
                <a:latin typeface="IBMPlexMono,  Courier New"/>
              </a:rPr>
              <a:t>, () </a:t>
            </a:r>
            <a:r>
              <a:rPr lang="de-DE" sz="1400" b="1" dirty="0">
                <a:solidFill>
                  <a:srgbClr val="800555"/>
                </a:solidFill>
                <a:effectLst/>
                <a:latin typeface="IBMPlexMono,  Courier New"/>
              </a:rPr>
              <a:t>=&gt;</a:t>
            </a:r>
            <a:r>
              <a:rPr lang="de-DE" sz="1400" b="0" dirty="0">
                <a:solidFill>
                  <a:srgbClr val="000000"/>
                </a:solidFill>
                <a:effectLst/>
                <a:latin typeface="IBMPlexMono,  Courier New"/>
              </a:rPr>
              <a:t> {</a:t>
            </a:r>
          </a:p>
          <a:p>
            <a:r>
              <a:rPr lang="de-DE" sz="1400" b="0" dirty="0">
                <a:solidFill>
                  <a:srgbClr val="000000"/>
                </a:solidFill>
                <a:effectLst/>
                <a:latin typeface="IBMPlexMono,  Courier New"/>
              </a:rPr>
              <a:t>  </a:t>
            </a:r>
            <a:r>
              <a:rPr lang="de-DE" sz="1400" b="0" dirty="0" err="1">
                <a:solidFill>
                  <a:srgbClr val="800555"/>
                </a:solidFill>
                <a:effectLst/>
                <a:latin typeface="IBMPlexMono,  Courier New"/>
              </a:rPr>
              <a:t>const</a:t>
            </a:r>
            <a:r>
              <a:rPr lang="de-DE" sz="1400" b="0" dirty="0">
                <a:solidFill>
                  <a:srgbClr val="000000"/>
                </a:solidFill>
                <a:effectLst/>
                <a:latin typeface="IBMPlexMono,  Courier New"/>
              </a:rPr>
              <a:t> </a:t>
            </a:r>
            <a:r>
              <a:rPr lang="de-DE" sz="1400" b="0" dirty="0" err="1">
                <a:solidFill>
                  <a:srgbClr val="001188"/>
                </a:solidFill>
                <a:effectLst/>
                <a:latin typeface="IBMPlexMono,  Courier New"/>
              </a:rPr>
              <a:t>jsonData</a:t>
            </a:r>
            <a:r>
              <a:rPr lang="de-DE" sz="1400" b="0" dirty="0">
                <a:solidFill>
                  <a:srgbClr val="000000"/>
                </a:solidFill>
                <a:effectLst/>
                <a:latin typeface="IBMPlexMono,  Courier New"/>
              </a:rPr>
              <a:t> </a:t>
            </a:r>
            <a:r>
              <a:rPr lang="de-DE" sz="1400" b="1" dirty="0">
                <a:solidFill>
                  <a:srgbClr val="800555"/>
                </a:solidFill>
                <a:effectLst/>
                <a:latin typeface="IBMPlexMono,  Courier New"/>
              </a:rPr>
              <a:t>=</a:t>
            </a:r>
            <a:r>
              <a:rPr lang="de-DE" sz="1400" b="0" dirty="0">
                <a:solidFill>
                  <a:srgbClr val="000000"/>
                </a:solidFill>
                <a:effectLst/>
                <a:latin typeface="IBMPlexMono,  Courier New"/>
              </a:rPr>
              <a:t> </a:t>
            </a:r>
            <a:r>
              <a:rPr lang="de-DE" sz="1400" b="0" dirty="0" err="1">
                <a:solidFill>
                  <a:srgbClr val="001188"/>
                </a:solidFill>
                <a:effectLst/>
                <a:latin typeface="IBMPlexMono,  Courier New"/>
              </a:rPr>
              <a:t>pm</a:t>
            </a:r>
            <a:r>
              <a:rPr lang="de-DE" sz="1400" b="0" dirty="0" err="1">
                <a:solidFill>
                  <a:srgbClr val="000000"/>
                </a:solidFill>
                <a:effectLst/>
                <a:latin typeface="IBMPlexMono,  Courier New"/>
              </a:rPr>
              <a:t>.</a:t>
            </a:r>
            <a:r>
              <a:rPr lang="de-DE" sz="1400" b="0" dirty="0" err="1">
                <a:solidFill>
                  <a:srgbClr val="001188"/>
                </a:solidFill>
                <a:effectLst/>
                <a:latin typeface="IBMPlexMono,  Courier New"/>
              </a:rPr>
              <a:t>response</a:t>
            </a:r>
            <a:r>
              <a:rPr lang="de-DE" sz="1400" b="0" dirty="0" err="1">
                <a:solidFill>
                  <a:srgbClr val="000000"/>
                </a:solidFill>
                <a:effectLst/>
                <a:latin typeface="IBMPlexMono,  Courier New"/>
              </a:rPr>
              <a:t>.json</a:t>
            </a:r>
            <a:r>
              <a:rPr lang="de-DE" sz="1400" b="0" dirty="0">
                <a:solidFill>
                  <a:srgbClr val="000000"/>
                </a:solidFill>
                <a:effectLst/>
                <a:latin typeface="IBMPlexMono,  Courier New"/>
              </a:rPr>
              <a:t>();</a:t>
            </a:r>
          </a:p>
          <a:p>
            <a:r>
              <a:rPr lang="de-DE" sz="1400" b="0" dirty="0">
                <a:solidFill>
                  <a:srgbClr val="000000"/>
                </a:solidFill>
                <a:effectLst/>
                <a:latin typeface="IBMPlexMono,  Courier New"/>
              </a:rPr>
              <a:t>  </a:t>
            </a:r>
            <a:r>
              <a:rPr lang="de-DE" sz="1400" b="0" dirty="0" err="1">
                <a:solidFill>
                  <a:srgbClr val="001188"/>
                </a:solidFill>
                <a:effectLst/>
                <a:latin typeface="IBMPlexMono,  Courier New"/>
              </a:rPr>
              <a:t>pm</a:t>
            </a:r>
            <a:r>
              <a:rPr lang="de-DE" sz="1400" b="0" dirty="0" err="1">
                <a:solidFill>
                  <a:srgbClr val="000000"/>
                </a:solidFill>
                <a:effectLst/>
                <a:latin typeface="IBMPlexMono,  Courier New"/>
              </a:rPr>
              <a:t>.expect</a:t>
            </a:r>
            <a:r>
              <a:rPr lang="de-DE" sz="1400" b="0" dirty="0">
                <a:solidFill>
                  <a:srgbClr val="000000"/>
                </a:solidFill>
                <a:effectLst/>
                <a:latin typeface="IBMPlexMono,  Courier New"/>
              </a:rPr>
              <a:t>(</a:t>
            </a:r>
            <a:r>
              <a:rPr lang="de-DE" sz="1400" b="0" dirty="0">
                <a:solidFill>
                  <a:srgbClr val="001188"/>
                </a:solidFill>
                <a:effectLst/>
                <a:latin typeface="IBMPlexMono,  Courier New"/>
              </a:rPr>
              <a:t>jsonData</a:t>
            </a:r>
            <a:r>
              <a:rPr lang="de-DE" sz="1400" b="0" dirty="0">
                <a:solidFill>
                  <a:srgbClr val="000000"/>
                </a:solidFill>
                <a:effectLst/>
                <a:latin typeface="IBMPlexMono,  Courier New"/>
              </a:rPr>
              <a:t>.</a:t>
            </a:r>
            <a:r>
              <a:rPr lang="de-DE" sz="1400" b="0" dirty="0">
                <a:solidFill>
                  <a:srgbClr val="336633"/>
                </a:solidFill>
                <a:effectLst/>
                <a:latin typeface="IBMPlexMono,  Courier New"/>
              </a:rPr>
              <a:t>name</a:t>
            </a:r>
            <a:r>
              <a:rPr lang="de-DE" sz="1400" b="0" dirty="0">
                <a:solidFill>
                  <a:srgbClr val="000000"/>
                </a:solidFill>
                <a:effectLst/>
                <a:latin typeface="IBMPlexMono,  Courier New"/>
              </a:rPr>
              <a:t>).</a:t>
            </a:r>
            <a:r>
              <a:rPr lang="de-DE" sz="1400" b="0" dirty="0" err="1">
                <a:solidFill>
                  <a:srgbClr val="001188"/>
                </a:solidFill>
                <a:effectLst/>
                <a:latin typeface="IBMPlexMono,  Courier New"/>
              </a:rPr>
              <a:t>to</a:t>
            </a:r>
            <a:r>
              <a:rPr lang="de-DE" sz="1400" b="0" dirty="0" err="1">
                <a:solidFill>
                  <a:srgbClr val="000000"/>
                </a:solidFill>
                <a:effectLst/>
                <a:latin typeface="IBMPlexMono,  Courier New"/>
              </a:rPr>
              <a:t>.eql</a:t>
            </a:r>
            <a:r>
              <a:rPr lang="de-DE" sz="1400" b="0" dirty="0">
                <a:solidFill>
                  <a:srgbClr val="000000"/>
                </a:solidFill>
                <a:effectLst/>
                <a:latin typeface="IBMPlexMono,  Courier New"/>
              </a:rPr>
              <a:t>(</a:t>
            </a:r>
            <a:r>
              <a:rPr lang="de-DE" sz="1400" b="0" dirty="0">
                <a:solidFill>
                  <a:srgbClr val="2A00FF"/>
                </a:solidFill>
                <a:effectLst/>
                <a:latin typeface="IBMPlexMono,  Courier New"/>
              </a:rPr>
              <a:t>"</a:t>
            </a:r>
            <a:r>
              <a:rPr lang="de-DE" sz="1400" b="0" dirty="0" err="1">
                <a:solidFill>
                  <a:srgbClr val="2A00FF"/>
                </a:solidFill>
                <a:effectLst/>
                <a:latin typeface="IBMPlexMono,  Courier New"/>
              </a:rPr>
              <a:t>stringNUM</a:t>
            </a:r>
            <a:r>
              <a:rPr lang="de-DE" sz="1400" b="0" dirty="0">
                <a:solidFill>
                  <a:srgbClr val="2A00FF"/>
                </a:solidFill>
                <a:effectLst/>
                <a:latin typeface="IBMPlexMono,  Courier New"/>
              </a:rPr>
              <a:t>"</a:t>
            </a:r>
            <a:r>
              <a:rPr lang="de-DE" sz="1400" b="0" dirty="0">
                <a:solidFill>
                  <a:srgbClr val="000000"/>
                </a:solidFill>
                <a:effectLst/>
                <a:latin typeface="IBMPlexMono,  Courier New"/>
              </a:rPr>
              <a:t>);</a:t>
            </a:r>
          </a:p>
          <a:p>
            <a:r>
              <a:rPr lang="de-DE" sz="1400" b="0" dirty="0">
                <a:solidFill>
                  <a:srgbClr val="000000"/>
                </a:solidFill>
                <a:effectLst/>
                <a:latin typeface="IBMPlexMono,  Courier New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08792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4AEAC0-0DEC-EC36-8BC8-1458C47E8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622705" cy="1325563"/>
          </a:xfrm>
        </p:spPr>
        <p:txBody>
          <a:bodyPr>
            <a:normAutofit fontScale="90000"/>
          </a:bodyPr>
          <a:lstStyle/>
          <a:p>
            <a:r>
              <a:rPr lang="de-DE" dirty="0"/>
              <a:t>Postman – OpenAPI - Editierung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EB40CD-45A3-E08A-9631-8AF35759D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849" y="1972274"/>
            <a:ext cx="4822166" cy="4351338"/>
          </a:xfrm>
        </p:spPr>
        <p:txBody>
          <a:bodyPr/>
          <a:lstStyle/>
          <a:p>
            <a:r>
              <a:rPr lang="de-DE" dirty="0"/>
              <a:t>Postman </a:t>
            </a:r>
            <a:r>
              <a:rPr lang="de-DE" dirty="0" err="1"/>
              <a:t>allows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import</a:t>
            </a:r>
            <a:endParaRPr lang="de-DE" dirty="0"/>
          </a:p>
          <a:p>
            <a:r>
              <a:rPr lang="de-DE" dirty="0"/>
              <a:t>Edit  and </a:t>
            </a:r>
            <a:r>
              <a:rPr lang="de-DE" dirty="0" err="1"/>
              <a:t>validate</a:t>
            </a:r>
            <a:endParaRPr lang="de-DE" dirty="0"/>
          </a:p>
          <a:p>
            <a:r>
              <a:rPr lang="de-DE" dirty="0"/>
              <a:t>As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Export </a:t>
            </a:r>
            <a:r>
              <a:rPr lang="de-DE" dirty="0" err="1"/>
              <a:t>openapi</a:t>
            </a:r>
            <a:r>
              <a:rPr lang="de-DE" dirty="0"/>
              <a:t> </a:t>
            </a:r>
            <a:r>
              <a:rPr lang="de-DE" dirty="0" err="1"/>
              <a:t>Specifications</a:t>
            </a:r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101F7A4-26C7-7E81-9FDC-671B17903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594" y="2127551"/>
            <a:ext cx="5829033" cy="381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141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1A857D-EA88-4114-98DE-659C73406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Danke für Ihre Aufmerksamkeit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75E3DF-F804-4DAB-A91C-62E0C8E47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0059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GS_IT_Master.pptx" id="{DD70904B-0E6F-42E5-AA52-16AC4AA922C2}" vid="{C6E46F5C-11AF-40CB-8E25-1D40041870A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CGS_IT_Master_Vorlage</Template>
  <TotalTime>0</TotalTime>
  <Words>361</Words>
  <Application>Microsoft Office PowerPoint</Application>
  <PresentationFormat>Breitbild</PresentationFormat>
  <Paragraphs>49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IBMPlexMono,  Courier New</vt:lpstr>
      <vt:lpstr>Inter</vt:lpstr>
      <vt:lpstr>Office</vt:lpstr>
      <vt:lpstr>Testing APIS Postman</vt:lpstr>
      <vt:lpstr>Inhalt</vt:lpstr>
      <vt:lpstr>Postman – UI - Überblick</vt:lpstr>
      <vt:lpstr>Postman Tests</vt:lpstr>
      <vt:lpstr>Postman – Variablen in JSON</vt:lpstr>
      <vt:lpstr>Postman Variables</vt:lpstr>
      <vt:lpstr>Postman Tests</vt:lpstr>
      <vt:lpstr>Postman – OpenAPI - Editierung</vt:lpstr>
      <vt:lpstr>Danke für Ihre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Ansible Development </dc:title>
  <dc:creator>CHRISTIAN SCHAEFER</dc:creator>
  <cp:lastModifiedBy>Christian Schaefer</cp:lastModifiedBy>
  <cp:revision>33</cp:revision>
  <dcterms:created xsi:type="dcterms:W3CDTF">2021-11-20T17:21:29Z</dcterms:created>
  <dcterms:modified xsi:type="dcterms:W3CDTF">2023-06-08T12:49:55Z</dcterms:modified>
</cp:coreProperties>
</file>