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Dosis"/>
      <p:regular r:id="rId30"/>
      <p:bold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vsW8EF38zD27j8ZayFa8Zy5DS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5913EF-34B6-4FCB-B548-E6212A2FFE09}">
  <a:tblStyle styleId="{115913EF-34B6-4FCB-B548-E6212A2FFE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617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microprofile.io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eclipse/microprofile-jwt-auth/releases/tag/2.1" TargetMode="External"/><Relationship Id="rId4" Type="http://schemas.openxmlformats.org/officeDocument/2006/relationships/hyperlink" Target="https://download.eclipse.org/microprofile/microprofile-jwt-auth-2.1/microprofile-jwt-auth-spec-2.1.html#release_notes_2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wnload.eclipse.org/microprofile/microprofile-metrics-5.0/microprofile-metrics-spec-5.0.0.html#_breaking_changes" TargetMode="External"/><Relationship Id="rId4" Type="http://schemas.openxmlformats.org/officeDocument/2006/relationships/hyperlink" Target="https://github.com/eclipse/microprofile-metrics/releases/tag/5.0.0" TargetMode="External"/><Relationship Id="rId5" Type="http://schemas.openxmlformats.org/officeDocument/2006/relationships/hyperlink" Target="https://download.eclipse.org/microprofile/microprofile-metrics-5.0.0/microprofile-metrics-spec-5.0.0.html#release_notes_5_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eclipse/microprofile-telemetry/releases/tag/1.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clipse/microprofile-open-api/releases/tag/3.1" TargetMode="External"/><Relationship Id="rId4" Type="http://schemas.openxmlformats.org/officeDocument/2006/relationships/hyperlink" Target="https://download.eclipse.org/microprofile/microprofile-open-api-3.1/microprofile-openapi-spec-3.1.html#release_notes_3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eclipse/microprofile-rest-client/releases/tag/3.0.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art.microprofile.io/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eclipse/microprofile-reactive-messaging/tree/3.0/tck" TargetMode="External"/><Relationship Id="rId11" Type="http://schemas.openxmlformats.org/officeDocument/2006/relationships/hyperlink" Target="https://download.eclipse.org/microprofile/microprofile-context-propagation-1.3/microprofile-context-propagation-spec-1.3.pdf" TargetMode="External"/><Relationship Id="rId10" Type="http://schemas.openxmlformats.org/officeDocument/2006/relationships/hyperlink" Target="https://microprofile.io/project/eclipse/microprofile-context-propagation" TargetMode="External"/><Relationship Id="rId13" Type="http://schemas.openxmlformats.org/officeDocument/2006/relationships/hyperlink" Target="https://github.com/eclipse/microprofile-context-propagation/tree/1.3/tck/src/main/java/org/eclipse/microprofile/context/tck" TargetMode="External"/><Relationship Id="rId12" Type="http://schemas.openxmlformats.org/officeDocument/2006/relationships/hyperlink" Target="https://download.eclipse.org/microprofile/microprofile-context-propagation-1.3/microprofile-context-propagation-spec-1.3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eclipse/microprofile-reactive-streams-operators" TargetMode="External"/><Relationship Id="rId4" Type="http://schemas.openxmlformats.org/officeDocument/2006/relationships/hyperlink" Target="https://github.com/eclipse/microprofile-reactive-streams-operators/releases/tag/3.0" TargetMode="External"/><Relationship Id="rId9" Type="http://schemas.openxmlformats.org/officeDocument/2006/relationships/hyperlink" Target="https://github.com/eclipse/microprofile-context-propagation/releases/tag/1.3" TargetMode="External"/><Relationship Id="rId15" Type="http://schemas.openxmlformats.org/officeDocument/2006/relationships/hyperlink" Target="https://github.com/eclipse/microprofile-concurrency" TargetMode="External"/><Relationship Id="rId14" Type="http://schemas.openxmlformats.org/officeDocument/2006/relationships/hyperlink" Target="https://github.com/eclipse/microprofile-reactive-messaging" TargetMode="External"/><Relationship Id="rId17" Type="http://schemas.openxmlformats.org/officeDocument/2006/relationships/hyperlink" Target="https://github.com/eclipse/microprofile-reactive-messaging" TargetMode="External"/><Relationship Id="rId16" Type="http://schemas.openxmlformats.org/officeDocument/2006/relationships/hyperlink" Target="https://github.com/eclipse/microprofile-reactive-messaging/releases/tag/3.0" TargetMode="External"/><Relationship Id="rId5" Type="http://schemas.openxmlformats.org/officeDocument/2006/relationships/hyperlink" Target="https://microprofile.io/project/eclipse/microprofile-reactive-streams" TargetMode="External"/><Relationship Id="rId19" Type="http://schemas.openxmlformats.org/officeDocument/2006/relationships/hyperlink" Target="https://download.eclipse.org/microprofile/microprofile-reactive-messaging-3.0/microprofile-reactive-messaging-spec-3.0.html" TargetMode="External"/><Relationship Id="rId6" Type="http://schemas.openxmlformats.org/officeDocument/2006/relationships/hyperlink" Target="https://download.eclipse.org/microprofile/microprofile-reactive-streams-operators-3.0/microprofile-reactive-streams-operators-spec-3.0.pdf" TargetMode="External"/><Relationship Id="rId18" Type="http://schemas.openxmlformats.org/officeDocument/2006/relationships/hyperlink" Target="https://download.eclipse.org/microprofile/microprofile-reactive-messaging-3.0/microprofile-reactive-messaging-spec-3.0.pdf" TargetMode="External"/><Relationship Id="rId7" Type="http://schemas.openxmlformats.org/officeDocument/2006/relationships/hyperlink" Target="https://download.eclipse.org/microprofile/microprofile-reactive-streams-operators-3.0/microprofile-reactive-streams-operators-spec-3.0.html" TargetMode="External"/><Relationship Id="rId8" Type="http://schemas.openxmlformats.org/officeDocument/2006/relationships/hyperlink" Target="https://github.com/eclipse/microprofile-reactive-streams-operators/tree/3.0/tck" TargetMode="Externa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hyperlink" Target="https://groups.google.com/forum/#!forum/microprofile" TargetMode="External"/><Relationship Id="rId12" Type="http://schemas.openxmlformats.org/officeDocument/2006/relationships/hyperlink" Target="https://www.youtube.com/channel/UC_Uqc8MYFDoCItFIGheMD_w?view_as=subscrib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hyperlink" Target="https://calendar.google.com/calendar/embed?src=gbnbc373ga40n0tvbl88nkc3r4%40group.calendar.google.com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s://calendar.google.com/calendar/embed?src=gbnbc373ga40n0tvbl88nkc3r4%40group.calendar.google.com" TargetMode="External"/><Relationship Id="rId6" Type="http://schemas.openxmlformats.org/officeDocument/2006/relationships/hyperlink" Target="https://calendar.google.com/calendar/embed?src=gbnbc373ga40n0tvbl88nkc3r4%40group.calendar.google.com" TargetMode="External"/><Relationship Id="rId7" Type="http://schemas.openxmlformats.org/officeDocument/2006/relationships/image" Target="../media/image26.png"/><Relationship Id="rId8" Type="http://schemas.openxmlformats.org/officeDocument/2006/relationships/hyperlink" Target="http://microprofile.io/proje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clipse.org/org/workinggroups/" TargetMode="External"/><Relationship Id="rId4" Type="http://schemas.openxmlformats.org/officeDocument/2006/relationships/hyperlink" Target="https://www.eclipse.org/org/workinggroups/microprofile-charter.php" TargetMode="External"/><Relationship Id="rId5" Type="http://schemas.openxmlformats.org/officeDocument/2006/relationships/hyperlink" Target="https://microprofile.io/microprofile-specification-process/" TargetMode="External"/><Relationship Id="rId6" Type="http://schemas.openxmlformats.org/officeDocument/2006/relationships/hyperlink" Target="https://microprofile.io/2021/08/05/microprofile-4-1-is-now-available/" TargetMode="External"/><Relationship Id="rId7" Type="http://schemas.openxmlformats.org/officeDocument/2006/relationships/hyperlink" Target="https://microprofile.io/workinggroup/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download.eclipse.org/microprofile/microprofile-6.0/microprofile-spec-6.0.html#jakartaee-core-profile" TargetMode="External"/><Relationship Id="rId10" Type="http://schemas.openxmlformats.org/officeDocument/2006/relationships/hyperlink" Target="https://download.eclipse.org/microprofile/microprofile-6.0/microprofile-spec-6.0.html#mp-rest-client" TargetMode="External"/><Relationship Id="rId12" Type="http://schemas.openxmlformats.org/officeDocument/2006/relationships/hyperlink" Target="https://download.eclipse.org/microprofile/microprofile-6.0/microprofile-spec-6.0.html#jakartaee-core-pro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wnload.eclipse.org/microprofile/microprofile-6.0/microprofile-spec-6.0.html#mp-config" TargetMode="External"/><Relationship Id="rId4" Type="http://schemas.openxmlformats.org/officeDocument/2006/relationships/hyperlink" Target="https://download.eclipse.org/microprofile/microprofile-6.0/microprofile-spec-6.0.html#mp-fault-tolerance" TargetMode="External"/><Relationship Id="rId9" Type="http://schemas.openxmlformats.org/officeDocument/2006/relationships/hyperlink" Target="https://download.eclipse.org/microprofile/microprofile-6.0/microprofile-spec-6.0.html#mp-telemetry" TargetMode="External"/><Relationship Id="rId5" Type="http://schemas.openxmlformats.org/officeDocument/2006/relationships/hyperlink" Target="https://download.eclipse.org/microprofile/microprofile-6.0/microprofile-spec-6.0.html#mp-health-check" TargetMode="External"/><Relationship Id="rId6" Type="http://schemas.openxmlformats.org/officeDocument/2006/relationships/hyperlink" Target="https://download.eclipse.org/microprofile/microprofile-6.0/microprofile-spec-6.0.html#mp-jwt-auth" TargetMode="External"/><Relationship Id="rId7" Type="http://schemas.openxmlformats.org/officeDocument/2006/relationships/hyperlink" Target="https://download.eclipse.org/microprofile/microprofile-6.0/microprofile-spec-6.0.html#mp-metrics" TargetMode="External"/><Relationship Id="rId8" Type="http://schemas.openxmlformats.org/officeDocument/2006/relationships/hyperlink" Target="https://download.eclipse.org/microprofile/microprofile-6.0/microprofile-spec-6.0.html#mp-open-api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quarkus.io/" TargetMode="External"/><Relationship Id="rId10" Type="http://schemas.openxmlformats.org/officeDocument/2006/relationships/image" Target="../media/image5.png"/><Relationship Id="rId13" Type="http://schemas.openxmlformats.org/officeDocument/2006/relationships/hyperlink" Target="https://wildfly.org/" TargetMode="External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elidon.io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www.payara.fish/payara_micro" TargetMode="External"/><Relationship Id="rId15" Type="http://schemas.openxmlformats.org/officeDocument/2006/relationships/hyperlink" Target="https://wiki.eclipse.org/MicroProfile/Implementation" TargetMode="External"/><Relationship Id="rId14" Type="http://schemas.openxmlformats.org/officeDocument/2006/relationships/image" Target="../media/image7.png"/><Relationship Id="rId17" Type="http://schemas.openxmlformats.org/officeDocument/2006/relationships/image" Target="../media/image17.png"/><Relationship Id="rId16" Type="http://schemas.openxmlformats.org/officeDocument/2006/relationships/hyperlink" Target="http://tomee.apache.org" TargetMode="External"/><Relationship Id="rId5" Type="http://schemas.openxmlformats.org/officeDocument/2006/relationships/hyperlink" Target="https://github.com/fujitsu/launcher" TargetMode="External"/><Relationship Id="rId6" Type="http://schemas.openxmlformats.org/officeDocument/2006/relationships/image" Target="../media/image9.png"/><Relationship Id="rId18" Type="http://schemas.openxmlformats.org/officeDocument/2006/relationships/image" Target="../media/image18.png"/><Relationship Id="rId7" Type="http://schemas.openxmlformats.org/officeDocument/2006/relationships/hyperlink" Target="https://ee.kumuluz.com/" TargetMode="External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eclipse/microprofile/releases/tag/6.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MicroProfile 6.0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22nd</a:t>
            </a:r>
            <a:r>
              <a:rPr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Dec, 2022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84250" y="4010975"/>
            <a:ext cx="289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MicroProfile Community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P-Mark-gold-web.png"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9150" y="3135225"/>
            <a:ext cx="2206099" cy="1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79425" y="2669295"/>
            <a:ext cx="1193025" cy="19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221900" y="4774825"/>
            <a:ext cx="8520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Copyright</a:t>
            </a: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© 202</a:t>
            </a:r>
            <a:r>
              <a:rPr lang="en" sz="1000">
                <a:solidFill>
                  <a:srgbClr val="FFFFFF"/>
                </a:solidFill>
              </a:rPr>
              <a:t>3</a:t>
            </a: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Eclipse Foundation, Inc. | Made available under the Eclipse Public  License 2.0 (EPL-2.0)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Fault Tolerance 4.0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483400" y="1430900"/>
            <a:ext cx="79890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Defines easy to use and flexible APIs for building resilient applications</a:t>
            </a:r>
            <a:br>
              <a:rPr b="0" i="1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TCK was updated to allow it running with either Jakarta EE 10 </a:t>
            </a:r>
            <a:r>
              <a:rPr lang="en" sz="1600">
                <a:solidFill>
                  <a:schemeClr val="dk1"/>
                </a:solidFill>
              </a:rPr>
              <a:t>C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ore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</a:rPr>
              <a:t>P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rofile or Jakarta EE 9.1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Health 4.0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 the availability of a MicroProfile runtime to underlying platform</a:t>
            </a:r>
            <a:b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TCK was updated to allow it running with either Jakarta EE 10 </a:t>
            </a:r>
            <a:r>
              <a:rPr lang="en" sz="1600">
                <a:solidFill>
                  <a:schemeClr val="dk1"/>
                </a:solidFill>
              </a:rPr>
              <a:t>C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ore </a:t>
            </a:r>
            <a:r>
              <a:rPr lang="en" sz="1600">
                <a:solidFill>
                  <a:schemeClr val="dk1"/>
                </a:solidFill>
              </a:rPr>
              <a:t>P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rofile or Jakarta EE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9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JWT Authentication </a:t>
            </a:r>
            <a:r>
              <a:rPr lang="en"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2.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OpenID Connect(OIDC) based JSON Web Tokens(JWT) for role based access control(RBAC) of microservice endpoints.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541675" y="2269900"/>
            <a:ext cx="632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to use Jakarta EE 9 dependencies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 </a:t>
            </a:r>
            <a:r>
              <a:rPr b="0" i="0" lang="en" sz="16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changes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Metrics 5.0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483400" y="143090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custom application metrics and expose platform metrics on a standard endpoint using standard formats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546659" y="2091204"/>
            <a:ext cx="8050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multi-dimensional metrics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application application metrics to be grouped in custom scopes and allows querying of metrics by those scopes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Backwards Incompatible changes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More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release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changes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Telemetry 1.0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Trace request flows between service boundaries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580375" y="2024825"/>
            <a:ext cx="8340988" cy="16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automatic tracing; manual tracing and agent instrumentation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integration with CDI, which allows Tracer, Span, Baggage to be injected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Specification </a:t>
            </a:r>
            <a:r>
              <a:rPr b="0" i="0" lang="en" sz="16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endParaRPr b="0" i="1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OpenAPI 3.1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483450" y="143325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Java interfaces and programming models to natively  produce OpenAPI v3 documents  from JAX-RS applications</a:t>
            </a:r>
            <a:b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567475" y="2433600"/>
            <a:ext cx="675660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 </a:t>
            </a:r>
            <a:r>
              <a:rPr b="0" i="0" lang="en" sz="16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6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Rest Client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Type-safe rest client defined as Java interfaces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478375" y="2054159"/>
            <a:ext cx="6608100" cy="157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to fix a potential CVE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 </a:t>
            </a:r>
            <a:r>
              <a:rPr b="0" i="0" lang="en" sz="18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</a:t>
            </a:r>
            <a:endParaRPr b="0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270600" y="1440975"/>
            <a:ext cx="38940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Generate MicroProfile projects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Visual Studio Code plugin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IntelliJ Plugin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Command line tooling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7" name="Google Shape;2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start.microprofile.io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9" name="Google Shape;2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000" y="1029900"/>
            <a:ext cx="4674600" cy="34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159300" y="1152475"/>
            <a:ext cx="27582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Streams Operators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A set of operators to create new reactive streams, process the transiting data and consume them with ease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25" name="Google Shape;2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18"/>
          <p:cNvGraphicFramePr/>
          <p:nvPr/>
        </p:nvGraphicFramePr>
        <p:xfrm>
          <a:off x="301825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{115913EF-34B6-4FCB-B548-E6212A2FFE09}</a:tableStyleId>
              </a:tblPr>
              <a:tblGrid>
                <a:gridCol w="2255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Reactive Streams Operators 3.0</a:t>
                      </a:r>
                      <a:endParaRPr b="1"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Project page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Spec PDF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Spec HTML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TCK</a:t>
                      </a: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7" name="Google Shape;227;p18"/>
          <p:cNvSpPr txBox="1"/>
          <p:nvPr/>
        </p:nvSpPr>
        <p:spPr>
          <a:xfrm>
            <a:off x="1315325" y="4379600"/>
            <a:ext cx="6227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Standalone Specifications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18"/>
          <p:cNvGraphicFramePr/>
          <p:nvPr/>
        </p:nvGraphicFramePr>
        <p:xfrm>
          <a:off x="6094625" y="272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{115913EF-34B6-4FCB-B548-E6212A2FFE09}</a:tableStyleId>
              </a:tblPr>
              <a:tblGrid>
                <a:gridCol w="2629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Context Propagation 1.3</a:t>
                      </a:r>
                      <a:endParaRPr b="1"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Project page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Spec PDF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Spec HTML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3"/>
                        </a:rPr>
                        <a:t>TCK</a:t>
                      </a: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2912600" y="1152475"/>
            <a:ext cx="29976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Messaging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Defines a development model for declaring CDI </a:t>
            </a:r>
            <a:r>
              <a:rPr i="1" lang="en" sz="1300">
                <a:solidFill>
                  <a:schemeClr val="dk1"/>
                </a:solidFill>
              </a:rPr>
              <a:t>beans</a:t>
            </a:r>
            <a:r>
              <a:rPr lang="en" sz="1300">
                <a:solidFill>
                  <a:schemeClr val="dk1"/>
                </a:solidFill>
              </a:rPr>
              <a:t> producing, consuming and processing messages. It relies on Reactive Streams Operators and CDI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5983225" y="1152475"/>
            <a:ext cx="2856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hlink"/>
                </a:solidFill>
                <a:hlinkClick r:id="rId15"/>
              </a:rPr>
              <a:t>MicroProfile Context Propagation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APIs for propagating contexts across units of work that are thread-agnostic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231" name="Google Shape;231;p18"/>
          <p:cNvGraphicFramePr/>
          <p:nvPr/>
        </p:nvGraphicFramePr>
        <p:xfrm>
          <a:off x="2933700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{115913EF-34B6-4FCB-B548-E6212A2FFE09}</a:tableStyleId>
              </a:tblPr>
              <a:tblGrid>
                <a:gridCol w="2758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hlink"/>
                          </a:solidFill>
                          <a:hlinkClick r:id="rId16"/>
                        </a:rPr>
                        <a:t>MicroProfile Reactive Messaging 3.0</a:t>
                      </a:r>
                      <a:endParaRPr b="1"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7"/>
                        </a:rPr>
                        <a:t>Project page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8"/>
                        </a:rPr>
                        <a:t>Spec PDF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9"/>
                        </a:rPr>
                        <a:t>Spec HTML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20"/>
                        </a:rPr>
                        <a:t>TCK</a:t>
                      </a: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18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Reactive Capabilities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8" name="Google Shape;238;p19"/>
          <p:cNvGrpSpPr/>
          <p:nvPr/>
        </p:nvGrpSpPr>
        <p:grpSpPr>
          <a:xfrm>
            <a:off x="1550988" y="2979596"/>
            <a:ext cx="1976400" cy="1302679"/>
            <a:chOff x="1550988" y="3008796"/>
            <a:chExt cx="1976400" cy="1302679"/>
          </a:xfrm>
        </p:grpSpPr>
        <p:pic>
          <p:nvPicPr>
            <p:cNvPr id="239" name="Google Shape;23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9575" y="3008796"/>
              <a:ext cx="999225" cy="99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9"/>
            <p:cNvSpPr txBox="1"/>
            <p:nvPr/>
          </p:nvSpPr>
          <p:spPr>
            <a:xfrm>
              <a:off x="1550988" y="3984175"/>
              <a:ext cx="19764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Bi-Weekly &amp; Quarterly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General community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Meetings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9"/>
          <p:cNvGrpSpPr/>
          <p:nvPr/>
        </p:nvGrpSpPr>
        <p:grpSpPr>
          <a:xfrm>
            <a:off x="4939375" y="1327051"/>
            <a:ext cx="2227200" cy="915300"/>
            <a:chOff x="594350" y="1886463"/>
            <a:chExt cx="2227200" cy="915300"/>
          </a:xfrm>
        </p:grpSpPr>
        <p:sp>
          <p:nvSpPr>
            <p:cNvPr id="242" name="Google Shape;242;p19"/>
            <p:cNvSpPr/>
            <p:nvPr/>
          </p:nvSpPr>
          <p:spPr>
            <a:xfrm>
              <a:off x="594350" y="1886463"/>
              <a:ext cx="2227200" cy="91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3" name="Google Shape;243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5950" y="1990175"/>
              <a:ext cx="1824000" cy="707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19"/>
          <p:cNvSpPr txBox="1"/>
          <p:nvPr/>
        </p:nvSpPr>
        <p:spPr>
          <a:xfrm>
            <a:off x="5256525" y="2240825"/>
            <a:ext cx="18240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MicroProfile Projects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39585" y="1356901"/>
            <a:ext cx="855600" cy="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/>
        </p:nvSpPr>
        <p:spPr>
          <a:xfrm>
            <a:off x="1780038" y="2240825"/>
            <a:ext cx="151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Google Groups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5256525" y="3070263"/>
            <a:ext cx="1649700" cy="1592950"/>
            <a:chOff x="3795938" y="2952175"/>
            <a:chExt cx="1649700" cy="1592950"/>
          </a:xfrm>
        </p:grpSpPr>
        <p:pic>
          <p:nvPicPr>
            <p:cNvPr id="248" name="Google Shape;248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72150" y="2952175"/>
              <a:ext cx="1368225" cy="136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19"/>
            <p:cNvSpPr txBox="1"/>
            <p:nvPr/>
          </p:nvSpPr>
          <p:spPr>
            <a:xfrm>
              <a:off x="3795938" y="4151525"/>
              <a:ext cx="1649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2"/>
                </a:rPr>
                <a:t>YouTube Channel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19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Get Involved!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06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MicroProfile is an open-source community specification for Enterprise Java microservices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community of individuals, organizations, and vendors collaborating within an open source Eclipse Foundation Working Group to bring microservices to the Enterprise Java  community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is MicroProfile?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MicroProfile</a:t>
            </a:r>
            <a:endParaRPr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P-Mark-gold-web.png" id="257" name="Google Shape;2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9150" y="2830425"/>
            <a:ext cx="2206099" cy="1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221900" y="4774825"/>
            <a:ext cx="8520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</a:t>
            </a:r>
            <a:r>
              <a:rPr lang="en" sz="1000">
                <a:solidFill>
                  <a:srgbClr val="FFFFFF"/>
                </a:solidFill>
              </a:rPr>
              <a:t>3</a:t>
            </a: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Eclipse Foundation, Inc. | Made available under the Eclipse Public  License 2.0 (EPL-2.0)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October 1st, 2020, MicroProfile became a member of the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Eclipse Working Group</a:t>
            </a:r>
            <a:r>
              <a:rPr lang="en" sz="1600">
                <a:solidFill>
                  <a:schemeClr val="dk1"/>
                </a:solidFill>
              </a:rPr>
              <a:t> to close its intellectual property gap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Charter</a:t>
            </a:r>
            <a:r>
              <a:rPr lang="en" sz="1600">
                <a:solidFill>
                  <a:schemeClr val="dk1"/>
                </a:solidFill>
              </a:rPr>
              <a:t> defines the MicroProfile Working Group vision and scope, governance, membership, and more.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MicroProfile component specifications follow the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MicroProfile Specification Process</a:t>
            </a:r>
            <a:r>
              <a:rPr lang="en" sz="1600">
                <a:solidFill>
                  <a:schemeClr val="dk1"/>
                </a:solidFill>
              </a:rPr>
              <a:t>, a compatible specialization of the Eclipse Specification Process.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MicroProfile 4.1 </a:t>
            </a:r>
            <a:r>
              <a:rPr lang="en" sz="1600">
                <a:solidFill>
                  <a:schemeClr val="dk1"/>
                </a:solidFill>
              </a:rPr>
              <a:t>is the first release delivered under the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MicroProfile Working Group </a:t>
            </a:r>
            <a:r>
              <a:rPr lang="en" sz="1600">
                <a:solidFill>
                  <a:schemeClr val="dk1"/>
                </a:solidFill>
              </a:rPr>
              <a:t>with compatible implementation declared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Working Group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</a:rPr>
              <a:t>Defined the compatible implementation for MicroProfile 6.0</a:t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>
                <a:solidFill>
                  <a:schemeClr val="dk1"/>
                </a:solidFill>
              </a:rPr>
              <a:t>[Required] Passing the 8 MicroProfile Specification TCKs</a:t>
            </a:r>
            <a:r>
              <a:rPr lang="en" sz="1600">
                <a:solidFill>
                  <a:schemeClr val="dk1"/>
                </a:solidFill>
              </a:rPr>
              <a:t> and Jakarta EE 10 Core Profile TCKs</a:t>
            </a:r>
            <a:endParaRPr sz="16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MicroProfile Config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MicroProfile Fault Tolerance 4.0</a:t>
            </a:r>
            <a:endParaRPr sz="13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MicroProfile Health 4.0</a:t>
            </a:r>
            <a:endParaRPr sz="13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MicroProfile JWT Authentication 2.1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MicroProfile Metrics 5.0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MicroProfile OpenAPI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MicroProfile Telemetry 1.0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MicroProfile Rest Client 3.0</a:t>
            </a:r>
            <a:endParaRPr sz="1000" u="sng">
              <a:solidFill>
                <a:schemeClr val="accent5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Jakarta EE 10 Core </a:t>
            </a:r>
            <a:r>
              <a:rPr lang="en" sz="1000" u="sng">
                <a:solidFill>
                  <a:schemeClr val="hlink"/>
                </a:solidFill>
                <a:hlinkClick r:id="rId12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Profile</a:t>
            </a:r>
            <a:endParaRPr sz="1000" u="sng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Java SE 11 or higher</a:t>
            </a:r>
            <a:endParaRPr sz="1400" u="sng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Release Compatible Implementation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Working Group Corporate Members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4563" y="2830300"/>
            <a:ext cx="1627200" cy="3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7925" y="4021225"/>
            <a:ext cx="17712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925" y="1548147"/>
            <a:ext cx="1329798" cy="6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250" y="3867625"/>
            <a:ext cx="1245834" cy="70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4975" y="2764600"/>
            <a:ext cx="1245824" cy="53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1688" y="1410172"/>
            <a:ext cx="1032381" cy="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36612" y="2748799"/>
            <a:ext cx="1049461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12450" y="1527064"/>
            <a:ext cx="707850" cy="70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24912" y="4057400"/>
            <a:ext cx="17712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77783" y="4031162"/>
            <a:ext cx="1682717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850" y="2637542"/>
            <a:ext cx="1412549" cy="81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1725" y="1237750"/>
            <a:ext cx="1198700" cy="11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31220" y="2885187"/>
            <a:ext cx="2308029" cy="3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00" y="1278288"/>
            <a:ext cx="1843038" cy="11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87676" y="3956450"/>
            <a:ext cx="254361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75450" y="3796625"/>
            <a:ext cx="24330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Current MicroProfile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5"/>
              </a:rPr>
              <a:t>Implementations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" name="Google Shape;111;p6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91168" y="1418737"/>
            <a:ext cx="2074382" cy="9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76117" y="2671829"/>
            <a:ext cx="1655133" cy="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/>
        </p:nvSpPr>
        <p:spPr>
          <a:xfrm>
            <a:off x="311700" y="1177600"/>
            <a:ext cx="85188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Released Dec 22nd, 2022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Offered in the release: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4 MicroProfile Component specifications (Telemetry, Metrics, JWT and OpenAPI) and adopts Jakarta EE 10 Core Profile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Release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6.0 Released!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5771725" y="1526850"/>
            <a:ext cx="3096900" cy="2496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358875" y="1526850"/>
            <a:ext cx="5240400" cy="24564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1876699" y="3843763"/>
            <a:ext cx="1934400" cy="30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MicroProfile 6.0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2271554" y="3015564"/>
            <a:ext cx="1206900" cy="5805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 EE 10 Core Profile 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4208419" y="1719929"/>
            <a:ext cx="12069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Config 3.0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529102" y="2355642"/>
            <a:ext cx="12069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Fault</a:t>
            </a:r>
            <a:b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Tolerance 4.0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2982744" y="2355641"/>
            <a:ext cx="1206900" cy="58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JWT</a:t>
            </a:r>
            <a:br>
              <a:rPr b="0" i="0" lang="en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Authentication  2.1</a:t>
            </a: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4200618" y="2353165"/>
            <a:ext cx="12069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4.0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1755366" y="2353178"/>
            <a:ext cx="1206900" cy="58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5.0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6121175" y="1886956"/>
            <a:ext cx="1153200" cy="580500"/>
          </a:xfrm>
          <a:prstGeom prst="rect">
            <a:avLst/>
          </a:prstGeom>
          <a:solidFill>
            <a:srgbClr val="1D2F42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Tracing 3.0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1743222" y="1709082"/>
            <a:ext cx="1218900" cy="58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API 3.1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217933" y="4362943"/>
            <a:ext cx="251100" cy="128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3498440" y="4351607"/>
            <a:ext cx="1462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Updated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4760608" y="4395082"/>
            <a:ext cx="251100" cy="1284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5041115" y="4373018"/>
            <a:ext cx="4248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 from last release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2308165" y="4373017"/>
            <a:ext cx="6738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2989220" y="1709082"/>
            <a:ext cx="12069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Rest Client 3.0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6620625" y="1352590"/>
            <a:ext cx="1398900" cy="303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Standalone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346031" y="3159272"/>
            <a:ext cx="1153200" cy="580500"/>
          </a:xfrm>
          <a:prstGeom prst="rect">
            <a:avLst/>
          </a:prstGeom>
          <a:solidFill>
            <a:srgbClr val="1D2F42"/>
          </a:solidFill>
          <a:ln cap="flat" cmpd="sng" w="9525">
            <a:solidFill>
              <a:srgbClr val="0000F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 Propagation 1.3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6129428" y="3159272"/>
            <a:ext cx="1153200" cy="58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Streams Operators 3.0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6585575" y="3909900"/>
            <a:ext cx="1469100" cy="17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Outside umbrella</a:t>
            </a:r>
            <a:endParaRPr b="1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6129428" y="2524510"/>
            <a:ext cx="1153200" cy="5805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Messaging 3.0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346031" y="2524510"/>
            <a:ext cx="1153200" cy="580500"/>
          </a:xfrm>
          <a:prstGeom prst="rect">
            <a:avLst/>
          </a:prstGeom>
          <a:solidFill>
            <a:srgbClr val="1D2F42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GraphQL  2.0</a:t>
            </a:r>
            <a:endParaRPr b="0" i="0" sz="1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346031" y="1886956"/>
            <a:ext cx="1153200" cy="580500"/>
          </a:xfrm>
          <a:prstGeom prst="rect">
            <a:avLst/>
          </a:prstGeom>
          <a:solidFill>
            <a:srgbClr val="1D2F42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LRA 2.0</a:t>
            </a:r>
            <a:endParaRPr b="0" i="0" sz="1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8"/>
          <p:cNvSpPr txBox="1"/>
          <p:nvPr>
            <p:ph type="title"/>
          </p:nvPr>
        </p:nvSpPr>
        <p:spPr>
          <a:xfrm>
            <a:off x="149525" y="295200"/>
            <a:ext cx="53310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MicroProfile Releases in 2022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562979" y="1723817"/>
            <a:ext cx="11532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2F42"/>
                </a:solidFill>
                <a:latin typeface="Proxima Nova"/>
                <a:ea typeface="Proxima Nova"/>
                <a:cs typeface="Proxima Nova"/>
                <a:sym typeface="Proxima Nova"/>
              </a:rPr>
              <a:t>Telemetry 1.0     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2029565" y="4369767"/>
            <a:ext cx="251100" cy="128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Config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483450" y="1421775"/>
            <a:ext cx="79890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an easy to use and flexible system for application configuration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TCK was updated to allow it running with either Jakarta EE 10 </a:t>
            </a:r>
            <a:r>
              <a:rPr lang="en" sz="1600">
                <a:solidFill>
                  <a:schemeClr val="dk1"/>
                </a:solidFill>
              </a:rPr>
              <a:t>C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ore </a:t>
            </a:r>
            <a:r>
              <a:rPr lang="en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P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rofile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Jakarta EE 9.1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