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Merriweather Light"/>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
      <p:font typeface="Open Sans SemiBold"/>
      <p:regular r:id="rId33"/>
      <p:bold r:id="rId34"/>
      <p:italic r:id="rId35"/>
      <p:boldItalic r:id="rId36"/>
    </p:embeddedFont>
    <p:embeddedFont>
      <p:font typeface="Vidaloka"/>
      <p:regular r:id="rId37"/>
    </p:embeddedFont>
    <p:embeddedFont>
      <p:font typeface="Russo One"/>
      <p:regular r:id="rId38"/>
    </p:embeddedFont>
    <p:embeddedFont>
      <p:font typeface="Mako"/>
      <p:regular r:id="rId39"/>
    </p:embeddedFont>
    <p:embeddedFont>
      <p:font typeface="Crimson Text"/>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rimsonText-regular.fntdata"/><Relationship Id="rId42" Type="http://schemas.openxmlformats.org/officeDocument/2006/relationships/font" Target="fonts/CrimsonText-italic.fntdata"/><Relationship Id="rId41" Type="http://schemas.openxmlformats.org/officeDocument/2006/relationships/font" Target="fonts/CrimsonText-bold.fntdata"/><Relationship Id="rId44" Type="http://schemas.openxmlformats.org/officeDocument/2006/relationships/font" Target="fonts/OpenSans-regular.fntdata"/><Relationship Id="rId43" Type="http://schemas.openxmlformats.org/officeDocument/2006/relationships/font" Target="fonts/CrimsonText-boldItalic.fntdata"/><Relationship Id="rId46" Type="http://schemas.openxmlformats.org/officeDocument/2006/relationships/font" Target="fonts/OpenSans-italic.fntdata"/><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33" Type="http://schemas.openxmlformats.org/officeDocument/2006/relationships/font" Target="fonts/OpenSansSemiBold-regular.fntdata"/><Relationship Id="rId32" Type="http://schemas.openxmlformats.org/officeDocument/2006/relationships/font" Target="fonts/Lato-boldItalic.fntdata"/><Relationship Id="rId35" Type="http://schemas.openxmlformats.org/officeDocument/2006/relationships/font" Target="fonts/OpenSansSemiBold-italic.fntdata"/><Relationship Id="rId34" Type="http://schemas.openxmlformats.org/officeDocument/2006/relationships/font" Target="fonts/OpenSansSemiBold-bold.fntdata"/><Relationship Id="rId37" Type="http://schemas.openxmlformats.org/officeDocument/2006/relationships/font" Target="fonts/Vidaloka-regular.fntdata"/><Relationship Id="rId36" Type="http://schemas.openxmlformats.org/officeDocument/2006/relationships/font" Target="fonts/OpenSansSemiBold-boldItalic.fntdata"/><Relationship Id="rId39" Type="http://schemas.openxmlformats.org/officeDocument/2006/relationships/font" Target="fonts/Mako-regular.fntdata"/><Relationship Id="rId38" Type="http://schemas.openxmlformats.org/officeDocument/2006/relationships/font" Target="fonts/RussoOne-regular.fntdata"/><Relationship Id="rId20" Type="http://schemas.openxmlformats.org/officeDocument/2006/relationships/font" Target="fonts/Roboto-boldItalic.fntdata"/><Relationship Id="rId22" Type="http://schemas.openxmlformats.org/officeDocument/2006/relationships/font" Target="fonts/MerriweatherLight-bold.fntdata"/><Relationship Id="rId21" Type="http://schemas.openxmlformats.org/officeDocument/2006/relationships/font" Target="fonts/MerriweatherLight-regular.fntdata"/><Relationship Id="rId24" Type="http://schemas.openxmlformats.org/officeDocument/2006/relationships/font" Target="fonts/MerriweatherLight-boldItalic.fntdata"/><Relationship Id="rId23" Type="http://schemas.openxmlformats.org/officeDocument/2006/relationships/font" Target="fonts/MerriweatherLight-italic.fntdata"/><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29" Type="http://schemas.openxmlformats.org/officeDocument/2006/relationships/font" Target="fonts/Lat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e9d6b8832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e9d6b8832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e9d6b8832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e9d6b8832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e9d6b8832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e9d6b8832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e9d6b8832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e9d6b8832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e9d6b883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e9d6b883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5aad17dc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5aad17dc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cc7554a04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cc7554a04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e9d6b8832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e9d6b8832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40000" y="2142450"/>
            <a:ext cx="7064100" cy="85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Industria de </a:t>
            </a:r>
            <a:r>
              <a:rPr lang="en" sz="5000"/>
              <a:t>videojuegos</a:t>
            </a:r>
            <a:endParaRPr sz="5000"/>
          </a:p>
        </p:txBody>
      </p:sp>
      <p:sp>
        <p:nvSpPr>
          <p:cNvPr id="473" name="Google Shape;473;p54"/>
          <p:cNvSpPr txBox="1"/>
          <p:nvPr>
            <p:ph idx="1" type="subTitle"/>
          </p:nvPr>
        </p:nvSpPr>
        <p:spPr>
          <a:xfrm>
            <a:off x="1039950" y="287555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¿Qué factores influyen en el </a:t>
            </a:r>
            <a:r>
              <a:rPr lang="en">
                <a:solidFill>
                  <a:schemeClr val="dk1"/>
                </a:solidFill>
              </a:rPr>
              <a:t>éxito</a:t>
            </a:r>
            <a:r>
              <a:rPr lang="en">
                <a:solidFill>
                  <a:schemeClr val="dk1"/>
                </a:solidFill>
              </a:rPr>
              <a:t> de un videojuego?</a:t>
            </a:r>
            <a:endParaRPr/>
          </a:p>
        </p:txBody>
      </p:sp>
      <p:sp>
        <p:nvSpPr>
          <p:cNvPr id="474" name="Google Shape;474;p54"/>
          <p:cNvSpPr txBox="1"/>
          <p:nvPr>
            <p:ph idx="1" type="subTitle"/>
          </p:nvPr>
        </p:nvSpPr>
        <p:spPr>
          <a:xfrm>
            <a:off x="1039950" y="3220025"/>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Autor: Carlos González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3"/>
          <p:cNvSpPr txBox="1"/>
          <p:nvPr>
            <p:ph type="title"/>
          </p:nvPr>
        </p:nvSpPr>
        <p:spPr>
          <a:xfrm>
            <a:off x="713225" y="445025"/>
            <a:ext cx="828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Cual es el impacto de las reseñas en la popularidad de un juego</a:t>
            </a:r>
            <a:r>
              <a:rPr lang="en"/>
              <a:t>? </a:t>
            </a:r>
            <a:endParaRPr/>
          </a:p>
        </p:txBody>
      </p:sp>
      <p:sp>
        <p:nvSpPr>
          <p:cNvPr id="549" name="Google Shape;549;p63"/>
          <p:cNvSpPr txBox="1"/>
          <p:nvPr/>
        </p:nvSpPr>
        <p:spPr>
          <a:xfrm>
            <a:off x="4983425" y="1568650"/>
            <a:ext cx="4012500" cy="264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2"/>
                </a:solidFill>
                <a:latin typeface="Montserrat"/>
                <a:ea typeface="Montserrat"/>
                <a:cs typeface="Montserrat"/>
                <a:sym typeface="Montserrat"/>
              </a:rPr>
              <a:t>Del ‘Gráfico 3’ mostrado a la izquierda se puede ver que hay una gran concentración de juegos con menos de 1000 reseñas, y estos juegos abarcan un amplio rango de jugadas, desde muy pocas hasta cerca de 100,000. Esto sugiere que muchos juegos reciben pocas reseñas independientemente de su popularidad en términos de jugadas.</a:t>
            </a:r>
            <a:endParaRPr sz="1300">
              <a:solidFill>
                <a:schemeClr val="dk2"/>
              </a:solidFill>
              <a:latin typeface="Montserrat"/>
              <a:ea typeface="Montserrat"/>
              <a:cs typeface="Montserrat"/>
              <a:sym typeface="Montserrat"/>
            </a:endParaRPr>
          </a:p>
          <a:p>
            <a:pPr indent="0" lvl="0" marL="0" rtl="0" algn="just">
              <a:spcBef>
                <a:spcPts val="0"/>
              </a:spcBef>
              <a:spcAft>
                <a:spcPts val="0"/>
              </a:spcAft>
              <a:buNone/>
            </a:pPr>
            <a:r>
              <a:rPr lang="en" sz="1300">
                <a:solidFill>
                  <a:schemeClr val="dk2"/>
                </a:solidFill>
                <a:latin typeface="Montserrat"/>
                <a:ea typeface="Montserrat"/>
                <a:cs typeface="Montserrat"/>
                <a:sym typeface="Montserrat"/>
              </a:rPr>
              <a:t>Los juegos con más de 1,000 reseñas están dispersos y no muestran una tendencia clara en cuanto al número de jugadas. Algunos juegos con un número elevado de reseñas tienen muchas jugadas, mientras que otros tienen menos.</a:t>
            </a:r>
            <a:endParaRPr sz="1300">
              <a:solidFill>
                <a:schemeClr val="dk2"/>
              </a:solidFill>
              <a:latin typeface="Montserrat"/>
              <a:ea typeface="Montserrat"/>
              <a:cs typeface="Montserrat"/>
              <a:sym typeface="Montserrat"/>
            </a:endParaRPr>
          </a:p>
        </p:txBody>
      </p:sp>
      <p:sp>
        <p:nvSpPr>
          <p:cNvPr id="550" name="Google Shape;550;p63"/>
          <p:cNvSpPr txBox="1"/>
          <p:nvPr/>
        </p:nvSpPr>
        <p:spPr>
          <a:xfrm>
            <a:off x="647175" y="4492575"/>
            <a:ext cx="465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Gráfico 3. Reviews vs Plays</a:t>
            </a:r>
            <a:endParaRPr>
              <a:solidFill>
                <a:schemeClr val="dk2"/>
              </a:solidFill>
              <a:latin typeface="Montserrat"/>
              <a:ea typeface="Montserrat"/>
              <a:cs typeface="Montserrat"/>
              <a:sym typeface="Montserrat"/>
            </a:endParaRPr>
          </a:p>
        </p:txBody>
      </p:sp>
      <p:pic>
        <p:nvPicPr>
          <p:cNvPr id="551" name="Google Shape;551;p63"/>
          <p:cNvPicPr preferRelativeResize="0"/>
          <p:nvPr/>
        </p:nvPicPr>
        <p:blipFill>
          <a:blip r:embed="rId3">
            <a:alphaModFix/>
          </a:blip>
          <a:stretch>
            <a:fillRect/>
          </a:stretch>
        </p:blipFill>
        <p:spPr>
          <a:xfrm>
            <a:off x="647175" y="1413650"/>
            <a:ext cx="4159384" cy="317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4"/>
          <p:cNvSpPr txBox="1"/>
          <p:nvPr>
            <p:ph type="title"/>
          </p:nvPr>
        </p:nvSpPr>
        <p:spPr>
          <a:xfrm>
            <a:off x="713275" y="284950"/>
            <a:ext cx="828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equipo de desarrollo tiene los juegos con mayores rating? </a:t>
            </a:r>
            <a:endParaRPr/>
          </a:p>
        </p:txBody>
      </p:sp>
      <p:sp>
        <p:nvSpPr>
          <p:cNvPr id="557" name="Google Shape;557;p64"/>
          <p:cNvSpPr txBox="1"/>
          <p:nvPr/>
        </p:nvSpPr>
        <p:spPr>
          <a:xfrm>
            <a:off x="5452975" y="1270250"/>
            <a:ext cx="3543000" cy="305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Montserrat"/>
                <a:ea typeface="Montserrat"/>
                <a:cs typeface="Montserrat"/>
                <a:sym typeface="Montserrat"/>
              </a:rPr>
              <a:t>Del ‘Gráfico 4’ mostrado a la izquierda se puede ver que l</a:t>
            </a:r>
            <a:r>
              <a:rPr lang="en">
                <a:solidFill>
                  <a:schemeClr val="dk2"/>
                </a:solidFill>
                <a:latin typeface="Montserrat"/>
                <a:ea typeface="Montserrat"/>
                <a:cs typeface="Montserrat"/>
                <a:sym typeface="Montserrat"/>
              </a:rPr>
              <a:t>os equipos con las calificaciones promedio más altas tienen calificaciones cercanas a 4.5 o superiores. Esto indica que estos equipos consistentemente producen juegos de alta calidad según las calificaciones de los usuarios.</a:t>
            </a:r>
            <a:endParaRPr>
              <a:solidFill>
                <a:schemeClr val="dk2"/>
              </a:solidFill>
              <a:latin typeface="Montserrat"/>
              <a:ea typeface="Montserrat"/>
              <a:cs typeface="Montserrat"/>
              <a:sym typeface="Montserrat"/>
            </a:endParaRPr>
          </a:p>
          <a:p>
            <a:pPr indent="0" lvl="0" marL="0" rtl="0" algn="just">
              <a:spcBef>
                <a:spcPts val="0"/>
              </a:spcBef>
              <a:spcAft>
                <a:spcPts val="0"/>
              </a:spcAft>
              <a:buNone/>
            </a:pPr>
            <a:r>
              <a:rPr lang="en">
                <a:solidFill>
                  <a:schemeClr val="dk2"/>
                </a:solidFill>
                <a:latin typeface="Montserrat"/>
                <a:ea typeface="Montserrat"/>
                <a:cs typeface="Montserrat"/>
                <a:sym typeface="Montserrat"/>
              </a:rPr>
              <a:t>Equipos como "Sony Computer Entertainment" y "FromSoftware" aparecen múltiples veces, lo que sugiere una reputación consistente de alta calidad en sus juegos. </a:t>
            </a:r>
            <a:endParaRPr>
              <a:solidFill>
                <a:schemeClr val="dk2"/>
              </a:solidFill>
              <a:latin typeface="Montserrat"/>
              <a:ea typeface="Montserrat"/>
              <a:cs typeface="Montserrat"/>
              <a:sym typeface="Montserrat"/>
            </a:endParaRPr>
          </a:p>
        </p:txBody>
      </p:sp>
      <p:sp>
        <p:nvSpPr>
          <p:cNvPr id="558" name="Google Shape;558;p64"/>
          <p:cNvSpPr txBox="1"/>
          <p:nvPr/>
        </p:nvSpPr>
        <p:spPr>
          <a:xfrm>
            <a:off x="647175" y="4492575"/>
            <a:ext cx="465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Gráfico 4. Average Rating by Top 20 Teams.</a:t>
            </a:r>
            <a:endParaRPr>
              <a:solidFill>
                <a:schemeClr val="dk2"/>
              </a:solidFill>
              <a:latin typeface="Montserrat"/>
              <a:ea typeface="Montserrat"/>
              <a:cs typeface="Montserrat"/>
              <a:sym typeface="Montserrat"/>
            </a:endParaRPr>
          </a:p>
        </p:txBody>
      </p:sp>
      <p:pic>
        <p:nvPicPr>
          <p:cNvPr id="559" name="Google Shape;559;p64"/>
          <p:cNvPicPr preferRelativeResize="0"/>
          <p:nvPr/>
        </p:nvPicPr>
        <p:blipFill>
          <a:blip r:embed="rId3">
            <a:alphaModFix/>
          </a:blip>
          <a:stretch>
            <a:fillRect/>
          </a:stretch>
        </p:blipFill>
        <p:spPr>
          <a:xfrm>
            <a:off x="154100" y="1323225"/>
            <a:ext cx="5234825" cy="316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5"/>
          <p:cNvSpPr txBox="1"/>
          <p:nvPr>
            <p:ph type="title"/>
          </p:nvPr>
        </p:nvSpPr>
        <p:spPr>
          <a:xfrm>
            <a:off x="137000" y="3276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y Conclusiones</a:t>
            </a:r>
            <a:endParaRPr/>
          </a:p>
        </p:txBody>
      </p:sp>
      <p:sp>
        <p:nvSpPr>
          <p:cNvPr id="565" name="Google Shape;565;p65"/>
          <p:cNvSpPr txBox="1"/>
          <p:nvPr>
            <p:ph idx="1" type="body"/>
          </p:nvPr>
        </p:nvSpPr>
        <p:spPr>
          <a:xfrm>
            <a:off x="137000" y="1017725"/>
            <a:ext cx="3672600" cy="3295800"/>
          </a:xfrm>
          <a:prstGeom prst="rect">
            <a:avLst/>
          </a:prstGeom>
        </p:spPr>
        <p:txBody>
          <a:bodyPr anchorCtr="0" anchor="t" bIns="91425" lIns="91425" spcFirstLastPara="1" rIns="91425" wrap="square" tIns="91425">
            <a:noAutofit/>
          </a:bodyPr>
          <a:lstStyle/>
          <a:p>
            <a:pPr indent="0" lvl="0" marL="0" rtl="0" algn="just">
              <a:lnSpc>
                <a:spcPct val="135714"/>
              </a:lnSpc>
              <a:spcBef>
                <a:spcPts val="0"/>
              </a:spcBef>
              <a:spcAft>
                <a:spcPts val="0"/>
              </a:spcAft>
              <a:buClr>
                <a:schemeClr val="dk1"/>
              </a:buClr>
              <a:buSzPts val="1100"/>
              <a:buFont typeface="Arial"/>
              <a:buNone/>
            </a:pPr>
            <a:r>
              <a:rPr lang="en" sz="1050">
                <a:solidFill>
                  <a:schemeClr val="dk1"/>
                </a:solidFill>
              </a:rPr>
              <a:t>Insights:</a:t>
            </a:r>
            <a:endParaRPr sz="1050">
              <a:solidFill>
                <a:schemeClr val="dk1"/>
              </a:solidFill>
            </a:endParaRPr>
          </a:p>
          <a:p>
            <a:pPr indent="0" lvl="0" marL="0" rtl="0" algn="just">
              <a:lnSpc>
                <a:spcPct val="135714"/>
              </a:lnSpc>
              <a:spcBef>
                <a:spcPts val="0"/>
              </a:spcBef>
              <a:spcAft>
                <a:spcPts val="0"/>
              </a:spcAft>
              <a:buClr>
                <a:schemeClr val="dk1"/>
              </a:buClr>
              <a:buSzPts val="1100"/>
              <a:buFont typeface="Arial"/>
              <a:buNone/>
            </a:pPr>
            <a:r>
              <a:rPr lang="en" sz="1050">
                <a:solidFill>
                  <a:schemeClr val="dk1"/>
                </a:solidFill>
              </a:rPr>
              <a:t>* Los juegos con mayor cantidad de veces jugados tienden a ser mejor calificados.</a:t>
            </a:r>
            <a:endParaRPr sz="1050">
              <a:solidFill>
                <a:schemeClr val="dk1"/>
              </a:solidFill>
            </a:endParaRPr>
          </a:p>
          <a:p>
            <a:pPr indent="0" lvl="0" marL="0" rtl="0" algn="just">
              <a:lnSpc>
                <a:spcPct val="135714"/>
              </a:lnSpc>
              <a:spcBef>
                <a:spcPts val="0"/>
              </a:spcBef>
              <a:spcAft>
                <a:spcPts val="0"/>
              </a:spcAft>
              <a:buClr>
                <a:schemeClr val="dk1"/>
              </a:buClr>
              <a:buSzPts val="1100"/>
              <a:buFont typeface="Arial"/>
              <a:buNone/>
            </a:pPr>
            <a:r>
              <a:rPr lang="en" sz="1050">
                <a:solidFill>
                  <a:schemeClr val="dk1"/>
                </a:solidFill>
              </a:rPr>
              <a:t>* La calidad de los juegos es percibida de manera diversa, especialmente entre aquellos con menos jugadas.</a:t>
            </a:r>
            <a:endParaRPr sz="1050">
              <a:solidFill>
                <a:schemeClr val="dk1"/>
              </a:solidFill>
            </a:endParaRPr>
          </a:p>
          <a:p>
            <a:pPr indent="0" lvl="0" marL="0" rtl="0" algn="just">
              <a:lnSpc>
                <a:spcPct val="135714"/>
              </a:lnSpc>
              <a:spcBef>
                <a:spcPts val="0"/>
              </a:spcBef>
              <a:spcAft>
                <a:spcPts val="0"/>
              </a:spcAft>
              <a:buClr>
                <a:schemeClr val="dk1"/>
              </a:buClr>
              <a:buSzPts val="1100"/>
              <a:buFont typeface="Arial"/>
              <a:buNone/>
            </a:pPr>
            <a:r>
              <a:rPr lang="en" sz="1050">
                <a:solidFill>
                  <a:schemeClr val="dk1"/>
                </a:solidFill>
              </a:rPr>
              <a:t>* La cantidad de reseñas no siempre refleja la popularidad del juego, lo que indica que esta es influenciada por otros factores.</a:t>
            </a:r>
            <a:endParaRPr sz="1050">
              <a:solidFill>
                <a:schemeClr val="dk1"/>
              </a:solidFill>
            </a:endParaRPr>
          </a:p>
          <a:p>
            <a:pPr indent="0" lvl="0" marL="0" rtl="0" algn="just">
              <a:lnSpc>
                <a:spcPct val="135714"/>
              </a:lnSpc>
              <a:spcBef>
                <a:spcPts val="0"/>
              </a:spcBef>
              <a:spcAft>
                <a:spcPts val="0"/>
              </a:spcAft>
              <a:buClr>
                <a:schemeClr val="dk1"/>
              </a:buClr>
              <a:buSzPts val="1100"/>
              <a:buFont typeface="Arial"/>
              <a:buNone/>
            </a:pPr>
            <a:r>
              <a:rPr lang="en" sz="1050">
                <a:solidFill>
                  <a:schemeClr val="dk1"/>
                </a:solidFill>
              </a:rPr>
              <a:t>* Algunos desarrolladores tienen una reputación constante de alta calidad, tanto en estudios grandes como independientes.</a:t>
            </a:r>
            <a:endParaRPr sz="105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1200"/>
              </a:spcAft>
              <a:buNone/>
            </a:pPr>
            <a:r>
              <a:t/>
            </a:r>
            <a:endParaRPr sz="1200">
              <a:solidFill>
                <a:schemeClr val="dk1"/>
              </a:solidFill>
            </a:endParaRPr>
          </a:p>
        </p:txBody>
      </p:sp>
      <p:sp>
        <p:nvSpPr>
          <p:cNvPr id="566" name="Google Shape;566;p65"/>
          <p:cNvSpPr txBox="1"/>
          <p:nvPr/>
        </p:nvSpPr>
        <p:spPr>
          <a:xfrm>
            <a:off x="4236450" y="853650"/>
            <a:ext cx="4535400" cy="34362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Clr>
                <a:schemeClr val="dk1"/>
              </a:buClr>
              <a:buSzPts val="1100"/>
              <a:buFont typeface="Arial"/>
              <a:buNone/>
            </a:pPr>
            <a:r>
              <a:rPr lang="en" sz="950">
                <a:solidFill>
                  <a:schemeClr val="dk1"/>
                </a:solidFill>
                <a:latin typeface="Montserrat"/>
                <a:ea typeface="Montserrat"/>
                <a:cs typeface="Montserrat"/>
                <a:sym typeface="Montserrat"/>
              </a:rPr>
              <a:t>En conclusión, se tiene una relación entre la calidad percibida por los usuarios y la popularidad de los juegos. Los juegos más jugados generalmente reciben calificaciones más altas, lo que indica que los jugadores suelen dedicar más tiempo a los juegos que consideran de alta calidad. Pese a esto, es importante destacar que la percepción de la calidad entre los usuarios varía significativamente. Esta diversidad es particularmente evidente en los juegos con menos jugadas, donde se pueden tener calificaciones más variables debido a los gustos y experiencias de los jugadores.</a:t>
            </a:r>
            <a:endParaRPr sz="950">
              <a:solidFill>
                <a:schemeClr val="dk1"/>
              </a:solidFill>
              <a:latin typeface="Montserrat"/>
              <a:ea typeface="Montserrat"/>
              <a:cs typeface="Montserrat"/>
              <a:sym typeface="Montserrat"/>
            </a:endParaRPr>
          </a:p>
          <a:p>
            <a:pPr indent="0" lvl="0" marL="0" rtl="0" algn="just">
              <a:lnSpc>
                <a:spcPct val="135714"/>
              </a:lnSpc>
              <a:spcBef>
                <a:spcPts val="0"/>
              </a:spcBef>
              <a:spcAft>
                <a:spcPts val="0"/>
              </a:spcAft>
              <a:buClr>
                <a:schemeClr val="dk1"/>
              </a:buClr>
              <a:buSzPts val="1100"/>
              <a:buFont typeface="Arial"/>
              <a:buNone/>
            </a:pPr>
            <a:r>
              <a:t/>
            </a:r>
            <a:endParaRPr sz="950">
              <a:solidFill>
                <a:schemeClr val="dk1"/>
              </a:solidFill>
              <a:latin typeface="Montserrat"/>
              <a:ea typeface="Montserrat"/>
              <a:cs typeface="Montserrat"/>
              <a:sym typeface="Montserrat"/>
            </a:endParaRPr>
          </a:p>
          <a:p>
            <a:pPr indent="0" lvl="0" marL="0" rtl="0" algn="just">
              <a:lnSpc>
                <a:spcPct val="135714"/>
              </a:lnSpc>
              <a:spcBef>
                <a:spcPts val="0"/>
              </a:spcBef>
              <a:spcAft>
                <a:spcPts val="0"/>
              </a:spcAft>
              <a:buClr>
                <a:schemeClr val="dk1"/>
              </a:buClr>
              <a:buSzPts val="1100"/>
              <a:buFont typeface="Arial"/>
              <a:buNone/>
            </a:pPr>
            <a:r>
              <a:rPr lang="en" sz="950">
                <a:solidFill>
                  <a:schemeClr val="dk1"/>
                </a:solidFill>
                <a:latin typeface="Montserrat"/>
                <a:ea typeface="Montserrat"/>
                <a:cs typeface="Montserrat"/>
                <a:sym typeface="Montserrat"/>
              </a:rPr>
              <a:t>Por último, aunque la popularidad y la calidad están relacionadas, los gustos son subjetivos, lo que puede llegar a afectar la popularidad de un videojuego según como lo aprecie el usuario. Los desarrolladores que entregan regularmente juegos de alta calidad pueden lograr mayores ventas al sacar nuevos títulos, debido a que los usuarios confían en que estos serán de la calidad esperada. Esto demuestra la importancia de comprender las diversas expectativas de los jugadores y mantener altos estándares de calidad para lograr el éxito a largo plazo en el sector de los videojuegos.</a:t>
            </a:r>
            <a:endParaRPr sz="9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Motivación</a:t>
            </a:r>
            <a:endParaRPr/>
          </a:p>
        </p:txBody>
      </p:sp>
      <p:sp>
        <p:nvSpPr>
          <p:cNvPr id="480" name="Google Shape;480;p55"/>
          <p:cNvSpPr txBox="1"/>
          <p:nvPr>
            <p:ph idx="4" type="title"/>
          </p:nvPr>
        </p:nvSpPr>
        <p:spPr>
          <a:xfrm>
            <a:off x="41664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1" name="Google Shape;481;p55"/>
          <p:cNvSpPr txBox="1"/>
          <p:nvPr>
            <p:ph idx="13" type="title"/>
          </p:nvPr>
        </p:nvSpPr>
        <p:spPr>
          <a:xfrm>
            <a:off x="2824550" y="274173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82" name="Google Shape;482;p55"/>
          <p:cNvSpPr txBox="1"/>
          <p:nvPr>
            <p:ph idx="2" type="title"/>
          </p:nvPr>
        </p:nvSpPr>
        <p:spPr>
          <a:xfrm>
            <a:off x="14826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3" name="Google Shape;483;p55"/>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Objetivo</a:t>
            </a:r>
            <a:endParaRPr/>
          </a:p>
        </p:txBody>
      </p:sp>
      <p:sp>
        <p:nvSpPr>
          <p:cNvPr id="484" name="Google Shape;484;p55"/>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Metadata</a:t>
            </a:r>
            <a:endParaRPr/>
          </a:p>
        </p:txBody>
      </p:sp>
      <p:sp>
        <p:nvSpPr>
          <p:cNvPr id="485" name="Google Shape;485;p55"/>
          <p:cNvSpPr txBox="1"/>
          <p:nvPr>
            <p:ph idx="7" type="title"/>
          </p:nvPr>
        </p:nvSpPr>
        <p:spPr>
          <a:xfrm>
            <a:off x="68502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6" name="Google Shape;486;p55"/>
          <p:cNvSpPr txBox="1"/>
          <p:nvPr>
            <p:ph idx="9" type="title"/>
          </p:nvPr>
        </p:nvSpPr>
        <p:spPr>
          <a:xfrm>
            <a:off x="2061950" y="334122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Análisis Exploratorio</a:t>
            </a:r>
            <a:endParaRPr/>
          </a:p>
        </p:txBody>
      </p:sp>
      <p:sp>
        <p:nvSpPr>
          <p:cNvPr id="487" name="Google Shape;487;p55"/>
          <p:cNvSpPr txBox="1"/>
          <p:nvPr>
            <p:ph idx="15" type="title"/>
          </p:nvPr>
        </p:nvSpPr>
        <p:spPr>
          <a:xfrm>
            <a:off x="4745750" y="334122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Insights y Conclusiones</a:t>
            </a:r>
            <a:endParaRPr/>
          </a:p>
        </p:txBody>
      </p:sp>
      <p:sp>
        <p:nvSpPr>
          <p:cNvPr id="488" name="Google Shape;488;p55"/>
          <p:cNvSpPr txBox="1"/>
          <p:nvPr>
            <p:ph idx="16" type="title"/>
          </p:nvPr>
        </p:nvSpPr>
        <p:spPr>
          <a:xfrm>
            <a:off x="5508350" y="274173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89" name="Google Shape;489;p5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Tabla de contenido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Motivación</a:t>
            </a:r>
            <a:endParaRPr/>
          </a:p>
        </p:txBody>
      </p:sp>
      <p:sp>
        <p:nvSpPr>
          <p:cNvPr id="495" name="Google Shape;495;p56"/>
          <p:cNvSpPr txBox="1"/>
          <p:nvPr>
            <p:ph idx="1" type="body"/>
          </p:nvPr>
        </p:nvSpPr>
        <p:spPr>
          <a:xfrm>
            <a:off x="713250" y="1080850"/>
            <a:ext cx="7717500" cy="3295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200">
                <a:solidFill>
                  <a:schemeClr val="dk1"/>
                </a:solidFill>
              </a:rPr>
              <a:t>En la industria de los videojuegos, comprender los factores que influyen en el éxito de un juego es de vital importancia. Se lanzan miles de </a:t>
            </a:r>
            <a:r>
              <a:rPr lang="en" sz="1200">
                <a:solidFill>
                  <a:schemeClr val="dk1"/>
                </a:solidFill>
              </a:rPr>
              <a:t>títulos</a:t>
            </a:r>
            <a:r>
              <a:rPr lang="en" sz="1200">
                <a:solidFill>
                  <a:schemeClr val="dk1"/>
                </a:solidFill>
              </a:rPr>
              <a:t> cada año, por lo que existe un mercado donde las preferencias de los jugadores pueden cambiar rápidamente. Según esto, la capacidad de obtener insights basados en datos es crucial para tomar decisiones informadas que maximicen las oportunidades de éxito.</a:t>
            </a:r>
            <a:endParaRPr sz="1200">
              <a:solidFill>
                <a:schemeClr val="dk1"/>
              </a:solidFill>
            </a:endParaRPr>
          </a:p>
          <a:p>
            <a:pPr indent="0" lvl="0" marL="0" rtl="0" algn="just">
              <a:lnSpc>
                <a:spcPct val="115000"/>
              </a:lnSpc>
              <a:spcBef>
                <a:spcPts val="1200"/>
              </a:spcBef>
              <a:spcAft>
                <a:spcPts val="0"/>
              </a:spcAft>
              <a:buNone/>
            </a:pPr>
            <a:r>
              <a:rPr lang="en" sz="1200">
                <a:solidFill>
                  <a:schemeClr val="dk1"/>
                </a:solidFill>
              </a:rPr>
              <a:t>El análisis de datos en la industria de los videojuegos no solo permite identificar las tendencias y patrones actuales, sino que también proporciona una base sólida para predecir el rendimiento futuro de los juegos. Estos datos se pueden utilizar para ajustar estrategias de desarrollo, marketing y ventas, asegurando que los productos se alineen con las expectativas y deseos de los jugadores.</a:t>
            </a:r>
            <a:endParaRPr sz="1200">
              <a:solidFill>
                <a:schemeClr val="dk1"/>
              </a:solidFill>
            </a:endParaRPr>
          </a:p>
          <a:p>
            <a:pPr indent="0" lvl="0" marL="0" rtl="0" algn="just">
              <a:lnSpc>
                <a:spcPct val="115000"/>
              </a:lnSpc>
              <a:spcBef>
                <a:spcPts val="1200"/>
              </a:spcBef>
              <a:spcAft>
                <a:spcPts val="0"/>
              </a:spcAft>
              <a:buNone/>
            </a:pPr>
            <a:r>
              <a:rPr lang="en" sz="1200">
                <a:solidFill>
                  <a:schemeClr val="dk1"/>
                </a:solidFill>
              </a:rPr>
              <a:t>Este análisis se centra en un dataframe que contiene información detallada sobre una colección de juegos. El dataset incluye diversas características que podrían influir en la popularidad y el rendimiento de un juego, tales como el título del juego, la fecha de lanzamiento, el equipo de desarrollo, la calificación promedio, el número de reseñas, los géneros del juego, el número de jugadas y el número de veces que un juego ha sido añadido a la lista de deseos de los usuarios.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highlight>
                <a:srgbClr val="383838"/>
              </a:highlight>
              <a:latin typeface="Roboto"/>
              <a:ea typeface="Roboto"/>
              <a:cs typeface="Roboto"/>
              <a:sym typeface="Roboto"/>
            </a:endParaRPr>
          </a:p>
          <a:p>
            <a:pPr indent="0" lvl="0" marL="0" rtl="0" algn="l">
              <a:spcBef>
                <a:spcPts val="5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501" name="Google Shape;501;p57"/>
          <p:cNvSpPr txBox="1"/>
          <p:nvPr>
            <p:ph idx="1" type="body"/>
          </p:nvPr>
        </p:nvSpPr>
        <p:spPr>
          <a:xfrm>
            <a:off x="713250" y="1080850"/>
            <a:ext cx="7717500" cy="3295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Se tiene como objetivo utilizar el dataset a estudiar para realizar un análisis que </a:t>
            </a:r>
            <a:r>
              <a:rPr lang="en" sz="1200">
                <a:solidFill>
                  <a:schemeClr val="dk1"/>
                </a:solidFill>
              </a:rPr>
              <a:t>permita</a:t>
            </a:r>
            <a:r>
              <a:rPr lang="en" sz="1200">
                <a:solidFill>
                  <a:schemeClr val="dk1"/>
                </a:solidFill>
              </a:rPr>
              <a:t> entender mejor los factores que contribuyen al éxito de un juego. Se tiene como preguntas iniciales a responder las siguientes:</a:t>
            </a:r>
            <a:endParaRPr sz="1200">
              <a:solidFill>
                <a:schemeClr val="dk1"/>
              </a:solidFill>
            </a:endParaRPr>
          </a:p>
          <a:p>
            <a:pPr indent="-298450" lvl="0" marL="457200" rtl="0" algn="l">
              <a:lnSpc>
                <a:spcPct val="115000"/>
              </a:lnSpc>
              <a:spcBef>
                <a:spcPts val="1200"/>
              </a:spcBef>
              <a:spcAft>
                <a:spcPts val="0"/>
              </a:spcAft>
              <a:buSzPts val="1100"/>
              <a:buFont typeface="Arial"/>
              <a:buChar char="●"/>
            </a:pPr>
            <a:r>
              <a:rPr lang="en" sz="1200">
                <a:solidFill>
                  <a:schemeClr val="dk1"/>
                </a:solidFill>
              </a:rPr>
              <a:t>¿Qué géneros de juegos son los más populares?</a:t>
            </a:r>
            <a:endParaRPr sz="1200">
              <a:solidFill>
                <a:schemeClr val="dk1"/>
              </a:solidFill>
            </a:endParaRPr>
          </a:p>
          <a:p>
            <a:pPr indent="-298450" lvl="0" marL="457200" rtl="0" algn="l">
              <a:lnSpc>
                <a:spcPct val="115000"/>
              </a:lnSpc>
              <a:spcBef>
                <a:spcPts val="0"/>
              </a:spcBef>
              <a:spcAft>
                <a:spcPts val="0"/>
              </a:spcAft>
              <a:buSzPts val="1100"/>
              <a:buFont typeface="Arial"/>
              <a:buChar char="●"/>
            </a:pPr>
            <a:r>
              <a:rPr lang="en" sz="1200">
                <a:solidFill>
                  <a:schemeClr val="dk1"/>
                </a:solidFill>
              </a:rPr>
              <a:t>¿Cómo afecta el número de jugadas al rating?</a:t>
            </a:r>
            <a:endParaRPr sz="1200">
              <a:solidFill>
                <a:schemeClr val="dk1"/>
              </a:solidFill>
            </a:endParaRPr>
          </a:p>
          <a:p>
            <a:pPr indent="-298450" lvl="0" marL="457200" rtl="0" algn="l">
              <a:lnSpc>
                <a:spcPct val="115000"/>
              </a:lnSpc>
              <a:spcBef>
                <a:spcPts val="0"/>
              </a:spcBef>
              <a:spcAft>
                <a:spcPts val="0"/>
              </a:spcAft>
              <a:buSzPts val="1100"/>
              <a:buFont typeface="Arial"/>
              <a:buChar char="●"/>
            </a:pPr>
            <a:r>
              <a:rPr lang="en" sz="1200">
                <a:solidFill>
                  <a:schemeClr val="dk1"/>
                </a:solidFill>
              </a:rPr>
              <a:t>¿Cuál es el impacto de las reseñas en la popularidad de un juego?</a:t>
            </a:r>
            <a:endParaRPr sz="1200">
              <a:solidFill>
                <a:schemeClr val="dk1"/>
              </a:solidFill>
            </a:endParaRPr>
          </a:p>
          <a:p>
            <a:pPr indent="-298450" lvl="0" marL="457200" rtl="0" algn="l">
              <a:lnSpc>
                <a:spcPct val="115000"/>
              </a:lnSpc>
              <a:spcBef>
                <a:spcPts val="0"/>
              </a:spcBef>
              <a:spcAft>
                <a:spcPts val="0"/>
              </a:spcAft>
              <a:buSzPts val="1100"/>
              <a:buFont typeface="Arial"/>
              <a:buChar char="●"/>
            </a:pPr>
            <a:r>
              <a:rPr lang="en" sz="1200">
                <a:solidFill>
                  <a:schemeClr val="dk1"/>
                </a:solidFill>
              </a:rPr>
              <a:t>¿Qué equipo de desarrollo tiene los juegos con mayores ratings?</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a:t>
            </a:r>
            <a:endParaRPr/>
          </a:p>
        </p:txBody>
      </p:sp>
      <p:sp>
        <p:nvSpPr>
          <p:cNvPr id="507" name="Google Shape;507;p58"/>
          <p:cNvSpPr txBox="1"/>
          <p:nvPr/>
        </p:nvSpPr>
        <p:spPr>
          <a:xfrm>
            <a:off x="5325966" y="1412550"/>
            <a:ext cx="25392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Total de filas del dataset.</a:t>
            </a:r>
            <a:endParaRPr>
              <a:solidFill>
                <a:schemeClr val="dk2"/>
              </a:solidFill>
              <a:latin typeface="Montserrat"/>
              <a:ea typeface="Montserrat"/>
              <a:cs typeface="Montserrat"/>
              <a:sym typeface="Montserrat"/>
            </a:endParaRPr>
          </a:p>
        </p:txBody>
      </p:sp>
      <p:sp>
        <p:nvSpPr>
          <p:cNvPr id="508" name="Google Shape;508;p58"/>
          <p:cNvSpPr txBox="1"/>
          <p:nvPr/>
        </p:nvSpPr>
        <p:spPr>
          <a:xfrm>
            <a:off x="5326013" y="1017727"/>
            <a:ext cx="18582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Filas</a:t>
            </a:r>
            <a:endParaRPr sz="2400">
              <a:solidFill>
                <a:schemeClr val="dk1"/>
              </a:solidFill>
              <a:latin typeface="Vidaloka"/>
              <a:ea typeface="Vidaloka"/>
              <a:cs typeface="Vidaloka"/>
              <a:sym typeface="Vidaloka"/>
            </a:endParaRPr>
          </a:p>
        </p:txBody>
      </p:sp>
      <p:sp>
        <p:nvSpPr>
          <p:cNvPr id="509" name="Google Shape;509;p58"/>
          <p:cNvSpPr txBox="1"/>
          <p:nvPr/>
        </p:nvSpPr>
        <p:spPr>
          <a:xfrm flipH="1">
            <a:off x="5326188" y="3388550"/>
            <a:ext cx="29766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Columnas de interes</a:t>
            </a:r>
            <a:endParaRPr sz="2400">
              <a:solidFill>
                <a:schemeClr val="dk1"/>
              </a:solidFill>
              <a:latin typeface="Vidaloka"/>
              <a:ea typeface="Vidaloka"/>
              <a:cs typeface="Vidaloka"/>
              <a:sym typeface="Vidaloka"/>
            </a:endParaRPr>
          </a:p>
        </p:txBody>
      </p:sp>
      <p:sp>
        <p:nvSpPr>
          <p:cNvPr id="510" name="Google Shape;510;p58"/>
          <p:cNvSpPr txBox="1"/>
          <p:nvPr/>
        </p:nvSpPr>
        <p:spPr>
          <a:xfrm flipH="1">
            <a:off x="5325944" y="3784300"/>
            <a:ext cx="28914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Columnas utilizadas para el estudio.</a:t>
            </a:r>
            <a:endParaRPr>
              <a:solidFill>
                <a:schemeClr val="dk2"/>
              </a:solidFill>
              <a:latin typeface="Montserrat"/>
              <a:ea typeface="Montserrat"/>
              <a:cs typeface="Montserrat"/>
              <a:sym typeface="Montserrat"/>
            </a:endParaRPr>
          </a:p>
        </p:txBody>
      </p:sp>
      <p:sp>
        <p:nvSpPr>
          <p:cNvPr id="511" name="Google Shape;511;p58"/>
          <p:cNvSpPr txBox="1"/>
          <p:nvPr>
            <p:ph idx="4294967295" type="title"/>
          </p:nvPr>
        </p:nvSpPr>
        <p:spPr>
          <a:xfrm>
            <a:off x="4257638" y="1224525"/>
            <a:ext cx="10683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1512</a:t>
            </a:r>
            <a:endParaRPr sz="2400">
              <a:solidFill>
                <a:schemeClr val="accent1"/>
              </a:solidFill>
            </a:endParaRPr>
          </a:p>
        </p:txBody>
      </p:sp>
      <p:sp>
        <p:nvSpPr>
          <p:cNvPr id="512" name="Google Shape;512;p58"/>
          <p:cNvSpPr txBox="1"/>
          <p:nvPr>
            <p:ph idx="4294967295" type="title"/>
          </p:nvPr>
        </p:nvSpPr>
        <p:spPr>
          <a:xfrm>
            <a:off x="4257638" y="3563400"/>
            <a:ext cx="10683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8</a:t>
            </a:r>
            <a:endParaRPr sz="2400">
              <a:solidFill>
                <a:schemeClr val="accent1"/>
              </a:solidFill>
            </a:endParaRPr>
          </a:p>
        </p:txBody>
      </p:sp>
      <p:sp>
        <p:nvSpPr>
          <p:cNvPr id="513" name="Google Shape;513;p58"/>
          <p:cNvSpPr txBox="1"/>
          <p:nvPr/>
        </p:nvSpPr>
        <p:spPr>
          <a:xfrm>
            <a:off x="5325968" y="2591450"/>
            <a:ext cx="28914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Columnas que contiene el dataset inicial.</a:t>
            </a:r>
            <a:endParaRPr>
              <a:solidFill>
                <a:schemeClr val="dk2"/>
              </a:solidFill>
              <a:latin typeface="Lato"/>
              <a:ea typeface="Lato"/>
              <a:cs typeface="Lato"/>
              <a:sym typeface="Lato"/>
            </a:endParaRPr>
          </a:p>
        </p:txBody>
      </p:sp>
      <p:sp>
        <p:nvSpPr>
          <p:cNvPr id="514" name="Google Shape;514;p58"/>
          <p:cNvSpPr txBox="1"/>
          <p:nvPr/>
        </p:nvSpPr>
        <p:spPr>
          <a:xfrm>
            <a:off x="5326013" y="2195700"/>
            <a:ext cx="3104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Columnas iniciales</a:t>
            </a:r>
            <a:endParaRPr sz="2400">
              <a:solidFill>
                <a:schemeClr val="dk1"/>
              </a:solidFill>
              <a:latin typeface="Vidaloka"/>
              <a:ea typeface="Vidaloka"/>
              <a:cs typeface="Vidaloka"/>
              <a:sym typeface="Vidaloka"/>
            </a:endParaRPr>
          </a:p>
        </p:txBody>
      </p:sp>
      <p:sp>
        <p:nvSpPr>
          <p:cNvPr id="515" name="Google Shape;515;p58"/>
          <p:cNvSpPr txBox="1"/>
          <p:nvPr>
            <p:ph idx="4294967295" type="title"/>
          </p:nvPr>
        </p:nvSpPr>
        <p:spPr>
          <a:xfrm>
            <a:off x="4257638" y="2389488"/>
            <a:ext cx="10683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14</a:t>
            </a:r>
            <a:endParaRPr sz="2400">
              <a:solidFill>
                <a:schemeClr val="accent1"/>
              </a:solidFill>
            </a:endParaRPr>
          </a:p>
        </p:txBody>
      </p:sp>
      <p:sp>
        <p:nvSpPr>
          <p:cNvPr id="516" name="Google Shape;516;p58"/>
          <p:cNvSpPr txBox="1"/>
          <p:nvPr/>
        </p:nvSpPr>
        <p:spPr>
          <a:xfrm>
            <a:off x="429850" y="1224525"/>
            <a:ext cx="38277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Se utiliza un dataset de la industria de videojuegos con datos de juegos populares desde 1980 a 2023, se incluyen juegos indies y de </a:t>
            </a:r>
            <a:r>
              <a:rPr lang="en">
                <a:solidFill>
                  <a:schemeClr val="dk1"/>
                </a:solidFill>
                <a:latin typeface="Montserrat"/>
                <a:ea typeface="Montserrat"/>
                <a:cs typeface="Montserrat"/>
                <a:sym typeface="Montserrat"/>
              </a:rPr>
              <a:t>compañías</a:t>
            </a:r>
            <a:r>
              <a:rPr lang="en">
                <a:solidFill>
                  <a:schemeClr val="dk1"/>
                </a:solidFill>
                <a:latin typeface="Montserrat"/>
                <a:ea typeface="Montserrat"/>
                <a:cs typeface="Montserrat"/>
                <a:sym typeface="Montserrat"/>
              </a:rPr>
              <a:t> grandes.</a:t>
            </a:r>
            <a:endParaRPr>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just">
              <a:spcBef>
                <a:spcPts val="0"/>
              </a:spcBef>
              <a:spcAft>
                <a:spcPts val="0"/>
              </a:spcAft>
              <a:buNone/>
            </a:pPr>
            <a:r>
              <a:rPr lang="en">
                <a:solidFill>
                  <a:schemeClr val="dk1"/>
                </a:solidFill>
                <a:latin typeface="Montserrat"/>
                <a:ea typeface="Montserrat"/>
                <a:cs typeface="Montserrat"/>
                <a:sym typeface="Montserrat"/>
              </a:rPr>
              <a:t>Se incluyen tanto videojuegos como DLC y versiones variadas del mismo juego.</a:t>
            </a:r>
            <a:endParaRPr>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idx="1" type="subTitle"/>
          </p:nvPr>
        </p:nvSpPr>
        <p:spPr>
          <a:xfrm>
            <a:off x="789225" y="1017725"/>
            <a:ext cx="7779600" cy="2379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rPr>
              <a:t>En el dataset importado se tienen las siguientes columnas:</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Title:</a:t>
            </a:r>
            <a:r>
              <a:rPr lang="en" sz="1050">
                <a:solidFill>
                  <a:schemeClr val="dk1"/>
                </a:solidFill>
              </a:rPr>
              <a:t> Corresponde al </a:t>
            </a:r>
            <a:r>
              <a:rPr lang="en" sz="1050">
                <a:solidFill>
                  <a:schemeClr val="dk1"/>
                </a:solidFill>
              </a:rPr>
              <a:t>título</a:t>
            </a:r>
            <a:r>
              <a:rPr lang="en" sz="1050">
                <a:solidFill>
                  <a:schemeClr val="dk1"/>
                </a:solidFill>
              </a:rPr>
              <a:t> de cada juego, se incluyen DLC y versiones diferentes del mismo juego.</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Release Date:</a:t>
            </a:r>
            <a:r>
              <a:rPr lang="en" sz="1050">
                <a:solidFill>
                  <a:schemeClr val="dk1"/>
                </a:solidFill>
              </a:rPr>
              <a:t> Fecha de lanzamiento.</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Team:</a:t>
            </a:r>
            <a:r>
              <a:rPr lang="en" sz="1050">
                <a:solidFill>
                  <a:schemeClr val="dk1"/>
                </a:solidFill>
              </a:rPr>
              <a:t> Equipo de desarrollo.</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Rating:</a:t>
            </a:r>
            <a:r>
              <a:rPr lang="en" sz="1050">
                <a:solidFill>
                  <a:schemeClr val="dk1"/>
                </a:solidFill>
              </a:rPr>
              <a:t> Puntaje otorgado por los jugadores.</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Times Listed:</a:t>
            </a:r>
            <a:r>
              <a:rPr lang="en" sz="1050">
                <a:solidFill>
                  <a:schemeClr val="dk1"/>
                </a:solidFill>
              </a:rPr>
              <a:t> Número de usuarios que agregaron el juego a su lista.</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Number of Reviews:</a:t>
            </a:r>
            <a:r>
              <a:rPr lang="en" sz="1050">
                <a:solidFill>
                  <a:schemeClr val="dk1"/>
                </a:solidFill>
              </a:rPr>
              <a:t> Número de reseñas.</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Genres:</a:t>
            </a:r>
            <a:r>
              <a:rPr lang="en" sz="1050">
                <a:solidFill>
                  <a:schemeClr val="dk1"/>
                </a:solidFill>
              </a:rPr>
              <a:t> Generos.</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Summary:</a:t>
            </a:r>
            <a:r>
              <a:rPr lang="en" sz="1050">
                <a:solidFill>
                  <a:schemeClr val="dk1"/>
                </a:solidFill>
              </a:rPr>
              <a:t> Resumen de lo que trata el juego.</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Reviews:</a:t>
            </a:r>
            <a:r>
              <a:rPr lang="en" sz="1050">
                <a:solidFill>
                  <a:schemeClr val="dk1"/>
                </a:solidFill>
              </a:rPr>
              <a:t> Algunas reseñas dadas por los usuarios.</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Plays:</a:t>
            </a:r>
            <a:r>
              <a:rPr lang="en" sz="1050">
                <a:solidFill>
                  <a:schemeClr val="dk1"/>
                </a:solidFill>
              </a:rPr>
              <a:t> Número de veces que se ha jugado ese juego.</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Playing:</a:t>
            </a:r>
            <a:r>
              <a:rPr lang="en" sz="1050">
                <a:solidFill>
                  <a:schemeClr val="dk1"/>
                </a:solidFill>
              </a:rPr>
              <a:t> Número de jugadores activos al momento de obtener los datos.</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Backlogs:</a:t>
            </a:r>
            <a:r>
              <a:rPr lang="en" sz="1050">
                <a:solidFill>
                  <a:schemeClr val="dk1"/>
                </a:solidFill>
              </a:rPr>
              <a:t> Número de usuarios que tienen el juego pero aún no lo inician.</a:t>
            </a:r>
            <a:endParaRPr sz="1050">
              <a:solidFill>
                <a:schemeClr val="dk1"/>
              </a:solidFill>
            </a:endParaRPr>
          </a:p>
          <a:p>
            <a:pPr indent="-295275" lvl="0" marL="457200" rtl="0" algn="l">
              <a:lnSpc>
                <a:spcPct val="135714"/>
              </a:lnSpc>
              <a:spcBef>
                <a:spcPts val="0"/>
              </a:spcBef>
              <a:spcAft>
                <a:spcPts val="0"/>
              </a:spcAft>
              <a:buClr>
                <a:schemeClr val="dk1"/>
              </a:buClr>
              <a:buSzPts val="1050"/>
              <a:buChar char="●"/>
            </a:pPr>
            <a:r>
              <a:rPr b="1" lang="en" sz="1050">
                <a:solidFill>
                  <a:schemeClr val="dk1"/>
                </a:solidFill>
              </a:rPr>
              <a:t>Wishlist:</a:t>
            </a:r>
            <a:r>
              <a:rPr lang="en" sz="1050">
                <a:solidFill>
                  <a:schemeClr val="dk1"/>
                </a:solidFill>
              </a:rPr>
              <a:t> Número de usuarios que agregaron el juego a lista de deseados.</a:t>
            </a:r>
            <a:endParaRPr sz="1050">
              <a:solidFill>
                <a:schemeClr val="dk1"/>
              </a:solidFill>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1000"/>
              </a:spcAft>
              <a:buNone/>
            </a:pPr>
            <a:r>
              <a:t/>
            </a:r>
            <a:endParaRPr>
              <a:solidFill>
                <a:schemeClr val="dk1"/>
              </a:solidFill>
            </a:endParaRPr>
          </a:p>
        </p:txBody>
      </p:sp>
      <p:sp>
        <p:nvSpPr>
          <p:cNvPr id="522" name="Google Shape;522;p5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0"/>
          <p:cNvSpPr txBox="1"/>
          <p:nvPr>
            <p:ph type="title"/>
          </p:nvPr>
        </p:nvSpPr>
        <p:spPr>
          <a:xfrm>
            <a:off x="2299500" y="1272431"/>
            <a:ext cx="4545000" cy="129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Análisis Exploratorio</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txBox="1"/>
          <p:nvPr>
            <p:ph type="title"/>
          </p:nvPr>
        </p:nvSpPr>
        <p:spPr>
          <a:xfrm>
            <a:off x="713225" y="445025"/>
            <a:ext cx="828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a:t>
            </a:r>
            <a:r>
              <a:rPr lang="en"/>
              <a:t>géneros</a:t>
            </a:r>
            <a:r>
              <a:rPr lang="en"/>
              <a:t> de juegos son los </a:t>
            </a:r>
            <a:r>
              <a:rPr lang="en"/>
              <a:t>más</a:t>
            </a:r>
            <a:r>
              <a:rPr lang="en"/>
              <a:t> populares? </a:t>
            </a:r>
            <a:endParaRPr/>
          </a:p>
        </p:txBody>
      </p:sp>
      <p:sp>
        <p:nvSpPr>
          <p:cNvPr id="533" name="Google Shape;533;p61"/>
          <p:cNvSpPr txBox="1"/>
          <p:nvPr/>
        </p:nvSpPr>
        <p:spPr>
          <a:xfrm>
            <a:off x="6073025" y="1270251"/>
            <a:ext cx="2922900" cy="30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Del ‘Gráfico 1’ mostrado a la izquierda se puede ver que el género de mayor popularidad corresponde al de “Aventuras” (Adventure), dado que en los puestos </a:t>
            </a:r>
            <a:r>
              <a:rPr lang="en">
                <a:solidFill>
                  <a:schemeClr val="dk2"/>
                </a:solidFill>
                <a:latin typeface="Montserrat"/>
                <a:ea typeface="Montserrat"/>
                <a:cs typeface="Montserrat"/>
                <a:sym typeface="Montserrat"/>
              </a:rPr>
              <a:t>más</a:t>
            </a:r>
            <a:r>
              <a:rPr lang="en">
                <a:solidFill>
                  <a:schemeClr val="dk2"/>
                </a:solidFill>
                <a:latin typeface="Montserrat"/>
                <a:ea typeface="Montserrat"/>
                <a:cs typeface="Montserrat"/>
                <a:sym typeface="Montserrat"/>
              </a:rPr>
              <a:t> altos se tiene este </a:t>
            </a:r>
            <a:r>
              <a:rPr lang="en">
                <a:solidFill>
                  <a:schemeClr val="dk2"/>
                </a:solidFill>
                <a:latin typeface="Montserrat"/>
                <a:ea typeface="Montserrat"/>
                <a:cs typeface="Montserrat"/>
                <a:sym typeface="Montserrat"/>
              </a:rPr>
              <a:t>género</a:t>
            </a:r>
            <a:r>
              <a:rPr lang="en">
                <a:solidFill>
                  <a:schemeClr val="dk2"/>
                </a:solidFill>
                <a:latin typeface="Montserrat"/>
                <a:ea typeface="Montserrat"/>
                <a:cs typeface="Montserrat"/>
                <a:sym typeface="Montserrat"/>
              </a:rPr>
              <a:t>, acompañado de los generos ‘RPG’, ‘Plataforma’ y ‘Disparos’ en los primeros tres lugares de popularidad.</a:t>
            </a:r>
            <a:endParaRPr>
              <a:solidFill>
                <a:schemeClr val="dk2"/>
              </a:solidFill>
              <a:latin typeface="Montserrat"/>
              <a:ea typeface="Montserrat"/>
              <a:cs typeface="Montserrat"/>
              <a:sym typeface="Montserrat"/>
            </a:endParaRPr>
          </a:p>
        </p:txBody>
      </p:sp>
      <p:sp>
        <p:nvSpPr>
          <p:cNvPr id="534" name="Google Shape;534;p61"/>
          <p:cNvSpPr txBox="1"/>
          <p:nvPr/>
        </p:nvSpPr>
        <p:spPr>
          <a:xfrm>
            <a:off x="647175" y="4492575"/>
            <a:ext cx="465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Gráfico 1. Top10 </a:t>
            </a:r>
            <a:r>
              <a:rPr lang="en">
                <a:solidFill>
                  <a:schemeClr val="dk2"/>
                </a:solidFill>
                <a:latin typeface="Montserrat"/>
                <a:ea typeface="Montserrat"/>
                <a:cs typeface="Montserrat"/>
                <a:sym typeface="Montserrat"/>
              </a:rPr>
              <a:t>Género</a:t>
            </a:r>
            <a:r>
              <a:rPr lang="en">
                <a:solidFill>
                  <a:schemeClr val="dk2"/>
                </a:solidFill>
                <a:latin typeface="Montserrat"/>
                <a:ea typeface="Montserrat"/>
                <a:cs typeface="Montserrat"/>
                <a:sym typeface="Montserrat"/>
              </a:rPr>
              <a:t> por total de veces jugados.</a:t>
            </a:r>
            <a:endParaRPr>
              <a:solidFill>
                <a:schemeClr val="dk2"/>
              </a:solidFill>
              <a:latin typeface="Montserrat"/>
              <a:ea typeface="Montserrat"/>
              <a:cs typeface="Montserrat"/>
              <a:sym typeface="Montserrat"/>
            </a:endParaRPr>
          </a:p>
        </p:txBody>
      </p:sp>
      <p:pic>
        <p:nvPicPr>
          <p:cNvPr id="535" name="Google Shape;535;p61"/>
          <p:cNvPicPr preferRelativeResize="0"/>
          <p:nvPr/>
        </p:nvPicPr>
        <p:blipFill>
          <a:blip r:embed="rId3">
            <a:alphaModFix/>
          </a:blip>
          <a:stretch>
            <a:fillRect/>
          </a:stretch>
        </p:blipFill>
        <p:spPr>
          <a:xfrm>
            <a:off x="152400" y="1170125"/>
            <a:ext cx="5768224" cy="3322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2"/>
          <p:cNvSpPr txBox="1"/>
          <p:nvPr>
            <p:ph type="title"/>
          </p:nvPr>
        </p:nvSpPr>
        <p:spPr>
          <a:xfrm>
            <a:off x="713225" y="445025"/>
            <a:ext cx="828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afecta el número de jugadas al rating? </a:t>
            </a:r>
            <a:endParaRPr/>
          </a:p>
        </p:txBody>
      </p:sp>
      <p:sp>
        <p:nvSpPr>
          <p:cNvPr id="541" name="Google Shape;541;p62"/>
          <p:cNvSpPr txBox="1"/>
          <p:nvPr/>
        </p:nvSpPr>
        <p:spPr>
          <a:xfrm>
            <a:off x="5452975" y="1270250"/>
            <a:ext cx="3543000" cy="305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Montserrat"/>
                <a:ea typeface="Montserrat"/>
                <a:cs typeface="Montserrat"/>
                <a:sym typeface="Montserrat"/>
              </a:rPr>
              <a:t>Del ‘Gráfico 2’ mostrado a la izquierda se puede ver que los juegos con menor cantidad de usuarios muestran calificaciones más variadas, del 1 al 5, mientras que los con más usuarios tienen las calificaciones más concentradas en el rango de 3 a 5.</a:t>
            </a:r>
            <a:endParaRPr>
              <a:solidFill>
                <a:schemeClr val="dk2"/>
              </a:solidFill>
              <a:latin typeface="Montserrat"/>
              <a:ea typeface="Montserrat"/>
              <a:cs typeface="Montserrat"/>
              <a:sym typeface="Montserrat"/>
            </a:endParaRPr>
          </a:p>
          <a:p>
            <a:pPr indent="0" lvl="0" marL="0" rtl="0" algn="just">
              <a:spcBef>
                <a:spcPts val="0"/>
              </a:spcBef>
              <a:spcAft>
                <a:spcPts val="0"/>
              </a:spcAft>
              <a:buNone/>
            </a:pPr>
            <a:r>
              <a:rPr lang="en">
                <a:solidFill>
                  <a:schemeClr val="dk2"/>
                </a:solidFill>
                <a:latin typeface="Montserrat"/>
                <a:ea typeface="Montserrat"/>
                <a:cs typeface="Montserrat"/>
                <a:sym typeface="Montserrat"/>
              </a:rPr>
              <a:t>Además, se observa la tendencia de que los juegos más populares tienden a tener calificaciones más altas, indicando que los juegos más populares son mejor recibidos por los usuarios.</a:t>
            </a:r>
            <a:endParaRPr>
              <a:solidFill>
                <a:schemeClr val="dk2"/>
              </a:solidFill>
              <a:latin typeface="Montserrat"/>
              <a:ea typeface="Montserrat"/>
              <a:cs typeface="Montserrat"/>
              <a:sym typeface="Montserrat"/>
            </a:endParaRPr>
          </a:p>
        </p:txBody>
      </p:sp>
      <p:sp>
        <p:nvSpPr>
          <p:cNvPr id="542" name="Google Shape;542;p62"/>
          <p:cNvSpPr txBox="1"/>
          <p:nvPr/>
        </p:nvSpPr>
        <p:spPr>
          <a:xfrm>
            <a:off x="647175" y="4492575"/>
            <a:ext cx="46551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Gráfico 2. Plays vs Rating</a:t>
            </a:r>
            <a:endParaRPr>
              <a:solidFill>
                <a:schemeClr val="dk2"/>
              </a:solidFill>
              <a:latin typeface="Montserrat"/>
              <a:ea typeface="Montserrat"/>
              <a:cs typeface="Montserrat"/>
              <a:sym typeface="Montserrat"/>
            </a:endParaRPr>
          </a:p>
        </p:txBody>
      </p:sp>
      <p:pic>
        <p:nvPicPr>
          <p:cNvPr id="543" name="Google Shape;543;p62"/>
          <p:cNvPicPr preferRelativeResize="0"/>
          <p:nvPr/>
        </p:nvPicPr>
        <p:blipFill>
          <a:blip r:embed="rId3">
            <a:alphaModFix/>
          </a:blip>
          <a:stretch>
            <a:fillRect/>
          </a:stretch>
        </p:blipFill>
        <p:spPr>
          <a:xfrm>
            <a:off x="721763" y="972035"/>
            <a:ext cx="4505925" cy="36480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