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 id="2147483674" r:id="rId5"/>
  </p:sldMasterIdLst>
  <p:notesMasterIdLst>
    <p:notesMasterId r:id="rId16"/>
  </p:notesMasterIdLst>
  <p:sldIdLst>
    <p:sldId id="265" r:id="rId6"/>
    <p:sldId id="266" r:id="rId7"/>
    <p:sldId id="258" r:id="rId8"/>
    <p:sldId id="259" r:id="rId9"/>
    <p:sldId id="462" r:id="rId10"/>
    <p:sldId id="262" r:id="rId11"/>
    <p:sldId id="451" r:id="rId12"/>
    <p:sldId id="460" r:id="rId13"/>
    <p:sldId id="263" r:id="rId14"/>
    <p:sldId id="264"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Lato" panose="020F0502020204030203" pitchFamily="34" charset="0"/>
      <p:regular r:id="rId21"/>
      <p:bold r:id="rId22"/>
      <p:italic r:id="rId23"/>
      <p:boldItalic r:id="rId24"/>
    </p:embeddedFont>
    <p:embeddedFont>
      <p:font typeface="Lato Black" panose="020F0502020204030203" pitchFamily="34" charset="0"/>
      <p:bold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2241B4-C3F8-4B6E-9861-CF837C7B1473}" v="4" dt="2023-04-24T09:19:52.632"/>
    <p1510:client id="{A8ACBFB4-B40E-420E-898F-F5ADBDFA766A}" v="29" dt="2023-04-24T10:11:02.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4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customXml" Target="../customXml/item3.xml"/><Relationship Id="rId21" Type="http://schemas.openxmlformats.org/officeDocument/2006/relationships/font" Target="fonts/font5.fntdata"/><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1.fntdata"/><Relationship Id="rId25" Type="http://schemas.openxmlformats.org/officeDocument/2006/relationships/font" Target="fonts/font9.fntdata"/><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7.fntdata"/><Relationship Id="rId49"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font" Target="fonts/font3.fntdata"/><Relationship Id="rId44"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6.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Sustainability Pro - Software Workflow</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The Platform allows Corporates to</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Times New Roman" panose="02020603050405020304" pitchFamily="18" charset="0"/>
              </a:rPr>
              <a:t>1. Auto assign Goals using </a:t>
            </a:r>
            <a:r>
              <a:rPr lang="en-US" b="1" dirty="0"/>
              <a:t>industry data, past performance, etc.</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2. Data is captured and Tracked Periodically. </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System can also send reminders on periodic basis automatically</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3. Captured data is Displayed in a meaningful way through various Dashboards formats</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4.  Auto Reporting can be done in required formats like </a:t>
            </a:r>
            <a:r>
              <a:rPr lang="en-US" sz="1200" b="1" i="0" u="none" strike="noStrike" dirty="0">
                <a:solidFill>
                  <a:srgbClr val="000000"/>
                </a:solidFill>
                <a:effectLst/>
              </a:rPr>
              <a:t>ESG, SASB, Green Bond</a:t>
            </a:r>
            <a:r>
              <a:rPr lang="en-US" sz="1000" b="1" i="0" u="none" strike="noStrike" dirty="0">
                <a:solidFill>
                  <a:srgbClr val="000000"/>
                </a:solidFill>
                <a:effectLst/>
              </a:rPr>
              <a:t>, etc. for Audit Compliance.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5CB9E93-7DFA-46C0-A4AE-4075929151C4}" type="slidenum">
              <a:rPr lang="en-IN" smtClean="0"/>
              <a:pPr/>
              <a:t>7</a:t>
            </a:fld>
            <a:endParaRPr lang="en-IN"/>
          </a:p>
        </p:txBody>
      </p:sp>
    </p:spTree>
    <p:extLst>
      <p:ext uri="{BB962C8B-B14F-4D97-AF65-F5344CB8AC3E}">
        <p14:creationId xmlns:p14="http://schemas.microsoft.com/office/powerpoint/2010/main" val="4274536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4D5F72-F315-43D0-B4AE-5E7BE6BE6DB8}" type="datetime1">
              <a:rPr lang="en-US" smtClean="0"/>
              <a:t>4/24/2023</a:t>
            </a:fld>
            <a:endParaRPr lang="en-IN"/>
          </a:p>
        </p:txBody>
      </p:sp>
      <p:sp>
        <p:nvSpPr>
          <p:cNvPr id="5" name="Footer Placeholder 4"/>
          <p:cNvSpPr>
            <a:spLocks noGrp="1"/>
          </p:cNvSpPr>
          <p:nvPr>
            <p:ph type="ftr" sz="quarter" idx="11"/>
          </p:nvPr>
        </p:nvSpPr>
        <p:spPr/>
        <p:txBody>
          <a:bodyPr/>
          <a:lstStyle/>
          <a:p>
            <a:r>
              <a:rPr lang="en-US"/>
              <a:t>LSI nextGen_SustainabilityPro ©2023 Copyrights &amp; Proprietary information.</a:t>
            </a:r>
            <a:endParaRPr lang="en-IN"/>
          </a:p>
        </p:txBody>
      </p:sp>
      <p:sp>
        <p:nvSpPr>
          <p:cNvPr id="6" name="Slide Number Placeholder 5"/>
          <p:cNvSpPr>
            <a:spLocks noGrp="1"/>
          </p:cNvSpPr>
          <p:nvPr>
            <p:ph type="sldNum" sz="quarter" idx="12"/>
          </p:nvPr>
        </p:nvSpPr>
        <p:spPr/>
        <p:txBody>
          <a:bodyPr/>
          <a:lstStyle/>
          <a:p>
            <a:fld id="{FBADB8FB-E0A3-4842-BE24-0030D1747FD3}" type="slidenum">
              <a:rPr lang="en-IN" smtClean="0"/>
              <a:pPr/>
              <a:t>‹#›</a:t>
            </a:fld>
            <a:endParaRPr lang="en-IN"/>
          </a:p>
        </p:txBody>
      </p:sp>
    </p:spTree>
    <p:extLst>
      <p:ext uri="{BB962C8B-B14F-4D97-AF65-F5344CB8AC3E}">
        <p14:creationId xmlns:p14="http://schemas.microsoft.com/office/powerpoint/2010/main" val="23398580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5" r:id="rId3"/>
    <p:sldLayoutId id="2147483656" r:id="rId4"/>
    <p:sldLayoutId id="2147483657" r:id="rId5"/>
    <p:sldLayoutId id="2147483658" r:id="rId6"/>
    <p:sldLayoutId id="2147483660" r:id="rId7"/>
    <p:sldLayoutId id="2147483661" r:id="rId8"/>
    <p:sldLayoutId id="2147483662" r:id="rId9"/>
    <p:sldLayoutId id="2147483663" r:id="rId10"/>
    <p:sldLayoutId id="2147483664" r:id="rId11"/>
    <p:sldLayoutId id="2147483665" r:id="rId12"/>
    <p:sldLayoutId id="2147483666" r:id="rId13"/>
    <p:sldLayoutId id="2147483668" r:id="rId14"/>
    <p:sldLayoutId id="2147483669" r:id="rId15"/>
    <p:sldLayoutId id="2147483670" r:id="rId16"/>
    <p:sldLayoutId id="2147483671" r:id="rId17"/>
    <p:sldLayoutId id="2147483672" r:id="rId18"/>
    <p:sldLayoutId id="2147483673" r:id="rId19"/>
    <p:sldLayoutId id="2147483706"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1.xml"/><Relationship Id="rId5" Type="http://schemas.openxmlformats.org/officeDocument/2006/relationships/image" Target="../media/image13.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0.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46929" y="58706"/>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0" y="2531995"/>
            <a:ext cx="6429082" cy="253418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a:t>
            </a:r>
            <a:r>
              <a:rPr lang="en-US" b="1" dirty="0">
                <a:solidFill>
                  <a:schemeClr val="accent2"/>
                </a:solidFill>
              </a:rPr>
              <a:t>Capgemini Bleed Green </a:t>
            </a:r>
          </a:p>
          <a:p>
            <a:r>
              <a:rPr lang="en-US" dirty="0"/>
              <a:t>Automated </a:t>
            </a:r>
            <a:r>
              <a:rPr lang="en-US" dirty="0" err="1"/>
              <a:t>Organisational</a:t>
            </a:r>
            <a:r>
              <a:rPr lang="en-US" dirty="0"/>
              <a:t> ESG KPI Monitoring, reporting system and Supplier assessment.</a:t>
            </a:r>
          </a:p>
          <a:p>
            <a:endParaRPr lang="en-US" dirty="0"/>
          </a:p>
          <a:p>
            <a:r>
              <a:rPr lang="en-US" dirty="0"/>
              <a:t>Your team bio : It is combination of Microsoft cloud, azure engineer and architect and sustainability subject matter experts.</a:t>
            </a:r>
          </a:p>
          <a:p>
            <a:endParaRPr lang="en-US" dirty="0"/>
          </a:p>
          <a:p>
            <a:r>
              <a:rPr lang="en-US" dirty="0"/>
              <a:t>Date :24/04/2023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5842390" y="1775487"/>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5687075" y="1391214"/>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pic>
        <p:nvPicPr>
          <p:cNvPr id="9" name="Picture 8">
            <a:extLst>
              <a:ext uri="{FF2B5EF4-FFF2-40B4-BE49-F238E27FC236}">
                <a16:creationId xmlns:a16="http://schemas.microsoft.com/office/drawing/2014/main" id="{67F9B7C3-D360-575E-933A-35A6DF031BB7}"/>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5900"/>
                    </a14:imgEffect>
                    <a14:imgEffect>
                      <a14:saturation sat="200000"/>
                    </a14:imgEffect>
                    <a14:imgEffect>
                      <a14:brightnessContrast bright="40000" contrast="20000"/>
                    </a14:imgEffect>
                  </a14:imgLayer>
                </a14:imgProps>
              </a:ext>
            </a:extLst>
          </a:blip>
          <a:stretch>
            <a:fillRect/>
          </a:stretch>
        </p:blipFill>
        <p:spPr>
          <a:xfrm>
            <a:off x="1905865" y="2701915"/>
            <a:ext cx="1625684" cy="425472"/>
          </a:xfrm>
          <a:prstGeom prst="rect">
            <a:avLst/>
          </a:prstGeom>
        </p:spPr>
      </p:pic>
    </p:spTree>
    <p:extLst>
      <p:ext uri="{BB962C8B-B14F-4D97-AF65-F5344CB8AC3E}">
        <p14:creationId xmlns:p14="http://schemas.microsoft.com/office/powerpoint/2010/main" val="104317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21963" y="1271229"/>
            <a:ext cx="4250037"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dirty="0"/>
          </a:p>
        </p:txBody>
      </p:sp>
      <p:sp>
        <p:nvSpPr>
          <p:cNvPr id="390" name="Google Shape;390;p9"/>
          <p:cNvSpPr txBox="1">
            <a:spLocks noGrp="1"/>
          </p:cNvSpPr>
          <p:nvPr>
            <p:ph type="subTitle" idx="1"/>
          </p:nvPr>
        </p:nvSpPr>
        <p:spPr>
          <a:xfrm>
            <a:off x="338275" y="2050979"/>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names:</a:t>
            </a:r>
          </a:p>
          <a:p>
            <a:pPr marL="342900" lvl="0" algn="l" rtl="0">
              <a:lnSpc>
                <a:spcPct val="100000"/>
              </a:lnSpc>
              <a:spcBef>
                <a:spcPts val="0"/>
              </a:spcBef>
              <a:spcAft>
                <a:spcPts val="1600"/>
              </a:spcAft>
              <a:buSzPts val="1800"/>
              <a:buFont typeface="+mj-lt"/>
              <a:buAutoNum type="arabicParenR"/>
            </a:pPr>
            <a:r>
              <a:rPr lang="en" sz="1500" dirty="0"/>
              <a:t>Nilesh Dayalapwar</a:t>
            </a:r>
          </a:p>
          <a:p>
            <a:pPr marL="342900" lvl="0" algn="l" rtl="0">
              <a:lnSpc>
                <a:spcPct val="100000"/>
              </a:lnSpc>
              <a:spcBef>
                <a:spcPts val="0"/>
              </a:spcBef>
              <a:spcAft>
                <a:spcPts val="1600"/>
              </a:spcAft>
              <a:buSzPts val="1800"/>
              <a:buFont typeface="+mj-lt"/>
              <a:buAutoNum type="arabicParenR"/>
            </a:pPr>
            <a:r>
              <a:rPr lang="en" sz="1500" dirty="0"/>
              <a:t>Nitin Desai</a:t>
            </a:r>
          </a:p>
          <a:p>
            <a:pPr marL="342900" lvl="0" algn="l" rtl="0">
              <a:lnSpc>
                <a:spcPct val="100000"/>
              </a:lnSpc>
              <a:spcBef>
                <a:spcPts val="0"/>
              </a:spcBef>
              <a:spcAft>
                <a:spcPts val="1600"/>
              </a:spcAft>
              <a:buSzPts val="1800"/>
              <a:buFont typeface="+mj-lt"/>
              <a:buAutoNum type="arabicParenR"/>
            </a:pPr>
            <a:r>
              <a:rPr lang="en" sz="1500" dirty="0"/>
              <a:t>Tejas Vedalia</a:t>
            </a:r>
          </a:p>
          <a:p>
            <a:pPr marL="342900" lvl="0" algn="l" rtl="0">
              <a:lnSpc>
                <a:spcPct val="100000"/>
              </a:lnSpc>
              <a:spcBef>
                <a:spcPts val="0"/>
              </a:spcBef>
              <a:spcAft>
                <a:spcPts val="1600"/>
              </a:spcAft>
              <a:buSzPts val="1800"/>
              <a:buFont typeface="+mj-lt"/>
              <a:buAutoNum type="arabicParenR"/>
            </a:pPr>
            <a:r>
              <a:rPr lang="en" sz="1500" dirty="0"/>
              <a:t>Shreya Gupta</a:t>
            </a:r>
          </a:p>
          <a:p>
            <a:pPr marL="342900" lvl="0" algn="l" rtl="0">
              <a:lnSpc>
                <a:spcPct val="100000"/>
              </a:lnSpc>
              <a:spcBef>
                <a:spcPts val="0"/>
              </a:spcBef>
              <a:spcAft>
                <a:spcPts val="1600"/>
              </a:spcAft>
              <a:buSzPts val="1800"/>
              <a:buFont typeface="+mj-lt"/>
              <a:buAutoNum type="arabicParenR"/>
            </a:pPr>
            <a:r>
              <a:rPr lang="en-US" sz="1600" dirty="0"/>
              <a:t>Shikha </a:t>
            </a:r>
            <a:r>
              <a:rPr lang="en-US" sz="1600" dirty="0" err="1"/>
              <a:t>Purbey</a:t>
            </a:r>
            <a:endParaRPr lang="en" sz="1500" dirty="0"/>
          </a:p>
          <a:p>
            <a:pPr marL="0" lvl="0" indent="0" algn="l" rtl="0">
              <a:lnSpc>
                <a:spcPct val="150000"/>
              </a:lnSpc>
              <a:spcBef>
                <a:spcPts val="0"/>
              </a:spcBef>
              <a:spcAft>
                <a:spcPts val="1600"/>
              </a:spcAft>
              <a:buSzPts val="1800"/>
              <a:buNone/>
            </a:pP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2" name="Picture 1">
            <a:extLst>
              <a:ext uri="{FF2B5EF4-FFF2-40B4-BE49-F238E27FC236}">
                <a16:creationId xmlns:a16="http://schemas.microsoft.com/office/drawing/2014/main" id="{CCA7AB73-C0A2-0888-B627-9EBBE52724DB}"/>
              </a:ext>
            </a:extLst>
          </p:cNvPr>
          <p:cNvPicPr>
            <a:picLocks noChangeAspect="1"/>
          </p:cNvPicPr>
          <p:nvPr/>
        </p:nvPicPr>
        <p:blipFill>
          <a:blip r:embed="rId4"/>
          <a:stretch>
            <a:fillRect/>
          </a:stretch>
        </p:blipFill>
        <p:spPr>
          <a:xfrm>
            <a:off x="8623273" y="0"/>
            <a:ext cx="520727" cy="349268"/>
          </a:xfrm>
          <a:prstGeom prst="rect">
            <a:avLst/>
          </a:prstGeom>
        </p:spPr>
      </p:pic>
      <p:pic>
        <p:nvPicPr>
          <p:cNvPr id="5" name="Picture 4">
            <a:extLst>
              <a:ext uri="{FF2B5EF4-FFF2-40B4-BE49-F238E27FC236}">
                <a16:creationId xmlns:a16="http://schemas.microsoft.com/office/drawing/2014/main" id="{C7059902-2389-796E-C9B7-846CA7829BE8}"/>
              </a:ext>
            </a:extLst>
          </p:cNvPr>
          <p:cNvPicPr>
            <a:picLocks noChangeAspect="1"/>
          </p:cNvPicPr>
          <p:nvPr/>
        </p:nvPicPr>
        <p:blipFill>
          <a:blip r:embed="rId5"/>
          <a:stretch>
            <a:fillRect/>
          </a:stretch>
        </p:blipFill>
        <p:spPr>
          <a:xfrm>
            <a:off x="2356027" y="2146278"/>
            <a:ext cx="1625684" cy="42547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0" y="0"/>
            <a:ext cx="8280000" cy="43355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sp>
        <p:nvSpPr>
          <p:cNvPr id="348" name="Google Shape;348;p2"/>
          <p:cNvSpPr txBox="1"/>
          <p:nvPr/>
        </p:nvSpPr>
        <p:spPr>
          <a:xfrm>
            <a:off x="197069" y="433553"/>
            <a:ext cx="8867496" cy="439857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200" b="1" i="0" u="none" strike="noStrike" cap="none" dirty="0">
                <a:solidFill>
                  <a:schemeClr val="accent2"/>
                </a:solidFill>
                <a:highlight>
                  <a:srgbClr val="FFFFFF"/>
                </a:highlight>
                <a:latin typeface="Calibri" panose="020F0502020204030204" pitchFamily="34" charset="0"/>
                <a:ea typeface="Calibri" panose="020F0502020204030204" pitchFamily="34" charset="0"/>
                <a:cs typeface="Calibri" panose="020F0502020204030204" pitchFamily="34" charset="0"/>
                <a:sym typeface="Lato"/>
              </a:rPr>
              <a:t>Why did you decide to solve this Problem statement?</a:t>
            </a:r>
          </a:p>
          <a:p>
            <a:pPr>
              <a:lnSpc>
                <a:spcPts val="1500"/>
              </a:lnSpc>
              <a:spcAft>
                <a:spcPts val="1200"/>
              </a:spcAft>
            </a:pPr>
            <a:r>
              <a:rPr lang="en-US" sz="12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Industry Agnostic Scenario</a:t>
            </a:r>
            <a:r>
              <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rPr>
              <a:t>: It solves 3 problems</a:t>
            </a:r>
          </a:p>
          <a:p>
            <a:pPr marL="228600" lvl="6" indent="-228600">
              <a:spcAft>
                <a:spcPts val="1200"/>
              </a:spcAft>
              <a:buFont typeface="+mj-lt"/>
              <a:buAutoNum type="arabicPeriod"/>
            </a:pPr>
            <a:r>
              <a:rPr lang="en-US" sz="1200"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Customer Reporting and Dashboarding capabilities to view, validate, govern &amp; execute Sustainability goals</a:t>
            </a:r>
            <a:r>
              <a:rPr lang="en-US" sz="1200" dirty="0">
                <a:solidFill>
                  <a:schemeClr val="accent2"/>
                </a:solidFill>
                <a:latin typeface="Calibri" panose="020F0502020204030204" pitchFamily="34" charset="0"/>
                <a:ea typeface="Calibri" panose="020F0502020204030204" pitchFamily="34" charset="0"/>
                <a:cs typeface="Calibri" panose="020F0502020204030204" pitchFamily="34" charset="0"/>
              </a:rPr>
              <a:t>.</a:t>
            </a:r>
          </a:p>
          <a:p>
            <a:pPr marL="228600" lvl="6" indent="-228600">
              <a:spcAft>
                <a:spcPts val="1200"/>
              </a:spcAft>
              <a:buFont typeface="+mj-lt"/>
              <a:buAutoNum type="arabicPeriod"/>
            </a:pPr>
            <a:r>
              <a:rPr lang="en-US" sz="12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Build green solutions that address Social &amp; Governance parameters</a:t>
            </a:r>
          </a:p>
          <a:p>
            <a:pPr marL="228600" lvl="6" indent="-228600">
              <a:spcAft>
                <a:spcPts val="1200"/>
              </a:spcAft>
              <a:buFont typeface="+mj-lt"/>
              <a:buAutoNum type="arabicPeriod"/>
            </a:pPr>
            <a:r>
              <a:rPr lang="en-US" sz="12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Extend and Integrated your existing solutions with Microsoft Cloud for Sustainability &amp; Microsoft Sustainability Manager</a:t>
            </a:r>
          </a:p>
          <a:p>
            <a:pPr>
              <a:lnSpc>
                <a:spcPts val="1500"/>
              </a:lnSpc>
              <a:spcAft>
                <a:spcPts val="1200"/>
              </a:spcAft>
            </a:pPr>
            <a:r>
              <a:rPr lang="en" sz="1200" b="1" dirty="0">
                <a:solidFill>
                  <a:schemeClr val="accent2"/>
                </a:solidFill>
                <a:highlight>
                  <a:srgbClr val="FFFFFF"/>
                </a:highlight>
                <a:latin typeface="Calibri" panose="020F0502020204030204" pitchFamily="34" charset="0"/>
                <a:ea typeface="Calibri" panose="020F0502020204030204" pitchFamily="34" charset="0"/>
                <a:cs typeface="Calibri" panose="020F0502020204030204" pitchFamily="34" charset="0"/>
                <a:sym typeface="Lato"/>
              </a:rPr>
              <a:t>Solution Name: </a:t>
            </a:r>
            <a:r>
              <a:rPr lang="en-US" sz="1200" dirty="0">
                <a:latin typeface="Calibri" panose="020F0502020204030204" pitchFamily="34" charset="0"/>
                <a:ea typeface="Calibri" panose="020F0502020204030204" pitchFamily="34" charset="0"/>
                <a:cs typeface="Calibri" panose="020F0502020204030204" pitchFamily="34" charset="0"/>
              </a:rPr>
              <a:t>Automated </a:t>
            </a:r>
            <a:r>
              <a:rPr lang="en-US" sz="1200" dirty="0" err="1">
                <a:latin typeface="Calibri" panose="020F0502020204030204" pitchFamily="34" charset="0"/>
                <a:ea typeface="Calibri" panose="020F0502020204030204" pitchFamily="34" charset="0"/>
                <a:cs typeface="Calibri" panose="020F0502020204030204" pitchFamily="34" charset="0"/>
              </a:rPr>
              <a:t>Organisational</a:t>
            </a:r>
            <a:r>
              <a:rPr lang="en-US" sz="1200" dirty="0">
                <a:latin typeface="Calibri" panose="020F0502020204030204" pitchFamily="34" charset="0"/>
                <a:ea typeface="Calibri" panose="020F0502020204030204" pitchFamily="34" charset="0"/>
                <a:cs typeface="Calibri" panose="020F0502020204030204" pitchFamily="34" charset="0"/>
              </a:rPr>
              <a:t> ESG KPI Monitoring, reporting system and Supplier assessment based on environmental, social and governance parameter.</a:t>
            </a:r>
            <a:endParaRPr lang="en" sz="1200" dirty="0">
              <a:solidFill>
                <a:srgbClr val="222222"/>
              </a:solidFill>
              <a:highlight>
                <a:srgbClr val="FFFFFF"/>
              </a:highlight>
              <a:latin typeface="Calibri" panose="020F0502020204030204" pitchFamily="34" charset="0"/>
              <a:ea typeface="Calibri" panose="020F0502020204030204" pitchFamily="34" charset="0"/>
              <a:cs typeface="Calibri" panose="020F0502020204030204" pitchFamily="34" charset="0"/>
              <a:sym typeface="Lato"/>
            </a:endParaRPr>
          </a:p>
          <a:p>
            <a:pPr>
              <a:lnSpc>
                <a:spcPts val="1500"/>
              </a:lnSpc>
              <a:spcAft>
                <a:spcPts val="1200"/>
              </a:spcAft>
            </a:pPr>
            <a:r>
              <a:rPr lang="en-US" sz="1200" b="0" i="0" u="none" strike="noStrike" cap="none" dirty="0">
                <a:solidFill>
                  <a:srgbClr val="222222"/>
                </a:solidFill>
                <a:highlight>
                  <a:srgbClr val="FFFFFF"/>
                </a:highlight>
                <a:latin typeface="Calibri" panose="020F0502020204030204" pitchFamily="34" charset="0"/>
                <a:ea typeface="Calibri" panose="020F0502020204030204" pitchFamily="34" charset="0"/>
                <a:cs typeface="Calibri" panose="020F0502020204030204" pitchFamily="34" charset="0"/>
                <a:sym typeface="Lato"/>
              </a:rPr>
              <a:t>Mostly, Sustainability goals management is a manual process </a:t>
            </a:r>
            <a:r>
              <a:rPr lang="en-US" sz="1200" b="0" i="0" u="none" strike="noStrike" cap="none" dirty="0" err="1">
                <a:solidFill>
                  <a:srgbClr val="222222"/>
                </a:solidFill>
                <a:highlight>
                  <a:srgbClr val="FFFFFF"/>
                </a:highlight>
                <a:latin typeface="Calibri" panose="020F0502020204030204" pitchFamily="34" charset="0"/>
                <a:ea typeface="Calibri" panose="020F0502020204030204" pitchFamily="34" charset="0"/>
                <a:cs typeface="Calibri" panose="020F0502020204030204" pitchFamily="34" charset="0"/>
                <a:sym typeface="Lato"/>
              </a:rPr>
              <a:t>i.e</a:t>
            </a:r>
            <a:r>
              <a:rPr lang="en-US" sz="1200" b="0" i="0" u="none" strike="noStrike" cap="none" dirty="0">
                <a:solidFill>
                  <a:srgbClr val="222222"/>
                </a:solidFill>
                <a:highlight>
                  <a:srgbClr val="FFFFFF"/>
                </a:highlight>
                <a:latin typeface="Calibri" panose="020F0502020204030204" pitchFamily="34" charset="0"/>
                <a:ea typeface="Calibri" panose="020F0502020204030204" pitchFamily="34" charset="0"/>
                <a:cs typeface="Calibri" panose="020F0502020204030204" pitchFamily="34" charset="0"/>
                <a:sym typeface="Lato"/>
              </a:rPr>
              <a:t> Multiple spreadsheets, documents and involves multiple stakeholders.</a:t>
            </a:r>
          </a:p>
          <a:p>
            <a:pPr>
              <a:spcBef>
                <a:spcPts val="225"/>
              </a:spcBef>
            </a:pPr>
            <a:r>
              <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rPr>
              <a:t>Outcome: </a:t>
            </a:r>
          </a:p>
          <a:p>
            <a:pPr marL="257175" indent="-257175">
              <a:spcBef>
                <a:spcPts val="225"/>
              </a:spcBef>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Time-consuming and error-prone process </a:t>
            </a:r>
          </a:p>
          <a:p>
            <a:pPr marL="257175" indent="-257175">
              <a:spcBef>
                <a:spcPts val="225"/>
              </a:spcBef>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Reporting and compliance problems</a:t>
            </a:r>
          </a:p>
          <a:p>
            <a:pPr marL="257175" indent="-257175">
              <a:spcBef>
                <a:spcPts val="225"/>
              </a:spcBef>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A subject matter specialist is required to set the organization's ESG goals.</a:t>
            </a:r>
          </a:p>
          <a:p>
            <a:pPr>
              <a:spcBef>
                <a:spcPts val="225"/>
              </a:spcBef>
            </a:pPr>
            <a:r>
              <a:rPr lang="en" sz="1200" b="1" dirty="0">
                <a:solidFill>
                  <a:schemeClr val="accent2"/>
                </a:solidFill>
                <a:highlight>
                  <a:srgbClr val="FFFFFF"/>
                </a:highlight>
                <a:latin typeface="Calibri" panose="020F0502020204030204" pitchFamily="34" charset="0"/>
                <a:ea typeface="Calibri" panose="020F0502020204030204" pitchFamily="34" charset="0"/>
                <a:cs typeface="Calibri" panose="020F0502020204030204" pitchFamily="34" charset="0"/>
                <a:sym typeface="Lato"/>
              </a:rPr>
              <a:t>Solution</a:t>
            </a:r>
          </a:p>
          <a:p>
            <a:pPr marL="257175" indent="-257175">
              <a:spcBef>
                <a:spcPts val="225"/>
              </a:spcBef>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Automated KPI Management for Supplier and organizational internal ESG KPI</a:t>
            </a:r>
          </a:p>
          <a:p>
            <a:pPr marL="257175" indent="-257175">
              <a:spcBef>
                <a:spcPts val="225"/>
              </a:spcBef>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Automated ESG KPI Data Capture from external database, company website and need to purchase database if required etc.</a:t>
            </a:r>
          </a:p>
          <a:p>
            <a:pPr marL="257175" indent="-257175">
              <a:spcBef>
                <a:spcPts val="225"/>
              </a:spcBef>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Priorities and Performance Management of all selected KPI’s</a:t>
            </a:r>
          </a:p>
          <a:p>
            <a:pPr marL="257175" indent="-257175">
              <a:spcBef>
                <a:spcPts val="225"/>
              </a:spcBef>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Reporting &amp; Compliance – External and internal report generation</a:t>
            </a:r>
            <a:endParaRPr lang="en-US" sz="1200" dirty="0">
              <a:highlight>
                <a:srgbClr val="FFFFFF"/>
              </a:highlight>
              <a:latin typeface="Calibri" panose="020F0502020204030204" pitchFamily="34" charset="0"/>
              <a:ea typeface="Calibri" panose="020F0502020204030204" pitchFamily="34" charset="0"/>
              <a:cs typeface="Calibri" panose="020F0502020204030204" pitchFamily="34" charset="0"/>
              <a:sym typeface="Lato"/>
            </a:endParaRPr>
          </a:p>
          <a:p>
            <a:pPr marL="257175" indent="-257175">
              <a:spcBef>
                <a:spcPts val="225"/>
              </a:spcBef>
              <a:buFont typeface="+mj-lt"/>
              <a:buAutoNum type="arabicPeriod"/>
            </a:pPr>
            <a:endParaRPr lang="en-US" sz="1200" dirty="0">
              <a:highlight>
                <a:srgbClr val="FFFFFF"/>
              </a:highlight>
              <a:latin typeface="Calibri" panose="020F0502020204030204" pitchFamily="34" charset="0"/>
              <a:ea typeface="Calibri" panose="020F0502020204030204" pitchFamily="34" charset="0"/>
              <a:cs typeface="Calibri" panose="020F0502020204030204" pitchFamily="34" charset="0"/>
              <a:sym typeface="Lato"/>
            </a:endParaRPr>
          </a:p>
          <a:p>
            <a:pPr>
              <a:spcBef>
                <a:spcPts val="225"/>
              </a:spcBef>
            </a:pPr>
            <a:endParaRPr lang="en-US" sz="1200"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rgbClr val="000000"/>
              </a:buClr>
              <a:buSzPts val="1400"/>
              <a:buFont typeface="Arial"/>
              <a:buNone/>
            </a:pPr>
            <a:endParaRPr lang="en-US" sz="1200" b="0" i="0" u="none" strike="noStrike" cap="none" dirty="0">
              <a:solidFill>
                <a:srgbClr val="222222"/>
              </a:solidFill>
              <a:highlight>
                <a:srgbClr val="FFFFFF"/>
              </a:highlight>
              <a:latin typeface="Calibri" panose="020F0502020204030204" pitchFamily="34" charset="0"/>
              <a:ea typeface="Calibri" panose="020F0502020204030204" pitchFamily="34" charset="0"/>
              <a:cs typeface="Calibri" panose="020F0502020204030204"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 sz="1200" b="0" i="0" u="none" strike="noStrike" cap="none" dirty="0">
              <a:solidFill>
                <a:srgbClr val="222222"/>
              </a:solidFill>
              <a:highlight>
                <a:srgbClr val="FFFFFF"/>
              </a:highlight>
              <a:latin typeface="Calibri" panose="020F0502020204030204" pitchFamily="34" charset="0"/>
              <a:ea typeface="Calibri" panose="020F0502020204030204" pitchFamily="34" charset="0"/>
              <a:cs typeface="Calibri" panose="020F0502020204030204"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 sz="1200" b="0" i="0" u="none" strike="noStrike" cap="none" dirty="0">
                <a:solidFill>
                  <a:srgbClr val="222222"/>
                </a:solidFill>
                <a:highlight>
                  <a:srgbClr val="FFFFFF"/>
                </a:highlight>
                <a:latin typeface="Calibri" panose="020F0502020204030204" pitchFamily="34" charset="0"/>
                <a:ea typeface="Calibri" panose="020F0502020204030204" pitchFamily="34" charset="0"/>
                <a:cs typeface="Calibri" panose="020F0502020204030204" pitchFamily="34" charset="0"/>
                <a:sym typeface="Lato"/>
              </a:rPr>
              <a:t>.</a:t>
            </a: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4" name="Picture 3">
            <a:extLst>
              <a:ext uri="{FF2B5EF4-FFF2-40B4-BE49-F238E27FC236}">
                <a16:creationId xmlns:a16="http://schemas.microsoft.com/office/drawing/2014/main" id="{E4C6FC7E-D7CE-5A1E-AC2E-2CA98474A09B}"/>
              </a:ext>
            </a:extLst>
          </p:cNvPr>
          <p:cNvPicPr>
            <a:picLocks noChangeAspect="1"/>
          </p:cNvPicPr>
          <p:nvPr/>
        </p:nvPicPr>
        <p:blipFill>
          <a:blip r:embed="rId4"/>
          <a:stretch>
            <a:fillRect/>
          </a:stretch>
        </p:blipFill>
        <p:spPr>
          <a:xfrm>
            <a:off x="8411919" y="-5912"/>
            <a:ext cx="520727" cy="349268"/>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chemeClr val="accent2"/>
                </a:solidFill>
                <a:highlight>
                  <a:srgbClr val="FFFFFF"/>
                </a:highlight>
              </a:rPr>
              <a:t>User Segment &amp; Pain Points</a:t>
            </a:r>
            <a:endParaRPr sz="2000" dirty="0">
              <a:solidFill>
                <a:schemeClr val="accent2"/>
              </a:solidFill>
            </a:endParaRPr>
          </a:p>
        </p:txBody>
      </p:sp>
      <p:sp>
        <p:nvSpPr>
          <p:cNvPr id="354" name="Google Shape;354;p3"/>
          <p:cNvSpPr txBox="1"/>
          <p:nvPr/>
        </p:nvSpPr>
        <p:spPr>
          <a:xfrm>
            <a:off x="204952" y="805549"/>
            <a:ext cx="8859613" cy="4108401"/>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p>
          <a:p>
            <a:pPr marL="285750" marR="0" lvl="0" indent="-285750" algn="l" rtl="0">
              <a:lnSpc>
                <a:spcPct val="115000"/>
              </a:lnSpc>
              <a:spcBef>
                <a:spcPts val="1000"/>
              </a:spcBef>
              <a:spcAft>
                <a:spcPts val="0"/>
              </a:spcAft>
              <a:buClr>
                <a:srgbClr val="000000"/>
              </a:buClr>
              <a:buSzPts val="1400"/>
              <a:buFont typeface="Wingdings" panose="05000000000000000000" pitchFamily="2" charset="2"/>
              <a:buChar char="ü"/>
            </a:pPr>
            <a:r>
              <a:rPr lang="en" sz="1200" dirty="0">
                <a:solidFill>
                  <a:srgbClr val="222222"/>
                </a:solidFill>
                <a:highlight>
                  <a:srgbClr val="FFFFFF"/>
                </a:highlight>
                <a:latin typeface="Lato"/>
                <a:ea typeface="Lato"/>
                <a:cs typeface="Lato"/>
                <a:sym typeface="Lato"/>
              </a:rPr>
              <a:t>This solution is applicable to all the organisation and regions–Target market: CSRD compliance applicable to 49000 companies.</a:t>
            </a:r>
          </a:p>
          <a:p>
            <a:pPr marL="285750" indent="-285750">
              <a:lnSpc>
                <a:spcPct val="115000"/>
              </a:lnSpc>
              <a:spcBef>
                <a:spcPts val="1000"/>
              </a:spcBef>
              <a:buSzPts val="1400"/>
              <a:buFont typeface="Wingdings" panose="05000000000000000000" pitchFamily="2" charset="2"/>
              <a:buChar char="ü"/>
            </a:pPr>
            <a:r>
              <a:rPr lang="en" sz="1200" dirty="0">
                <a:solidFill>
                  <a:srgbClr val="222222"/>
                </a:solidFill>
                <a:highlight>
                  <a:srgbClr val="FFFFFF"/>
                </a:highlight>
                <a:latin typeface="Lato"/>
                <a:ea typeface="Lato"/>
                <a:cs typeface="Lato"/>
                <a:sym typeface="Lato"/>
              </a:rPr>
              <a:t>Focus industry MSME and SME.(Medium and small-scale industry- Automotive companies- Value/supply chain)</a:t>
            </a:r>
          </a:p>
          <a:p>
            <a:pPr marR="0" lvl="0" algn="l" rtl="0">
              <a:lnSpc>
                <a:spcPct val="115000"/>
              </a:lnSpc>
              <a:spcBef>
                <a:spcPts val="1000"/>
              </a:spcBef>
              <a:spcAft>
                <a:spcPts val="0"/>
              </a:spcAft>
              <a:buClr>
                <a:srgbClr val="000000"/>
              </a:buClr>
              <a:buSzPts val="1400"/>
            </a:pPr>
            <a:r>
              <a:rPr lang="en" b="1" dirty="0">
                <a:solidFill>
                  <a:srgbClr val="222222"/>
                </a:solidFill>
                <a:highlight>
                  <a:srgbClr val="FFFFFF"/>
                </a:highlight>
                <a:latin typeface="Lato"/>
                <a:ea typeface="Lato"/>
                <a:cs typeface="Lato"/>
                <a:sym typeface="Lato"/>
              </a:rPr>
              <a:t>Why?</a:t>
            </a:r>
          </a:p>
          <a:p>
            <a:pPr marL="285750" marR="0" lvl="0" indent="-285750" algn="l" rtl="0">
              <a:lnSpc>
                <a:spcPct val="115000"/>
              </a:lnSpc>
              <a:spcBef>
                <a:spcPts val="1000"/>
              </a:spcBef>
              <a:spcAft>
                <a:spcPts val="0"/>
              </a:spcAft>
              <a:buClr>
                <a:srgbClr val="000000"/>
              </a:buClr>
              <a:buSzPts val="1400"/>
              <a:buFont typeface="Wingdings" panose="05000000000000000000" pitchFamily="2" charset="2"/>
              <a:buChar char="Ø"/>
            </a:pPr>
            <a:r>
              <a:rPr lang="en-US" sz="1100" dirty="0">
                <a:solidFill>
                  <a:srgbClr val="222222"/>
                </a:solidFill>
                <a:highlight>
                  <a:srgbClr val="FFFFFF"/>
                </a:highlight>
                <a:latin typeface="Lato"/>
                <a:ea typeface="Lato"/>
                <a:cs typeface="Lato"/>
                <a:sym typeface="Lato"/>
              </a:rPr>
              <a:t>Regulations and customer requirements must be followed. </a:t>
            </a:r>
          </a:p>
          <a:p>
            <a:pPr marR="0" lvl="0" algn="l" rtl="0">
              <a:lnSpc>
                <a:spcPct val="115000"/>
              </a:lnSpc>
              <a:spcBef>
                <a:spcPts val="1000"/>
              </a:spcBef>
              <a:spcAft>
                <a:spcPts val="0"/>
              </a:spcAft>
              <a:buClr>
                <a:srgbClr val="000000"/>
              </a:buClr>
              <a:buSzPts val="1400"/>
            </a:pPr>
            <a:r>
              <a:rPr lang="en-US" sz="1100" dirty="0">
                <a:solidFill>
                  <a:srgbClr val="222222"/>
                </a:solidFill>
                <a:highlight>
                  <a:srgbClr val="FFFFFF"/>
                </a:highlight>
                <a:latin typeface="Lato"/>
                <a:ea typeface="Lato"/>
                <a:cs typeface="Lato"/>
                <a:sym typeface="Lato"/>
              </a:rPr>
              <a:t>        Their compliance is helped by the solution's automation of the internal and external reporting processes.</a:t>
            </a:r>
          </a:p>
          <a:p>
            <a:pPr marL="285750" marR="0" lvl="0" indent="-285750" algn="l" rtl="0">
              <a:lnSpc>
                <a:spcPct val="115000"/>
              </a:lnSpc>
              <a:spcBef>
                <a:spcPts val="1000"/>
              </a:spcBef>
              <a:spcAft>
                <a:spcPts val="0"/>
              </a:spcAft>
              <a:buClr>
                <a:srgbClr val="000000"/>
              </a:buClr>
              <a:buSzPts val="1400"/>
              <a:buFont typeface="Wingdings" panose="05000000000000000000" pitchFamily="2" charset="2"/>
              <a:buChar char="Ø"/>
            </a:pPr>
            <a:r>
              <a:rPr lang="en-US" sz="1100" dirty="0">
                <a:solidFill>
                  <a:srgbClr val="222222"/>
                </a:solidFill>
                <a:highlight>
                  <a:srgbClr val="FFFFFF"/>
                </a:highlight>
                <a:latin typeface="Lato"/>
                <a:ea typeface="Lato"/>
                <a:cs typeface="Lato"/>
                <a:sym typeface="Lato"/>
              </a:rPr>
              <a:t>To adopt sustainability within the </a:t>
            </a:r>
            <a:r>
              <a:rPr lang="en-US" sz="1100" dirty="0" err="1">
                <a:solidFill>
                  <a:srgbClr val="222222"/>
                </a:solidFill>
                <a:highlight>
                  <a:srgbClr val="FFFFFF"/>
                </a:highlight>
                <a:latin typeface="Lato"/>
                <a:ea typeface="Lato"/>
                <a:cs typeface="Lato"/>
                <a:sym typeface="Lato"/>
              </a:rPr>
              <a:t>organisation</a:t>
            </a:r>
            <a:r>
              <a:rPr lang="en-US" sz="1100" dirty="0">
                <a:solidFill>
                  <a:srgbClr val="222222"/>
                </a:solidFill>
                <a:highlight>
                  <a:srgbClr val="FFFFFF"/>
                </a:highlight>
                <a:latin typeface="Lato"/>
                <a:ea typeface="Lato"/>
                <a:cs typeface="Lato"/>
                <a:sym typeface="Lato"/>
              </a:rPr>
              <a:t>, a external consultants or internal sustainability (subject matter expert) resource is required.</a:t>
            </a:r>
          </a:p>
          <a:p>
            <a:pPr marL="285750" marR="0" lvl="0" indent="-285750" algn="l" rtl="0">
              <a:lnSpc>
                <a:spcPct val="115000"/>
              </a:lnSpc>
              <a:spcBef>
                <a:spcPts val="1000"/>
              </a:spcBef>
              <a:spcAft>
                <a:spcPts val="0"/>
              </a:spcAft>
              <a:buClr>
                <a:srgbClr val="000000"/>
              </a:buClr>
              <a:buSzPts val="1400"/>
              <a:buFont typeface="Wingdings" panose="05000000000000000000" pitchFamily="2" charset="2"/>
              <a:buChar char="Ø"/>
            </a:pPr>
            <a:r>
              <a:rPr lang="en-US" sz="1100" dirty="0">
                <a:solidFill>
                  <a:srgbClr val="222222"/>
                </a:solidFill>
                <a:highlight>
                  <a:srgbClr val="FFFFFF"/>
                </a:highlight>
                <a:latin typeface="Lato"/>
                <a:ea typeface="Lato"/>
                <a:cs typeface="Lato"/>
                <a:sym typeface="Lato"/>
              </a:rPr>
              <a:t>The selection of KPI requires extensive stakeholder participation for a rigorous procedure called materiality assessment.</a:t>
            </a:r>
            <a:r>
              <a:rPr lang="en" sz="1100" dirty="0">
                <a:solidFill>
                  <a:srgbClr val="222222"/>
                </a:solidFill>
                <a:highlight>
                  <a:srgbClr val="FFFFFF"/>
                </a:highlight>
                <a:latin typeface="Lato"/>
                <a:ea typeface="Lato"/>
                <a:cs typeface="Lato"/>
                <a:sym typeface="Lato"/>
              </a:rPr>
              <a:t>.</a:t>
            </a:r>
          </a:p>
          <a:p>
            <a:pPr marL="285750" marR="0" lvl="0" indent="-285750" algn="l" rtl="0">
              <a:lnSpc>
                <a:spcPct val="115000"/>
              </a:lnSpc>
              <a:spcBef>
                <a:spcPts val="1000"/>
              </a:spcBef>
              <a:spcAft>
                <a:spcPts val="0"/>
              </a:spcAft>
              <a:buClr>
                <a:srgbClr val="000000"/>
              </a:buClr>
              <a:buSzPts val="1400"/>
              <a:buFont typeface="Wingdings" panose="05000000000000000000" pitchFamily="2" charset="2"/>
              <a:buChar char="Ø"/>
            </a:pPr>
            <a:r>
              <a:rPr lang="en-US" sz="1100" dirty="0">
                <a:solidFill>
                  <a:srgbClr val="222222"/>
                </a:solidFill>
                <a:highlight>
                  <a:srgbClr val="FFFFFF"/>
                </a:highlight>
                <a:latin typeface="Lato"/>
                <a:ea typeface="Lato"/>
                <a:cs typeface="Lato"/>
                <a:sym typeface="Lato"/>
              </a:rPr>
              <a:t>Automobile manufacturers have a complicated supply chain, and our solution enables them to monitor and rank suppliers according to ESG standards.</a:t>
            </a:r>
          </a:p>
          <a:p>
            <a:pPr marR="0" lvl="0" algn="l" rtl="0">
              <a:lnSpc>
                <a:spcPct val="115000"/>
              </a:lnSpc>
              <a:spcBef>
                <a:spcPts val="1000"/>
              </a:spcBef>
              <a:spcAft>
                <a:spcPts val="0"/>
              </a:spcAft>
              <a:buClr>
                <a:srgbClr val="000000"/>
              </a:buClr>
              <a:buSzPts val="1400"/>
            </a:pPr>
            <a:r>
              <a:rPr lang="en" dirty="0">
                <a:solidFill>
                  <a:srgbClr val="222222"/>
                </a:solidFill>
                <a:highlight>
                  <a:srgbClr val="FFFFFF"/>
                </a:highlight>
                <a:latin typeface="Lato"/>
                <a:ea typeface="Lato"/>
                <a:cs typeface="Lato"/>
                <a:sym typeface="Lato"/>
              </a:rPr>
              <a:t> </a:t>
            </a:r>
          </a:p>
          <a:p>
            <a:pPr marL="285750" marR="0" lvl="0" indent="-285750" algn="l" rtl="0">
              <a:lnSpc>
                <a:spcPct val="115000"/>
              </a:lnSpc>
              <a:spcBef>
                <a:spcPts val="1000"/>
              </a:spcBef>
              <a:spcAft>
                <a:spcPts val="0"/>
              </a:spcAft>
              <a:buClr>
                <a:srgbClr val="000000"/>
              </a:buClr>
              <a:buSzPts val="1400"/>
              <a:buFont typeface="Wingdings" panose="05000000000000000000" pitchFamily="2" charset="2"/>
              <a:buChar char="Ø"/>
            </a:pPr>
            <a:endParaRPr lang="en"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2" name="Picture 1">
            <a:extLst>
              <a:ext uri="{FF2B5EF4-FFF2-40B4-BE49-F238E27FC236}">
                <a16:creationId xmlns:a16="http://schemas.microsoft.com/office/drawing/2014/main" id="{C8B6F450-81CB-FC84-A7BF-FFDECD43C79C}"/>
              </a:ext>
            </a:extLst>
          </p:cNvPr>
          <p:cNvPicPr>
            <a:picLocks noChangeAspect="1"/>
          </p:cNvPicPr>
          <p:nvPr/>
        </p:nvPicPr>
        <p:blipFill>
          <a:blip r:embed="rId4"/>
          <a:stretch>
            <a:fillRect/>
          </a:stretch>
        </p:blipFill>
        <p:spPr>
          <a:xfrm>
            <a:off x="8411919" y="-5912"/>
            <a:ext cx="520727" cy="34926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1690181" y="-71647"/>
            <a:ext cx="8238600" cy="50118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0" y="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Pre-Requisite</a:t>
            </a:r>
            <a:endParaRPr sz="2000" dirty="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graphicFrame>
        <p:nvGraphicFramePr>
          <p:cNvPr id="2" name="Table 3">
            <a:extLst>
              <a:ext uri="{FF2B5EF4-FFF2-40B4-BE49-F238E27FC236}">
                <a16:creationId xmlns:a16="http://schemas.microsoft.com/office/drawing/2014/main" id="{B8BA0E2B-ADB8-A998-5826-AE1F03E2B6FD}"/>
              </a:ext>
            </a:extLst>
          </p:cNvPr>
          <p:cNvGraphicFramePr>
            <a:graphicFrameLocks noGrp="1"/>
          </p:cNvGraphicFramePr>
          <p:nvPr>
            <p:extLst>
              <p:ext uri="{D42A27DB-BD31-4B8C-83A1-F6EECF244321}">
                <p14:modId xmlns:p14="http://schemas.microsoft.com/office/powerpoint/2010/main" val="2203759505"/>
              </p:ext>
            </p:extLst>
          </p:nvPr>
        </p:nvGraphicFramePr>
        <p:xfrm>
          <a:off x="244366" y="706333"/>
          <a:ext cx="7665374" cy="3761132"/>
        </p:xfrm>
        <a:graphic>
          <a:graphicData uri="http://schemas.openxmlformats.org/drawingml/2006/table">
            <a:tbl>
              <a:tblPr firstRow="1" bandRow="1">
                <a:tableStyleId>{5C22544A-7EE6-4342-B048-85BDC9FD1C3A}</a:tableStyleId>
              </a:tblPr>
              <a:tblGrid>
                <a:gridCol w="1024759">
                  <a:extLst>
                    <a:ext uri="{9D8B030D-6E8A-4147-A177-3AD203B41FA5}">
                      <a16:colId xmlns:a16="http://schemas.microsoft.com/office/drawing/2014/main" val="3124822422"/>
                    </a:ext>
                  </a:extLst>
                </a:gridCol>
                <a:gridCol w="965398">
                  <a:extLst>
                    <a:ext uri="{9D8B030D-6E8A-4147-A177-3AD203B41FA5}">
                      <a16:colId xmlns:a16="http://schemas.microsoft.com/office/drawing/2014/main" val="585025074"/>
                    </a:ext>
                  </a:extLst>
                </a:gridCol>
                <a:gridCol w="1078120">
                  <a:extLst>
                    <a:ext uri="{9D8B030D-6E8A-4147-A177-3AD203B41FA5}">
                      <a16:colId xmlns:a16="http://schemas.microsoft.com/office/drawing/2014/main" val="2187610874"/>
                    </a:ext>
                  </a:extLst>
                </a:gridCol>
                <a:gridCol w="1024670">
                  <a:extLst>
                    <a:ext uri="{9D8B030D-6E8A-4147-A177-3AD203B41FA5}">
                      <a16:colId xmlns:a16="http://schemas.microsoft.com/office/drawing/2014/main" val="3164509980"/>
                    </a:ext>
                  </a:extLst>
                </a:gridCol>
                <a:gridCol w="1190809">
                  <a:extLst>
                    <a:ext uri="{9D8B030D-6E8A-4147-A177-3AD203B41FA5}">
                      <a16:colId xmlns:a16="http://schemas.microsoft.com/office/drawing/2014/main" val="1057882158"/>
                    </a:ext>
                  </a:extLst>
                </a:gridCol>
                <a:gridCol w="902992">
                  <a:extLst>
                    <a:ext uri="{9D8B030D-6E8A-4147-A177-3AD203B41FA5}">
                      <a16:colId xmlns:a16="http://schemas.microsoft.com/office/drawing/2014/main" val="1646872955"/>
                    </a:ext>
                  </a:extLst>
                </a:gridCol>
                <a:gridCol w="1478626">
                  <a:extLst>
                    <a:ext uri="{9D8B030D-6E8A-4147-A177-3AD203B41FA5}">
                      <a16:colId xmlns:a16="http://schemas.microsoft.com/office/drawing/2014/main" val="351944688"/>
                    </a:ext>
                  </a:extLst>
                </a:gridCol>
              </a:tblGrid>
              <a:tr h="295302">
                <a:tc>
                  <a:txBody>
                    <a:bodyPr/>
                    <a:lstStyle/>
                    <a:p>
                      <a:pPr algn="ctr"/>
                      <a:r>
                        <a:rPr lang="en-US" sz="900" b="1" dirty="0">
                          <a:solidFill>
                            <a:schemeClr val="bg1"/>
                          </a:solidFill>
                          <a:latin typeface="+mn-lt"/>
                        </a:rPr>
                        <a:t>Competitor</a:t>
                      </a:r>
                    </a:p>
                  </a:txBody>
                  <a:tcPr anchor="ctr">
                    <a:solidFill>
                      <a:schemeClr val="accent2"/>
                    </a:solidFill>
                  </a:tcPr>
                </a:tc>
                <a:tc>
                  <a:txBody>
                    <a:bodyPr/>
                    <a:lstStyle/>
                    <a:p>
                      <a:pPr algn="ctr" fontAlgn="b"/>
                      <a:r>
                        <a:rPr lang="en-IN" sz="900" b="1" i="0" u="none" strike="noStrike" dirty="0">
                          <a:solidFill>
                            <a:schemeClr val="bg1"/>
                          </a:solidFill>
                          <a:effectLst/>
                          <a:latin typeface="+mn-lt"/>
                        </a:rPr>
                        <a:t>SAP control tower</a:t>
                      </a:r>
                    </a:p>
                  </a:txBody>
                  <a:tcPr marL="6350" marR="6350" marT="6350" marB="0" anchor="ctr">
                    <a:solidFill>
                      <a:schemeClr val="accent2"/>
                    </a:solidFill>
                  </a:tcPr>
                </a:tc>
                <a:tc>
                  <a:txBody>
                    <a:bodyPr/>
                    <a:lstStyle/>
                    <a:p>
                      <a:pPr algn="ctr" fontAlgn="b"/>
                      <a:r>
                        <a:rPr lang="en-IN" sz="900" b="1" i="0" u="none" strike="noStrike" dirty="0">
                          <a:solidFill>
                            <a:schemeClr val="bg1"/>
                          </a:solidFill>
                          <a:effectLst/>
                          <a:latin typeface="+mn-lt"/>
                        </a:rPr>
                        <a:t>IBM </a:t>
                      </a:r>
                      <a:r>
                        <a:rPr lang="en-IN" sz="900" b="1" i="0" u="none" strike="noStrike" dirty="0" err="1">
                          <a:solidFill>
                            <a:schemeClr val="bg1"/>
                          </a:solidFill>
                          <a:effectLst/>
                          <a:latin typeface="+mn-lt"/>
                        </a:rPr>
                        <a:t>Envizi</a:t>
                      </a:r>
                      <a:r>
                        <a:rPr lang="en-IN" sz="900" b="1" i="0" u="none" strike="noStrike" dirty="0">
                          <a:solidFill>
                            <a:schemeClr val="bg1"/>
                          </a:solidFill>
                          <a:effectLst/>
                          <a:latin typeface="+mn-lt"/>
                        </a:rPr>
                        <a:t> ESG Suite</a:t>
                      </a:r>
                    </a:p>
                  </a:txBody>
                  <a:tcPr marL="6350" marR="6350" marT="6350" marB="0" anchor="ctr">
                    <a:solidFill>
                      <a:schemeClr val="accent2"/>
                    </a:solidFill>
                  </a:tcPr>
                </a:tc>
                <a:tc>
                  <a:txBody>
                    <a:bodyPr/>
                    <a:lstStyle/>
                    <a:p>
                      <a:pPr algn="ctr" fontAlgn="b"/>
                      <a:r>
                        <a:rPr lang="en-IN" sz="900" b="1" i="0" u="none" strike="noStrike" dirty="0">
                          <a:solidFill>
                            <a:schemeClr val="bg1"/>
                          </a:solidFill>
                          <a:effectLst/>
                          <a:latin typeface="+mn-lt"/>
                        </a:rPr>
                        <a:t>UL Solutions’ 360 Supply Chain</a:t>
                      </a:r>
                    </a:p>
                  </a:txBody>
                  <a:tcPr marL="6350" marR="6350" marT="6350" marB="0" anchor="ctr">
                    <a:solidFill>
                      <a:schemeClr val="accent2"/>
                    </a:solidFill>
                  </a:tcPr>
                </a:tc>
                <a:tc>
                  <a:txBody>
                    <a:bodyPr/>
                    <a:lstStyle/>
                    <a:p>
                      <a:pPr algn="ctr" fontAlgn="b"/>
                      <a:r>
                        <a:rPr lang="en-IN" sz="900" b="1" i="0" u="none" strike="noStrike" dirty="0">
                          <a:solidFill>
                            <a:schemeClr val="bg1"/>
                          </a:solidFill>
                          <a:effectLst/>
                          <a:latin typeface="+mn-lt"/>
                        </a:rPr>
                        <a:t>Salesforce Net Zero Cloud</a:t>
                      </a:r>
                    </a:p>
                  </a:txBody>
                  <a:tcPr marL="6350" marR="6350" marT="6350" marB="0" anchor="ctr">
                    <a:solidFill>
                      <a:schemeClr val="accent2"/>
                    </a:solidFill>
                  </a:tcPr>
                </a:tc>
                <a:tc>
                  <a:txBody>
                    <a:bodyPr/>
                    <a:lstStyle/>
                    <a:p>
                      <a:pPr algn="ctr" fontAlgn="b"/>
                      <a:r>
                        <a:rPr lang="en-IN" sz="900" b="1" i="0" u="none" strike="noStrike" dirty="0">
                          <a:solidFill>
                            <a:schemeClr val="bg1"/>
                          </a:solidFill>
                          <a:effectLst/>
                          <a:latin typeface="+mn-lt"/>
                        </a:rPr>
                        <a:t>Achilles</a:t>
                      </a:r>
                    </a:p>
                  </a:txBody>
                  <a:tcPr marL="6350" marR="6350" marT="6350" marB="0" anchor="ctr">
                    <a:solidFill>
                      <a:schemeClr val="accent2"/>
                    </a:solidFill>
                  </a:tcPr>
                </a:tc>
                <a:tc>
                  <a:txBody>
                    <a:bodyPr/>
                    <a:lstStyle/>
                    <a:p>
                      <a:pPr algn="ctr" fontAlgn="b"/>
                      <a:r>
                        <a:rPr lang="en-IN" sz="900" b="1" i="0" u="none" strike="noStrike" dirty="0" err="1">
                          <a:solidFill>
                            <a:schemeClr val="bg1"/>
                          </a:solidFill>
                          <a:effectLst/>
                          <a:latin typeface="+mn-lt"/>
                        </a:rPr>
                        <a:t>Ecovadis</a:t>
                      </a:r>
                      <a:endParaRPr lang="en-IN" sz="900" b="1" i="0" u="none" strike="noStrike" dirty="0">
                        <a:solidFill>
                          <a:schemeClr val="bg1"/>
                        </a:solidFill>
                        <a:effectLst/>
                        <a:latin typeface="+mn-lt"/>
                      </a:endParaRPr>
                    </a:p>
                  </a:txBody>
                  <a:tcPr marL="6350" marR="6350" marT="6350" marB="0" anchor="ctr">
                    <a:solidFill>
                      <a:schemeClr val="accent2"/>
                    </a:solidFill>
                  </a:tcPr>
                </a:tc>
                <a:extLst>
                  <a:ext uri="{0D108BD9-81ED-4DB2-BD59-A6C34878D82A}">
                    <a16:rowId xmlns:a16="http://schemas.microsoft.com/office/drawing/2014/main" val="4080275689"/>
                  </a:ext>
                </a:extLst>
              </a:tr>
              <a:tr h="474718">
                <a:tc>
                  <a:txBody>
                    <a:bodyPr/>
                    <a:lstStyle/>
                    <a:p>
                      <a:pPr algn="ctr"/>
                      <a:r>
                        <a:rPr lang="en-US" sz="700" b="1" dirty="0">
                          <a:solidFill>
                            <a:schemeClr val="bg1"/>
                          </a:solidFill>
                          <a:latin typeface="+mn-lt"/>
                        </a:rPr>
                        <a:t>Platform </a:t>
                      </a:r>
                    </a:p>
                  </a:txBody>
                  <a:tcPr anchor="ctr">
                    <a:solidFill>
                      <a:schemeClr val="accent2"/>
                    </a:solidFill>
                  </a:tcPr>
                </a:tc>
                <a:tc>
                  <a:txBody>
                    <a:bodyPr/>
                    <a:lstStyle/>
                    <a:p>
                      <a:pPr algn="ctr"/>
                      <a:r>
                        <a:rPr lang="en-IN" sz="700">
                          <a:solidFill>
                            <a:schemeClr val="tx1"/>
                          </a:solidFill>
                          <a:latin typeface="+mn-lt"/>
                        </a:rPr>
                        <a:t>offer end-to-end, real-time visibility across an organization’s entire network</a:t>
                      </a:r>
                      <a:endParaRPr lang="en-US" sz="700">
                        <a:solidFill>
                          <a:schemeClr val="tx1"/>
                        </a:solidFill>
                        <a:latin typeface="+mn-lt"/>
                      </a:endParaRPr>
                    </a:p>
                  </a:txBody>
                  <a:tcPr anchor="ctr">
                    <a:solidFill>
                      <a:schemeClr val="accent2">
                        <a:lumMod val="20000"/>
                        <a:lumOff val="80000"/>
                      </a:schemeClr>
                    </a:solidFill>
                  </a:tcPr>
                </a:tc>
                <a:tc>
                  <a:txBody>
                    <a:bodyPr/>
                    <a:lstStyle/>
                    <a:p>
                      <a:pPr algn="ctr"/>
                      <a:r>
                        <a:rPr lang="en-IN" sz="700">
                          <a:solidFill>
                            <a:schemeClr val="tx1"/>
                          </a:solidFill>
                          <a:latin typeface="+mn-lt"/>
                        </a:rPr>
                        <a:t>provides comprehensive data and analytics software to collect, manage and derive insights from ESG data.</a:t>
                      </a:r>
                      <a:endParaRPr lang="en-US" sz="700">
                        <a:solidFill>
                          <a:schemeClr val="tx1"/>
                        </a:solidFill>
                        <a:latin typeface="+mn-lt"/>
                      </a:endParaRPr>
                    </a:p>
                  </a:txBody>
                  <a:tcPr anchor="ctr">
                    <a:solidFill>
                      <a:schemeClr val="accent2">
                        <a:lumMod val="20000"/>
                        <a:lumOff val="80000"/>
                      </a:schemeClr>
                    </a:solidFill>
                  </a:tcPr>
                </a:tc>
                <a:tc>
                  <a:txBody>
                    <a:bodyPr/>
                    <a:lstStyle/>
                    <a:p>
                      <a:pPr algn="ctr"/>
                      <a:r>
                        <a:rPr lang="en-US" sz="700">
                          <a:solidFill>
                            <a:schemeClr val="tx1"/>
                          </a:solidFill>
                          <a:latin typeface="+mn-lt"/>
                        </a:rPr>
                        <a:t>Questionnaire </a:t>
                      </a:r>
                      <a:r>
                        <a:rPr lang="en-IN" sz="700">
                          <a:solidFill>
                            <a:schemeClr val="tx1"/>
                          </a:solidFill>
                          <a:latin typeface="+mn-lt"/>
                        </a:rPr>
                        <a:t>to gather information from suppliers to manage.</a:t>
                      </a:r>
                    </a:p>
                    <a:p>
                      <a:pPr algn="ctr"/>
                      <a:endParaRPr lang="en-US" sz="700">
                        <a:solidFill>
                          <a:schemeClr val="tx1"/>
                        </a:solidFill>
                        <a:latin typeface="+mn-lt"/>
                      </a:endParaRPr>
                    </a:p>
                  </a:txBody>
                  <a:tcPr anchor="ctr">
                    <a:solidFill>
                      <a:schemeClr val="accent2">
                        <a:lumMod val="20000"/>
                        <a:lumOff val="80000"/>
                      </a:schemeClr>
                    </a:solidFill>
                  </a:tcPr>
                </a:tc>
                <a:tc>
                  <a:txBody>
                    <a:bodyPr/>
                    <a:lstStyle/>
                    <a:p>
                      <a:pPr algn="ctr"/>
                      <a:r>
                        <a:rPr lang="en-IN" sz="700" dirty="0">
                          <a:solidFill>
                            <a:schemeClr val="tx1"/>
                          </a:solidFill>
                          <a:latin typeface="+mn-lt"/>
                        </a:rPr>
                        <a:t>have all your data in one place, view the Carbon performance of </a:t>
                      </a:r>
                      <a:r>
                        <a:rPr lang="en-IN" sz="700" dirty="0" err="1">
                          <a:solidFill>
                            <a:schemeClr val="tx1"/>
                          </a:solidFill>
                          <a:latin typeface="+mn-lt"/>
                        </a:rPr>
                        <a:t>organsiation</a:t>
                      </a:r>
                      <a:r>
                        <a:rPr lang="en-IN" sz="700" dirty="0">
                          <a:solidFill>
                            <a:schemeClr val="tx1"/>
                          </a:solidFill>
                          <a:latin typeface="+mn-lt"/>
                        </a:rPr>
                        <a:t>, and reporting tools to share insights</a:t>
                      </a:r>
                      <a:endParaRPr lang="en-US" sz="700" dirty="0">
                        <a:solidFill>
                          <a:schemeClr val="tx1"/>
                        </a:solidFill>
                        <a:latin typeface="+mn-lt"/>
                      </a:endParaRPr>
                    </a:p>
                  </a:txBody>
                  <a:tcPr anchor="ctr">
                    <a:solidFill>
                      <a:schemeClr val="accent2">
                        <a:lumMod val="20000"/>
                        <a:lumOff val="80000"/>
                      </a:schemeClr>
                    </a:solidFill>
                  </a:tcPr>
                </a:tc>
                <a:tc>
                  <a:txBody>
                    <a:bodyPr/>
                    <a:lstStyle/>
                    <a:p>
                      <a:pPr algn="ctr"/>
                      <a:r>
                        <a:rPr lang="en-IN" sz="700">
                          <a:solidFill>
                            <a:schemeClr val="tx1"/>
                          </a:solidFill>
                          <a:latin typeface="+mn-lt"/>
                        </a:rPr>
                        <a:t>Score/ ESG  rating/ performance feedback</a:t>
                      </a:r>
                      <a:endParaRPr lang="en-US" sz="700">
                        <a:solidFill>
                          <a:schemeClr val="tx1"/>
                        </a:solidFill>
                        <a:latin typeface="+mn-lt"/>
                      </a:endParaRPr>
                    </a:p>
                  </a:txBody>
                  <a:tcPr anchor="ctr">
                    <a:solidFill>
                      <a:schemeClr val="accent2">
                        <a:lumMod val="20000"/>
                        <a:lumOff val="80000"/>
                      </a:schemeClr>
                    </a:solidFill>
                  </a:tcPr>
                </a:tc>
                <a:tc>
                  <a:txBody>
                    <a:bodyPr/>
                    <a:lstStyle/>
                    <a:p>
                      <a:pPr algn="ctr" fontAlgn="b"/>
                      <a:r>
                        <a:rPr lang="en-IN" sz="700" b="0" i="0" u="none" strike="noStrike" dirty="0">
                          <a:solidFill>
                            <a:schemeClr val="tx1"/>
                          </a:solidFill>
                          <a:effectLst/>
                          <a:latin typeface="+mn-lt"/>
                        </a:rPr>
                        <a:t>rating platform/ methodology and assessment model/ </a:t>
                      </a:r>
                      <a:r>
                        <a:rPr lang="en-IN" sz="700" b="0" i="0" u="none" strike="noStrike" dirty="0" err="1">
                          <a:solidFill>
                            <a:schemeClr val="tx1"/>
                          </a:solidFill>
                          <a:effectLst/>
                          <a:latin typeface="+mn-lt"/>
                        </a:rPr>
                        <a:t>engement</a:t>
                      </a:r>
                      <a:r>
                        <a:rPr lang="en-IN" sz="700" b="0" i="0" u="none" strike="noStrike" dirty="0">
                          <a:solidFill>
                            <a:schemeClr val="tx1"/>
                          </a:solidFill>
                          <a:effectLst/>
                          <a:latin typeface="+mn-lt"/>
                        </a:rPr>
                        <a:t> and support services/ </a:t>
                      </a:r>
                    </a:p>
                  </a:txBody>
                  <a:tcPr marL="6350" marR="6350" marT="6350" marB="0" anchor="ctr">
                    <a:solidFill>
                      <a:schemeClr val="accent2">
                        <a:lumMod val="20000"/>
                        <a:lumOff val="80000"/>
                      </a:schemeClr>
                    </a:solidFill>
                  </a:tcPr>
                </a:tc>
                <a:extLst>
                  <a:ext uri="{0D108BD9-81ED-4DB2-BD59-A6C34878D82A}">
                    <a16:rowId xmlns:a16="http://schemas.microsoft.com/office/drawing/2014/main" val="3224786472"/>
                  </a:ext>
                </a:extLst>
              </a:tr>
              <a:tr h="588756">
                <a:tc>
                  <a:txBody>
                    <a:bodyPr/>
                    <a:lstStyle/>
                    <a:p>
                      <a:pPr algn="ctr"/>
                      <a:r>
                        <a:rPr lang="en-US" sz="700" b="1" dirty="0">
                          <a:solidFill>
                            <a:schemeClr val="bg1"/>
                          </a:solidFill>
                          <a:latin typeface="+mn-lt"/>
                        </a:rPr>
                        <a:t>USP</a:t>
                      </a:r>
                    </a:p>
                  </a:txBody>
                  <a:tcPr anchor="ctr">
                    <a:solidFill>
                      <a:schemeClr val="accent2"/>
                    </a:solidFill>
                  </a:tcPr>
                </a:tc>
                <a:tc>
                  <a:txBody>
                    <a:bodyPr/>
                    <a:lstStyle/>
                    <a:p>
                      <a:pPr algn="ctr"/>
                      <a:r>
                        <a:rPr lang="en-IN" sz="700" dirty="0">
                          <a:solidFill>
                            <a:schemeClr val="tx1"/>
                          </a:solidFill>
                          <a:latin typeface="+mn-lt"/>
                        </a:rPr>
                        <a:t>ESG and </a:t>
                      </a:r>
                      <a:r>
                        <a:rPr lang="en-IN" sz="700" dirty="0" err="1">
                          <a:solidFill>
                            <a:schemeClr val="tx1"/>
                          </a:solidFill>
                          <a:latin typeface="+mn-lt"/>
                        </a:rPr>
                        <a:t>suuplier</a:t>
                      </a:r>
                      <a:r>
                        <a:rPr lang="en-IN" sz="700" dirty="0">
                          <a:solidFill>
                            <a:schemeClr val="tx1"/>
                          </a:solidFill>
                          <a:latin typeface="+mn-lt"/>
                        </a:rPr>
                        <a:t> reporting , demand forecasting- what-if analysis and compare scenarios</a:t>
                      </a:r>
                    </a:p>
                    <a:p>
                      <a:pPr algn="ctr"/>
                      <a:r>
                        <a:rPr lang="en-IN" sz="700" dirty="0">
                          <a:solidFill>
                            <a:schemeClr val="tx1"/>
                          </a:solidFill>
                          <a:latin typeface="+mn-lt"/>
                        </a:rPr>
                        <a:t>create action plan and track its execution</a:t>
                      </a:r>
                    </a:p>
                  </a:txBody>
                  <a:tcPr anchor="ctr"/>
                </a:tc>
                <a:tc>
                  <a:txBody>
                    <a:bodyPr/>
                    <a:lstStyle/>
                    <a:p>
                      <a:pPr algn="ctr"/>
                      <a:r>
                        <a:rPr lang="en-IN" sz="700" dirty="0">
                          <a:solidFill>
                            <a:schemeClr val="tx1"/>
                          </a:solidFill>
                          <a:latin typeface="+mn-lt"/>
                        </a:rPr>
                        <a:t>ESG, carbon, green building, supplier assessment.</a:t>
                      </a:r>
                      <a:endParaRPr lang="en-US" sz="700" dirty="0">
                        <a:solidFill>
                          <a:schemeClr val="tx1"/>
                        </a:solidFill>
                        <a:latin typeface="+mn-lt"/>
                      </a:endParaRPr>
                    </a:p>
                  </a:txBody>
                  <a:tcPr anchor="ctr"/>
                </a:tc>
                <a:tc>
                  <a:txBody>
                    <a:bodyPr/>
                    <a:lstStyle/>
                    <a:p>
                      <a:pPr algn="ctr" fontAlgn="ctr"/>
                      <a:r>
                        <a:rPr lang="en-IN" sz="700" b="0" i="0" u="none" strike="noStrike" dirty="0">
                          <a:solidFill>
                            <a:schemeClr val="tx1"/>
                          </a:solidFill>
                          <a:effectLst/>
                          <a:latin typeface="+mn-lt"/>
                        </a:rPr>
                        <a:t>ESG reporting, carbon,  and Apply your custom scoring methodology to rate or risk categorize suppliers</a:t>
                      </a:r>
                    </a:p>
                  </a:txBody>
                  <a:tcPr marL="6350" marR="6350" marT="6350" marB="0" anchor="ctr"/>
                </a:tc>
                <a:tc>
                  <a:txBody>
                    <a:bodyPr/>
                    <a:lstStyle/>
                    <a:p>
                      <a:pPr algn="ctr"/>
                      <a:r>
                        <a:rPr lang="en-IN" sz="700" dirty="0">
                          <a:solidFill>
                            <a:schemeClr val="tx1"/>
                          </a:solidFill>
                          <a:latin typeface="+mn-lt"/>
                        </a:rPr>
                        <a:t>Carbon reporting for organisation and product level.</a:t>
                      </a:r>
                      <a:endParaRPr lang="en-US" sz="700" dirty="0">
                        <a:solidFill>
                          <a:schemeClr val="tx1"/>
                        </a:solidFill>
                        <a:latin typeface="+mn-lt"/>
                      </a:endParaRPr>
                    </a:p>
                  </a:txBody>
                  <a:tcPr anchor="ctr"/>
                </a:tc>
                <a:tc>
                  <a:txBody>
                    <a:bodyPr/>
                    <a:lstStyle/>
                    <a:p>
                      <a:pPr algn="ctr"/>
                      <a:r>
                        <a:rPr lang="en-US" sz="700">
                          <a:solidFill>
                            <a:schemeClr val="tx1"/>
                          </a:solidFill>
                          <a:latin typeface="+mn-lt"/>
                        </a:rPr>
                        <a:t>Validate and audit suppliers</a:t>
                      </a:r>
                    </a:p>
                  </a:txBody>
                  <a:tcPr anchor="ctr"/>
                </a:tc>
                <a:tc>
                  <a:txBody>
                    <a:bodyPr/>
                    <a:lstStyle/>
                    <a:p>
                      <a:pPr algn="ctr"/>
                      <a:r>
                        <a:rPr lang="en-IN" sz="700" dirty="0">
                          <a:solidFill>
                            <a:schemeClr val="tx1"/>
                          </a:solidFill>
                          <a:latin typeface="+mn-lt"/>
                        </a:rPr>
                        <a:t>benchmark: with </a:t>
                      </a:r>
                      <a:r>
                        <a:rPr lang="en-IN" sz="700" dirty="0" err="1">
                          <a:solidFill>
                            <a:schemeClr val="tx1"/>
                          </a:solidFill>
                          <a:latin typeface="+mn-lt"/>
                        </a:rPr>
                        <a:t>insudtry</a:t>
                      </a:r>
                      <a:r>
                        <a:rPr lang="en-IN" sz="700" dirty="0">
                          <a:solidFill>
                            <a:schemeClr val="tx1"/>
                          </a:solidFill>
                          <a:latin typeface="+mn-lt"/>
                        </a:rPr>
                        <a:t> or country</a:t>
                      </a:r>
                    </a:p>
                    <a:p>
                      <a:pPr algn="ctr"/>
                      <a:endParaRPr lang="en-US" sz="700" dirty="0">
                        <a:solidFill>
                          <a:schemeClr val="tx1"/>
                        </a:solidFill>
                        <a:latin typeface="+mn-lt"/>
                      </a:endParaRPr>
                    </a:p>
                  </a:txBody>
                  <a:tcPr anchor="ctr"/>
                </a:tc>
                <a:extLst>
                  <a:ext uri="{0D108BD9-81ED-4DB2-BD59-A6C34878D82A}">
                    <a16:rowId xmlns:a16="http://schemas.microsoft.com/office/drawing/2014/main" val="4162610018"/>
                  </a:ext>
                </a:extLst>
              </a:tr>
              <a:tr h="474718">
                <a:tc>
                  <a:txBody>
                    <a:bodyPr/>
                    <a:lstStyle/>
                    <a:p>
                      <a:pPr algn="ctr"/>
                      <a:r>
                        <a:rPr lang="en-US" sz="700" b="1" dirty="0">
                          <a:solidFill>
                            <a:schemeClr val="bg1"/>
                          </a:solidFill>
                          <a:latin typeface="+mn-lt"/>
                        </a:rPr>
                        <a:t>ESG related</a:t>
                      </a:r>
                    </a:p>
                  </a:txBody>
                  <a:tcPr anchor="ctr">
                    <a:solidFill>
                      <a:schemeClr val="accent2"/>
                    </a:solidFill>
                  </a:tcPr>
                </a:tc>
                <a:tc>
                  <a:txBody>
                    <a:bodyPr/>
                    <a:lstStyle/>
                    <a:p>
                      <a:pPr algn="ctr"/>
                      <a:r>
                        <a:rPr lang="en-US" sz="700">
                          <a:solidFill>
                            <a:schemeClr val="tx1"/>
                          </a:solidFill>
                          <a:latin typeface="+mn-lt"/>
                        </a:rPr>
                        <a:t>Higher visibility into the operations of the suppliers</a:t>
                      </a:r>
                    </a:p>
                  </a:txBody>
                  <a:tcPr anchor="ctr">
                    <a:solidFill>
                      <a:schemeClr val="accent2">
                        <a:lumMod val="20000"/>
                        <a:lumOff val="80000"/>
                      </a:schemeClr>
                    </a:solidFill>
                  </a:tcPr>
                </a:tc>
                <a:tc>
                  <a:txBody>
                    <a:bodyPr/>
                    <a:lstStyle/>
                    <a:p>
                      <a:pPr algn="ctr"/>
                      <a:r>
                        <a:rPr lang="en-IN" sz="700" dirty="0">
                          <a:solidFill>
                            <a:schemeClr val="tx1"/>
                          </a:solidFill>
                          <a:latin typeface="+mn-lt"/>
                        </a:rPr>
                        <a:t>Scope 1,2,3 and ESG reporting</a:t>
                      </a:r>
                      <a:endParaRPr lang="en-US" sz="700" dirty="0">
                        <a:solidFill>
                          <a:schemeClr val="tx1"/>
                        </a:solidFill>
                        <a:latin typeface="+mn-lt"/>
                      </a:endParaRPr>
                    </a:p>
                  </a:txBody>
                  <a:tcPr anchor="ctr">
                    <a:solidFill>
                      <a:schemeClr val="accent2">
                        <a:lumMod val="20000"/>
                        <a:lumOff val="80000"/>
                      </a:schemeClr>
                    </a:solidFill>
                  </a:tcPr>
                </a:tc>
                <a:tc>
                  <a:txBody>
                    <a:bodyPr/>
                    <a:lstStyle/>
                    <a:p>
                      <a:pPr algn="ctr" fontAlgn="ctr"/>
                      <a:r>
                        <a:rPr lang="en-IN" sz="700" b="0" i="0" u="none" strike="noStrike">
                          <a:solidFill>
                            <a:schemeClr val="tx1"/>
                          </a:solidFill>
                          <a:effectLst/>
                          <a:latin typeface="+mn-lt"/>
                        </a:rPr>
                        <a:t>Calculate supplier level impacts for any KPI of interest (e.g., water, carbon) and aggregate this up to give a total supply chain footprint</a:t>
                      </a:r>
                    </a:p>
                  </a:txBody>
                  <a:tcPr marL="6350" marR="6350" marT="6350" marB="0" anchor="ctr">
                    <a:solidFill>
                      <a:schemeClr val="accent2">
                        <a:lumMod val="20000"/>
                        <a:lumOff val="80000"/>
                      </a:schemeClr>
                    </a:solidFill>
                  </a:tcPr>
                </a:tc>
                <a:tc>
                  <a:txBody>
                    <a:bodyPr/>
                    <a:lstStyle/>
                    <a:p>
                      <a:pPr algn="ctr"/>
                      <a:r>
                        <a:rPr lang="en-IN" sz="700" dirty="0">
                          <a:solidFill>
                            <a:schemeClr val="tx1"/>
                          </a:solidFill>
                          <a:latin typeface="+mn-lt"/>
                        </a:rPr>
                        <a:t>ESG parameters not available. Only carbon  and no supply chain assessment </a:t>
                      </a:r>
                      <a:r>
                        <a:rPr lang="en-IN" sz="700" dirty="0" err="1">
                          <a:solidFill>
                            <a:schemeClr val="tx1"/>
                          </a:solidFill>
                          <a:latin typeface="+mn-lt"/>
                        </a:rPr>
                        <a:t>capaability</a:t>
                      </a:r>
                      <a:endParaRPr lang="en-US" sz="700" dirty="0">
                        <a:solidFill>
                          <a:schemeClr val="tx1"/>
                        </a:solidFill>
                        <a:latin typeface="+mn-lt"/>
                      </a:endParaRPr>
                    </a:p>
                  </a:txBody>
                  <a:tcPr anchor="c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700" dirty="0">
                          <a:solidFill>
                            <a:schemeClr val="tx1"/>
                          </a:solidFill>
                          <a:latin typeface="+mn-lt"/>
                        </a:rPr>
                        <a:t>ESG  rating, no </a:t>
                      </a:r>
                      <a:r>
                        <a:rPr lang="en-US" sz="700" dirty="0" err="1">
                          <a:solidFill>
                            <a:schemeClr val="tx1"/>
                          </a:solidFill>
                          <a:latin typeface="+mn-lt"/>
                        </a:rPr>
                        <a:t>esg</a:t>
                      </a:r>
                      <a:r>
                        <a:rPr lang="en-US" sz="700" dirty="0">
                          <a:solidFill>
                            <a:schemeClr val="tx1"/>
                          </a:solidFill>
                          <a:latin typeface="+mn-lt"/>
                        </a:rPr>
                        <a:t> reporting for organization.</a:t>
                      </a:r>
                    </a:p>
                    <a:p>
                      <a:pPr algn="ctr"/>
                      <a:endParaRPr lang="en-US" sz="700" dirty="0">
                        <a:solidFill>
                          <a:schemeClr val="tx1"/>
                        </a:solidFill>
                        <a:latin typeface="+mn-lt"/>
                      </a:endParaRPr>
                    </a:p>
                  </a:txBody>
                  <a:tcPr anchor="ctr">
                    <a:solidFill>
                      <a:schemeClr val="accent2">
                        <a:lumMod val="20000"/>
                        <a:lumOff val="80000"/>
                      </a:schemeClr>
                    </a:solidFill>
                  </a:tcPr>
                </a:tc>
                <a:tc>
                  <a:txBody>
                    <a:bodyPr/>
                    <a:lstStyle/>
                    <a:p>
                      <a:pPr algn="ctr"/>
                      <a:r>
                        <a:rPr lang="en-IN" sz="700" dirty="0">
                          <a:solidFill>
                            <a:schemeClr val="tx1"/>
                          </a:solidFill>
                          <a:latin typeface="+mn-lt"/>
                        </a:rPr>
                        <a:t>scorecard: on 4 themes, </a:t>
                      </a:r>
                      <a:r>
                        <a:rPr lang="en-IN" sz="700" dirty="0" err="1">
                          <a:solidFill>
                            <a:schemeClr val="tx1"/>
                          </a:solidFill>
                          <a:latin typeface="+mn-lt"/>
                        </a:rPr>
                        <a:t>envi</a:t>
                      </a:r>
                      <a:r>
                        <a:rPr lang="en-IN" sz="700" dirty="0">
                          <a:solidFill>
                            <a:schemeClr val="tx1"/>
                          </a:solidFill>
                          <a:latin typeface="+mn-lt"/>
                        </a:rPr>
                        <a:t>, </a:t>
                      </a:r>
                      <a:r>
                        <a:rPr lang="en-IN" sz="700" dirty="0" err="1">
                          <a:solidFill>
                            <a:schemeClr val="tx1"/>
                          </a:solidFill>
                          <a:latin typeface="+mn-lt"/>
                        </a:rPr>
                        <a:t>labor</a:t>
                      </a:r>
                      <a:r>
                        <a:rPr lang="en-IN" sz="700" dirty="0">
                          <a:solidFill>
                            <a:schemeClr val="tx1"/>
                          </a:solidFill>
                          <a:latin typeface="+mn-lt"/>
                        </a:rPr>
                        <a:t> &amp;</a:t>
                      </a:r>
                      <a:r>
                        <a:rPr lang="en-IN" sz="700" dirty="0" err="1">
                          <a:solidFill>
                            <a:schemeClr val="tx1"/>
                          </a:solidFill>
                          <a:latin typeface="+mn-lt"/>
                        </a:rPr>
                        <a:t>humarn</a:t>
                      </a:r>
                      <a:r>
                        <a:rPr lang="en-IN" sz="700" dirty="0">
                          <a:solidFill>
                            <a:schemeClr val="tx1"/>
                          </a:solidFill>
                          <a:latin typeface="+mn-lt"/>
                        </a:rPr>
                        <a:t> right, ethics, sustainable procurement</a:t>
                      </a:r>
                    </a:p>
                    <a:p>
                      <a:pPr algn="ctr"/>
                      <a:endParaRPr lang="en-US" sz="700" dirty="0">
                        <a:solidFill>
                          <a:schemeClr val="tx1"/>
                        </a:solidFill>
                        <a:latin typeface="+mn-lt"/>
                      </a:endParaRPr>
                    </a:p>
                  </a:txBody>
                  <a:tcPr anchor="ctr">
                    <a:solidFill>
                      <a:schemeClr val="accent2">
                        <a:lumMod val="20000"/>
                        <a:lumOff val="80000"/>
                      </a:schemeClr>
                    </a:solidFill>
                  </a:tcPr>
                </a:tc>
                <a:extLst>
                  <a:ext uri="{0D108BD9-81ED-4DB2-BD59-A6C34878D82A}">
                    <a16:rowId xmlns:a16="http://schemas.microsoft.com/office/drawing/2014/main" val="492181405"/>
                  </a:ext>
                </a:extLst>
              </a:tr>
              <a:tr h="196649">
                <a:tc>
                  <a:txBody>
                    <a:bodyPr/>
                    <a:lstStyle/>
                    <a:p>
                      <a:pPr algn="ctr"/>
                      <a:r>
                        <a:rPr lang="en-US" sz="700" b="1" dirty="0">
                          <a:solidFill>
                            <a:schemeClr val="bg1"/>
                          </a:solidFill>
                          <a:latin typeface="+mn-lt"/>
                        </a:rPr>
                        <a:t>gaps</a:t>
                      </a:r>
                    </a:p>
                  </a:txBody>
                  <a:tcPr anchor="ctr">
                    <a:solidFill>
                      <a:schemeClr val="accent2"/>
                    </a:solidFill>
                  </a:tcPr>
                </a:tc>
                <a:tc>
                  <a:txBody>
                    <a:bodyPr/>
                    <a:lstStyle/>
                    <a:p>
                      <a:pPr algn="ctr"/>
                      <a:r>
                        <a:rPr lang="en-US" sz="700">
                          <a:solidFill>
                            <a:schemeClr val="tx1"/>
                          </a:solidFill>
                          <a:latin typeface="+mn-lt"/>
                        </a:rPr>
                        <a:t>ESG reporting</a:t>
                      </a:r>
                    </a:p>
                  </a:txBody>
                  <a:tcPr anchor="ctr"/>
                </a:tc>
                <a:tc>
                  <a:txBody>
                    <a:bodyPr/>
                    <a:lstStyle/>
                    <a:p>
                      <a:pPr algn="ctr"/>
                      <a:r>
                        <a:rPr lang="en-US" sz="700" dirty="0">
                          <a:solidFill>
                            <a:schemeClr val="tx1"/>
                          </a:solidFill>
                          <a:latin typeface="+mn-lt"/>
                        </a:rPr>
                        <a:t>Demand forecasting, </a:t>
                      </a:r>
                    </a:p>
                  </a:txBody>
                  <a:tcPr anchor="ctr"/>
                </a:tc>
                <a:tc>
                  <a:txBody>
                    <a:bodyPr/>
                    <a:lstStyle/>
                    <a:p>
                      <a:pPr algn="ctr"/>
                      <a:r>
                        <a:rPr lang="en-US" sz="700">
                          <a:solidFill>
                            <a:schemeClr val="tx1"/>
                          </a:solidFill>
                          <a:latin typeface="+mn-lt"/>
                        </a:rPr>
                        <a:t>Highly dependent on supplier self evaluation</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700" dirty="0">
                          <a:solidFill>
                            <a:schemeClr val="tx1"/>
                          </a:solidFill>
                          <a:latin typeface="+mn-lt"/>
                        </a:rPr>
                        <a:t>, ESG Reporting, supply chain assessment</a:t>
                      </a:r>
                    </a:p>
                  </a:txBody>
                  <a:tcPr anchor="ctr"/>
                </a:tc>
                <a:tc>
                  <a:txBody>
                    <a:bodyPr/>
                    <a:lstStyle/>
                    <a:p>
                      <a:pPr algn="ctr"/>
                      <a:r>
                        <a:rPr lang="en-IN" sz="700">
                          <a:solidFill>
                            <a:schemeClr val="tx1"/>
                          </a:solidFill>
                          <a:latin typeface="+mn-lt"/>
                        </a:rPr>
                        <a:t>Highly dependent on supplier self evaluation</a:t>
                      </a:r>
                    </a:p>
                  </a:txBody>
                  <a:tcPr anchor="ctr"/>
                </a:tc>
                <a:tc>
                  <a:txBody>
                    <a:bodyPr/>
                    <a:lstStyle/>
                    <a:p>
                      <a:pPr algn="ctr"/>
                      <a:r>
                        <a:rPr lang="en-US" sz="700" dirty="0">
                          <a:solidFill>
                            <a:schemeClr val="tx1"/>
                          </a:solidFill>
                          <a:latin typeface="+mn-lt"/>
                        </a:rPr>
                        <a:t>Demand forecasting, no </a:t>
                      </a:r>
                      <a:r>
                        <a:rPr lang="en-US" sz="700" dirty="0" err="1">
                          <a:solidFill>
                            <a:schemeClr val="tx1"/>
                          </a:solidFill>
                          <a:latin typeface="+mn-lt"/>
                        </a:rPr>
                        <a:t>esg</a:t>
                      </a:r>
                      <a:r>
                        <a:rPr lang="en-US" sz="700" dirty="0">
                          <a:solidFill>
                            <a:schemeClr val="tx1"/>
                          </a:solidFill>
                          <a:latin typeface="+mn-lt"/>
                        </a:rPr>
                        <a:t> reporting for organization.</a:t>
                      </a:r>
                    </a:p>
                    <a:p>
                      <a:pPr algn="ctr"/>
                      <a:endParaRPr lang="en-US" sz="700" dirty="0">
                        <a:solidFill>
                          <a:schemeClr val="tx1"/>
                        </a:solidFill>
                        <a:latin typeface="+mn-lt"/>
                      </a:endParaRPr>
                    </a:p>
                  </a:txBody>
                  <a:tcPr anchor="ctr"/>
                </a:tc>
                <a:extLst>
                  <a:ext uri="{0D108BD9-81ED-4DB2-BD59-A6C34878D82A}">
                    <a16:rowId xmlns:a16="http://schemas.microsoft.com/office/drawing/2014/main" val="819255138"/>
                  </a:ext>
                </a:extLst>
              </a:tr>
              <a:tr h="413464">
                <a:tc>
                  <a:txBody>
                    <a:bodyPr/>
                    <a:lstStyle/>
                    <a:p>
                      <a:pPr algn="ctr"/>
                      <a:r>
                        <a:rPr lang="en-US" sz="700" b="1" dirty="0">
                          <a:solidFill>
                            <a:schemeClr val="bg1"/>
                          </a:solidFill>
                          <a:latin typeface="+mn-lt"/>
                        </a:rPr>
                        <a:t>Point of Difference with proposed solution</a:t>
                      </a:r>
                    </a:p>
                  </a:txBody>
                  <a:tcPr anchor="ctr">
                    <a:solidFill>
                      <a:schemeClr val="accent2"/>
                    </a:solidFill>
                  </a:tcPr>
                </a:tc>
                <a:tc>
                  <a:txBody>
                    <a:bodyPr/>
                    <a:lstStyle/>
                    <a:p>
                      <a:pPr algn="ctr"/>
                      <a:r>
                        <a:rPr lang="en-IN" sz="700" dirty="0">
                          <a:solidFill>
                            <a:schemeClr val="tx1"/>
                          </a:solidFill>
                          <a:latin typeface="+mn-lt"/>
                        </a:rPr>
                        <a:t>Optimum inventory levels</a:t>
                      </a:r>
                    </a:p>
                    <a:p>
                      <a:pPr algn="ctr"/>
                      <a:r>
                        <a:rPr lang="en-IN" sz="700" dirty="0">
                          <a:solidFill>
                            <a:schemeClr val="tx1"/>
                          </a:solidFill>
                          <a:latin typeface="+mn-lt"/>
                        </a:rPr>
                        <a:t>smart alerts</a:t>
                      </a:r>
                    </a:p>
                    <a:p>
                      <a:pPr algn="ctr"/>
                      <a:r>
                        <a:rPr lang="en-IN" sz="700" dirty="0">
                          <a:solidFill>
                            <a:schemeClr val="tx1"/>
                          </a:solidFill>
                          <a:latin typeface="+mn-lt"/>
                        </a:rPr>
                        <a:t>Run simulations of demand</a:t>
                      </a:r>
                    </a:p>
                  </a:txBody>
                  <a:tcPr anchor="ctr"/>
                </a:tc>
                <a:tc>
                  <a:txBody>
                    <a:bodyPr/>
                    <a:lstStyle/>
                    <a:p>
                      <a:pPr algn="ctr"/>
                      <a:r>
                        <a:rPr lang="en-IN" sz="700" dirty="0">
                          <a:solidFill>
                            <a:schemeClr val="tx1"/>
                          </a:solidFill>
                          <a:latin typeface="+mn-lt"/>
                        </a:rPr>
                        <a:t>Emissions management</a:t>
                      </a:r>
                    </a:p>
                    <a:p>
                      <a:pPr algn="ctr"/>
                      <a:r>
                        <a:rPr lang="en-IN" sz="700" dirty="0">
                          <a:solidFill>
                            <a:schemeClr val="tx1"/>
                          </a:solidFill>
                          <a:latin typeface="+mn-lt"/>
                        </a:rPr>
                        <a:t>Decarbonization, Building management</a:t>
                      </a:r>
                    </a:p>
                  </a:txBody>
                  <a:tcPr anchor="ctr"/>
                </a:tc>
                <a:tc>
                  <a:txBody>
                    <a:bodyPr/>
                    <a:lstStyle/>
                    <a:p>
                      <a:pPr algn="ctr"/>
                      <a:r>
                        <a:rPr lang="en-IN" sz="700">
                          <a:solidFill>
                            <a:schemeClr val="tx1"/>
                          </a:solidFill>
                          <a:latin typeface="+mn-lt"/>
                        </a:rPr>
                        <a:t>Assign corrective actions and improvement plans with a record of activity </a:t>
                      </a:r>
                    </a:p>
                    <a:p>
                      <a:pPr algn="ctr"/>
                      <a:endParaRPr lang="en-US" sz="700">
                        <a:solidFill>
                          <a:schemeClr val="tx1"/>
                        </a:solidFill>
                        <a:latin typeface="+mn-lt"/>
                      </a:endParaRPr>
                    </a:p>
                  </a:txBody>
                  <a:tcPr anchor="ctr"/>
                </a:tc>
                <a:tc>
                  <a:txBody>
                    <a:bodyPr/>
                    <a:lstStyle/>
                    <a:p>
                      <a:pPr algn="ctr"/>
                      <a:r>
                        <a:rPr lang="en-IN" sz="700" dirty="0">
                          <a:solidFill>
                            <a:schemeClr val="tx1"/>
                          </a:solidFill>
                          <a:latin typeface="+mn-lt"/>
                        </a:rPr>
                        <a:t>Emissions management</a:t>
                      </a:r>
                    </a:p>
                    <a:p>
                      <a:pPr algn="ctr"/>
                      <a:r>
                        <a:rPr lang="en-IN" sz="700" dirty="0">
                          <a:solidFill>
                            <a:schemeClr val="tx1"/>
                          </a:solidFill>
                          <a:latin typeface="+mn-lt"/>
                        </a:rPr>
                        <a:t>Decarbonization</a:t>
                      </a:r>
                    </a:p>
                    <a:p>
                      <a:pPr algn="ctr"/>
                      <a:endParaRPr lang="en-US" sz="700" dirty="0">
                        <a:solidFill>
                          <a:schemeClr val="tx1"/>
                        </a:solidFill>
                        <a:latin typeface="+mn-lt"/>
                      </a:endParaRPr>
                    </a:p>
                  </a:txBody>
                  <a:tcPr anchor="ctr"/>
                </a:tc>
                <a:tc>
                  <a:txBody>
                    <a:bodyPr/>
                    <a:lstStyle/>
                    <a:p>
                      <a:pPr algn="ctr"/>
                      <a:r>
                        <a:rPr lang="en-US" sz="700">
                          <a:solidFill>
                            <a:schemeClr val="tx1"/>
                          </a:solidFill>
                          <a:latin typeface="+mn-lt"/>
                        </a:rPr>
                        <a:t>Core pre-qualification questions/ Business critical questions/ Buyer specific questions</a:t>
                      </a:r>
                    </a:p>
                  </a:txBody>
                  <a:tcPr anchor="ctr"/>
                </a:tc>
                <a:tc>
                  <a:txBody>
                    <a:bodyPr/>
                    <a:lstStyle/>
                    <a:p>
                      <a:pPr algn="ctr"/>
                      <a:r>
                        <a:rPr lang="en-IN" sz="700" dirty="0">
                          <a:solidFill>
                            <a:schemeClr val="tx1"/>
                          </a:solidFill>
                          <a:latin typeface="+mn-lt"/>
                        </a:rPr>
                        <a:t>insight: on strength and weakness</a:t>
                      </a:r>
                    </a:p>
                    <a:p>
                      <a:pPr algn="ctr"/>
                      <a:r>
                        <a:rPr lang="en-IN" sz="700" dirty="0">
                          <a:solidFill>
                            <a:schemeClr val="tx1"/>
                          </a:solidFill>
                          <a:latin typeface="+mn-lt"/>
                        </a:rPr>
                        <a:t>news and updates: 360 live news</a:t>
                      </a:r>
                    </a:p>
                    <a:p>
                      <a:pPr algn="ctr"/>
                      <a:endParaRPr lang="en-US" sz="700" dirty="0">
                        <a:solidFill>
                          <a:schemeClr val="tx1"/>
                        </a:solidFill>
                        <a:latin typeface="+mn-lt"/>
                      </a:endParaRPr>
                    </a:p>
                  </a:txBody>
                  <a:tcPr anchor="ctr"/>
                </a:tc>
                <a:extLst>
                  <a:ext uri="{0D108BD9-81ED-4DB2-BD59-A6C34878D82A}">
                    <a16:rowId xmlns:a16="http://schemas.microsoft.com/office/drawing/2014/main" val="3108291393"/>
                  </a:ext>
                </a:extLst>
              </a:tr>
            </a:tbl>
          </a:graphicData>
        </a:graphic>
      </p:graphicFrame>
      <p:pic>
        <p:nvPicPr>
          <p:cNvPr id="4" name="Picture 3">
            <a:extLst>
              <a:ext uri="{FF2B5EF4-FFF2-40B4-BE49-F238E27FC236}">
                <a16:creationId xmlns:a16="http://schemas.microsoft.com/office/drawing/2014/main" id="{1BD9ABDC-E6F0-F4E9-C822-C34B010160CA}"/>
              </a:ext>
            </a:extLst>
          </p:cNvPr>
          <p:cNvPicPr>
            <a:picLocks noChangeAspect="1"/>
          </p:cNvPicPr>
          <p:nvPr/>
        </p:nvPicPr>
        <p:blipFill>
          <a:blip r:embed="rId4"/>
          <a:stretch>
            <a:fillRect/>
          </a:stretch>
        </p:blipFill>
        <p:spPr>
          <a:xfrm>
            <a:off x="8411919" y="-5912"/>
            <a:ext cx="520727" cy="34926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0" y="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chemeClr val="accent2"/>
                </a:solidFill>
                <a:highlight>
                  <a:srgbClr val="FFFFFF"/>
                </a:highlight>
              </a:rPr>
              <a:t>Tools or resources</a:t>
            </a:r>
            <a:endParaRPr sz="2000" dirty="0">
              <a:solidFill>
                <a:schemeClr val="accent2"/>
              </a:solidFill>
            </a:endParaRPr>
          </a:p>
        </p:txBody>
      </p:sp>
      <p:sp>
        <p:nvSpPr>
          <p:cNvPr id="366" name="Google Shape;366;p5"/>
          <p:cNvSpPr txBox="1">
            <a:spLocks noGrp="1"/>
          </p:cNvSpPr>
          <p:nvPr>
            <p:ph type="title"/>
          </p:nvPr>
        </p:nvSpPr>
        <p:spPr>
          <a:xfrm>
            <a:off x="0" y="4623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dirty="0">
                <a:solidFill>
                  <a:srgbClr val="4A4548"/>
                </a:solidFill>
                <a:highlight>
                  <a:srgbClr val="FFFFFF"/>
                </a:highlight>
              </a:rPr>
              <a:t>Azure tools or resources which are likely to be used by you for the prototype, if your idea gets selected</a:t>
            </a:r>
            <a:endParaRPr sz="14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5" name="Rectangle: Rounded Corners 4">
            <a:extLst>
              <a:ext uri="{FF2B5EF4-FFF2-40B4-BE49-F238E27FC236}">
                <a16:creationId xmlns:a16="http://schemas.microsoft.com/office/drawing/2014/main" id="{DEE52B55-F15F-70D2-A671-581280710178}"/>
              </a:ext>
            </a:extLst>
          </p:cNvPr>
          <p:cNvSpPr/>
          <p:nvPr/>
        </p:nvSpPr>
        <p:spPr>
          <a:xfrm>
            <a:off x="153267" y="1030472"/>
            <a:ext cx="2343630" cy="109881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t>Compute</a:t>
            </a:r>
          </a:p>
          <a:p>
            <a:pPr algn="ctr"/>
            <a:r>
              <a:rPr lang="en-IN" sz="1050" dirty="0"/>
              <a:t>App Services, Azure Functions, AKS</a:t>
            </a:r>
          </a:p>
        </p:txBody>
      </p:sp>
      <p:sp>
        <p:nvSpPr>
          <p:cNvPr id="10" name="Rectangle: Rounded Corners 9">
            <a:extLst>
              <a:ext uri="{FF2B5EF4-FFF2-40B4-BE49-F238E27FC236}">
                <a16:creationId xmlns:a16="http://schemas.microsoft.com/office/drawing/2014/main" id="{97BF8F63-BBD1-D375-0A20-5D459247765A}"/>
              </a:ext>
            </a:extLst>
          </p:cNvPr>
          <p:cNvSpPr/>
          <p:nvPr/>
        </p:nvSpPr>
        <p:spPr>
          <a:xfrm>
            <a:off x="153267" y="2338586"/>
            <a:ext cx="2343630" cy="109881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t>Event Services</a:t>
            </a:r>
          </a:p>
          <a:p>
            <a:pPr algn="ctr"/>
            <a:r>
              <a:rPr lang="en-IN" sz="1050" dirty="0"/>
              <a:t>Service Bus, Event Hub, Logic Apps</a:t>
            </a:r>
          </a:p>
        </p:txBody>
      </p:sp>
      <p:sp>
        <p:nvSpPr>
          <p:cNvPr id="11" name="Rectangle: Rounded Corners 10">
            <a:extLst>
              <a:ext uri="{FF2B5EF4-FFF2-40B4-BE49-F238E27FC236}">
                <a16:creationId xmlns:a16="http://schemas.microsoft.com/office/drawing/2014/main" id="{FC018418-B14D-821E-723F-7692092BB401}"/>
              </a:ext>
            </a:extLst>
          </p:cNvPr>
          <p:cNvSpPr/>
          <p:nvPr/>
        </p:nvSpPr>
        <p:spPr>
          <a:xfrm>
            <a:off x="2990823" y="1029328"/>
            <a:ext cx="2188149" cy="109881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t>Data</a:t>
            </a:r>
          </a:p>
          <a:p>
            <a:pPr algn="ctr"/>
            <a:r>
              <a:rPr lang="en-IN" sz="1050" dirty="0"/>
              <a:t>Azure Data Factory, Storage Accounts, Azure Analytics, AI, </a:t>
            </a:r>
            <a:r>
              <a:rPr lang="en-IN" sz="1050"/>
              <a:t>Cognitive Services</a:t>
            </a:r>
            <a:endParaRPr lang="en-IN" sz="1050" dirty="0"/>
          </a:p>
        </p:txBody>
      </p:sp>
      <p:sp>
        <p:nvSpPr>
          <p:cNvPr id="12" name="Rectangle: Rounded Corners 11">
            <a:extLst>
              <a:ext uri="{FF2B5EF4-FFF2-40B4-BE49-F238E27FC236}">
                <a16:creationId xmlns:a16="http://schemas.microsoft.com/office/drawing/2014/main" id="{214544FD-18F0-6112-D061-36B9FB61829D}"/>
              </a:ext>
            </a:extLst>
          </p:cNvPr>
          <p:cNvSpPr/>
          <p:nvPr/>
        </p:nvSpPr>
        <p:spPr>
          <a:xfrm>
            <a:off x="2990823" y="2338585"/>
            <a:ext cx="2343630" cy="109881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t>Monitoring &amp; Security</a:t>
            </a:r>
          </a:p>
          <a:p>
            <a:pPr algn="ctr"/>
            <a:r>
              <a:rPr lang="en-IN" sz="1050" dirty="0"/>
              <a:t>Azure App Insights, Key Vault, Private Endpoints, Azure AD, Notifications &amp; Alerts</a:t>
            </a:r>
          </a:p>
        </p:txBody>
      </p:sp>
      <p:sp>
        <p:nvSpPr>
          <p:cNvPr id="13" name="Rectangle: Rounded Corners 12">
            <a:extLst>
              <a:ext uri="{FF2B5EF4-FFF2-40B4-BE49-F238E27FC236}">
                <a16:creationId xmlns:a16="http://schemas.microsoft.com/office/drawing/2014/main" id="{831137B7-2B72-EC3E-C1D7-ED8F3A1AF705}"/>
              </a:ext>
            </a:extLst>
          </p:cNvPr>
          <p:cNvSpPr/>
          <p:nvPr/>
        </p:nvSpPr>
        <p:spPr>
          <a:xfrm>
            <a:off x="1558164" y="3582333"/>
            <a:ext cx="2343630" cy="109881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t>Automation</a:t>
            </a:r>
          </a:p>
          <a:p>
            <a:pPr algn="ctr"/>
            <a:r>
              <a:rPr lang="en-IN" sz="1050" dirty="0"/>
              <a:t>Azure DevOps – Pipelines, Dashboards</a:t>
            </a:r>
          </a:p>
        </p:txBody>
      </p:sp>
      <p:sp>
        <p:nvSpPr>
          <p:cNvPr id="14" name="TextBox 13">
            <a:extLst>
              <a:ext uri="{FF2B5EF4-FFF2-40B4-BE49-F238E27FC236}">
                <a16:creationId xmlns:a16="http://schemas.microsoft.com/office/drawing/2014/main" id="{45DA196C-4484-7E01-1C60-02142A07A8A1}"/>
              </a:ext>
            </a:extLst>
          </p:cNvPr>
          <p:cNvSpPr txBox="1"/>
          <p:nvPr/>
        </p:nvSpPr>
        <p:spPr>
          <a:xfrm>
            <a:off x="4121237" y="3572575"/>
            <a:ext cx="5022763" cy="1384995"/>
          </a:xfrm>
          <a:prstGeom prst="rect">
            <a:avLst/>
          </a:prstGeom>
          <a:noFill/>
        </p:spPr>
        <p:txBody>
          <a:bodyPr wrap="square" rtlCol="0">
            <a:spAutoFit/>
          </a:bodyPr>
          <a:lstStyle/>
          <a:p>
            <a:r>
              <a:rPr lang="en-IN" b="1" dirty="0"/>
              <a:t>High availability </a:t>
            </a:r>
            <a:r>
              <a:rPr lang="en-IN" dirty="0"/>
              <a:t>– Zone Redundancy</a:t>
            </a:r>
          </a:p>
          <a:p>
            <a:r>
              <a:rPr lang="en-IN" b="1" dirty="0"/>
              <a:t>Disaster Recovery Readiness </a:t>
            </a:r>
            <a:r>
              <a:rPr lang="en-IN" dirty="0"/>
              <a:t>– Multi region deployments</a:t>
            </a:r>
          </a:p>
          <a:p>
            <a:r>
              <a:rPr lang="en-IN" b="1" dirty="0"/>
              <a:t>Automated deployments </a:t>
            </a:r>
            <a:r>
              <a:rPr lang="en-IN" dirty="0"/>
              <a:t>– Azure DevOps</a:t>
            </a:r>
          </a:p>
          <a:p>
            <a:r>
              <a:rPr lang="en-IN" b="1" dirty="0"/>
              <a:t>Cost optimized </a:t>
            </a:r>
            <a:r>
              <a:rPr lang="en-IN" dirty="0"/>
              <a:t>– Autoscaling, Standard &amp; Premium tiers</a:t>
            </a:r>
          </a:p>
          <a:p>
            <a:r>
              <a:rPr lang="en-IN" b="1" dirty="0"/>
              <a:t>Sustainable</a:t>
            </a:r>
            <a:r>
              <a:rPr lang="en-IN" dirty="0"/>
              <a:t> – Optimized compute, auto shutdown &amp; scale down/in rules</a:t>
            </a:r>
          </a:p>
        </p:txBody>
      </p:sp>
      <p:pic>
        <p:nvPicPr>
          <p:cNvPr id="2" name="Picture 1">
            <a:extLst>
              <a:ext uri="{FF2B5EF4-FFF2-40B4-BE49-F238E27FC236}">
                <a16:creationId xmlns:a16="http://schemas.microsoft.com/office/drawing/2014/main" id="{CA317131-00D4-ECBA-2171-5850A035867C}"/>
              </a:ext>
            </a:extLst>
          </p:cNvPr>
          <p:cNvPicPr>
            <a:picLocks noChangeAspect="1"/>
          </p:cNvPicPr>
          <p:nvPr/>
        </p:nvPicPr>
        <p:blipFill rotWithShape="1">
          <a:blip r:embed="rId4"/>
          <a:srcRect t="14869"/>
          <a:stretch/>
        </p:blipFill>
        <p:spPr>
          <a:xfrm>
            <a:off x="5393828" y="1387366"/>
            <a:ext cx="3596905" cy="20500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chemeClr val="accent2"/>
                </a:solidFill>
                <a:highlight>
                  <a:srgbClr val="FFFFFF"/>
                </a:highlight>
              </a:rPr>
              <a:t>Key Differentiators</a:t>
            </a:r>
            <a:endParaRPr sz="2000" dirty="0">
              <a:solidFill>
                <a:schemeClr val="accent2"/>
              </a:solidFill>
            </a:endParaRPr>
          </a:p>
        </p:txBody>
      </p:sp>
      <p:sp>
        <p:nvSpPr>
          <p:cNvPr id="378" name="Google Shape;378;p7"/>
          <p:cNvSpPr txBox="1"/>
          <p:nvPr/>
        </p:nvSpPr>
        <p:spPr>
          <a:xfrm>
            <a:off x="369370" y="663659"/>
            <a:ext cx="8563275" cy="42502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Calibri" panose="020F0502020204030204" pitchFamily="34" charset="0"/>
                <a:ea typeface="Calibri" panose="020F0502020204030204" pitchFamily="34" charset="0"/>
                <a:cs typeface="Calibri" panose="020F0502020204030204" pitchFamily="34" charset="0"/>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Calibri" panose="020F0502020204030204" pitchFamily="34" charset="0"/>
              <a:ea typeface="Calibri" panose="020F0502020204030204" pitchFamily="34" charset="0"/>
              <a:cs typeface="Calibri" panose="020F0502020204030204" pitchFamily="34" charset="0"/>
              <a:sym typeface="Lato"/>
            </a:endParaRPr>
          </a:p>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The proposed Solution have 2 modules one focuses on ESG reporting and second Supplier assessment</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Sustainability ACE solution helps to Improves process efficiency by</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171450" indent="-171450">
              <a:lnSpc>
                <a:spcPct val="150000"/>
              </a:lnSpc>
              <a:buFont typeface="Wingdings" panose="05000000000000000000" pitchFamily="2" charset="2"/>
              <a:buChar char="ü"/>
            </a:pPr>
            <a:r>
              <a:rPr lang="en-US" dirty="0">
                <a:latin typeface="Calibri" panose="020F0502020204030204" pitchFamily="34" charset="0"/>
                <a:ea typeface="Calibri" panose="020F0502020204030204" pitchFamily="34" charset="0"/>
                <a:cs typeface="Calibri" panose="020F0502020204030204" pitchFamily="34" charset="0"/>
              </a:rPr>
              <a:t>Other competing solutions offer ESG reporting and sustainable procurement assessment capabilities, but they lack automatic target setting functionality. In comparison to competitors, the Sustainability Ace solution will be simpler to use for new users who are unfamiliar with sustainability.</a:t>
            </a:r>
          </a:p>
          <a:p>
            <a:pPr marL="171450" indent="-171450">
              <a:lnSpc>
                <a:spcPct val="150000"/>
              </a:lnSpc>
              <a:buFont typeface="Wingdings" panose="05000000000000000000" pitchFamily="2" charset="2"/>
              <a:buChar char="ü"/>
            </a:pPr>
            <a:r>
              <a:rPr lang="en-US" dirty="0">
                <a:latin typeface="Calibri" panose="020F0502020204030204" pitchFamily="34" charset="0"/>
                <a:ea typeface="Calibri" panose="020F0502020204030204" pitchFamily="34" charset="0"/>
                <a:cs typeface="Calibri" panose="020F0502020204030204" pitchFamily="34" charset="0"/>
              </a:rPr>
              <a:t>Automating - Data Aggregation for selection of ESG KPI’s</a:t>
            </a:r>
          </a:p>
          <a:p>
            <a:pPr marL="171450" lvl="8" indent="-171450">
              <a:lnSpc>
                <a:spcPct val="150000"/>
              </a:lnSpc>
              <a:buFont typeface="Wingdings" panose="05000000000000000000" pitchFamily="2" charset="2"/>
              <a:buChar char="ü"/>
            </a:pPr>
            <a:r>
              <a:rPr lang="en-US" dirty="0">
                <a:latin typeface="Calibri" panose="020F0502020204030204" pitchFamily="34" charset="0"/>
                <a:ea typeface="Calibri" panose="020F0502020204030204" pitchFamily="34" charset="0"/>
                <a:cs typeface="Calibri" panose="020F0502020204030204" pitchFamily="34" charset="0"/>
              </a:rPr>
              <a:t>Auto Assignment – Internal &amp; External report</a:t>
            </a:r>
          </a:p>
          <a:p>
            <a:pPr marL="171450" lvl="8" indent="-171450">
              <a:lnSpc>
                <a:spcPct val="150000"/>
              </a:lnSpc>
              <a:buFont typeface="Wingdings" panose="05000000000000000000" pitchFamily="2" charset="2"/>
              <a:buChar char="ü"/>
            </a:pPr>
            <a:r>
              <a:rPr lang="en-US" dirty="0">
                <a:latin typeface="Calibri" panose="020F0502020204030204" pitchFamily="34" charset="0"/>
                <a:ea typeface="Calibri" panose="020F0502020204030204" pitchFamily="34" charset="0"/>
                <a:cs typeface="Calibri" panose="020F0502020204030204" pitchFamily="34" charset="0"/>
              </a:rPr>
              <a:t>Cascade Goals – Internal &amp; External</a:t>
            </a:r>
          </a:p>
          <a:p>
            <a:pPr marL="171450" lvl="8" indent="-171450">
              <a:lnSpc>
                <a:spcPct val="150000"/>
              </a:lnSpc>
              <a:buFont typeface="Wingdings" panose="05000000000000000000" pitchFamily="2" charset="2"/>
              <a:buChar char="ü"/>
            </a:pPr>
            <a:r>
              <a:rPr lang="en-US" dirty="0">
                <a:latin typeface="Calibri" panose="020F0502020204030204" pitchFamily="34" charset="0"/>
                <a:ea typeface="Calibri" panose="020F0502020204030204" pitchFamily="34" charset="0"/>
                <a:cs typeface="Calibri" panose="020F0502020204030204" pitchFamily="34" charset="0"/>
              </a:rPr>
              <a:t>Customized Reporting – Internal &amp; External </a:t>
            </a:r>
            <a:r>
              <a:rPr lang="en-US" i="1" dirty="0">
                <a:latin typeface="Calibri" panose="020F0502020204030204" pitchFamily="34" charset="0"/>
                <a:ea typeface="Calibri" panose="020F0502020204030204" pitchFamily="34" charset="0"/>
                <a:cs typeface="Calibri" panose="020F0502020204030204" pitchFamily="34" charset="0"/>
              </a:rPr>
              <a:t>(Audit &amp; Compliance ready)</a:t>
            </a:r>
          </a:p>
          <a:p>
            <a:pPr marL="171450" lvl="8" indent="-171450">
              <a:lnSpc>
                <a:spcPct val="150000"/>
              </a:lnSpc>
              <a:buFont typeface="Wingdings" panose="05000000000000000000" pitchFamily="2" charset="2"/>
              <a:buChar char="ü"/>
            </a:pPr>
            <a:r>
              <a:rPr lang="en-US" dirty="0">
                <a:latin typeface="Calibri" panose="020F0502020204030204" pitchFamily="34" charset="0"/>
                <a:ea typeface="Calibri" panose="020F0502020204030204" pitchFamily="34" charset="0"/>
                <a:cs typeface="Calibri" panose="020F0502020204030204" pitchFamily="34" charset="0"/>
              </a:rPr>
              <a:t>Realtime Dashboards - Goal status tracking &amp; decision making</a:t>
            </a:r>
          </a:p>
          <a:p>
            <a:pPr marL="171450" lvl="8" indent="-171450">
              <a:lnSpc>
                <a:spcPct val="150000"/>
              </a:lnSpc>
              <a:buFont typeface="Wingdings" panose="05000000000000000000" pitchFamily="2" charset="2"/>
              <a:buChar char="ü"/>
            </a:pPr>
            <a:r>
              <a:rPr lang="en-US" dirty="0">
                <a:latin typeface="Calibri" panose="020F0502020204030204" pitchFamily="34" charset="0"/>
                <a:ea typeface="Calibri" panose="020F0502020204030204" pitchFamily="34" charset="0"/>
                <a:cs typeface="Calibri" panose="020F0502020204030204" pitchFamily="34" charset="0"/>
              </a:rPr>
              <a:t>Auto Alerts –Periodic alerts and escalations</a:t>
            </a:r>
          </a:p>
          <a:p>
            <a:pPr marL="285750" indent="-285750">
              <a:buFont typeface="Wingdings" panose="05000000000000000000" pitchFamily="2" charset="2"/>
              <a:buChar char="Ø"/>
            </a:pPr>
            <a:endParaRPr lang="en-US" sz="1200"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2" name="Picture 1">
            <a:extLst>
              <a:ext uri="{FF2B5EF4-FFF2-40B4-BE49-F238E27FC236}">
                <a16:creationId xmlns:a16="http://schemas.microsoft.com/office/drawing/2014/main" id="{C8B39068-C9F2-6CFC-4A12-3CB73E895CC4}"/>
              </a:ext>
            </a:extLst>
          </p:cNvPr>
          <p:cNvPicPr>
            <a:picLocks noChangeAspect="1"/>
          </p:cNvPicPr>
          <p:nvPr/>
        </p:nvPicPr>
        <p:blipFill>
          <a:blip r:embed="rId4"/>
          <a:stretch>
            <a:fillRect/>
          </a:stretch>
        </p:blipFill>
        <p:spPr>
          <a:xfrm>
            <a:off x="8411919" y="-5912"/>
            <a:ext cx="520727" cy="34926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15865" y="1193026"/>
            <a:ext cx="4519598" cy="307777"/>
          </a:xfrm>
          <a:prstGeom prst="rect">
            <a:avLst/>
          </a:prstGeom>
          <a:ln>
            <a:solidFill>
              <a:schemeClr val="bg1"/>
            </a:solidFill>
          </a:ln>
        </p:spPr>
        <p:txBody>
          <a:bodyPr vert="horz" wrap="square" lIns="0" tIns="0" rIns="0" bIns="0" rtlCol="0" anchor="ctr">
            <a:spAutoFit/>
          </a:bodyPr>
          <a:lstStyle>
            <a:lvl1pPr>
              <a:spcBef>
                <a:spcPct val="0"/>
              </a:spcBef>
              <a:buNone/>
              <a:defRPr sz="3100" b="1">
                <a:solidFill>
                  <a:srgbClr val="FF6600"/>
                </a:solidFill>
                <a:latin typeface="Trebuchet MS" pitchFamily="34" charset="0"/>
                <a:ea typeface="+mj-ea"/>
                <a:cs typeface="Arial" pitchFamily="34" charset="0"/>
              </a:defRPr>
            </a:lvl1pPr>
          </a:lstStyle>
          <a:p>
            <a:r>
              <a:rPr lang="en-US" sz="2000" dirty="0">
                <a:solidFill>
                  <a:schemeClr val="accent2"/>
                </a:solidFill>
                <a:latin typeface="Calibri" panose="020F0502020204030204" pitchFamily="34" charset="0"/>
                <a:ea typeface="Calibri" panose="020F0502020204030204" pitchFamily="34" charset="0"/>
                <a:cs typeface="Calibri" panose="020F0502020204030204" pitchFamily="34" charset="0"/>
              </a:rPr>
              <a:t>Sustainability ACE - Workflow</a:t>
            </a:r>
            <a:endParaRPr lang="en-IN" sz="20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
        <p:nvSpPr>
          <p:cNvPr id="4" name="Rectangle: Rounded Corners 3">
            <a:extLst>
              <a:ext uri="{FF2B5EF4-FFF2-40B4-BE49-F238E27FC236}">
                <a16:creationId xmlns:a16="http://schemas.microsoft.com/office/drawing/2014/main" id="{5D769882-6646-44EA-92EC-243B4C3E735F}"/>
              </a:ext>
            </a:extLst>
          </p:cNvPr>
          <p:cNvSpPr/>
          <p:nvPr/>
        </p:nvSpPr>
        <p:spPr>
          <a:xfrm>
            <a:off x="1496884" y="2954111"/>
            <a:ext cx="1302168" cy="648072"/>
          </a:xfrm>
          <a:prstGeom prst="roundRect">
            <a:avLst/>
          </a:prstGeom>
          <a:solidFill>
            <a:schemeClr val="accent2"/>
          </a:solidFill>
          <a:ln>
            <a:solidFill>
              <a:schemeClr val="bg2">
                <a:lumMod val="90000"/>
                <a:lumOff val="1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latin typeface="Calibri" panose="020F0502020204030204" pitchFamily="34" charset="0"/>
                <a:ea typeface="Calibri" panose="020F0502020204030204" pitchFamily="34" charset="0"/>
                <a:cs typeface="Calibri" panose="020F0502020204030204" pitchFamily="34" charset="0"/>
              </a:rPr>
              <a:t>1. AUTO GOAL ASSIGNMENT </a:t>
            </a:r>
          </a:p>
        </p:txBody>
      </p:sp>
      <p:sp>
        <p:nvSpPr>
          <p:cNvPr id="11" name="Rectangle: Rounded Corners 10">
            <a:extLst>
              <a:ext uri="{FF2B5EF4-FFF2-40B4-BE49-F238E27FC236}">
                <a16:creationId xmlns:a16="http://schemas.microsoft.com/office/drawing/2014/main" id="{63F3DC6B-9508-4F92-A60C-0C84FE9BF869}"/>
              </a:ext>
            </a:extLst>
          </p:cNvPr>
          <p:cNvSpPr/>
          <p:nvPr/>
        </p:nvSpPr>
        <p:spPr>
          <a:xfrm>
            <a:off x="2353223" y="1755065"/>
            <a:ext cx="1368410" cy="648072"/>
          </a:xfrm>
          <a:prstGeom prst="roundRect">
            <a:avLst/>
          </a:prstGeom>
          <a:solidFill>
            <a:schemeClr val="accent2"/>
          </a:solidFill>
          <a:ln>
            <a:solidFill>
              <a:schemeClr val="bg2">
                <a:lumMod val="90000"/>
                <a:lumOff val="1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latin typeface="Calibri" panose="020F0502020204030204" pitchFamily="34" charset="0"/>
                <a:ea typeface="Calibri" panose="020F0502020204030204" pitchFamily="34" charset="0"/>
                <a:cs typeface="Calibri" panose="020F0502020204030204" pitchFamily="34" charset="0"/>
              </a:rPr>
              <a:t>2. DATA CAPTURE (Periodic Tracking)</a:t>
            </a:r>
          </a:p>
        </p:txBody>
      </p:sp>
      <p:sp>
        <p:nvSpPr>
          <p:cNvPr id="12" name="Rectangle: Rounded Corners 11">
            <a:extLst>
              <a:ext uri="{FF2B5EF4-FFF2-40B4-BE49-F238E27FC236}">
                <a16:creationId xmlns:a16="http://schemas.microsoft.com/office/drawing/2014/main" id="{8260F5A3-4F34-48B6-B51D-22E2ACC913A9}"/>
              </a:ext>
            </a:extLst>
          </p:cNvPr>
          <p:cNvSpPr/>
          <p:nvPr/>
        </p:nvSpPr>
        <p:spPr>
          <a:xfrm>
            <a:off x="5322258" y="1752951"/>
            <a:ext cx="1368410" cy="648072"/>
          </a:xfrm>
          <a:prstGeom prst="roundRect">
            <a:avLst/>
          </a:prstGeom>
          <a:solidFill>
            <a:schemeClr val="accent2"/>
          </a:solidFill>
          <a:ln>
            <a:solidFill>
              <a:schemeClr val="bg2">
                <a:lumMod val="90000"/>
                <a:lumOff val="1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latin typeface="Calibri" panose="020F0502020204030204" pitchFamily="34" charset="0"/>
                <a:ea typeface="Calibri" panose="020F0502020204030204" pitchFamily="34" charset="0"/>
                <a:cs typeface="Calibri" panose="020F0502020204030204" pitchFamily="34" charset="0"/>
              </a:rPr>
              <a:t>3. Dashboard</a:t>
            </a:r>
          </a:p>
        </p:txBody>
      </p:sp>
      <p:sp>
        <p:nvSpPr>
          <p:cNvPr id="13" name="Rectangle: Rounded Corners 12">
            <a:extLst>
              <a:ext uri="{FF2B5EF4-FFF2-40B4-BE49-F238E27FC236}">
                <a16:creationId xmlns:a16="http://schemas.microsoft.com/office/drawing/2014/main" id="{273769F0-923F-4790-AED8-F087AF46054D}"/>
              </a:ext>
            </a:extLst>
          </p:cNvPr>
          <p:cNvSpPr/>
          <p:nvPr/>
        </p:nvSpPr>
        <p:spPr>
          <a:xfrm>
            <a:off x="5820403" y="2988229"/>
            <a:ext cx="1272167" cy="701804"/>
          </a:xfrm>
          <a:prstGeom prst="roundRect">
            <a:avLst/>
          </a:prstGeom>
          <a:solidFill>
            <a:schemeClr val="accent2"/>
          </a:solidFill>
          <a:ln>
            <a:solidFill>
              <a:schemeClr val="bg2">
                <a:lumMod val="90000"/>
                <a:lumOff val="1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latin typeface="Calibri" panose="020F0502020204030204" pitchFamily="34" charset="0"/>
                <a:ea typeface="Calibri" panose="020F0502020204030204" pitchFamily="34" charset="0"/>
                <a:cs typeface="Calibri" panose="020F0502020204030204" pitchFamily="34" charset="0"/>
              </a:rPr>
              <a:t>4. AUTO REPORTING</a:t>
            </a:r>
          </a:p>
        </p:txBody>
      </p:sp>
      <p:grpSp>
        <p:nvGrpSpPr>
          <p:cNvPr id="6" name="Group 5">
            <a:extLst>
              <a:ext uri="{FF2B5EF4-FFF2-40B4-BE49-F238E27FC236}">
                <a16:creationId xmlns:a16="http://schemas.microsoft.com/office/drawing/2014/main" id="{D7489D30-10DB-4CBB-B58B-4B95BE2F0F29}"/>
              </a:ext>
            </a:extLst>
          </p:cNvPr>
          <p:cNvGrpSpPr/>
          <p:nvPr/>
        </p:nvGrpSpPr>
        <p:grpSpPr>
          <a:xfrm>
            <a:off x="3147005" y="2610747"/>
            <a:ext cx="2348643" cy="2380356"/>
            <a:chOff x="2931632" y="3429104"/>
            <a:chExt cx="3407202" cy="3453209"/>
          </a:xfrm>
          <a:solidFill>
            <a:schemeClr val="accent2"/>
          </a:solidFill>
        </p:grpSpPr>
        <p:sp>
          <p:nvSpPr>
            <p:cNvPr id="15" name="Rectangle 14">
              <a:extLst>
                <a:ext uri="{FF2B5EF4-FFF2-40B4-BE49-F238E27FC236}">
                  <a16:creationId xmlns:a16="http://schemas.microsoft.com/office/drawing/2014/main" id="{E4E748BC-B6D7-40C3-A0F8-95277585EFDE}"/>
                </a:ext>
              </a:extLst>
            </p:cNvPr>
            <p:cNvSpPr/>
            <p:nvPr/>
          </p:nvSpPr>
          <p:spPr>
            <a:xfrm>
              <a:off x="3347864" y="4078515"/>
              <a:ext cx="2513844" cy="1654741"/>
            </a:xfrm>
            <a:prstGeom prst="rect">
              <a:avLst/>
            </a:prstGeom>
            <a:grpFill/>
            <a:ln>
              <a:solidFill>
                <a:schemeClr val="bg2">
                  <a:lumMod val="90000"/>
                  <a:lumOff val="1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latin typeface="Calibri" panose="020F0502020204030204" pitchFamily="34" charset="0"/>
                <a:ea typeface="Calibri" panose="020F0502020204030204" pitchFamily="34" charset="0"/>
                <a:cs typeface="Calibri" panose="020F0502020204030204" pitchFamily="34" charset="0"/>
              </a:endParaRPr>
            </a:p>
          </p:txBody>
        </p:sp>
        <p:grpSp>
          <p:nvGrpSpPr>
            <p:cNvPr id="5" name="Group 4">
              <a:extLst>
                <a:ext uri="{FF2B5EF4-FFF2-40B4-BE49-F238E27FC236}">
                  <a16:creationId xmlns:a16="http://schemas.microsoft.com/office/drawing/2014/main" id="{A1951388-3F7F-4F79-B440-C8DE0ABAD451}"/>
                </a:ext>
              </a:extLst>
            </p:cNvPr>
            <p:cNvGrpSpPr/>
            <p:nvPr/>
          </p:nvGrpSpPr>
          <p:grpSpPr>
            <a:xfrm>
              <a:off x="2931632" y="3429104"/>
              <a:ext cx="3407202" cy="3453209"/>
              <a:chOff x="2931632" y="3429104"/>
              <a:chExt cx="3407202" cy="3453209"/>
            </a:xfrm>
            <a:grpFill/>
          </p:grpSpPr>
          <p:pic>
            <p:nvPicPr>
              <p:cNvPr id="14" name="Graphic 13" descr="Monitor">
                <a:extLst>
                  <a:ext uri="{FF2B5EF4-FFF2-40B4-BE49-F238E27FC236}">
                    <a16:creationId xmlns:a16="http://schemas.microsoft.com/office/drawing/2014/main" id="{604001BF-3C20-41F4-A159-1805970977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31632" y="3429104"/>
                <a:ext cx="3407202" cy="3453209"/>
              </a:xfrm>
              <a:prstGeom prst="rect">
                <a:avLst/>
              </a:prstGeom>
            </p:spPr>
          </p:pic>
          <p:sp>
            <p:nvSpPr>
              <p:cNvPr id="16" name="TextBox 15">
                <a:extLst>
                  <a:ext uri="{FF2B5EF4-FFF2-40B4-BE49-F238E27FC236}">
                    <a16:creationId xmlns:a16="http://schemas.microsoft.com/office/drawing/2014/main" id="{F2FBA2AA-C092-411A-9AEB-DA38C21145DC}"/>
                  </a:ext>
                </a:extLst>
              </p:cNvPr>
              <p:cNvSpPr txBox="1"/>
              <p:nvPr/>
            </p:nvSpPr>
            <p:spPr>
              <a:xfrm>
                <a:off x="3238090" y="4759614"/>
                <a:ext cx="2755847" cy="334871"/>
              </a:xfrm>
              <a:prstGeom prst="rect">
                <a:avLst/>
              </a:prstGeom>
              <a:grpFill/>
              <a:ln>
                <a:solidFill>
                  <a:schemeClr val="bg2">
                    <a:lumMod val="90000"/>
                    <a:lumOff val="10000"/>
                  </a:schemeClr>
                </a:solidFill>
              </a:ln>
            </p:spPr>
            <p:txBody>
              <a:bodyPr wrap="square" rtlCol="0">
                <a:spAutoFit/>
              </a:bodyPr>
              <a:lstStyle/>
              <a:p>
                <a:pPr algn="ctr"/>
                <a:r>
                  <a:rPr lang="en-US" sz="900" b="1" dirty="0">
                    <a:solidFill>
                      <a:schemeClr val="bg1"/>
                    </a:solidFill>
                    <a:latin typeface="Calibri" panose="020F0502020204030204" pitchFamily="34" charset="0"/>
                    <a:ea typeface="Calibri" panose="020F0502020204030204" pitchFamily="34" charset="0"/>
                    <a:cs typeface="Calibri" panose="020F0502020204030204" pitchFamily="34" charset="0"/>
                  </a:rPr>
                  <a:t>SUSTAINABILITY ACE</a:t>
                </a:r>
              </a:p>
            </p:txBody>
          </p:sp>
        </p:grpSp>
      </p:grpSp>
      <p:sp>
        <p:nvSpPr>
          <p:cNvPr id="23" name="Arrow: Down 22">
            <a:extLst>
              <a:ext uri="{FF2B5EF4-FFF2-40B4-BE49-F238E27FC236}">
                <a16:creationId xmlns:a16="http://schemas.microsoft.com/office/drawing/2014/main" id="{4D3097E5-462F-4E77-9648-782AD4473F54}"/>
              </a:ext>
            </a:extLst>
          </p:cNvPr>
          <p:cNvSpPr/>
          <p:nvPr/>
        </p:nvSpPr>
        <p:spPr>
          <a:xfrm rot="16200000">
            <a:off x="2947773" y="3223871"/>
            <a:ext cx="281210" cy="381127"/>
          </a:xfrm>
          <a:prstGeom prst="downArrow">
            <a:avLst/>
          </a:prstGeom>
          <a:solidFill>
            <a:schemeClr val="bg1">
              <a:lumMod val="50000"/>
            </a:schemeClr>
          </a:solidFill>
          <a:ln>
            <a:solidFill>
              <a:schemeClr val="bg2">
                <a:lumMod val="90000"/>
                <a:lumOff val="1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Calibri" panose="020F0502020204030204" pitchFamily="34" charset="0"/>
              <a:ea typeface="Calibri" panose="020F0502020204030204" pitchFamily="34" charset="0"/>
              <a:cs typeface="Calibri" panose="020F0502020204030204" pitchFamily="34" charset="0"/>
            </a:endParaRPr>
          </a:p>
        </p:txBody>
      </p:sp>
      <p:sp>
        <p:nvSpPr>
          <p:cNvPr id="28" name="Arrow: Down 27">
            <a:extLst>
              <a:ext uri="{FF2B5EF4-FFF2-40B4-BE49-F238E27FC236}">
                <a16:creationId xmlns:a16="http://schemas.microsoft.com/office/drawing/2014/main" id="{9D8A5261-D4D5-447C-8867-E15C313BF389}"/>
              </a:ext>
            </a:extLst>
          </p:cNvPr>
          <p:cNvSpPr/>
          <p:nvPr/>
        </p:nvSpPr>
        <p:spPr>
          <a:xfrm rot="10800000">
            <a:off x="5264945" y="2565128"/>
            <a:ext cx="281210" cy="362894"/>
          </a:xfrm>
          <a:prstGeom prst="downArrow">
            <a:avLst/>
          </a:prstGeom>
          <a:solidFill>
            <a:schemeClr val="bg1">
              <a:lumMod val="50000"/>
            </a:schemeClr>
          </a:solidFill>
          <a:ln>
            <a:solidFill>
              <a:schemeClr val="bg2">
                <a:lumMod val="90000"/>
                <a:lumOff val="1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Calibri" panose="020F0502020204030204" pitchFamily="34" charset="0"/>
              <a:ea typeface="Calibri" panose="020F0502020204030204" pitchFamily="34" charset="0"/>
              <a:cs typeface="Calibri" panose="020F0502020204030204" pitchFamily="34" charset="0"/>
            </a:endParaRPr>
          </a:p>
        </p:txBody>
      </p:sp>
      <p:sp>
        <p:nvSpPr>
          <p:cNvPr id="32" name="Arrow: Down 31">
            <a:extLst>
              <a:ext uri="{FF2B5EF4-FFF2-40B4-BE49-F238E27FC236}">
                <a16:creationId xmlns:a16="http://schemas.microsoft.com/office/drawing/2014/main" id="{A82D569E-8814-4EF4-92DA-622CAEF6ECFF}"/>
              </a:ext>
            </a:extLst>
          </p:cNvPr>
          <p:cNvSpPr/>
          <p:nvPr/>
        </p:nvSpPr>
        <p:spPr>
          <a:xfrm>
            <a:off x="3348707" y="2542381"/>
            <a:ext cx="281210" cy="353507"/>
          </a:xfrm>
          <a:prstGeom prst="downArrow">
            <a:avLst/>
          </a:prstGeom>
          <a:solidFill>
            <a:schemeClr val="bg1">
              <a:lumMod val="50000"/>
            </a:schemeClr>
          </a:solidFill>
          <a:ln>
            <a:solidFill>
              <a:schemeClr val="bg2">
                <a:lumMod val="90000"/>
                <a:lumOff val="1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Calibri" panose="020F0502020204030204" pitchFamily="34" charset="0"/>
              <a:ea typeface="Calibri" panose="020F0502020204030204" pitchFamily="34" charset="0"/>
              <a:cs typeface="Calibri" panose="020F0502020204030204" pitchFamily="34" charset="0"/>
            </a:endParaRPr>
          </a:p>
        </p:txBody>
      </p:sp>
      <p:sp>
        <p:nvSpPr>
          <p:cNvPr id="22" name="Arrow: Down 21">
            <a:extLst>
              <a:ext uri="{FF2B5EF4-FFF2-40B4-BE49-F238E27FC236}">
                <a16:creationId xmlns:a16="http://schemas.microsoft.com/office/drawing/2014/main" id="{F032C30A-7D26-4DB0-A9BC-0F2376808927}"/>
              </a:ext>
            </a:extLst>
          </p:cNvPr>
          <p:cNvSpPr/>
          <p:nvPr/>
        </p:nvSpPr>
        <p:spPr>
          <a:xfrm rot="16200000">
            <a:off x="5423343" y="3244022"/>
            <a:ext cx="281210" cy="362894"/>
          </a:xfrm>
          <a:prstGeom prst="downArrow">
            <a:avLst/>
          </a:prstGeom>
          <a:solidFill>
            <a:schemeClr val="bg1">
              <a:lumMod val="50000"/>
            </a:schemeClr>
          </a:solidFill>
          <a:ln>
            <a:solidFill>
              <a:schemeClr val="bg2">
                <a:lumMod val="90000"/>
                <a:lumOff val="1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Calibri" panose="020F0502020204030204" pitchFamily="34" charset="0"/>
              <a:ea typeface="Calibri" panose="020F0502020204030204" pitchFamily="34" charset="0"/>
              <a:cs typeface="Calibri" panose="020F0502020204030204" pitchFamily="34" charset="0"/>
            </a:endParaRPr>
          </a:p>
        </p:txBody>
      </p:sp>
      <p:sp>
        <p:nvSpPr>
          <p:cNvPr id="21" name="Arrow: Right 20">
            <a:extLst>
              <a:ext uri="{FF2B5EF4-FFF2-40B4-BE49-F238E27FC236}">
                <a16:creationId xmlns:a16="http://schemas.microsoft.com/office/drawing/2014/main" id="{09BDCD02-5D09-4C0D-8EEB-43CE24F48997}"/>
              </a:ext>
            </a:extLst>
          </p:cNvPr>
          <p:cNvSpPr/>
          <p:nvPr/>
        </p:nvSpPr>
        <p:spPr>
          <a:xfrm>
            <a:off x="6764577" y="1926129"/>
            <a:ext cx="307852" cy="230833"/>
          </a:xfrm>
          <a:prstGeom prst="rightArrow">
            <a:avLst/>
          </a:prstGeom>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Calibri" panose="020F0502020204030204" pitchFamily="34" charset="0"/>
              <a:ea typeface="Calibri" panose="020F0502020204030204" pitchFamily="34" charset="0"/>
              <a:cs typeface="Calibri" panose="020F0502020204030204" pitchFamily="34" charset="0"/>
            </a:endParaRPr>
          </a:p>
        </p:txBody>
      </p:sp>
      <p:sp>
        <p:nvSpPr>
          <p:cNvPr id="26" name="Arrow: Bent 25">
            <a:extLst>
              <a:ext uri="{FF2B5EF4-FFF2-40B4-BE49-F238E27FC236}">
                <a16:creationId xmlns:a16="http://schemas.microsoft.com/office/drawing/2014/main" id="{A70F2BE4-9184-462A-A878-71BFB151E8C3}"/>
              </a:ext>
            </a:extLst>
          </p:cNvPr>
          <p:cNvSpPr/>
          <p:nvPr/>
        </p:nvSpPr>
        <p:spPr>
          <a:xfrm>
            <a:off x="1093473" y="3381841"/>
            <a:ext cx="292174" cy="377129"/>
          </a:xfrm>
          <a:prstGeom prst="bentArrow">
            <a:avLst/>
          </a:prstGeom>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56" name="Rectangle: Rounded Corners 55">
            <a:extLst>
              <a:ext uri="{FF2B5EF4-FFF2-40B4-BE49-F238E27FC236}">
                <a16:creationId xmlns:a16="http://schemas.microsoft.com/office/drawing/2014/main" id="{1C97A32A-CCF6-4EF2-A022-1F40557E2319}"/>
              </a:ext>
            </a:extLst>
          </p:cNvPr>
          <p:cNvSpPr/>
          <p:nvPr/>
        </p:nvSpPr>
        <p:spPr>
          <a:xfrm>
            <a:off x="3977781" y="1892253"/>
            <a:ext cx="1080273" cy="679497"/>
          </a:xfrm>
          <a:prstGeom prst="roundRect">
            <a:avLst/>
          </a:prstGeom>
          <a:solidFill>
            <a:schemeClr val="bg2">
              <a:lumMod val="10000"/>
              <a:lumOff val="90000"/>
            </a:schemeClr>
          </a:solidFill>
          <a:ln>
            <a:solidFill>
              <a:schemeClr val="bg2">
                <a:lumMod val="90000"/>
                <a:lumOff val="1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rPr>
              <a:t>System Captures Data for compliance &amp;</a:t>
            </a:r>
          </a:p>
          <a:p>
            <a:pPr algn="ctr"/>
            <a:r>
              <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rPr>
              <a:t>reporting </a:t>
            </a:r>
          </a:p>
        </p:txBody>
      </p:sp>
      <p:cxnSp>
        <p:nvCxnSpPr>
          <p:cNvPr id="58" name="Straight Arrow Connector 57">
            <a:extLst>
              <a:ext uri="{FF2B5EF4-FFF2-40B4-BE49-F238E27FC236}">
                <a16:creationId xmlns:a16="http://schemas.microsoft.com/office/drawing/2014/main" id="{23E8BDCD-C13D-48B0-AADD-D3D2ECCDD619}"/>
              </a:ext>
            </a:extLst>
          </p:cNvPr>
          <p:cNvCxnSpPr>
            <a:stCxn id="11" idx="3"/>
          </p:cNvCxnSpPr>
          <p:nvPr/>
        </p:nvCxnSpPr>
        <p:spPr>
          <a:xfrm>
            <a:off x="3721633" y="2079101"/>
            <a:ext cx="211144" cy="0"/>
          </a:xfrm>
          <a:prstGeom prst="straightConnector1">
            <a:avLst/>
          </a:prstGeom>
          <a:ln>
            <a:solidFill>
              <a:schemeClr val="bg2">
                <a:lumMod val="90000"/>
                <a:lumOff val="10000"/>
              </a:schemeClr>
            </a:solidFill>
            <a:tailEnd type="triangle"/>
          </a:ln>
        </p:spPr>
        <p:style>
          <a:lnRef idx="3">
            <a:schemeClr val="dk1"/>
          </a:lnRef>
          <a:fillRef idx="0">
            <a:schemeClr val="dk1"/>
          </a:fillRef>
          <a:effectRef idx="2">
            <a:schemeClr val="dk1"/>
          </a:effectRef>
          <a:fontRef idx="minor">
            <a:schemeClr val="tx1"/>
          </a:fontRef>
        </p:style>
      </p:cxnSp>
      <p:sp>
        <p:nvSpPr>
          <p:cNvPr id="78" name="Arrow: Right 77">
            <a:extLst>
              <a:ext uri="{FF2B5EF4-FFF2-40B4-BE49-F238E27FC236}">
                <a16:creationId xmlns:a16="http://schemas.microsoft.com/office/drawing/2014/main" id="{6BD7D458-6AD4-486A-AADA-D1AF799E8C8E}"/>
              </a:ext>
            </a:extLst>
          </p:cNvPr>
          <p:cNvSpPr/>
          <p:nvPr/>
        </p:nvSpPr>
        <p:spPr>
          <a:xfrm>
            <a:off x="1934743" y="1904760"/>
            <a:ext cx="307852" cy="230833"/>
          </a:xfrm>
          <a:prstGeom prst="rightArrow">
            <a:avLst/>
          </a:prstGeom>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Calibri" panose="020F0502020204030204" pitchFamily="34" charset="0"/>
              <a:ea typeface="Calibri" panose="020F0502020204030204" pitchFamily="34" charset="0"/>
              <a:cs typeface="Calibri" panose="020F0502020204030204" pitchFamily="34" charset="0"/>
            </a:endParaRPr>
          </a:p>
        </p:txBody>
      </p:sp>
      <p:sp>
        <p:nvSpPr>
          <p:cNvPr id="98" name="Arrow: Right 97">
            <a:extLst>
              <a:ext uri="{FF2B5EF4-FFF2-40B4-BE49-F238E27FC236}">
                <a16:creationId xmlns:a16="http://schemas.microsoft.com/office/drawing/2014/main" id="{375DC59A-B13B-4C0D-B8B8-078A20F2CEEE}"/>
              </a:ext>
            </a:extLst>
          </p:cNvPr>
          <p:cNvSpPr/>
          <p:nvPr/>
        </p:nvSpPr>
        <p:spPr>
          <a:xfrm>
            <a:off x="7115149" y="3279622"/>
            <a:ext cx="307852" cy="230833"/>
          </a:xfrm>
          <a:prstGeom prst="rightArrow">
            <a:avLst/>
          </a:prstGeom>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Calibri" panose="020F0502020204030204" pitchFamily="34" charset="0"/>
              <a:ea typeface="Calibri" panose="020F0502020204030204" pitchFamily="34" charset="0"/>
              <a:cs typeface="Calibri" panose="020F0502020204030204" pitchFamily="34" charset="0"/>
            </a:endParaRPr>
          </a:p>
        </p:txBody>
      </p:sp>
      <p:grpSp>
        <p:nvGrpSpPr>
          <p:cNvPr id="61" name="Group 60">
            <a:extLst>
              <a:ext uri="{FF2B5EF4-FFF2-40B4-BE49-F238E27FC236}">
                <a16:creationId xmlns:a16="http://schemas.microsoft.com/office/drawing/2014/main" id="{B525BA40-E3EF-4F68-9CE4-FDEA6ABA7CB3}"/>
              </a:ext>
            </a:extLst>
          </p:cNvPr>
          <p:cNvGrpSpPr/>
          <p:nvPr/>
        </p:nvGrpSpPr>
        <p:grpSpPr>
          <a:xfrm>
            <a:off x="1688941" y="1353896"/>
            <a:ext cx="773384" cy="329601"/>
            <a:chOff x="1135750" y="587494"/>
            <a:chExt cx="1279562" cy="559491"/>
          </a:xfrm>
          <a:solidFill>
            <a:schemeClr val="bg2">
              <a:lumMod val="10000"/>
              <a:lumOff val="90000"/>
            </a:schemeClr>
          </a:solidFill>
          <a:scene3d>
            <a:camera prst="orthographicFront"/>
            <a:lightRig rig="flat" dir="t"/>
          </a:scene3d>
        </p:grpSpPr>
        <p:sp>
          <p:nvSpPr>
            <p:cNvPr id="62" name="Rectangle: Rounded Corners 61">
              <a:extLst>
                <a:ext uri="{FF2B5EF4-FFF2-40B4-BE49-F238E27FC236}">
                  <a16:creationId xmlns:a16="http://schemas.microsoft.com/office/drawing/2014/main" id="{BC72F7B0-F84B-41CA-8ABE-FA168B77B2A0}"/>
                </a:ext>
              </a:extLst>
            </p:cNvPr>
            <p:cNvSpPr/>
            <p:nvPr/>
          </p:nvSpPr>
          <p:spPr>
            <a:xfrm>
              <a:off x="1135750" y="587494"/>
              <a:ext cx="1279562" cy="559491"/>
            </a:xfrm>
            <a:prstGeom prst="roundRect">
              <a:avLst/>
            </a:prstGeom>
            <a:grpFill/>
            <a:ln>
              <a:solidFill>
                <a:schemeClr val="bg2">
                  <a:lumMod val="90000"/>
                  <a:lumOff val="10000"/>
                </a:schemeClr>
              </a:solidFill>
            </a:ln>
            <a:sp3d prstMaterial="dkEdge">
              <a:bevelT w="8200" h="38100"/>
            </a:sp3d>
          </p:spPr>
          <p:style>
            <a:lnRef idx="0">
              <a:schemeClr val="accent6">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66" name="Rectangle: Rounded Corners 4">
              <a:extLst>
                <a:ext uri="{FF2B5EF4-FFF2-40B4-BE49-F238E27FC236}">
                  <a16:creationId xmlns:a16="http://schemas.microsoft.com/office/drawing/2014/main" id="{C7CD42D2-8A47-481B-A631-44FD8DC0F6B0}"/>
                </a:ext>
              </a:extLst>
            </p:cNvPr>
            <p:cNvSpPr txBox="1"/>
            <p:nvPr/>
          </p:nvSpPr>
          <p:spPr>
            <a:xfrm>
              <a:off x="1163062" y="614806"/>
              <a:ext cx="1224938" cy="504867"/>
            </a:xfrm>
            <a:prstGeom prst="rect">
              <a:avLst/>
            </a:prstGeom>
            <a:grpFill/>
            <a:ln>
              <a:solidFill>
                <a:schemeClr val="bg2">
                  <a:lumMod val="90000"/>
                  <a:lumOff val="10000"/>
                </a:schemeClr>
              </a:solidFill>
            </a:ln>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17145" rIns="34290" bIns="17145" numCol="1" spcCol="1270" anchor="ctr" anchorCtr="0">
              <a:noAutofit/>
            </a:bodyPr>
            <a:lstStyle/>
            <a:p>
              <a:pPr algn="ctr" defTabSz="400050">
                <a:lnSpc>
                  <a:spcPct val="90000"/>
                </a:lnSpc>
                <a:spcBef>
                  <a:spcPct val="0"/>
                </a:spcBef>
                <a:spcAft>
                  <a:spcPct val="35000"/>
                </a:spcAft>
              </a:pPr>
              <a:r>
                <a:rPr lang="en-US" sz="800" b="1" kern="1200" dirty="0">
                  <a:latin typeface="Calibri" panose="020F0502020204030204" pitchFamily="34" charset="0"/>
                  <a:ea typeface="Calibri" panose="020F0502020204030204" pitchFamily="34" charset="0"/>
                  <a:cs typeface="Calibri" panose="020F0502020204030204" pitchFamily="34" charset="0"/>
                </a:rPr>
                <a:t>Auto Ticklers</a:t>
              </a:r>
            </a:p>
          </p:txBody>
        </p:sp>
      </p:grpSp>
      <p:sp>
        <p:nvSpPr>
          <p:cNvPr id="69" name="Rectangle 68">
            <a:extLst>
              <a:ext uri="{FF2B5EF4-FFF2-40B4-BE49-F238E27FC236}">
                <a16:creationId xmlns:a16="http://schemas.microsoft.com/office/drawing/2014/main" id="{B69682C6-F043-4882-8403-5DC660809EC7}"/>
              </a:ext>
            </a:extLst>
          </p:cNvPr>
          <p:cNvSpPr/>
          <p:nvPr/>
        </p:nvSpPr>
        <p:spPr>
          <a:xfrm>
            <a:off x="171120" y="1084932"/>
            <a:ext cx="671792" cy="174878"/>
          </a:xfrm>
          <a:prstGeom prst="rect">
            <a:avLst/>
          </a:prstGeom>
          <a:solidFill>
            <a:srgbClr val="92D050"/>
          </a:solidFill>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latin typeface="Calibri" panose="020F0502020204030204" pitchFamily="34" charset="0"/>
                <a:ea typeface="Calibri" panose="020F0502020204030204" pitchFamily="34" charset="0"/>
                <a:cs typeface="Calibri" panose="020F0502020204030204" pitchFamily="34" charset="0"/>
              </a:rPr>
              <a:t>EcoVadis</a:t>
            </a:r>
            <a:endParaRPr lang="en-US" sz="800" dirty="0">
              <a:latin typeface="Calibri" panose="020F0502020204030204" pitchFamily="34" charset="0"/>
              <a:ea typeface="Calibri" panose="020F0502020204030204" pitchFamily="34" charset="0"/>
              <a:cs typeface="Calibri" panose="020F0502020204030204" pitchFamily="34" charset="0"/>
            </a:endParaRPr>
          </a:p>
        </p:txBody>
      </p:sp>
      <p:sp>
        <p:nvSpPr>
          <p:cNvPr id="71" name="Rectangle 70">
            <a:extLst>
              <a:ext uri="{FF2B5EF4-FFF2-40B4-BE49-F238E27FC236}">
                <a16:creationId xmlns:a16="http://schemas.microsoft.com/office/drawing/2014/main" id="{1C6B3B27-D2B4-4EEE-85D9-CDDB489931F4}"/>
              </a:ext>
            </a:extLst>
          </p:cNvPr>
          <p:cNvSpPr/>
          <p:nvPr/>
        </p:nvSpPr>
        <p:spPr>
          <a:xfrm>
            <a:off x="921006" y="1601073"/>
            <a:ext cx="671792" cy="174878"/>
          </a:xfrm>
          <a:prstGeom prst="rect">
            <a:avLst/>
          </a:prstGeom>
          <a:solidFill>
            <a:srgbClr val="92D050"/>
          </a:solidFill>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Calibri" panose="020F0502020204030204" pitchFamily="34" charset="0"/>
                <a:ea typeface="Calibri" panose="020F0502020204030204" pitchFamily="34" charset="0"/>
                <a:cs typeface="Calibri" panose="020F0502020204030204" pitchFamily="34" charset="0"/>
              </a:rPr>
              <a:t>Manual</a:t>
            </a:r>
          </a:p>
        </p:txBody>
      </p:sp>
      <p:sp>
        <p:nvSpPr>
          <p:cNvPr id="72" name="Rectangle 71">
            <a:extLst>
              <a:ext uri="{FF2B5EF4-FFF2-40B4-BE49-F238E27FC236}">
                <a16:creationId xmlns:a16="http://schemas.microsoft.com/office/drawing/2014/main" id="{F3A7260E-23A7-4568-908B-DFE4241B967A}"/>
              </a:ext>
            </a:extLst>
          </p:cNvPr>
          <p:cNvSpPr/>
          <p:nvPr/>
        </p:nvSpPr>
        <p:spPr>
          <a:xfrm>
            <a:off x="926275" y="1364459"/>
            <a:ext cx="671792" cy="174878"/>
          </a:xfrm>
          <a:prstGeom prst="rect">
            <a:avLst/>
          </a:prstGeom>
          <a:solidFill>
            <a:srgbClr val="92D050"/>
          </a:solidFill>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Calibri" panose="020F0502020204030204" pitchFamily="34" charset="0"/>
                <a:ea typeface="Calibri" panose="020F0502020204030204" pitchFamily="34" charset="0"/>
                <a:cs typeface="Calibri" panose="020F0502020204030204" pitchFamily="34" charset="0"/>
              </a:rPr>
              <a:t>ERP</a:t>
            </a:r>
          </a:p>
        </p:txBody>
      </p:sp>
      <p:sp>
        <p:nvSpPr>
          <p:cNvPr id="73" name="Rectangle 72">
            <a:extLst>
              <a:ext uri="{FF2B5EF4-FFF2-40B4-BE49-F238E27FC236}">
                <a16:creationId xmlns:a16="http://schemas.microsoft.com/office/drawing/2014/main" id="{9ABC6F17-FCDF-4697-8970-BB7C31E97F0E}"/>
              </a:ext>
            </a:extLst>
          </p:cNvPr>
          <p:cNvSpPr/>
          <p:nvPr/>
        </p:nvSpPr>
        <p:spPr>
          <a:xfrm>
            <a:off x="163610" y="1353895"/>
            <a:ext cx="671792" cy="174878"/>
          </a:xfrm>
          <a:prstGeom prst="rect">
            <a:avLst/>
          </a:prstGeom>
          <a:solidFill>
            <a:srgbClr val="92D050"/>
          </a:solidFill>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latin typeface="Calibri" panose="020F0502020204030204" pitchFamily="34" charset="0"/>
                <a:ea typeface="Calibri" panose="020F0502020204030204" pitchFamily="34" charset="0"/>
                <a:cs typeface="Calibri" panose="020F0502020204030204" pitchFamily="34" charset="0"/>
              </a:rPr>
              <a:t>SEDEX</a:t>
            </a:r>
            <a:endParaRPr lang="en-US" sz="800" dirty="0">
              <a:latin typeface="Calibri" panose="020F0502020204030204" pitchFamily="34" charset="0"/>
              <a:ea typeface="Calibri" panose="020F0502020204030204" pitchFamily="34" charset="0"/>
              <a:cs typeface="Calibri" panose="020F0502020204030204" pitchFamily="34" charset="0"/>
            </a:endParaRPr>
          </a:p>
        </p:txBody>
      </p:sp>
      <p:sp>
        <p:nvSpPr>
          <p:cNvPr id="75" name="Rectangle 74">
            <a:extLst>
              <a:ext uri="{FF2B5EF4-FFF2-40B4-BE49-F238E27FC236}">
                <a16:creationId xmlns:a16="http://schemas.microsoft.com/office/drawing/2014/main" id="{50D862D6-7E27-4430-A6EF-C7946511BDB8}"/>
              </a:ext>
            </a:extLst>
          </p:cNvPr>
          <p:cNvSpPr/>
          <p:nvPr/>
        </p:nvSpPr>
        <p:spPr>
          <a:xfrm>
            <a:off x="161864" y="1860946"/>
            <a:ext cx="671792" cy="174878"/>
          </a:xfrm>
          <a:prstGeom prst="rect">
            <a:avLst/>
          </a:prstGeom>
          <a:solidFill>
            <a:srgbClr val="92D050"/>
          </a:solidFill>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Calibri" panose="020F0502020204030204" pitchFamily="34" charset="0"/>
                <a:ea typeface="Calibri" panose="020F0502020204030204" pitchFamily="34" charset="0"/>
                <a:cs typeface="Calibri" panose="020F0502020204030204" pitchFamily="34" charset="0"/>
              </a:rPr>
              <a:t>GRI</a:t>
            </a:r>
          </a:p>
        </p:txBody>
      </p:sp>
      <p:sp>
        <p:nvSpPr>
          <p:cNvPr id="76" name="Rectangle 75">
            <a:extLst>
              <a:ext uri="{FF2B5EF4-FFF2-40B4-BE49-F238E27FC236}">
                <a16:creationId xmlns:a16="http://schemas.microsoft.com/office/drawing/2014/main" id="{FBBEAD34-8218-44B7-9082-EA4273BD74FC}"/>
              </a:ext>
            </a:extLst>
          </p:cNvPr>
          <p:cNvSpPr/>
          <p:nvPr/>
        </p:nvSpPr>
        <p:spPr>
          <a:xfrm>
            <a:off x="163610" y="1586782"/>
            <a:ext cx="671792" cy="174878"/>
          </a:xfrm>
          <a:prstGeom prst="rect">
            <a:avLst/>
          </a:prstGeom>
          <a:solidFill>
            <a:srgbClr val="92D050"/>
          </a:solidFill>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latin typeface="Calibri" panose="020F0502020204030204" pitchFamily="34" charset="0"/>
                <a:ea typeface="Calibri" panose="020F0502020204030204" pitchFamily="34" charset="0"/>
                <a:cs typeface="Calibri" panose="020F0502020204030204" pitchFamily="34" charset="0"/>
              </a:rPr>
              <a:t>SASB</a:t>
            </a:r>
            <a:endParaRPr lang="en-US" sz="800" dirty="0">
              <a:latin typeface="Calibri" panose="020F0502020204030204" pitchFamily="34" charset="0"/>
              <a:ea typeface="Calibri" panose="020F0502020204030204" pitchFamily="34" charset="0"/>
              <a:cs typeface="Calibri" panose="020F0502020204030204" pitchFamily="34" charset="0"/>
            </a:endParaRPr>
          </a:p>
        </p:txBody>
      </p:sp>
      <p:sp>
        <p:nvSpPr>
          <p:cNvPr id="77" name="Rectangle: Rounded Corners 76">
            <a:extLst>
              <a:ext uri="{FF2B5EF4-FFF2-40B4-BE49-F238E27FC236}">
                <a16:creationId xmlns:a16="http://schemas.microsoft.com/office/drawing/2014/main" id="{497291D5-03AB-47F5-B673-ACF59D01A83D}"/>
              </a:ext>
            </a:extLst>
          </p:cNvPr>
          <p:cNvSpPr/>
          <p:nvPr/>
        </p:nvSpPr>
        <p:spPr>
          <a:xfrm>
            <a:off x="7209257" y="1744312"/>
            <a:ext cx="1080273" cy="599578"/>
          </a:xfrm>
          <a:prstGeom prst="roundRect">
            <a:avLst/>
          </a:prstGeom>
          <a:solidFill>
            <a:schemeClr val="bg2">
              <a:lumMod val="10000"/>
              <a:lumOff val="90000"/>
            </a:schemeClr>
          </a:solidFill>
          <a:ln>
            <a:solidFill>
              <a:schemeClr val="bg2">
                <a:lumMod val="90000"/>
                <a:lumOff val="1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rPr>
              <a:t>Power BI:        Various Formats-Line chart, Bar chart ,Pie charts etc.</a:t>
            </a:r>
          </a:p>
        </p:txBody>
      </p:sp>
      <p:sp>
        <p:nvSpPr>
          <p:cNvPr id="102" name="Rectangle 101">
            <a:extLst>
              <a:ext uri="{FF2B5EF4-FFF2-40B4-BE49-F238E27FC236}">
                <a16:creationId xmlns:a16="http://schemas.microsoft.com/office/drawing/2014/main" id="{44EA043E-AE5F-4713-BE5D-C61D4007D51E}"/>
              </a:ext>
            </a:extLst>
          </p:cNvPr>
          <p:cNvSpPr/>
          <p:nvPr/>
        </p:nvSpPr>
        <p:spPr>
          <a:xfrm>
            <a:off x="7485236" y="3672198"/>
            <a:ext cx="671792" cy="257454"/>
          </a:xfrm>
          <a:prstGeom prst="rect">
            <a:avLst/>
          </a:prstGeom>
          <a:solidFill>
            <a:srgbClr val="92D050"/>
          </a:solidFill>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Calibri" panose="020F0502020204030204" pitchFamily="34" charset="0"/>
                <a:ea typeface="Calibri" panose="020F0502020204030204" pitchFamily="34" charset="0"/>
                <a:cs typeface="Calibri" panose="020F0502020204030204" pitchFamily="34" charset="0"/>
              </a:rPr>
              <a:t>GRI</a:t>
            </a:r>
          </a:p>
        </p:txBody>
      </p:sp>
      <p:sp>
        <p:nvSpPr>
          <p:cNvPr id="103" name="Rectangle 102">
            <a:extLst>
              <a:ext uri="{FF2B5EF4-FFF2-40B4-BE49-F238E27FC236}">
                <a16:creationId xmlns:a16="http://schemas.microsoft.com/office/drawing/2014/main" id="{DB807253-8D4F-4000-9EDC-FB461E8E06F1}"/>
              </a:ext>
            </a:extLst>
          </p:cNvPr>
          <p:cNvSpPr/>
          <p:nvPr/>
        </p:nvSpPr>
        <p:spPr>
          <a:xfrm>
            <a:off x="7468160" y="3337235"/>
            <a:ext cx="671792" cy="257454"/>
          </a:xfrm>
          <a:prstGeom prst="rect">
            <a:avLst/>
          </a:prstGeom>
          <a:solidFill>
            <a:srgbClr val="92D050"/>
          </a:solidFill>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latin typeface="Calibri" panose="020F0502020204030204" pitchFamily="34" charset="0"/>
                <a:ea typeface="Calibri" panose="020F0502020204030204" pitchFamily="34" charset="0"/>
                <a:cs typeface="Calibri" panose="020F0502020204030204" pitchFamily="34" charset="0"/>
              </a:rPr>
              <a:t>Compliance reporting</a:t>
            </a:r>
            <a:endParaRPr lang="en-US" sz="800" dirty="0">
              <a:latin typeface="Calibri" panose="020F0502020204030204" pitchFamily="34" charset="0"/>
              <a:ea typeface="Calibri" panose="020F0502020204030204" pitchFamily="34" charset="0"/>
              <a:cs typeface="Calibri" panose="020F0502020204030204" pitchFamily="34" charset="0"/>
            </a:endParaRPr>
          </a:p>
        </p:txBody>
      </p:sp>
      <p:sp>
        <p:nvSpPr>
          <p:cNvPr id="104" name="Rectangle 103">
            <a:extLst>
              <a:ext uri="{FF2B5EF4-FFF2-40B4-BE49-F238E27FC236}">
                <a16:creationId xmlns:a16="http://schemas.microsoft.com/office/drawing/2014/main" id="{18CD47E3-3A02-4427-9A01-155ACE7A9B78}"/>
              </a:ext>
            </a:extLst>
          </p:cNvPr>
          <p:cNvSpPr/>
          <p:nvPr/>
        </p:nvSpPr>
        <p:spPr>
          <a:xfrm>
            <a:off x="7468160" y="2988017"/>
            <a:ext cx="671792" cy="257454"/>
          </a:xfrm>
          <a:prstGeom prst="rect">
            <a:avLst/>
          </a:prstGeom>
          <a:solidFill>
            <a:srgbClr val="92D050"/>
          </a:solidFill>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Calibri" panose="020F0502020204030204" pitchFamily="34" charset="0"/>
                <a:ea typeface="Calibri" panose="020F0502020204030204" pitchFamily="34" charset="0"/>
                <a:cs typeface="Calibri" panose="020F0502020204030204" pitchFamily="34" charset="0"/>
              </a:rPr>
              <a:t>SASB</a:t>
            </a:r>
          </a:p>
        </p:txBody>
      </p:sp>
      <p:sp>
        <p:nvSpPr>
          <p:cNvPr id="105" name="Rectangle 104">
            <a:extLst>
              <a:ext uri="{FF2B5EF4-FFF2-40B4-BE49-F238E27FC236}">
                <a16:creationId xmlns:a16="http://schemas.microsoft.com/office/drawing/2014/main" id="{E2393FDC-1214-4CE4-8411-A463C4CD5F81}"/>
              </a:ext>
            </a:extLst>
          </p:cNvPr>
          <p:cNvSpPr/>
          <p:nvPr/>
        </p:nvSpPr>
        <p:spPr>
          <a:xfrm>
            <a:off x="7468160" y="2660615"/>
            <a:ext cx="671792" cy="257454"/>
          </a:xfrm>
          <a:prstGeom prst="rect">
            <a:avLst/>
          </a:prstGeom>
          <a:solidFill>
            <a:srgbClr val="92D050"/>
          </a:solidFill>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Calibri" panose="020F0502020204030204" pitchFamily="34" charset="0"/>
                <a:ea typeface="Calibri" panose="020F0502020204030204" pitchFamily="34" charset="0"/>
                <a:cs typeface="Calibri" panose="020F0502020204030204" pitchFamily="34" charset="0"/>
              </a:rPr>
              <a:t>ESG</a:t>
            </a:r>
          </a:p>
        </p:txBody>
      </p:sp>
      <p:sp>
        <p:nvSpPr>
          <p:cNvPr id="106" name="Rectangle 105">
            <a:extLst>
              <a:ext uri="{FF2B5EF4-FFF2-40B4-BE49-F238E27FC236}">
                <a16:creationId xmlns:a16="http://schemas.microsoft.com/office/drawing/2014/main" id="{F3AB8B3E-E4FA-4CCE-90FF-74D7D6E3401C}"/>
              </a:ext>
            </a:extLst>
          </p:cNvPr>
          <p:cNvSpPr/>
          <p:nvPr/>
        </p:nvSpPr>
        <p:spPr>
          <a:xfrm>
            <a:off x="7485236" y="3990979"/>
            <a:ext cx="671792" cy="257454"/>
          </a:xfrm>
          <a:prstGeom prst="rect">
            <a:avLst/>
          </a:prstGeom>
          <a:solidFill>
            <a:srgbClr val="92D050"/>
          </a:solidFill>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Calibri" panose="020F0502020204030204" pitchFamily="34" charset="0"/>
                <a:ea typeface="Calibri" panose="020F0502020204030204" pitchFamily="34" charset="0"/>
                <a:cs typeface="Calibri" panose="020F0502020204030204" pitchFamily="34" charset="0"/>
              </a:rPr>
              <a:t>CDP</a:t>
            </a:r>
          </a:p>
        </p:txBody>
      </p:sp>
      <p:sp>
        <p:nvSpPr>
          <p:cNvPr id="107" name="Rectangle 106">
            <a:extLst>
              <a:ext uri="{FF2B5EF4-FFF2-40B4-BE49-F238E27FC236}">
                <a16:creationId xmlns:a16="http://schemas.microsoft.com/office/drawing/2014/main" id="{1C2BB2E9-9F9E-40D8-ADD6-399F24025820}"/>
              </a:ext>
            </a:extLst>
          </p:cNvPr>
          <p:cNvSpPr/>
          <p:nvPr/>
        </p:nvSpPr>
        <p:spPr>
          <a:xfrm>
            <a:off x="413539" y="3813888"/>
            <a:ext cx="1516199" cy="257454"/>
          </a:xfrm>
          <a:prstGeom prst="rect">
            <a:avLst/>
          </a:prstGeom>
          <a:solidFill>
            <a:srgbClr val="92D050"/>
          </a:solidFill>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Calibri" panose="020F0502020204030204" pitchFamily="34" charset="0"/>
                <a:ea typeface="Calibri" panose="020F0502020204030204" pitchFamily="34" charset="0"/>
                <a:cs typeface="Calibri" panose="020F0502020204030204" pitchFamily="34" charset="0"/>
              </a:rPr>
              <a:t>Industry Data</a:t>
            </a:r>
          </a:p>
        </p:txBody>
      </p:sp>
      <p:sp>
        <p:nvSpPr>
          <p:cNvPr id="109" name="Rectangle 108">
            <a:extLst>
              <a:ext uri="{FF2B5EF4-FFF2-40B4-BE49-F238E27FC236}">
                <a16:creationId xmlns:a16="http://schemas.microsoft.com/office/drawing/2014/main" id="{B60A3A53-767F-402A-928F-66C4DDD550C0}"/>
              </a:ext>
            </a:extLst>
          </p:cNvPr>
          <p:cNvSpPr/>
          <p:nvPr/>
        </p:nvSpPr>
        <p:spPr>
          <a:xfrm>
            <a:off x="411730" y="4104584"/>
            <a:ext cx="1516199" cy="257454"/>
          </a:xfrm>
          <a:prstGeom prst="rect">
            <a:avLst/>
          </a:prstGeom>
          <a:solidFill>
            <a:srgbClr val="92D050"/>
          </a:solidFill>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Calibri" panose="020F0502020204030204" pitchFamily="34" charset="0"/>
                <a:ea typeface="Calibri" panose="020F0502020204030204" pitchFamily="34" charset="0"/>
                <a:cs typeface="Calibri" panose="020F0502020204030204" pitchFamily="34" charset="0"/>
              </a:rPr>
              <a:t>Past Performance</a:t>
            </a:r>
          </a:p>
        </p:txBody>
      </p:sp>
      <p:cxnSp>
        <p:nvCxnSpPr>
          <p:cNvPr id="29" name="Connector: Elbow 28">
            <a:extLst>
              <a:ext uri="{FF2B5EF4-FFF2-40B4-BE49-F238E27FC236}">
                <a16:creationId xmlns:a16="http://schemas.microsoft.com/office/drawing/2014/main" id="{B21A02E5-995F-4547-85B2-CDC517D9941C}"/>
              </a:ext>
            </a:extLst>
          </p:cNvPr>
          <p:cNvCxnSpPr>
            <a:cxnSpLocks/>
          </p:cNvCxnSpPr>
          <p:nvPr/>
        </p:nvCxnSpPr>
        <p:spPr>
          <a:xfrm>
            <a:off x="5004048" y="2474482"/>
            <a:ext cx="1325897" cy="475792"/>
          </a:xfrm>
          <a:prstGeom prst="bentConnector3">
            <a:avLst>
              <a:gd name="adj1" fmla="val 100132"/>
            </a:avLst>
          </a:prstGeom>
          <a:ln>
            <a:solidFill>
              <a:schemeClr val="bg2">
                <a:lumMod val="90000"/>
                <a:lumOff val="10000"/>
              </a:schemeClr>
            </a:solidFill>
            <a:tailEnd type="triangle"/>
          </a:ln>
        </p:spPr>
        <p:style>
          <a:lnRef idx="3">
            <a:schemeClr val="dk1"/>
          </a:lnRef>
          <a:fillRef idx="0">
            <a:schemeClr val="dk1"/>
          </a:fillRef>
          <a:effectRef idx="2">
            <a:schemeClr val="dk1"/>
          </a:effectRef>
          <a:fontRef idx="minor">
            <a:schemeClr val="tx1"/>
          </a:fontRef>
        </p:style>
      </p:cxnSp>
      <p:sp>
        <p:nvSpPr>
          <p:cNvPr id="7" name="Slide Number Placeholder 6">
            <a:extLst>
              <a:ext uri="{FF2B5EF4-FFF2-40B4-BE49-F238E27FC236}">
                <a16:creationId xmlns:a16="http://schemas.microsoft.com/office/drawing/2014/main" id="{8A685232-DE8C-42ED-B8CD-6DF5458BB887}"/>
              </a:ext>
            </a:extLst>
          </p:cNvPr>
          <p:cNvSpPr>
            <a:spLocks noGrp="1"/>
          </p:cNvSpPr>
          <p:nvPr>
            <p:ph type="sldNum" sz="quarter" idx="12"/>
          </p:nvPr>
        </p:nvSpPr>
        <p:spPr>
          <a:ln>
            <a:solidFill>
              <a:schemeClr val="bg2">
                <a:lumMod val="90000"/>
                <a:lumOff val="10000"/>
              </a:schemeClr>
            </a:solidFill>
          </a:ln>
        </p:spPr>
        <p:txBody>
          <a:bodyPr/>
          <a:lstStyle/>
          <a:p>
            <a:fld id="{FBADB8FB-E0A3-4842-BE24-0030D1747FD3}" type="slidenum">
              <a:rPr lang="en-IN" sz="800" smtClean="0">
                <a:latin typeface="Calibri" panose="020F0502020204030204" pitchFamily="34" charset="0"/>
                <a:ea typeface="Calibri" panose="020F0502020204030204" pitchFamily="34" charset="0"/>
                <a:cs typeface="Calibri" panose="020F0502020204030204" pitchFamily="34" charset="0"/>
              </a:rPr>
              <a:pPr/>
              <a:t>7</a:t>
            </a:fld>
            <a:endParaRPr lang="en-IN" sz="800">
              <a:latin typeface="Calibri" panose="020F0502020204030204" pitchFamily="34" charset="0"/>
              <a:ea typeface="Calibri" panose="020F0502020204030204" pitchFamily="34" charset="0"/>
              <a:cs typeface="Calibri" panose="020F0502020204030204" pitchFamily="34" charset="0"/>
            </a:endParaRPr>
          </a:p>
        </p:txBody>
      </p:sp>
      <p:sp>
        <p:nvSpPr>
          <p:cNvPr id="2" name="Google Shape;360;p4">
            <a:extLst>
              <a:ext uri="{FF2B5EF4-FFF2-40B4-BE49-F238E27FC236}">
                <a16:creationId xmlns:a16="http://schemas.microsoft.com/office/drawing/2014/main" id="{7C487DAD-C39C-74CF-F546-86F110D81CE9}"/>
              </a:ext>
            </a:extLst>
          </p:cNvPr>
          <p:cNvSpPr txBox="1">
            <a:spLocks/>
          </p:cNvSpPr>
          <p:nvPr/>
        </p:nvSpPr>
        <p:spPr>
          <a:xfrm>
            <a:off x="9530" y="-30572"/>
            <a:ext cx="8280000" cy="576000"/>
          </a:xfrm>
          <a:prstGeom prst="rect">
            <a:avLst/>
          </a:prstGeom>
          <a:noFill/>
          <a:ln>
            <a:solidFill>
              <a:schemeClr val="bg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F1F50"/>
              </a:buClr>
              <a:buSzPts val="2800"/>
              <a:buFont typeface="Lato Black"/>
              <a:buNone/>
              <a:defRPr sz="45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US" sz="2000" dirty="0"/>
              <a:t>Any Supporting Functional Documents</a:t>
            </a:r>
          </a:p>
        </p:txBody>
      </p:sp>
      <p:sp>
        <p:nvSpPr>
          <p:cNvPr id="9" name="TextBox 8">
            <a:extLst>
              <a:ext uri="{FF2B5EF4-FFF2-40B4-BE49-F238E27FC236}">
                <a16:creationId xmlns:a16="http://schemas.microsoft.com/office/drawing/2014/main" id="{A02F6E38-FA22-D42B-C9E3-4EE8C53D9303}"/>
              </a:ext>
            </a:extLst>
          </p:cNvPr>
          <p:cNvSpPr txBox="1"/>
          <p:nvPr/>
        </p:nvSpPr>
        <p:spPr>
          <a:xfrm>
            <a:off x="921006" y="404945"/>
            <a:ext cx="7707615" cy="338554"/>
          </a:xfrm>
          <a:prstGeom prst="rect">
            <a:avLst/>
          </a:prstGeom>
          <a:noFill/>
          <a:ln>
            <a:solidFill>
              <a:schemeClr val="bg1"/>
            </a:solidFill>
          </a:ln>
        </p:spPr>
        <p:txBody>
          <a:bodyPr wrap="square">
            <a:spAutoFit/>
          </a:bodyPr>
          <a:lstStyle/>
          <a:p>
            <a:pPr marL="0" marR="0" lvl="0" indent="0" algn="l" rtl="0">
              <a:lnSpc>
                <a:spcPct val="100000"/>
              </a:lnSpc>
              <a:spcBef>
                <a:spcPts val="0"/>
              </a:spcBef>
              <a:spcAft>
                <a:spcPts val="0"/>
              </a:spcAft>
              <a:buClr>
                <a:srgbClr val="000000"/>
              </a:buClr>
              <a:buSzPts val="1400"/>
              <a:buFont typeface="Arial"/>
              <a:buNone/>
            </a:pPr>
            <a:r>
              <a:rPr lang="en-US" sz="1600" b="1" i="0" u="none" strike="noStrike" cap="none" dirty="0">
                <a:solidFill>
                  <a:schemeClr val="accent2"/>
                </a:solidFill>
                <a:highlight>
                  <a:srgbClr val="FFFFFF"/>
                </a:highlight>
                <a:latin typeface="Lato"/>
                <a:ea typeface="Lato"/>
                <a:cs typeface="Lato"/>
                <a:sym typeface="Lato"/>
              </a:rPr>
              <a:t>Present your solution, talk about methodology, architecture &amp; scalability</a:t>
            </a:r>
            <a:endParaRPr lang="en-US" sz="1600" b="1" i="0" u="none" strike="noStrike" cap="none" dirty="0">
              <a:solidFill>
                <a:schemeClr val="accent2"/>
              </a:solidFill>
              <a:latin typeface="Lato"/>
              <a:ea typeface="Lato"/>
              <a:cs typeface="Lato"/>
              <a:sym typeface="Lato"/>
            </a:endParaRPr>
          </a:p>
        </p:txBody>
      </p:sp>
      <p:pic>
        <p:nvPicPr>
          <p:cNvPr id="8" name="Picture 7">
            <a:extLst>
              <a:ext uri="{FF2B5EF4-FFF2-40B4-BE49-F238E27FC236}">
                <a16:creationId xmlns:a16="http://schemas.microsoft.com/office/drawing/2014/main" id="{2269AD1C-4EAF-D972-5AD6-9F9750EEEE14}"/>
              </a:ext>
            </a:extLst>
          </p:cNvPr>
          <p:cNvPicPr>
            <a:picLocks noChangeAspect="1"/>
          </p:cNvPicPr>
          <p:nvPr/>
        </p:nvPicPr>
        <p:blipFill>
          <a:blip r:embed="rId6"/>
          <a:stretch>
            <a:fillRect/>
          </a:stretch>
        </p:blipFill>
        <p:spPr>
          <a:xfrm>
            <a:off x="8411919" y="-5912"/>
            <a:ext cx="520727" cy="349268"/>
          </a:xfrm>
          <a:prstGeom prst="rect">
            <a:avLst/>
          </a:prstGeom>
        </p:spPr>
      </p:pic>
      <p:sp>
        <p:nvSpPr>
          <p:cNvPr id="10" name="Rectangle 9">
            <a:extLst>
              <a:ext uri="{FF2B5EF4-FFF2-40B4-BE49-F238E27FC236}">
                <a16:creationId xmlns:a16="http://schemas.microsoft.com/office/drawing/2014/main" id="{FBCC4A51-D82B-CC0D-D402-1639C721CFE7}"/>
              </a:ext>
            </a:extLst>
          </p:cNvPr>
          <p:cNvSpPr/>
          <p:nvPr/>
        </p:nvSpPr>
        <p:spPr>
          <a:xfrm>
            <a:off x="152597" y="2122052"/>
            <a:ext cx="671792" cy="174878"/>
          </a:xfrm>
          <a:prstGeom prst="rect">
            <a:avLst/>
          </a:prstGeom>
          <a:solidFill>
            <a:srgbClr val="92D050"/>
          </a:solidFill>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latin typeface="Calibri" panose="020F0502020204030204" pitchFamily="34" charset="0"/>
                <a:ea typeface="Calibri" panose="020F0502020204030204" pitchFamily="34" charset="0"/>
                <a:cs typeface="Calibri" panose="020F0502020204030204" pitchFamily="34" charset="0"/>
              </a:rPr>
              <a:t>CDP</a:t>
            </a:r>
            <a:endParaRPr lang="en-US" sz="800" dirty="0">
              <a:latin typeface="Calibri" panose="020F0502020204030204" pitchFamily="34" charset="0"/>
              <a:ea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344635830"/>
      </p:ext>
    </p:extLst>
  </p:cSld>
  <p:clrMapOvr>
    <a:masterClrMapping/>
  </p:clrMapOvr>
  <p:transition advTm="21299">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7"/>
                                        </p:tgtEl>
                                        <p:attrNameLst>
                                          <p:attrName>style.visibility</p:attrName>
                                        </p:attrNameLst>
                                      </p:cBhvr>
                                      <p:to>
                                        <p:strVal val="visible"/>
                                      </p:to>
                                    </p:set>
                                    <p:animEffect transition="in" filter="fade">
                                      <p:cBhvr>
                                        <p:cTn id="30" dur="500"/>
                                        <p:tgtEl>
                                          <p:spTgt spid="10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9"/>
                                        </p:tgtEl>
                                        <p:attrNameLst>
                                          <p:attrName>style.visibility</p:attrName>
                                        </p:attrNameLst>
                                      </p:cBhvr>
                                      <p:to>
                                        <p:strVal val="visible"/>
                                      </p:to>
                                    </p:set>
                                    <p:animEffect transition="in" filter="fade">
                                      <p:cBhvr>
                                        <p:cTn id="33" dur="500"/>
                                        <p:tgtEl>
                                          <p:spTgt spid="10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8"/>
                                        </p:tgtEl>
                                        <p:attrNameLst>
                                          <p:attrName>style.visibility</p:attrName>
                                        </p:attrNameLst>
                                      </p:cBhvr>
                                      <p:to>
                                        <p:strVal val="visible"/>
                                      </p:to>
                                    </p:set>
                                    <p:animEffect transition="in" filter="fade">
                                      <p:cBhvr>
                                        <p:cTn id="48" dur="500"/>
                                        <p:tgtEl>
                                          <p:spTgt spid="7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76"/>
                                        </p:tgtEl>
                                        <p:attrNameLst>
                                          <p:attrName>style.visibility</p:attrName>
                                        </p:attrNameLst>
                                      </p:cBhvr>
                                      <p:to>
                                        <p:strVal val="visible"/>
                                      </p:to>
                                    </p:set>
                                    <p:animEffect transition="in" filter="fade">
                                      <p:cBhvr>
                                        <p:cTn id="63" dur="500"/>
                                        <p:tgtEl>
                                          <p:spTgt spid="7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75"/>
                                        </p:tgtEl>
                                        <p:attrNameLst>
                                          <p:attrName>style.visibility</p:attrName>
                                        </p:attrNameLst>
                                      </p:cBhvr>
                                      <p:to>
                                        <p:strVal val="visible"/>
                                      </p:to>
                                    </p:set>
                                    <p:animEffect transition="in" filter="fade">
                                      <p:cBhvr>
                                        <p:cTn id="68" dur="500"/>
                                        <p:tgtEl>
                                          <p:spTgt spid="7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fade">
                                      <p:cBhvr>
                                        <p:cTn id="73" dur="500"/>
                                        <p:tgtEl>
                                          <p:spTgt spid="7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71"/>
                                        </p:tgtEl>
                                        <p:attrNameLst>
                                          <p:attrName>style.visibility</p:attrName>
                                        </p:attrNameLst>
                                      </p:cBhvr>
                                      <p:to>
                                        <p:strVal val="visible"/>
                                      </p:to>
                                    </p:set>
                                    <p:animEffect transition="in" filter="fade">
                                      <p:cBhvr>
                                        <p:cTn id="78" dur="500"/>
                                        <p:tgtEl>
                                          <p:spTgt spid="7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61"/>
                                        </p:tgtEl>
                                        <p:attrNameLst>
                                          <p:attrName>style.visibility</p:attrName>
                                        </p:attrNameLst>
                                      </p:cBhvr>
                                      <p:to>
                                        <p:strVal val="visible"/>
                                      </p:to>
                                    </p:set>
                                    <p:animEffect transition="in" filter="fade">
                                      <p:cBhvr>
                                        <p:cTn id="83" dur="500"/>
                                        <p:tgtEl>
                                          <p:spTgt spid="61"/>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58"/>
                                        </p:tgtEl>
                                        <p:attrNameLst>
                                          <p:attrName>style.visibility</p:attrName>
                                        </p:attrNameLst>
                                      </p:cBhvr>
                                      <p:to>
                                        <p:strVal val="visible"/>
                                      </p:to>
                                    </p:set>
                                    <p:animEffect transition="in" filter="fade">
                                      <p:cBhvr>
                                        <p:cTn id="88" dur="500"/>
                                        <p:tgtEl>
                                          <p:spTgt spid="58"/>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56"/>
                                        </p:tgtEl>
                                        <p:attrNameLst>
                                          <p:attrName>style.visibility</p:attrName>
                                        </p:attrNameLst>
                                      </p:cBhvr>
                                      <p:to>
                                        <p:strVal val="visible"/>
                                      </p:to>
                                    </p:set>
                                    <p:animEffect transition="in" filter="fade">
                                      <p:cBhvr>
                                        <p:cTn id="93" dur="500"/>
                                        <p:tgtEl>
                                          <p:spTgt spid="56"/>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fade">
                                      <p:cBhvr>
                                        <p:cTn id="98" dur="500"/>
                                        <p:tgtEl>
                                          <p:spTgt spid="29"/>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2"/>
                                        </p:tgtEl>
                                        <p:attrNameLst>
                                          <p:attrName>style.visibility</p:attrName>
                                        </p:attrNameLst>
                                      </p:cBhvr>
                                      <p:to>
                                        <p:strVal val="visible"/>
                                      </p:to>
                                    </p:set>
                                    <p:animEffect transition="in" filter="fade">
                                      <p:cBhvr>
                                        <p:cTn id="103" dur="500"/>
                                        <p:tgtEl>
                                          <p:spTgt spid="12"/>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fade">
                                      <p:cBhvr>
                                        <p:cTn id="108" dur="500"/>
                                        <p:tgtEl>
                                          <p:spTgt spid="28"/>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21"/>
                                        </p:tgtEl>
                                        <p:attrNameLst>
                                          <p:attrName>style.visibility</p:attrName>
                                        </p:attrNameLst>
                                      </p:cBhvr>
                                      <p:to>
                                        <p:strVal val="visible"/>
                                      </p:to>
                                    </p:set>
                                    <p:animEffect transition="in" filter="fade">
                                      <p:cBhvr>
                                        <p:cTn id="113" dur="500"/>
                                        <p:tgtEl>
                                          <p:spTgt spid="21"/>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77"/>
                                        </p:tgtEl>
                                        <p:attrNameLst>
                                          <p:attrName>style.visibility</p:attrName>
                                        </p:attrNameLst>
                                      </p:cBhvr>
                                      <p:to>
                                        <p:strVal val="visible"/>
                                      </p:to>
                                    </p:set>
                                    <p:animEffect transition="in" filter="fade">
                                      <p:cBhvr>
                                        <p:cTn id="118" dur="500"/>
                                        <p:tgtEl>
                                          <p:spTgt spid="77"/>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13"/>
                                        </p:tgtEl>
                                        <p:attrNameLst>
                                          <p:attrName>style.visibility</p:attrName>
                                        </p:attrNameLst>
                                      </p:cBhvr>
                                      <p:to>
                                        <p:strVal val="visible"/>
                                      </p:to>
                                    </p:set>
                                    <p:animEffect transition="in" filter="fade">
                                      <p:cBhvr>
                                        <p:cTn id="123" dur="500"/>
                                        <p:tgtEl>
                                          <p:spTgt spid="13"/>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22"/>
                                        </p:tgtEl>
                                        <p:attrNameLst>
                                          <p:attrName>style.visibility</p:attrName>
                                        </p:attrNameLst>
                                      </p:cBhvr>
                                      <p:to>
                                        <p:strVal val="visible"/>
                                      </p:to>
                                    </p:set>
                                    <p:animEffect transition="in" filter="fade">
                                      <p:cBhvr>
                                        <p:cTn id="128" dur="500"/>
                                        <p:tgtEl>
                                          <p:spTgt spid="22"/>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98"/>
                                        </p:tgtEl>
                                        <p:attrNameLst>
                                          <p:attrName>style.visibility</p:attrName>
                                        </p:attrNameLst>
                                      </p:cBhvr>
                                      <p:to>
                                        <p:strVal val="visible"/>
                                      </p:to>
                                    </p:set>
                                    <p:animEffect transition="in" filter="fade">
                                      <p:cBhvr>
                                        <p:cTn id="133" dur="500"/>
                                        <p:tgtEl>
                                          <p:spTgt spid="98"/>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105"/>
                                        </p:tgtEl>
                                        <p:attrNameLst>
                                          <p:attrName>style.visibility</p:attrName>
                                        </p:attrNameLst>
                                      </p:cBhvr>
                                      <p:to>
                                        <p:strVal val="visible"/>
                                      </p:to>
                                    </p:set>
                                    <p:animEffect transition="in" filter="fade">
                                      <p:cBhvr>
                                        <p:cTn id="138" dur="500"/>
                                        <p:tgtEl>
                                          <p:spTgt spid="105"/>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104"/>
                                        </p:tgtEl>
                                        <p:attrNameLst>
                                          <p:attrName>style.visibility</p:attrName>
                                        </p:attrNameLst>
                                      </p:cBhvr>
                                      <p:to>
                                        <p:strVal val="visible"/>
                                      </p:to>
                                    </p:set>
                                    <p:animEffect transition="in" filter="fade">
                                      <p:cBhvr>
                                        <p:cTn id="143" dur="500"/>
                                        <p:tgtEl>
                                          <p:spTgt spid="104"/>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103"/>
                                        </p:tgtEl>
                                        <p:attrNameLst>
                                          <p:attrName>style.visibility</p:attrName>
                                        </p:attrNameLst>
                                      </p:cBhvr>
                                      <p:to>
                                        <p:strVal val="visible"/>
                                      </p:to>
                                    </p:set>
                                    <p:animEffect transition="in" filter="fade">
                                      <p:cBhvr>
                                        <p:cTn id="148" dur="500"/>
                                        <p:tgtEl>
                                          <p:spTgt spid="103"/>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102"/>
                                        </p:tgtEl>
                                        <p:attrNameLst>
                                          <p:attrName>style.visibility</p:attrName>
                                        </p:attrNameLst>
                                      </p:cBhvr>
                                      <p:to>
                                        <p:strVal val="visible"/>
                                      </p:to>
                                    </p:set>
                                    <p:animEffect transition="in" filter="fade">
                                      <p:cBhvr>
                                        <p:cTn id="153" dur="500"/>
                                        <p:tgtEl>
                                          <p:spTgt spid="102"/>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106"/>
                                        </p:tgtEl>
                                        <p:attrNameLst>
                                          <p:attrName>style.visibility</p:attrName>
                                        </p:attrNameLst>
                                      </p:cBhvr>
                                      <p:to>
                                        <p:strVal val="visible"/>
                                      </p:to>
                                    </p:set>
                                    <p:animEffect transition="in" filter="fade">
                                      <p:cBhvr>
                                        <p:cTn id="158" dur="500"/>
                                        <p:tgtEl>
                                          <p:spTgt spid="106"/>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10"/>
                                        </p:tgtEl>
                                        <p:attrNameLst>
                                          <p:attrName>style.visibility</p:attrName>
                                        </p:attrNameLst>
                                      </p:cBhvr>
                                      <p:to>
                                        <p:strVal val="visible"/>
                                      </p:to>
                                    </p:set>
                                    <p:animEffect transition="in" filter="fade">
                                      <p:cBhvr>
                                        <p:cTn id="16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P spid="13" grpId="0" animBg="1"/>
      <p:bldP spid="23" grpId="0" animBg="1"/>
      <p:bldP spid="28" grpId="0" animBg="1"/>
      <p:bldP spid="32" grpId="0" animBg="1"/>
      <p:bldP spid="22" grpId="0" animBg="1"/>
      <p:bldP spid="21" grpId="0" animBg="1"/>
      <p:bldP spid="26" grpId="0" animBg="1"/>
      <p:bldP spid="56" grpId="0" animBg="1"/>
      <p:bldP spid="78" grpId="0" animBg="1"/>
      <p:bldP spid="98" grpId="0" animBg="1"/>
      <p:bldP spid="69" grpId="0" animBg="1"/>
      <p:bldP spid="71" grpId="0" animBg="1"/>
      <p:bldP spid="72" grpId="0" animBg="1"/>
      <p:bldP spid="73" grpId="0" animBg="1"/>
      <p:bldP spid="75" grpId="0" animBg="1"/>
      <p:bldP spid="76" grpId="0" animBg="1"/>
      <p:bldP spid="77" grpId="0" animBg="1"/>
      <p:bldP spid="102" grpId="0" animBg="1"/>
      <p:bldP spid="103" grpId="0" animBg="1"/>
      <p:bldP spid="104" grpId="0" animBg="1"/>
      <p:bldP spid="105" grpId="0" animBg="1"/>
      <p:bldP spid="106" grpId="0" animBg="1"/>
      <p:bldP spid="107" grpId="0" animBg="1"/>
      <p:bldP spid="109" grpId="0" animBg="1"/>
      <p:bldP spid="10" grpId="0" animBg="1"/>
    </p:bldLst>
  </p:timing>
  <p:extLst>
    <p:ext uri="{E180D4A7-C9FB-4DFB-919C-405C955672EB}">
      <p14:showEvtLst xmlns:p14="http://schemas.microsoft.com/office/powerpoint/2010/main">
        <p14:playEvt time="1" objId="2"/>
        <p14:stopEvt time="21052" objId="2"/>
      </p14:showEvt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5BBAF-91BA-2810-588B-9A891CE0E729}"/>
              </a:ext>
            </a:extLst>
          </p:cNvPr>
          <p:cNvSpPr>
            <a:spLocks noGrp="1"/>
          </p:cNvSpPr>
          <p:nvPr>
            <p:ph type="title"/>
          </p:nvPr>
        </p:nvSpPr>
        <p:spPr>
          <a:xfrm>
            <a:off x="92596" y="55356"/>
            <a:ext cx="5647500" cy="576000"/>
          </a:xfrm>
        </p:spPr>
        <p:txBody>
          <a:bodyPr/>
          <a:lstStyle/>
          <a:p>
            <a:r>
              <a:rPr lang="en-IN" dirty="0"/>
              <a:t>Adoption Plan</a:t>
            </a:r>
            <a:endParaRPr lang="en-US" dirty="0"/>
          </a:p>
        </p:txBody>
      </p:sp>
      <p:sp>
        <p:nvSpPr>
          <p:cNvPr id="3" name="Text Placeholder 2">
            <a:extLst>
              <a:ext uri="{FF2B5EF4-FFF2-40B4-BE49-F238E27FC236}">
                <a16:creationId xmlns:a16="http://schemas.microsoft.com/office/drawing/2014/main" id="{6055BCDC-E022-A034-E07C-9B587EFB3A02}"/>
              </a:ext>
            </a:extLst>
          </p:cNvPr>
          <p:cNvSpPr>
            <a:spLocks noGrp="1"/>
          </p:cNvSpPr>
          <p:nvPr>
            <p:ph type="body" idx="1"/>
          </p:nvPr>
        </p:nvSpPr>
        <p:spPr>
          <a:xfrm>
            <a:off x="220444" y="631356"/>
            <a:ext cx="8672514" cy="4337950"/>
          </a:xfrm>
        </p:spPr>
        <p:txBody>
          <a:bodyPr/>
          <a:lstStyle/>
          <a:p>
            <a:pPr marL="139700" indent="0">
              <a:buNone/>
            </a:pPr>
            <a:r>
              <a:rPr lang="en-IN" sz="1200" b="1" dirty="0">
                <a:solidFill>
                  <a:srgbClr val="002060"/>
                </a:solidFill>
              </a:rPr>
              <a:t>Sustainability Ace Solution</a:t>
            </a:r>
          </a:p>
          <a:p>
            <a:r>
              <a:rPr lang="en-IN" sz="1200" dirty="0"/>
              <a:t>Focus on companies who need to meet ESG compliance – for example CPRD Europe 49000 companies need to report ESG.</a:t>
            </a:r>
          </a:p>
          <a:p>
            <a:r>
              <a:rPr lang="en-IN" sz="1200" dirty="0"/>
              <a:t>First timers/ beginners' companies need to comply with ESG reporting we can target.</a:t>
            </a:r>
          </a:p>
          <a:p>
            <a:r>
              <a:rPr lang="en-IN" sz="1200" dirty="0"/>
              <a:t>Companies having complex supply chain </a:t>
            </a:r>
          </a:p>
          <a:p>
            <a:r>
              <a:rPr lang="en-IN" sz="1200" dirty="0"/>
              <a:t>MSME or small-scale industries who don’t have much budget and skilled internal resources for ESG.</a:t>
            </a:r>
          </a:p>
          <a:p>
            <a:r>
              <a:rPr lang="en-IN" sz="1200" dirty="0"/>
              <a:t>More focus on tool/solution sale rather than consulting- as process is completely automated.</a:t>
            </a:r>
          </a:p>
          <a:p>
            <a:pPr marL="139700" indent="0">
              <a:buNone/>
            </a:pPr>
            <a:endParaRPr lang="en-IN" sz="1200" dirty="0"/>
          </a:p>
          <a:p>
            <a:pPr marL="139700" indent="0">
              <a:buNone/>
            </a:pPr>
            <a:r>
              <a:rPr lang="en" sz="1200" b="1" i="0" u="none" strike="noStrike" cap="none" dirty="0">
                <a:solidFill>
                  <a:srgbClr val="002060"/>
                </a:solidFill>
                <a:highlight>
                  <a:srgbClr val="FFFFFF"/>
                </a:highlight>
                <a:latin typeface="Lato"/>
                <a:ea typeface="Lato"/>
                <a:cs typeface="Lato"/>
                <a:sym typeface="Lato"/>
              </a:rPr>
              <a:t>How far it can go</a:t>
            </a:r>
            <a:r>
              <a:rPr lang="en-IN" sz="1200" b="1" i="0" u="none" strike="noStrike" cap="none" dirty="0">
                <a:solidFill>
                  <a:srgbClr val="002060"/>
                </a:solidFill>
                <a:highlight>
                  <a:srgbClr val="FFFFFF"/>
                </a:highlight>
                <a:latin typeface="Lato"/>
                <a:ea typeface="Lato"/>
                <a:cs typeface="Lato"/>
                <a:sym typeface="Lato"/>
              </a:rPr>
              <a:t>?</a:t>
            </a:r>
          </a:p>
          <a:p>
            <a:r>
              <a:rPr lang="en-IN" sz="1200" dirty="0">
                <a:solidFill>
                  <a:srgbClr val="222222"/>
                </a:solidFill>
                <a:highlight>
                  <a:srgbClr val="FFFFFF"/>
                </a:highlight>
              </a:rPr>
              <a:t>We can target all industries globally for ESG reporting</a:t>
            </a:r>
          </a:p>
          <a:p>
            <a:r>
              <a:rPr lang="en-IN" sz="1200" dirty="0">
                <a:solidFill>
                  <a:srgbClr val="222222"/>
                </a:solidFill>
                <a:highlight>
                  <a:srgbClr val="FFFFFF"/>
                </a:highlight>
              </a:rPr>
              <a:t>In future include scenario planning, net zero strategy, water stewardship, zero waste modules can be added.</a:t>
            </a:r>
          </a:p>
          <a:p>
            <a:r>
              <a:rPr lang="en-IN" sz="1200" b="1" dirty="0">
                <a:solidFill>
                  <a:srgbClr val="002060"/>
                </a:solidFill>
                <a:highlight>
                  <a:srgbClr val="FFFFFF"/>
                </a:highlight>
              </a:rPr>
              <a:t>Include AI capability in the solution, and Expand AI capability, cognitive search capability to </a:t>
            </a:r>
            <a:r>
              <a:rPr lang="en-IN" sz="1200" b="1" dirty="0" err="1">
                <a:solidFill>
                  <a:srgbClr val="002060"/>
                </a:solidFill>
                <a:highlight>
                  <a:srgbClr val="FFFFFF"/>
                </a:highlight>
              </a:rPr>
              <a:t>automise</a:t>
            </a:r>
            <a:r>
              <a:rPr lang="en-IN" sz="1200" b="1" dirty="0">
                <a:solidFill>
                  <a:srgbClr val="002060"/>
                </a:solidFill>
                <a:highlight>
                  <a:srgbClr val="FFFFFF"/>
                </a:highlight>
              </a:rPr>
              <a:t> goal selection from Competitor ESG reports.</a:t>
            </a:r>
          </a:p>
          <a:p>
            <a:pPr marL="139700" indent="0">
              <a:buNone/>
            </a:pPr>
            <a:endParaRPr lang="en-IN" sz="1200" dirty="0"/>
          </a:p>
          <a:p>
            <a:endParaRPr lang="en-IN" sz="1200" dirty="0"/>
          </a:p>
          <a:p>
            <a:endParaRPr lang="en-US" sz="1200" dirty="0"/>
          </a:p>
        </p:txBody>
      </p:sp>
      <p:pic>
        <p:nvPicPr>
          <p:cNvPr id="4" name="Picture 3">
            <a:extLst>
              <a:ext uri="{FF2B5EF4-FFF2-40B4-BE49-F238E27FC236}">
                <a16:creationId xmlns:a16="http://schemas.microsoft.com/office/drawing/2014/main" id="{9CF533EB-8F43-485E-A8A1-E7C7BD6B8DBA}"/>
              </a:ext>
            </a:extLst>
          </p:cNvPr>
          <p:cNvPicPr>
            <a:picLocks noChangeAspect="1"/>
          </p:cNvPicPr>
          <p:nvPr/>
        </p:nvPicPr>
        <p:blipFill>
          <a:blip r:embed="rId2"/>
          <a:stretch>
            <a:fillRect/>
          </a:stretch>
        </p:blipFill>
        <p:spPr>
          <a:xfrm>
            <a:off x="8411919" y="-5912"/>
            <a:ext cx="520727" cy="349268"/>
          </a:xfrm>
          <a:prstGeom prst="rect">
            <a:avLst/>
          </a:prstGeom>
        </p:spPr>
      </p:pic>
    </p:spTree>
    <p:extLst>
      <p:ext uri="{BB962C8B-B14F-4D97-AF65-F5344CB8AC3E}">
        <p14:creationId xmlns:p14="http://schemas.microsoft.com/office/powerpoint/2010/main" val="3004421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chemeClr val="accent2"/>
                </a:solidFill>
                <a:latin typeface="Lato"/>
                <a:ea typeface="Lato"/>
                <a:cs typeface="Lato"/>
                <a:sym typeface="Lato"/>
              </a:rPr>
              <a:t>GitHub Repository Link &amp; </a:t>
            </a:r>
            <a:r>
              <a:rPr lang="en" sz="2000" b="1" i="0" u="none" strike="noStrike" cap="none" dirty="0">
                <a:solidFill>
                  <a:schemeClr val="accent2"/>
                </a:solidFill>
                <a:highlight>
                  <a:srgbClr val="FFFFFF"/>
                </a:highlight>
                <a:latin typeface="Lato"/>
                <a:ea typeface="Lato"/>
                <a:cs typeface="Lato"/>
                <a:sym typeface="Lato"/>
              </a:rPr>
              <a:t>supporting diagrams, screenshots, if any</a:t>
            </a:r>
            <a:endParaRPr sz="2000" b="1" i="0" u="none" strike="noStrike" cap="none" dirty="0">
              <a:solidFill>
                <a:schemeClr val="accent2"/>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2" name="Picture 1">
            <a:extLst>
              <a:ext uri="{FF2B5EF4-FFF2-40B4-BE49-F238E27FC236}">
                <a16:creationId xmlns:a16="http://schemas.microsoft.com/office/drawing/2014/main" id="{780AB1D9-177F-B50B-6F64-CB6111B5FCAF}"/>
              </a:ext>
            </a:extLst>
          </p:cNvPr>
          <p:cNvPicPr>
            <a:picLocks noChangeAspect="1"/>
          </p:cNvPicPr>
          <p:nvPr/>
        </p:nvPicPr>
        <p:blipFill>
          <a:blip r:embed="rId4"/>
          <a:stretch>
            <a:fillRect/>
          </a:stretch>
        </p:blipFill>
        <p:spPr>
          <a:xfrm>
            <a:off x="8411919" y="-5912"/>
            <a:ext cx="520727" cy="349268"/>
          </a:xfrm>
          <a:prstGeom prst="rect">
            <a:avLst/>
          </a:prstGeom>
        </p:spPr>
      </p:pic>
      <p:pic>
        <p:nvPicPr>
          <p:cNvPr id="1026" name="Picture 2" descr="image">
            <a:extLst>
              <a:ext uri="{FF2B5EF4-FFF2-40B4-BE49-F238E27FC236}">
                <a16:creationId xmlns:a16="http://schemas.microsoft.com/office/drawing/2014/main" id="{ADCB5346-D725-27EC-57AD-967D614194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3752" y="1277500"/>
            <a:ext cx="5037082" cy="28333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2A61942-0146-AFD1-5A95-1D7A9147CC17}"/>
              </a:ext>
            </a:extLst>
          </p:cNvPr>
          <p:cNvSpPr txBox="1"/>
          <p:nvPr/>
        </p:nvSpPr>
        <p:spPr>
          <a:xfrm>
            <a:off x="2033752" y="4340219"/>
            <a:ext cx="4639732" cy="307777"/>
          </a:xfrm>
          <a:prstGeom prst="rect">
            <a:avLst/>
          </a:prstGeom>
          <a:noFill/>
        </p:spPr>
        <p:txBody>
          <a:bodyPr wrap="square">
            <a:spAutoFit/>
          </a:bodyPr>
          <a:lstStyle/>
          <a:p>
            <a:r>
              <a:rPr lang="en-US" dirty="0"/>
              <a:t>https://github.com/CGShreyaG/Bleed-Green/find/main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1.7|6.9|1.7|0.2|0.9|0.2|2.2|0.2|3.5|0.3"/>
</p:tagLst>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213ED2D444D9498392DB4375F1A21A" ma:contentTypeVersion="4" ma:contentTypeDescription="Create a new document." ma:contentTypeScope="" ma:versionID="ec321124fa567678c49a2f25b44cec1a">
  <xsd:schema xmlns:xsd="http://www.w3.org/2001/XMLSchema" xmlns:xs="http://www.w3.org/2001/XMLSchema" xmlns:p="http://schemas.microsoft.com/office/2006/metadata/properties" xmlns:ns2="feed2f2d-51d2-4ef0-96b0-f238e32c760d" xmlns:ns3="1626dc77-b39e-41e8-b414-235ff0d47c53" targetNamespace="http://schemas.microsoft.com/office/2006/metadata/properties" ma:root="true" ma:fieldsID="eac2b562e27f920eacbe799f1317a879" ns2:_="" ns3:_="">
    <xsd:import namespace="feed2f2d-51d2-4ef0-96b0-f238e32c760d"/>
    <xsd:import namespace="1626dc77-b39e-41e8-b414-235ff0d47c5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d2f2d-51d2-4ef0-96b0-f238e32c76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26dc77-b39e-41e8-b414-235ff0d47c5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0EECE6-7715-42A0-8660-87FA59F81AEA}">
  <ds:schemaRefs>
    <ds:schemaRef ds:uri="http://schemas.microsoft.com/sharepoint/v3/contenttype/forms"/>
  </ds:schemaRefs>
</ds:datastoreItem>
</file>

<file path=customXml/itemProps2.xml><?xml version="1.0" encoding="utf-8"?>
<ds:datastoreItem xmlns:ds="http://schemas.openxmlformats.org/officeDocument/2006/customXml" ds:itemID="{4B3700A5-0B11-4AE5-B72F-4C62D602AD48}">
  <ds:schemaRefs>
    <ds:schemaRef ds:uri="http://schemas.microsoft.com/office/2006/documentManagement/types"/>
    <ds:schemaRef ds:uri="feed2f2d-51d2-4ef0-96b0-f238e32c760d"/>
    <ds:schemaRef ds:uri="http://purl.org/dc/elements/1.1/"/>
    <ds:schemaRef ds:uri="http://schemas.microsoft.com/office/2006/metadata/properties"/>
    <ds:schemaRef ds:uri="1626dc77-b39e-41e8-b414-235ff0d47c53"/>
    <ds:schemaRef ds:uri="http://purl.org/dc/terms/"/>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1AAC4F78-D5AD-498F-AA98-4FF5BC65C1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d2f2d-51d2-4ef0-96b0-f238e32c760d"/>
    <ds:schemaRef ds:uri="1626dc77-b39e-41e8-b414-235ff0d47c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513</TotalTime>
  <Words>1328</Words>
  <Application>Microsoft Office PowerPoint</Application>
  <PresentationFormat>On-screen Show (16:9)</PresentationFormat>
  <Paragraphs>188</Paragraphs>
  <Slides>10</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Wingdings</vt:lpstr>
      <vt:lpstr>Calibri</vt:lpstr>
      <vt:lpstr>Lato</vt:lpstr>
      <vt:lpstr>Arial</vt:lpstr>
      <vt:lpstr>Lato Black</vt:lpstr>
      <vt:lpstr>TI Template</vt:lpstr>
      <vt:lpstr>TI Template</vt:lpstr>
      <vt:lpstr>PLEDGE TO PROGRESS Sustainability Hackathon </vt:lpstr>
      <vt:lpstr>Problem Statement?</vt:lpstr>
      <vt:lpstr>User Segment &amp; Pain Points</vt:lpstr>
      <vt:lpstr>Pre-Requisite</vt:lpstr>
      <vt:lpstr>Tools or resources</vt:lpstr>
      <vt:lpstr>Key Differentiators</vt:lpstr>
      <vt:lpstr>PowerPoint Presentation</vt:lpstr>
      <vt:lpstr>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Dayalapwar, Nilesh M</dc:creator>
  <cp:lastModifiedBy>Gupta, Shreya</cp:lastModifiedBy>
  <cp:revision>62</cp:revision>
  <dcterms:modified xsi:type="dcterms:W3CDTF">2023-04-24T10:14:54Z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0x010100BC213ED2D444D9498392DB4375F1A21A</vt:lpwstr>
  </property>
</Properties>
</file>