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74" r:id="rId5"/>
  </p:sldMasterIdLst>
  <p:notesMasterIdLst>
    <p:notesMasterId r:id="rId17"/>
  </p:notesMasterIdLst>
  <p:sldIdLst>
    <p:sldId id="265" r:id="rId6"/>
    <p:sldId id="266" r:id="rId7"/>
    <p:sldId id="258" r:id="rId8"/>
    <p:sldId id="259" r:id="rId9"/>
    <p:sldId id="462" r:id="rId10"/>
    <p:sldId id="262" r:id="rId11"/>
    <p:sldId id="451" r:id="rId12"/>
    <p:sldId id="459" r:id="rId13"/>
    <p:sldId id="460" r:id="rId14"/>
    <p:sldId id="263" r:id="rId15"/>
    <p:sldId id="264"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Lato Black" panose="020F0502020204030203" pitchFamily="34" charset="0"/>
      <p:bold r:id="rId26"/>
      <p:boldItalic r:id="rId27"/>
    </p:embeddedFont>
    <p:embeddedFont>
      <p:font typeface="Trebuchet MS" panose="020B0603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241B4-C3F8-4B6E-9861-CF837C7B1473}" v="4" dt="2023-04-24T09:19:52.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408"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8.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font" Target="fonts/font11.fntdata"/><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font" Target="fonts/font2.fntdata"/><Relationship Id="rId31" Type="http://schemas.openxmlformats.org/officeDocument/2006/relationships/font" Target="fonts/font14.fntdata"/><Relationship Id="rId44"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Sustainability Pro - Software Workflow</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The Platform allows Corporates to</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1. Auto assign Goals using </a:t>
            </a:r>
            <a:r>
              <a:rPr lang="en-US" b="1" dirty="0"/>
              <a:t>industry data, past performance, etc.</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2. Data is captured and Tracked Periodically.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System can also send reminders on periodic basis automatically</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3. Captured data is Displayed in a meaningful way through various Dashboards formats</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4.  Auto Reporting can be done in required formats like </a:t>
            </a:r>
            <a:r>
              <a:rPr lang="en-US" sz="1200" b="1" i="0" u="none" strike="noStrike" dirty="0">
                <a:solidFill>
                  <a:srgbClr val="000000"/>
                </a:solidFill>
                <a:effectLst/>
              </a:rPr>
              <a:t>ESG, SASB, Green Bond</a:t>
            </a:r>
            <a:r>
              <a:rPr lang="en-US" sz="1000" b="1" i="0" u="none" strike="noStrike" dirty="0">
                <a:solidFill>
                  <a:srgbClr val="000000"/>
                </a:solidFill>
                <a:effectLst/>
              </a:rPr>
              <a:t>, etc. for Audit Compliance.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5CB9E93-7DFA-46C0-A4AE-4075929151C4}" type="slidenum">
              <a:rPr lang="en-IN" smtClean="0"/>
              <a:pPr/>
              <a:t>7</a:t>
            </a:fld>
            <a:endParaRPr lang="en-IN"/>
          </a:p>
        </p:txBody>
      </p:sp>
    </p:spTree>
    <p:extLst>
      <p:ext uri="{BB962C8B-B14F-4D97-AF65-F5344CB8AC3E}">
        <p14:creationId xmlns:p14="http://schemas.microsoft.com/office/powerpoint/2010/main" val="4274536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Workflow of Sustainability: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Assume a Corporate management sets a Sustainability goal for a category. for example, </a:t>
            </a:r>
            <a:r>
              <a:rPr lang="en-US" sz="1200" b="1" dirty="0">
                <a:solidFill>
                  <a:schemeClr val="bg1"/>
                </a:solidFill>
              </a:rPr>
              <a:t>X% by 2030.</a:t>
            </a:r>
            <a:endParaRPr lang="en-US" sz="1400" b="1" dirty="0">
              <a:solidFill>
                <a:schemeClr val="bg1"/>
              </a:solidFill>
            </a:endParaRPr>
          </a:p>
          <a:p>
            <a:endParaRPr lang="en-US" dirty="0"/>
          </a:p>
          <a:p>
            <a:r>
              <a:rPr lang="en-US" dirty="0"/>
              <a:t>These goals are then assigned to Head of Sustainability. </a:t>
            </a:r>
          </a:p>
          <a:p>
            <a:endParaRPr lang="en-US" dirty="0"/>
          </a:p>
          <a:p>
            <a:r>
              <a:rPr lang="en-US" dirty="0"/>
              <a:t>The head of sustainability inspects the gap in Sustainability performance index (SPIs) within the organization to strategize the goal. </a:t>
            </a:r>
          </a:p>
          <a:p>
            <a:endParaRPr lang="en-US" dirty="0"/>
          </a:p>
          <a:p>
            <a:pPr marL="0" indent="0">
              <a:buFont typeface="Arial" panose="020B0604020202020204" pitchFamily="34" charset="0"/>
              <a:buNone/>
            </a:pPr>
            <a:r>
              <a:rPr lang="en-US" dirty="0"/>
              <a:t>To attain the Sustainability goal, Head of Sustainability looks into various types of </a:t>
            </a:r>
            <a:r>
              <a:rPr lang="en-US" sz="1800" dirty="0">
                <a:effectLst/>
                <a:latin typeface="Calibri" panose="020F0502020204030204" pitchFamily="34" charset="0"/>
                <a:ea typeface="Calibri" panose="020F0502020204030204" pitchFamily="34" charset="0"/>
              </a:rPr>
              <a:t>Sustainability performance indicators</a:t>
            </a:r>
            <a:r>
              <a:rPr lang="en-US" dirty="0"/>
              <a:t> such as greenhouse gas emissions, water consumption, waste output, </a:t>
            </a:r>
            <a:r>
              <a:rPr lang="en-US" sz="1200" dirty="0">
                <a:latin typeface="Trebuchet MS" panose="020B0603020202020204" pitchFamily="34" charset="0"/>
              </a:rPr>
              <a:t>Staff turnover, board diversity, Training &amp; qualification etc..  </a:t>
            </a:r>
            <a:r>
              <a:rPr lang="en-US" dirty="0"/>
              <a:t>And follow necessary compliance guidelines such as E S G, S A S B, etc.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goals are further cascaded by the Sustainability Head to the Department Heads within the corporate, say Department A, B , C etc. and also included in the external supply chain contracts with vendors like, Spare Parts, Raw materials, Logistics, construction vendors, office supplies etc. to attain the defined goals. </a:t>
            </a:r>
          </a:p>
          <a:p>
            <a:endParaRPr lang="en-US" dirty="0"/>
          </a:p>
        </p:txBody>
      </p:sp>
      <p:sp>
        <p:nvSpPr>
          <p:cNvPr id="4" name="Slide Number Placeholder 3"/>
          <p:cNvSpPr>
            <a:spLocks noGrp="1"/>
          </p:cNvSpPr>
          <p:nvPr>
            <p:ph type="sldNum" sz="quarter" idx="10"/>
          </p:nvPr>
        </p:nvSpPr>
        <p:spPr/>
        <p:txBody>
          <a:bodyPr/>
          <a:lstStyle/>
          <a:p>
            <a:fld id="{95CB9E93-7DFA-46C0-A4AE-4075929151C4}" type="slidenum">
              <a:rPr lang="en-IN" smtClean="0"/>
              <a:pPr/>
              <a:t>8</a:t>
            </a:fld>
            <a:endParaRPr lang="en-IN"/>
          </a:p>
        </p:txBody>
      </p:sp>
    </p:spTree>
    <p:extLst>
      <p:ext uri="{BB962C8B-B14F-4D97-AF65-F5344CB8AC3E}">
        <p14:creationId xmlns:p14="http://schemas.microsoft.com/office/powerpoint/2010/main" val="3274923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4D5F72-F315-43D0-B4AE-5E7BE6BE6DB8}" type="datetime1">
              <a:rPr lang="en-US" smtClean="0"/>
              <a:t>4/24/2023</a:t>
            </a:fld>
            <a:endParaRPr lang="en-IN"/>
          </a:p>
        </p:txBody>
      </p:sp>
      <p:sp>
        <p:nvSpPr>
          <p:cNvPr id="5" name="Footer Placeholder 4"/>
          <p:cNvSpPr>
            <a:spLocks noGrp="1"/>
          </p:cNvSpPr>
          <p:nvPr>
            <p:ph type="ftr" sz="quarter" idx="11"/>
          </p:nvPr>
        </p:nvSpPr>
        <p:spPr/>
        <p:txBody>
          <a:bodyPr/>
          <a:lstStyle/>
          <a:p>
            <a:r>
              <a:rPr lang="en-US"/>
              <a:t>LSI nextGen_SustainabilityPro ©2023 Copyrights &amp; Proprietary information.</a:t>
            </a:r>
            <a:endParaRPr lang="en-IN"/>
          </a:p>
        </p:txBody>
      </p:sp>
      <p:sp>
        <p:nvSpPr>
          <p:cNvPr id="6" name="Slide Number Placeholder 5"/>
          <p:cNvSpPr>
            <a:spLocks noGrp="1"/>
          </p:cNvSpPr>
          <p:nvPr>
            <p:ph type="sldNum" sz="quarter" idx="12"/>
          </p:nvPr>
        </p:nvSpPr>
        <p:spPr/>
        <p:txBody>
          <a:bodyPr/>
          <a:lstStyle/>
          <a:p>
            <a:fld id="{FBADB8FB-E0A3-4842-BE24-0030D1747FD3}" type="slidenum">
              <a:rPr lang="en-IN" smtClean="0"/>
              <a:pPr/>
              <a:t>‹#›</a:t>
            </a:fld>
            <a:endParaRPr lang="en-IN"/>
          </a:p>
        </p:txBody>
      </p:sp>
    </p:spTree>
    <p:extLst>
      <p:ext uri="{BB962C8B-B14F-4D97-AF65-F5344CB8AC3E}">
        <p14:creationId xmlns:p14="http://schemas.microsoft.com/office/powerpoint/2010/main" val="2339858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6" r:id="rId4"/>
    <p:sldLayoutId id="2147483657" r:id="rId5"/>
    <p:sldLayoutId id="2147483658" r:id="rId6"/>
    <p:sldLayoutId id="2147483660" r:id="rId7"/>
    <p:sldLayoutId id="2147483661" r:id="rId8"/>
    <p:sldLayoutId id="2147483662" r:id="rId9"/>
    <p:sldLayoutId id="2147483663" r:id="rId10"/>
    <p:sldLayoutId id="2147483664" r:id="rId11"/>
    <p:sldLayoutId id="2147483665" r:id="rId12"/>
    <p:sldLayoutId id="2147483666" r:id="rId13"/>
    <p:sldLayoutId id="2147483668" r:id="rId14"/>
    <p:sldLayoutId id="2147483669" r:id="rId15"/>
    <p:sldLayoutId id="2147483670" r:id="rId16"/>
    <p:sldLayoutId id="2147483671" r:id="rId17"/>
    <p:sldLayoutId id="2147483672" r:id="rId18"/>
    <p:sldLayoutId id="2147483673" r:id="rId19"/>
    <p:sldLayoutId id="214748370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46929" y="58706"/>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0" y="2531995"/>
            <a:ext cx="6429082" cy="253418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b="1" dirty="0">
                <a:solidFill>
                  <a:schemeClr val="accent2"/>
                </a:solidFill>
              </a:rPr>
              <a:t>Capgemini Bleed Green </a:t>
            </a:r>
          </a:p>
          <a:p>
            <a:r>
              <a:rPr lang="en-US" dirty="0"/>
              <a:t>Automated </a:t>
            </a:r>
            <a:r>
              <a:rPr lang="en-US" dirty="0" err="1"/>
              <a:t>Organisational</a:t>
            </a:r>
            <a:r>
              <a:rPr lang="en-US" dirty="0"/>
              <a:t> ESG KPI Monitoring, reporting system and Supplier assessment.</a:t>
            </a:r>
          </a:p>
          <a:p>
            <a:endParaRPr lang="en-US" dirty="0"/>
          </a:p>
          <a:p>
            <a:r>
              <a:rPr lang="en-US" dirty="0"/>
              <a:t>Your team bio : It is combination of Microsoft cloud, azure engineer and architect and sustainability subject matter experts.</a:t>
            </a:r>
          </a:p>
          <a:p>
            <a:endParaRPr lang="en-US" dirty="0"/>
          </a:p>
          <a:p>
            <a:r>
              <a:rPr lang="en-US" dirty="0"/>
              <a:t>Date :21/04/2023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5842390" y="1775487"/>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5687075" y="1391214"/>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pic>
        <p:nvPicPr>
          <p:cNvPr id="9" name="Picture 8">
            <a:extLst>
              <a:ext uri="{FF2B5EF4-FFF2-40B4-BE49-F238E27FC236}">
                <a16:creationId xmlns:a16="http://schemas.microsoft.com/office/drawing/2014/main" id="{67F9B7C3-D360-575E-933A-35A6DF031BB7}"/>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5900"/>
                    </a14:imgEffect>
                    <a14:imgEffect>
                      <a14:saturation sat="200000"/>
                    </a14:imgEffect>
                    <a14:imgEffect>
                      <a14:brightnessContrast bright="40000" contrast="20000"/>
                    </a14:imgEffect>
                  </a14:imgLayer>
                </a14:imgProps>
              </a:ext>
            </a:extLst>
          </a:blip>
          <a:stretch>
            <a:fillRect/>
          </a:stretch>
        </p:blipFill>
        <p:spPr>
          <a:xfrm>
            <a:off x="1905865" y="2701915"/>
            <a:ext cx="1625684" cy="425472"/>
          </a:xfrm>
          <a:prstGeom prst="rect">
            <a:avLst/>
          </a:prstGeom>
        </p:spPr>
      </p:pic>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chemeClr val="accent2"/>
                </a:solidFill>
                <a:latin typeface="Lato"/>
                <a:ea typeface="Lato"/>
                <a:cs typeface="Lato"/>
                <a:sym typeface="Lato"/>
              </a:rPr>
              <a:t>GitHub Repository Link &amp; </a:t>
            </a:r>
            <a:r>
              <a:rPr lang="en" sz="2000" b="1" i="0" u="none" strike="noStrike" cap="none" dirty="0">
                <a:solidFill>
                  <a:schemeClr val="accent2"/>
                </a:solidFill>
                <a:highlight>
                  <a:srgbClr val="FFFFFF"/>
                </a:highlight>
                <a:latin typeface="Lato"/>
                <a:ea typeface="Lato"/>
                <a:cs typeface="Lato"/>
                <a:sym typeface="Lato"/>
              </a:rPr>
              <a:t>supporting diagrams, screenshots, if any</a:t>
            </a:r>
            <a:endParaRPr sz="2000" b="1" i="0" u="none" strike="noStrike" cap="none" dirty="0">
              <a:solidFill>
                <a:schemeClr val="accent2"/>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a:extLst>
              <a:ext uri="{FF2B5EF4-FFF2-40B4-BE49-F238E27FC236}">
                <a16:creationId xmlns:a16="http://schemas.microsoft.com/office/drawing/2014/main" id="{780AB1D9-177F-B50B-6F64-CB6111B5FCAF}"/>
              </a:ext>
            </a:extLst>
          </p:cNvPr>
          <p:cNvPicPr>
            <a:picLocks noChangeAspect="1"/>
          </p:cNvPicPr>
          <p:nvPr/>
        </p:nvPicPr>
        <p:blipFill>
          <a:blip r:embed="rId4"/>
          <a:stretch>
            <a:fillRect/>
          </a:stretch>
        </p:blipFill>
        <p:spPr>
          <a:xfrm>
            <a:off x="8411919" y="-5912"/>
            <a:ext cx="520727" cy="3492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21963" y="1271229"/>
            <a:ext cx="4250037"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8275" y="2050979"/>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342900" lvl="0" algn="l" rtl="0">
              <a:lnSpc>
                <a:spcPct val="100000"/>
              </a:lnSpc>
              <a:spcBef>
                <a:spcPts val="0"/>
              </a:spcBef>
              <a:spcAft>
                <a:spcPts val="1600"/>
              </a:spcAft>
              <a:buSzPts val="1800"/>
              <a:buFont typeface="+mj-lt"/>
              <a:buAutoNum type="arabicParenR"/>
            </a:pPr>
            <a:r>
              <a:rPr lang="en" sz="1500" dirty="0"/>
              <a:t>Nilesh Dayalapwar</a:t>
            </a:r>
          </a:p>
          <a:p>
            <a:pPr marL="342900" lvl="0" algn="l" rtl="0">
              <a:lnSpc>
                <a:spcPct val="100000"/>
              </a:lnSpc>
              <a:spcBef>
                <a:spcPts val="0"/>
              </a:spcBef>
              <a:spcAft>
                <a:spcPts val="1600"/>
              </a:spcAft>
              <a:buSzPts val="1800"/>
              <a:buFont typeface="+mj-lt"/>
              <a:buAutoNum type="arabicParenR"/>
            </a:pPr>
            <a:r>
              <a:rPr lang="en" sz="1500" dirty="0"/>
              <a:t>Nitin Desai</a:t>
            </a:r>
          </a:p>
          <a:p>
            <a:pPr marL="342900" lvl="0" algn="l" rtl="0">
              <a:lnSpc>
                <a:spcPct val="100000"/>
              </a:lnSpc>
              <a:spcBef>
                <a:spcPts val="0"/>
              </a:spcBef>
              <a:spcAft>
                <a:spcPts val="1600"/>
              </a:spcAft>
              <a:buSzPts val="1800"/>
              <a:buFont typeface="+mj-lt"/>
              <a:buAutoNum type="arabicParenR"/>
            </a:pPr>
            <a:r>
              <a:rPr lang="en" sz="1500" dirty="0"/>
              <a:t>Tejas Vedalia</a:t>
            </a:r>
          </a:p>
          <a:p>
            <a:pPr marL="342900" lvl="0" algn="l" rtl="0">
              <a:lnSpc>
                <a:spcPct val="100000"/>
              </a:lnSpc>
              <a:spcBef>
                <a:spcPts val="0"/>
              </a:spcBef>
              <a:spcAft>
                <a:spcPts val="1600"/>
              </a:spcAft>
              <a:buSzPts val="1800"/>
              <a:buFont typeface="+mj-lt"/>
              <a:buAutoNum type="arabicParenR"/>
            </a:pPr>
            <a:r>
              <a:rPr lang="en" sz="1500" dirty="0"/>
              <a:t>Shreya Gupta</a:t>
            </a:r>
          </a:p>
          <a:p>
            <a:pPr marL="342900" lvl="0" algn="l" rtl="0">
              <a:lnSpc>
                <a:spcPct val="100000"/>
              </a:lnSpc>
              <a:spcBef>
                <a:spcPts val="0"/>
              </a:spcBef>
              <a:spcAft>
                <a:spcPts val="1600"/>
              </a:spcAft>
              <a:buSzPts val="1800"/>
              <a:buFont typeface="+mj-lt"/>
              <a:buAutoNum type="arabicParenR"/>
            </a:pPr>
            <a:r>
              <a:rPr lang="en-US" sz="1600" dirty="0"/>
              <a:t>Shikha </a:t>
            </a:r>
            <a:r>
              <a:rPr lang="en-US" sz="1600" dirty="0" err="1"/>
              <a:t>Purbey</a:t>
            </a:r>
            <a:endParaRPr lang="en" sz="1500" dirty="0"/>
          </a:p>
          <a:p>
            <a:pPr marL="0" lvl="0" indent="0" algn="l" rtl="0">
              <a:lnSpc>
                <a:spcPct val="150000"/>
              </a:lnSpc>
              <a:spcBef>
                <a:spcPts val="0"/>
              </a:spcBef>
              <a:spcAft>
                <a:spcPts val="1600"/>
              </a:spcAft>
              <a:buSzPts val="1800"/>
              <a:buNone/>
            </a:pP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a:extLst>
              <a:ext uri="{FF2B5EF4-FFF2-40B4-BE49-F238E27FC236}">
                <a16:creationId xmlns:a16="http://schemas.microsoft.com/office/drawing/2014/main" id="{CCA7AB73-C0A2-0888-B627-9EBBE52724DB}"/>
              </a:ext>
            </a:extLst>
          </p:cNvPr>
          <p:cNvPicPr>
            <a:picLocks noChangeAspect="1"/>
          </p:cNvPicPr>
          <p:nvPr/>
        </p:nvPicPr>
        <p:blipFill>
          <a:blip r:embed="rId4"/>
          <a:stretch>
            <a:fillRect/>
          </a:stretch>
        </p:blipFill>
        <p:spPr>
          <a:xfrm>
            <a:off x="8623273" y="0"/>
            <a:ext cx="520727" cy="349268"/>
          </a:xfrm>
          <a:prstGeom prst="rect">
            <a:avLst/>
          </a:prstGeom>
        </p:spPr>
      </p:pic>
      <p:pic>
        <p:nvPicPr>
          <p:cNvPr id="5" name="Picture 4">
            <a:extLst>
              <a:ext uri="{FF2B5EF4-FFF2-40B4-BE49-F238E27FC236}">
                <a16:creationId xmlns:a16="http://schemas.microsoft.com/office/drawing/2014/main" id="{C7059902-2389-796E-C9B7-846CA7829BE8}"/>
              </a:ext>
            </a:extLst>
          </p:cNvPr>
          <p:cNvPicPr>
            <a:picLocks noChangeAspect="1"/>
          </p:cNvPicPr>
          <p:nvPr/>
        </p:nvPicPr>
        <p:blipFill>
          <a:blip r:embed="rId5"/>
          <a:stretch>
            <a:fillRect/>
          </a:stretch>
        </p:blipFill>
        <p:spPr>
          <a:xfrm>
            <a:off x="2356027" y="2146278"/>
            <a:ext cx="1625684" cy="4254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0" y="0"/>
            <a:ext cx="8280000" cy="43355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197069" y="433553"/>
            <a:ext cx="8867496" cy="439857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1" i="0" u="none" strike="noStrike" cap="none" dirty="0">
                <a:solidFill>
                  <a:schemeClr val="accent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Why did you decide to solve this Problem statement?</a:t>
            </a:r>
          </a:p>
          <a:p>
            <a:pPr>
              <a:lnSpc>
                <a:spcPts val="1500"/>
              </a:lnSpc>
              <a:spcAft>
                <a:spcPts val="1200"/>
              </a:spcAft>
            </a:pPr>
            <a:r>
              <a:rPr lang="en-US" sz="12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Industry Agnostic Scenario</a:t>
            </a: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 It solves 3 problems</a:t>
            </a:r>
          </a:p>
          <a:p>
            <a:pPr marL="228600" lvl="6" indent="-228600">
              <a:spcAft>
                <a:spcPts val="1200"/>
              </a:spcAft>
              <a:buFont typeface="+mj-lt"/>
              <a:buAutoNum type="arabicPeriod"/>
            </a:pPr>
            <a:r>
              <a:rPr lang="en-US" sz="12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Customer Reporting and Dashboarding capabilities to view, validate, govern &amp; execute Sustainability goals</a:t>
            </a:r>
            <a:r>
              <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rPr>
              <a:t>.</a:t>
            </a:r>
          </a:p>
          <a:p>
            <a:pPr marL="228600" lvl="6" indent="-228600">
              <a:spcAft>
                <a:spcPts val="1200"/>
              </a:spcAft>
              <a:buFont typeface="+mj-lt"/>
              <a:buAutoNum type="arabicPeriod"/>
            </a:pPr>
            <a:r>
              <a:rPr lang="en-US" sz="12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Build green solutions that address Social &amp; Governance parameters</a:t>
            </a:r>
          </a:p>
          <a:p>
            <a:pPr marL="228600" lvl="6" indent="-228600">
              <a:spcAft>
                <a:spcPts val="1200"/>
              </a:spcAft>
              <a:buFont typeface="+mj-lt"/>
              <a:buAutoNum type="arabicPeriod"/>
            </a:pPr>
            <a:r>
              <a:rPr lang="en-US" sz="12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Extend and Integrated your existing solutions with Microsoft Cloud for Sustainability &amp; Microsoft Sustainability Manager</a:t>
            </a:r>
          </a:p>
          <a:p>
            <a:pPr>
              <a:lnSpc>
                <a:spcPts val="1500"/>
              </a:lnSpc>
              <a:spcAft>
                <a:spcPts val="1200"/>
              </a:spcAft>
            </a:pPr>
            <a:r>
              <a:rPr lang="en" sz="1200" b="1" dirty="0">
                <a:solidFill>
                  <a:schemeClr val="accent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Solution Name: </a:t>
            </a:r>
            <a:r>
              <a:rPr lang="en-US" sz="1200" dirty="0">
                <a:latin typeface="Calibri" panose="020F0502020204030204" pitchFamily="34" charset="0"/>
                <a:ea typeface="Calibri" panose="020F0502020204030204" pitchFamily="34" charset="0"/>
                <a:cs typeface="Calibri" panose="020F0502020204030204" pitchFamily="34" charset="0"/>
              </a:rPr>
              <a:t>Automated </a:t>
            </a:r>
            <a:r>
              <a:rPr lang="en-US" sz="1200" dirty="0" err="1">
                <a:latin typeface="Calibri" panose="020F0502020204030204" pitchFamily="34" charset="0"/>
                <a:ea typeface="Calibri" panose="020F0502020204030204" pitchFamily="34" charset="0"/>
                <a:cs typeface="Calibri" panose="020F0502020204030204" pitchFamily="34" charset="0"/>
              </a:rPr>
              <a:t>Organisational</a:t>
            </a:r>
            <a:r>
              <a:rPr lang="en-US" sz="1200" dirty="0">
                <a:latin typeface="Calibri" panose="020F0502020204030204" pitchFamily="34" charset="0"/>
                <a:ea typeface="Calibri" panose="020F0502020204030204" pitchFamily="34" charset="0"/>
                <a:cs typeface="Calibri" panose="020F0502020204030204" pitchFamily="34" charset="0"/>
              </a:rPr>
              <a:t> ESG KPI Monitoring, reporting system and Supplier assessment based on environmental, social and governance parameter.</a:t>
            </a:r>
            <a:endParaRPr lang="en" sz="1200"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endParaRPr>
          </a:p>
          <a:p>
            <a:pPr>
              <a:lnSpc>
                <a:spcPts val="1500"/>
              </a:lnSpc>
              <a:spcAft>
                <a:spcPts val="1200"/>
              </a:spcAft>
            </a:pPr>
            <a:r>
              <a:rPr lang="en-US" sz="1200" b="0" i="0" u="none" strike="noStrike" cap="none"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Mostly, Sustainability goals management is a manual process </a:t>
            </a:r>
            <a:r>
              <a:rPr lang="en-US" sz="1200" b="0" i="0" u="none" strike="noStrike" cap="none" dirty="0" err="1">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i.e</a:t>
            </a:r>
            <a:r>
              <a:rPr lang="en-US" sz="1200" b="0" i="0" u="none" strike="noStrike" cap="none"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 Multiple spreadsheets, documents and involves multiple stakeholders.</a:t>
            </a:r>
          </a:p>
          <a:p>
            <a:pPr>
              <a:spcBef>
                <a:spcPts val="225"/>
              </a:spcBef>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Outcome: </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Time-consuming and error-prone process </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Reporting and compliance problems</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A subject matter specialist is required to set the organization's ESG goals.</a:t>
            </a:r>
          </a:p>
          <a:p>
            <a:pPr>
              <a:spcBef>
                <a:spcPts val="225"/>
              </a:spcBef>
            </a:pPr>
            <a:r>
              <a:rPr lang="en" sz="1200" b="1" dirty="0">
                <a:solidFill>
                  <a:schemeClr val="accent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Solution</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Automated KPI Management for Supplier and organizational internal ESG KPI</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Automated ESG KPI Data Capture from external database, company website and need to purchase database if required etc.</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Priorities and Performance Management of all selected KPI’s</a:t>
            </a:r>
          </a:p>
          <a:p>
            <a:pPr marL="257175" indent="-257175">
              <a:spcBef>
                <a:spcPts val="225"/>
              </a:spcBef>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Reporting &amp; Compliance – External and internal report generation</a:t>
            </a:r>
            <a:endParaRPr lang="en-US" sz="1200" dirty="0">
              <a:highlight>
                <a:srgbClr val="FFFFFF"/>
              </a:highlight>
              <a:latin typeface="Calibri" panose="020F0502020204030204" pitchFamily="34" charset="0"/>
              <a:ea typeface="Calibri" panose="020F0502020204030204" pitchFamily="34" charset="0"/>
              <a:cs typeface="Calibri" panose="020F0502020204030204" pitchFamily="34" charset="0"/>
              <a:sym typeface="Lato"/>
            </a:endParaRPr>
          </a:p>
          <a:p>
            <a:pPr marL="257175" indent="-257175">
              <a:spcBef>
                <a:spcPts val="225"/>
              </a:spcBef>
              <a:buFont typeface="+mj-lt"/>
              <a:buAutoNum type="arabicPeriod"/>
            </a:pPr>
            <a:endParaRPr lang="en-US" sz="1200" dirty="0">
              <a:highlight>
                <a:srgbClr val="FFFFFF"/>
              </a:highlight>
              <a:latin typeface="Calibri" panose="020F0502020204030204" pitchFamily="34" charset="0"/>
              <a:ea typeface="Calibri" panose="020F0502020204030204" pitchFamily="34" charset="0"/>
              <a:cs typeface="Calibri" panose="020F0502020204030204" pitchFamily="34" charset="0"/>
              <a:sym typeface="Lato"/>
            </a:endParaRPr>
          </a:p>
          <a:p>
            <a:pPr>
              <a:spcBef>
                <a:spcPts val="225"/>
              </a:spcBef>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4" name="Picture 3">
            <a:extLst>
              <a:ext uri="{FF2B5EF4-FFF2-40B4-BE49-F238E27FC236}">
                <a16:creationId xmlns:a16="http://schemas.microsoft.com/office/drawing/2014/main" id="{E4C6FC7E-D7CE-5A1E-AC2E-2CA98474A09B}"/>
              </a:ext>
            </a:extLst>
          </p:cNvPr>
          <p:cNvPicPr>
            <a:picLocks noChangeAspect="1"/>
          </p:cNvPicPr>
          <p:nvPr/>
        </p:nvPicPr>
        <p:blipFill>
          <a:blip r:embed="rId4"/>
          <a:stretch>
            <a:fillRect/>
          </a:stretch>
        </p:blipFill>
        <p:spPr>
          <a:xfrm>
            <a:off x="8411919" y="-5912"/>
            <a:ext cx="520727" cy="349268"/>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accent2"/>
                </a:solidFill>
                <a:highlight>
                  <a:srgbClr val="FFFFFF"/>
                </a:highlight>
              </a:rPr>
              <a:t>User Segment &amp; Pain Points</a:t>
            </a:r>
            <a:endParaRPr sz="2000" dirty="0">
              <a:solidFill>
                <a:schemeClr val="accent2"/>
              </a:solidFill>
            </a:endParaRPr>
          </a:p>
        </p:txBody>
      </p:sp>
      <p:sp>
        <p:nvSpPr>
          <p:cNvPr id="354" name="Google Shape;354;p3"/>
          <p:cNvSpPr txBox="1"/>
          <p:nvPr/>
        </p:nvSpPr>
        <p:spPr>
          <a:xfrm>
            <a:off x="204952" y="805549"/>
            <a:ext cx="8859613" cy="410840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ü"/>
            </a:pPr>
            <a:r>
              <a:rPr lang="en" sz="1200" dirty="0">
                <a:solidFill>
                  <a:srgbClr val="222222"/>
                </a:solidFill>
                <a:highlight>
                  <a:srgbClr val="FFFFFF"/>
                </a:highlight>
                <a:latin typeface="Lato"/>
                <a:ea typeface="Lato"/>
                <a:cs typeface="Lato"/>
                <a:sym typeface="Lato"/>
              </a:rPr>
              <a:t>This solution is applicable to all the organisation and regions–Target market: CSRD compliance applicable to 49000 companies.</a:t>
            </a:r>
          </a:p>
          <a:p>
            <a:pPr marL="285750" indent="-285750">
              <a:lnSpc>
                <a:spcPct val="115000"/>
              </a:lnSpc>
              <a:spcBef>
                <a:spcPts val="1000"/>
              </a:spcBef>
              <a:buSzPts val="1400"/>
              <a:buFont typeface="Wingdings" panose="05000000000000000000" pitchFamily="2" charset="2"/>
              <a:buChar char="ü"/>
            </a:pPr>
            <a:r>
              <a:rPr lang="en" sz="1200" dirty="0">
                <a:solidFill>
                  <a:srgbClr val="222222"/>
                </a:solidFill>
                <a:highlight>
                  <a:srgbClr val="FFFFFF"/>
                </a:highlight>
                <a:latin typeface="Lato"/>
                <a:ea typeface="Lato"/>
                <a:cs typeface="Lato"/>
                <a:sym typeface="Lato"/>
              </a:rPr>
              <a:t>Focus industry MSME and SME.(Medium and small-scale industry- Automotive companies- Value/supply chain)</a:t>
            </a:r>
          </a:p>
          <a:p>
            <a:pPr marR="0" lvl="0" algn="l" rtl="0">
              <a:lnSpc>
                <a:spcPct val="115000"/>
              </a:lnSpc>
              <a:spcBef>
                <a:spcPts val="1000"/>
              </a:spcBef>
              <a:spcAft>
                <a:spcPts val="0"/>
              </a:spcAft>
              <a:buClr>
                <a:srgbClr val="000000"/>
              </a:buClr>
              <a:buSzPts val="1400"/>
            </a:pPr>
            <a:r>
              <a:rPr lang="en" b="1" dirty="0">
                <a:solidFill>
                  <a:srgbClr val="222222"/>
                </a:solidFill>
                <a:highlight>
                  <a:srgbClr val="FFFFFF"/>
                </a:highlight>
                <a:latin typeface="Lato"/>
                <a:ea typeface="Lato"/>
                <a:cs typeface="Lato"/>
                <a:sym typeface="Lato"/>
              </a:rPr>
              <a:t>Why?</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100" dirty="0">
                <a:solidFill>
                  <a:srgbClr val="222222"/>
                </a:solidFill>
                <a:highlight>
                  <a:srgbClr val="FFFFFF"/>
                </a:highlight>
                <a:latin typeface="Lato"/>
                <a:ea typeface="Lato"/>
                <a:cs typeface="Lato"/>
                <a:sym typeface="Lato"/>
              </a:rPr>
              <a:t>Regulations and customer requirements must be followed. </a:t>
            </a:r>
          </a:p>
          <a:p>
            <a:pPr marR="0" lvl="0" algn="l" rtl="0">
              <a:lnSpc>
                <a:spcPct val="115000"/>
              </a:lnSpc>
              <a:spcBef>
                <a:spcPts val="1000"/>
              </a:spcBef>
              <a:spcAft>
                <a:spcPts val="0"/>
              </a:spcAft>
              <a:buClr>
                <a:srgbClr val="000000"/>
              </a:buClr>
              <a:buSzPts val="1400"/>
            </a:pPr>
            <a:r>
              <a:rPr lang="en-US" sz="1100" dirty="0">
                <a:solidFill>
                  <a:srgbClr val="222222"/>
                </a:solidFill>
                <a:highlight>
                  <a:srgbClr val="FFFFFF"/>
                </a:highlight>
                <a:latin typeface="Lato"/>
                <a:ea typeface="Lato"/>
                <a:cs typeface="Lato"/>
                <a:sym typeface="Lato"/>
              </a:rPr>
              <a:t>        Their compliance is helped by the solution's automation of the internal and external reporting processes.</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100" dirty="0">
                <a:solidFill>
                  <a:srgbClr val="222222"/>
                </a:solidFill>
                <a:highlight>
                  <a:srgbClr val="FFFFFF"/>
                </a:highlight>
                <a:latin typeface="Lato"/>
                <a:ea typeface="Lato"/>
                <a:cs typeface="Lato"/>
                <a:sym typeface="Lato"/>
              </a:rPr>
              <a:t>To adopt sustainability within the </a:t>
            </a:r>
            <a:r>
              <a:rPr lang="en-US" sz="1100" dirty="0" err="1">
                <a:solidFill>
                  <a:srgbClr val="222222"/>
                </a:solidFill>
                <a:highlight>
                  <a:srgbClr val="FFFFFF"/>
                </a:highlight>
                <a:latin typeface="Lato"/>
                <a:ea typeface="Lato"/>
                <a:cs typeface="Lato"/>
                <a:sym typeface="Lato"/>
              </a:rPr>
              <a:t>organisation</a:t>
            </a:r>
            <a:r>
              <a:rPr lang="en-US" sz="1100" dirty="0">
                <a:solidFill>
                  <a:srgbClr val="222222"/>
                </a:solidFill>
                <a:highlight>
                  <a:srgbClr val="FFFFFF"/>
                </a:highlight>
                <a:latin typeface="Lato"/>
                <a:ea typeface="Lato"/>
                <a:cs typeface="Lato"/>
                <a:sym typeface="Lato"/>
              </a:rPr>
              <a:t>, a external consultants or internal sustainability (subject matter expert) resource is required.</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100" dirty="0">
                <a:solidFill>
                  <a:srgbClr val="222222"/>
                </a:solidFill>
                <a:highlight>
                  <a:srgbClr val="FFFFFF"/>
                </a:highlight>
                <a:latin typeface="Lato"/>
                <a:ea typeface="Lato"/>
                <a:cs typeface="Lato"/>
                <a:sym typeface="Lato"/>
              </a:rPr>
              <a:t>The selection of KPI requires extensive stakeholder participation for a rigorous procedure called materiality assessment.</a:t>
            </a:r>
            <a:r>
              <a:rPr lang="en" sz="1100" dirty="0">
                <a:solidFill>
                  <a:srgbClr val="222222"/>
                </a:solidFill>
                <a:highlight>
                  <a:srgbClr val="FFFFFF"/>
                </a:highlight>
                <a:latin typeface="Lato"/>
                <a:ea typeface="Lato"/>
                <a:cs typeface="Lato"/>
                <a:sym typeface="Lato"/>
              </a:rPr>
              <a:t>.</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100" dirty="0">
                <a:solidFill>
                  <a:srgbClr val="222222"/>
                </a:solidFill>
                <a:highlight>
                  <a:srgbClr val="FFFFFF"/>
                </a:highlight>
                <a:latin typeface="Lato"/>
                <a:ea typeface="Lato"/>
                <a:cs typeface="Lato"/>
                <a:sym typeface="Lato"/>
              </a:rPr>
              <a:t>Automobile manufacturers have a complicated supply chain, and our solution enables them to monitor and rank suppliers according to ESG standards.</a:t>
            </a:r>
          </a:p>
          <a:p>
            <a:pPr marR="0" lvl="0" algn="l" rtl="0">
              <a:lnSpc>
                <a:spcPct val="115000"/>
              </a:lnSpc>
              <a:spcBef>
                <a:spcPts val="1000"/>
              </a:spcBef>
              <a:spcAft>
                <a:spcPts val="0"/>
              </a:spcAft>
              <a:buClr>
                <a:srgbClr val="000000"/>
              </a:buClr>
              <a:buSzPts val="1400"/>
            </a:pPr>
            <a:r>
              <a:rPr lang="en" dirty="0">
                <a:solidFill>
                  <a:srgbClr val="222222"/>
                </a:solidFill>
                <a:highlight>
                  <a:srgbClr val="FFFFFF"/>
                </a:highlight>
                <a:latin typeface="Lato"/>
                <a:ea typeface="Lato"/>
                <a:cs typeface="Lato"/>
                <a:sym typeface="Lato"/>
              </a:rPr>
              <a:t> </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a:extLst>
              <a:ext uri="{FF2B5EF4-FFF2-40B4-BE49-F238E27FC236}">
                <a16:creationId xmlns:a16="http://schemas.microsoft.com/office/drawing/2014/main" id="{C8B6F450-81CB-FC84-A7BF-FFDECD43C79C}"/>
              </a:ext>
            </a:extLst>
          </p:cNvPr>
          <p:cNvPicPr>
            <a:picLocks noChangeAspect="1"/>
          </p:cNvPicPr>
          <p:nvPr/>
        </p:nvPicPr>
        <p:blipFill>
          <a:blip r:embed="rId4"/>
          <a:stretch>
            <a:fillRect/>
          </a:stretch>
        </p:blipFill>
        <p:spPr>
          <a:xfrm>
            <a:off x="8411919" y="-5912"/>
            <a:ext cx="520727" cy="3492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1690181" y="-71647"/>
            <a:ext cx="8238600" cy="50118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0"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Table 3">
            <a:extLst>
              <a:ext uri="{FF2B5EF4-FFF2-40B4-BE49-F238E27FC236}">
                <a16:creationId xmlns:a16="http://schemas.microsoft.com/office/drawing/2014/main" id="{B8BA0E2B-ADB8-A998-5826-AE1F03E2B6FD}"/>
              </a:ext>
            </a:extLst>
          </p:cNvPr>
          <p:cNvGraphicFramePr>
            <a:graphicFrameLocks noGrp="1"/>
          </p:cNvGraphicFramePr>
          <p:nvPr>
            <p:extLst>
              <p:ext uri="{D42A27DB-BD31-4B8C-83A1-F6EECF244321}">
                <p14:modId xmlns:p14="http://schemas.microsoft.com/office/powerpoint/2010/main" val="2203759505"/>
              </p:ext>
            </p:extLst>
          </p:nvPr>
        </p:nvGraphicFramePr>
        <p:xfrm>
          <a:off x="244366" y="706333"/>
          <a:ext cx="7665374" cy="3761132"/>
        </p:xfrm>
        <a:graphic>
          <a:graphicData uri="http://schemas.openxmlformats.org/drawingml/2006/table">
            <a:tbl>
              <a:tblPr firstRow="1" bandRow="1">
                <a:tableStyleId>{5C22544A-7EE6-4342-B048-85BDC9FD1C3A}</a:tableStyleId>
              </a:tblPr>
              <a:tblGrid>
                <a:gridCol w="1024759">
                  <a:extLst>
                    <a:ext uri="{9D8B030D-6E8A-4147-A177-3AD203B41FA5}">
                      <a16:colId xmlns:a16="http://schemas.microsoft.com/office/drawing/2014/main" val="3124822422"/>
                    </a:ext>
                  </a:extLst>
                </a:gridCol>
                <a:gridCol w="965398">
                  <a:extLst>
                    <a:ext uri="{9D8B030D-6E8A-4147-A177-3AD203B41FA5}">
                      <a16:colId xmlns:a16="http://schemas.microsoft.com/office/drawing/2014/main" val="585025074"/>
                    </a:ext>
                  </a:extLst>
                </a:gridCol>
                <a:gridCol w="1078120">
                  <a:extLst>
                    <a:ext uri="{9D8B030D-6E8A-4147-A177-3AD203B41FA5}">
                      <a16:colId xmlns:a16="http://schemas.microsoft.com/office/drawing/2014/main" val="2187610874"/>
                    </a:ext>
                  </a:extLst>
                </a:gridCol>
                <a:gridCol w="1024670">
                  <a:extLst>
                    <a:ext uri="{9D8B030D-6E8A-4147-A177-3AD203B41FA5}">
                      <a16:colId xmlns:a16="http://schemas.microsoft.com/office/drawing/2014/main" val="3164509980"/>
                    </a:ext>
                  </a:extLst>
                </a:gridCol>
                <a:gridCol w="1190809">
                  <a:extLst>
                    <a:ext uri="{9D8B030D-6E8A-4147-A177-3AD203B41FA5}">
                      <a16:colId xmlns:a16="http://schemas.microsoft.com/office/drawing/2014/main" val="1057882158"/>
                    </a:ext>
                  </a:extLst>
                </a:gridCol>
                <a:gridCol w="902992">
                  <a:extLst>
                    <a:ext uri="{9D8B030D-6E8A-4147-A177-3AD203B41FA5}">
                      <a16:colId xmlns:a16="http://schemas.microsoft.com/office/drawing/2014/main" val="1646872955"/>
                    </a:ext>
                  </a:extLst>
                </a:gridCol>
                <a:gridCol w="1478626">
                  <a:extLst>
                    <a:ext uri="{9D8B030D-6E8A-4147-A177-3AD203B41FA5}">
                      <a16:colId xmlns:a16="http://schemas.microsoft.com/office/drawing/2014/main" val="351944688"/>
                    </a:ext>
                  </a:extLst>
                </a:gridCol>
              </a:tblGrid>
              <a:tr h="295302">
                <a:tc>
                  <a:txBody>
                    <a:bodyPr/>
                    <a:lstStyle/>
                    <a:p>
                      <a:pPr algn="ctr"/>
                      <a:r>
                        <a:rPr lang="en-US" sz="900" b="1" dirty="0">
                          <a:solidFill>
                            <a:schemeClr val="bg1"/>
                          </a:solidFill>
                          <a:latin typeface="+mn-lt"/>
                        </a:rPr>
                        <a:t>Competitor</a:t>
                      </a:r>
                    </a:p>
                  </a:txBody>
                  <a:tcPr anchor="ctr">
                    <a:solidFill>
                      <a:schemeClr val="accent2"/>
                    </a:solidFill>
                  </a:tcPr>
                </a:tc>
                <a:tc>
                  <a:txBody>
                    <a:bodyPr/>
                    <a:lstStyle/>
                    <a:p>
                      <a:pPr algn="ctr" fontAlgn="b"/>
                      <a:r>
                        <a:rPr lang="en-IN" sz="900" b="1" i="0" u="none" strike="noStrike" dirty="0">
                          <a:solidFill>
                            <a:schemeClr val="bg1"/>
                          </a:solidFill>
                          <a:effectLst/>
                          <a:latin typeface="+mn-lt"/>
                        </a:rPr>
                        <a:t>SAP control tower</a:t>
                      </a:r>
                    </a:p>
                  </a:txBody>
                  <a:tcPr marL="6350" marR="6350" marT="6350" marB="0" anchor="ctr">
                    <a:solidFill>
                      <a:schemeClr val="accent2"/>
                    </a:solidFill>
                  </a:tcPr>
                </a:tc>
                <a:tc>
                  <a:txBody>
                    <a:bodyPr/>
                    <a:lstStyle/>
                    <a:p>
                      <a:pPr algn="ctr" fontAlgn="b"/>
                      <a:r>
                        <a:rPr lang="en-IN" sz="900" b="1" i="0" u="none" strike="noStrike" dirty="0">
                          <a:solidFill>
                            <a:schemeClr val="bg1"/>
                          </a:solidFill>
                          <a:effectLst/>
                          <a:latin typeface="+mn-lt"/>
                        </a:rPr>
                        <a:t>IBM </a:t>
                      </a:r>
                      <a:r>
                        <a:rPr lang="en-IN" sz="900" b="1" i="0" u="none" strike="noStrike" dirty="0" err="1">
                          <a:solidFill>
                            <a:schemeClr val="bg1"/>
                          </a:solidFill>
                          <a:effectLst/>
                          <a:latin typeface="+mn-lt"/>
                        </a:rPr>
                        <a:t>Envizi</a:t>
                      </a:r>
                      <a:r>
                        <a:rPr lang="en-IN" sz="900" b="1" i="0" u="none" strike="noStrike" dirty="0">
                          <a:solidFill>
                            <a:schemeClr val="bg1"/>
                          </a:solidFill>
                          <a:effectLst/>
                          <a:latin typeface="+mn-lt"/>
                        </a:rPr>
                        <a:t> ESG Suite</a:t>
                      </a:r>
                    </a:p>
                  </a:txBody>
                  <a:tcPr marL="6350" marR="6350" marT="6350" marB="0" anchor="ctr">
                    <a:solidFill>
                      <a:schemeClr val="accent2"/>
                    </a:solidFill>
                  </a:tcPr>
                </a:tc>
                <a:tc>
                  <a:txBody>
                    <a:bodyPr/>
                    <a:lstStyle/>
                    <a:p>
                      <a:pPr algn="ctr" fontAlgn="b"/>
                      <a:r>
                        <a:rPr lang="en-IN" sz="900" b="1" i="0" u="none" strike="noStrike" dirty="0">
                          <a:solidFill>
                            <a:schemeClr val="bg1"/>
                          </a:solidFill>
                          <a:effectLst/>
                          <a:latin typeface="+mn-lt"/>
                        </a:rPr>
                        <a:t>UL Solutions’ 360 Supply Chain</a:t>
                      </a:r>
                    </a:p>
                  </a:txBody>
                  <a:tcPr marL="6350" marR="6350" marT="6350" marB="0" anchor="ctr">
                    <a:solidFill>
                      <a:schemeClr val="accent2"/>
                    </a:solidFill>
                  </a:tcPr>
                </a:tc>
                <a:tc>
                  <a:txBody>
                    <a:bodyPr/>
                    <a:lstStyle/>
                    <a:p>
                      <a:pPr algn="ctr" fontAlgn="b"/>
                      <a:r>
                        <a:rPr lang="en-IN" sz="900" b="1" i="0" u="none" strike="noStrike" dirty="0">
                          <a:solidFill>
                            <a:schemeClr val="bg1"/>
                          </a:solidFill>
                          <a:effectLst/>
                          <a:latin typeface="+mn-lt"/>
                        </a:rPr>
                        <a:t>Salesforce Net Zero Cloud</a:t>
                      </a:r>
                    </a:p>
                  </a:txBody>
                  <a:tcPr marL="6350" marR="6350" marT="6350" marB="0" anchor="ctr">
                    <a:solidFill>
                      <a:schemeClr val="accent2"/>
                    </a:solidFill>
                  </a:tcPr>
                </a:tc>
                <a:tc>
                  <a:txBody>
                    <a:bodyPr/>
                    <a:lstStyle/>
                    <a:p>
                      <a:pPr algn="ctr" fontAlgn="b"/>
                      <a:r>
                        <a:rPr lang="en-IN" sz="900" b="1" i="0" u="none" strike="noStrike" dirty="0">
                          <a:solidFill>
                            <a:schemeClr val="bg1"/>
                          </a:solidFill>
                          <a:effectLst/>
                          <a:latin typeface="+mn-lt"/>
                        </a:rPr>
                        <a:t>Achilles</a:t>
                      </a:r>
                    </a:p>
                  </a:txBody>
                  <a:tcPr marL="6350" marR="6350" marT="6350" marB="0" anchor="ctr">
                    <a:solidFill>
                      <a:schemeClr val="accent2"/>
                    </a:solidFill>
                  </a:tcPr>
                </a:tc>
                <a:tc>
                  <a:txBody>
                    <a:bodyPr/>
                    <a:lstStyle/>
                    <a:p>
                      <a:pPr algn="ctr" fontAlgn="b"/>
                      <a:r>
                        <a:rPr lang="en-IN" sz="900" b="1" i="0" u="none" strike="noStrike" dirty="0" err="1">
                          <a:solidFill>
                            <a:schemeClr val="bg1"/>
                          </a:solidFill>
                          <a:effectLst/>
                          <a:latin typeface="+mn-lt"/>
                        </a:rPr>
                        <a:t>Ecovadis</a:t>
                      </a:r>
                      <a:endParaRPr lang="en-IN" sz="900" b="1" i="0" u="none" strike="noStrike" dirty="0">
                        <a:solidFill>
                          <a:schemeClr val="bg1"/>
                        </a:solidFill>
                        <a:effectLst/>
                        <a:latin typeface="+mn-lt"/>
                      </a:endParaRPr>
                    </a:p>
                  </a:txBody>
                  <a:tcPr marL="6350" marR="6350" marT="6350" marB="0" anchor="ctr">
                    <a:solidFill>
                      <a:schemeClr val="accent2"/>
                    </a:solidFill>
                  </a:tcPr>
                </a:tc>
                <a:extLst>
                  <a:ext uri="{0D108BD9-81ED-4DB2-BD59-A6C34878D82A}">
                    <a16:rowId xmlns:a16="http://schemas.microsoft.com/office/drawing/2014/main" val="4080275689"/>
                  </a:ext>
                </a:extLst>
              </a:tr>
              <a:tr h="474718">
                <a:tc>
                  <a:txBody>
                    <a:bodyPr/>
                    <a:lstStyle/>
                    <a:p>
                      <a:pPr algn="ctr"/>
                      <a:r>
                        <a:rPr lang="en-US" sz="700" b="1" dirty="0">
                          <a:solidFill>
                            <a:schemeClr val="bg1"/>
                          </a:solidFill>
                          <a:latin typeface="+mn-lt"/>
                        </a:rPr>
                        <a:t>Platform </a:t>
                      </a:r>
                    </a:p>
                  </a:txBody>
                  <a:tcPr anchor="ctr">
                    <a:solidFill>
                      <a:schemeClr val="accent2"/>
                    </a:solidFill>
                  </a:tcPr>
                </a:tc>
                <a:tc>
                  <a:txBody>
                    <a:bodyPr/>
                    <a:lstStyle/>
                    <a:p>
                      <a:pPr algn="ctr"/>
                      <a:r>
                        <a:rPr lang="en-IN" sz="700">
                          <a:solidFill>
                            <a:schemeClr val="tx1"/>
                          </a:solidFill>
                          <a:latin typeface="+mn-lt"/>
                        </a:rPr>
                        <a:t>offer end-to-end, real-time visibility across an organization’s entire network</a:t>
                      </a:r>
                      <a:endParaRPr lang="en-US" sz="700">
                        <a:solidFill>
                          <a:schemeClr val="tx1"/>
                        </a:solidFill>
                        <a:latin typeface="+mn-lt"/>
                      </a:endParaRPr>
                    </a:p>
                  </a:txBody>
                  <a:tcPr anchor="ctr">
                    <a:solidFill>
                      <a:schemeClr val="accent2">
                        <a:lumMod val="20000"/>
                        <a:lumOff val="80000"/>
                      </a:schemeClr>
                    </a:solidFill>
                  </a:tcPr>
                </a:tc>
                <a:tc>
                  <a:txBody>
                    <a:bodyPr/>
                    <a:lstStyle/>
                    <a:p>
                      <a:pPr algn="ctr"/>
                      <a:r>
                        <a:rPr lang="en-IN" sz="700">
                          <a:solidFill>
                            <a:schemeClr val="tx1"/>
                          </a:solidFill>
                          <a:latin typeface="+mn-lt"/>
                        </a:rPr>
                        <a:t>provides comprehensive data and analytics software to collect, manage and derive insights from ESG data.</a:t>
                      </a:r>
                      <a:endParaRPr lang="en-US" sz="700">
                        <a:solidFill>
                          <a:schemeClr val="tx1"/>
                        </a:solidFill>
                        <a:latin typeface="+mn-lt"/>
                      </a:endParaRPr>
                    </a:p>
                  </a:txBody>
                  <a:tcPr anchor="ctr">
                    <a:solidFill>
                      <a:schemeClr val="accent2">
                        <a:lumMod val="20000"/>
                        <a:lumOff val="80000"/>
                      </a:schemeClr>
                    </a:solidFill>
                  </a:tcPr>
                </a:tc>
                <a:tc>
                  <a:txBody>
                    <a:bodyPr/>
                    <a:lstStyle/>
                    <a:p>
                      <a:pPr algn="ctr"/>
                      <a:r>
                        <a:rPr lang="en-US" sz="700">
                          <a:solidFill>
                            <a:schemeClr val="tx1"/>
                          </a:solidFill>
                          <a:latin typeface="+mn-lt"/>
                        </a:rPr>
                        <a:t>Questionnaire </a:t>
                      </a:r>
                      <a:r>
                        <a:rPr lang="en-IN" sz="700">
                          <a:solidFill>
                            <a:schemeClr val="tx1"/>
                          </a:solidFill>
                          <a:latin typeface="+mn-lt"/>
                        </a:rPr>
                        <a:t>to gather information from suppliers to manage.</a:t>
                      </a:r>
                    </a:p>
                    <a:p>
                      <a:pPr algn="ctr"/>
                      <a:endParaRPr lang="en-US" sz="700">
                        <a:solidFill>
                          <a:schemeClr val="tx1"/>
                        </a:solidFill>
                        <a:latin typeface="+mn-lt"/>
                      </a:endParaRPr>
                    </a:p>
                  </a:txBody>
                  <a:tcPr anchor="ctr">
                    <a:solidFill>
                      <a:schemeClr val="accent2">
                        <a:lumMod val="20000"/>
                        <a:lumOff val="80000"/>
                      </a:schemeClr>
                    </a:solidFill>
                  </a:tcPr>
                </a:tc>
                <a:tc>
                  <a:txBody>
                    <a:bodyPr/>
                    <a:lstStyle/>
                    <a:p>
                      <a:pPr algn="ctr"/>
                      <a:r>
                        <a:rPr lang="en-IN" sz="700" dirty="0">
                          <a:solidFill>
                            <a:schemeClr val="tx1"/>
                          </a:solidFill>
                          <a:latin typeface="+mn-lt"/>
                        </a:rPr>
                        <a:t>have all your data in one place, view the Carbon performance of </a:t>
                      </a:r>
                      <a:r>
                        <a:rPr lang="en-IN" sz="700" dirty="0" err="1">
                          <a:solidFill>
                            <a:schemeClr val="tx1"/>
                          </a:solidFill>
                          <a:latin typeface="+mn-lt"/>
                        </a:rPr>
                        <a:t>organsiation</a:t>
                      </a:r>
                      <a:r>
                        <a:rPr lang="en-IN" sz="700" dirty="0">
                          <a:solidFill>
                            <a:schemeClr val="tx1"/>
                          </a:solidFill>
                          <a:latin typeface="+mn-lt"/>
                        </a:rPr>
                        <a:t>, and reporting tools to share insights</a:t>
                      </a:r>
                      <a:endParaRPr lang="en-US" sz="700" dirty="0">
                        <a:solidFill>
                          <a:schemeClr val="tx1"/>
                        </a:solidFill>
                        <a:latin typeface="+mn-lt"/>
                      </a:endParaRPr>
                    </a:p>
                  </a:txBody>
                  <a:tcPr anchor="ctr">
                    <a:solidFill>
                      <a:schemeClr val="accent2">
                        <a:lumMod val="20000"/>
                        <a:lumOff val="80000"/>
                      </a:schemeClr>
                    </a:solidFill>
                  </a:tcPr>
                </a:tc>
                <a:tc>
                  <a:txBody>
                    <a:bodyPr/>
                    <a:lstStyle/>
                    <a:p>
                      <a:pPr algn="ctr"/>
                      <a:r>
                        <a:rPr lang="en-IN" sz="700">
                          <a:solidFill>
                            <a:schemeClr val="tx1"/>
                          </a:solidFill>
                          <a:latin typeface="+mn-lt"/>
                        </a:rPr>
                        <a:t>Score/ ESG  rating/ performance feedback</a:t>
                      </a:r>
                      <a:endParaRPr lang="en-US" sz="700">
                        <a:solidFill>
                          <a:schemeClr val="tx1"/>
                        </a:solidFill>
                        <a:latin typeface="+mn-lt"/>
                      </a:endParaRPr>
                    </a:p>
                  </a:txBody>
                  <a:tcPr anchor="ctr">
                    <a:solidFill>
                      <a:schemeClr val="accent2">
                        <a:lumMod val="20000"/>
                        <a:lumOff val="80000"/>
                      </a:schemeClr>
                    </a:solidFill>
                  </a:tcPr>
                </a:tc>
                <a:tc>
                  <a:txBody>
                    <a:bodyPr/>
                    <a:lstStyle/>
                    <a:p>
                      <a:pPr algn="ctr" fontAlgn="b"/>
                      <a:r>
                        <a:rPr lang="en-IN" sz="700" b="0" i="0" u="none" strike="noStrike" dirty="0">
                          <a:solidFill>
                            <a:schemeClr val="tx1"/>
                          </a:solidFill>
                          <a:effectLst/>
                          <a:latin typeface="+mn-lt"/>
                        </a:rPr>
                        <a:t>rating platform/ methodology and assessment model/ </a:t>
                      </a:r>
                      <a:r>
                        <a:rPr lang="en-IN" sz="700" b="0" i="0" u="none" strike="noStrike" dirty="0" err="1">
                          <a:solidFill>
                            <a:schemeClr val="tx1"/>
                          </a:solidFill>
                          <a:effectLst/>
                          <a:latin typeface="+mn-lt"/>
                        </a:rPr>
                        <a:t>engement</a:t>
                      </a:r>
                      <a:r>
                        <a:rPr lang="en-IN" sz="700" b="0" i="0" u="none" strike="noStrike" dirty="0">
                          <a:solidFill>
                            <a:schemeClr val="tx1"/>
                          </a:solidFill>
                          <a:effectLst/>
                          <a:latin typeface="+mn-lt"/>
                        </a:rPr>
                        <a:t> and support services/ </a:t>
                      </a:r>
                    </a:p>
                  </a:txBody>
                  <a:tcPr marL="6350" marR="6350" marT="6350" marB="0" anchor="ctr">
                    <a:solidFill>
                      <a:schemeClr val="accent2">
                        <a:lumMod val="20000"/>
                        <a:lumOff val="80000"/>
                      </a:schemeClr>
                    </a:solidFill>
                  </a:tcPr>
                </a:tc>
                <a:extLst>
                  <a:ext uri="{0D108BD9-81ED-4DB2-BD59-A6C34878D82A}">
                    <a16:rowId xmlns:a16="http://schemas.microsoft.com/office/drawing/2014/main" val="3224786472"/>
                  </a:ext>
                </a:extLst>
              </a:tr>
              <a:tr h="588756">
                <a:tc>
                  <a:txBody>
                    <a:bodyPr/>
                    <a:lstStyle/>
                    <a:p>
                      <a:pPr algn="ctr"/>
                      <a:r>
                        <a:rPr lang="en-US" sz="700" b="1" dirty="0">
                          <a:solidFill>
                            <a:schemeClr val="bg1"/>
                          </a:solidFill>
                          <a:latin typeface="+mn-lt"/>
                        </a:rPr>
                        <a:t>USP</a:t>
                      </a:r>
                    </a:p>
                  </a:txBody>
                  <a:tcPr anchor="ctr">
                    <a:solidFill>
                      <a:schemeClr val="accent2"/>
                    </a:solidFill>
                  </a:tcPr>
                </a:tc>
                <a:tc>
                  <a:txBody>
                    <a:bodyPr/>
                    <a:lstStyle/>
                    <a:p>
                      <a:pPr algn="ctr"/>
                      <a:r>
                        <a:rPr lang="en-IN" sz="700" dirty="0">
                          <a:solidFill>
                            <a:schemeClr val="tx1"/>
                          </a:solidFill>
                          <a:latin typeface="+mn-lt"/>
                        </a:rPr>
                        <a:t>ESG and </a:t>
                      </a:r>
                      <a:r>
                        <a:rPr lang="en-IN" sz="700" dirty="0" err="1">
                          <a:solidFill>
                            <a:schemeClr val="tx1"/>
                          </a:solidFill>
                          <a:latin typeface="+mn-lt"/>
                        </a:rPr>
                        <a:t>suuplier</a:t>
                      </a:r>
                      <a:r>
                        <a:rPr lang="en-IN" sz="700" dirty="0">
                          <a:solidFill>
                            <a:schemeClr val="tx1"/>
                          </a:solidFill>
                          <a:latin typeface="+mn-lt"/>
                        </a:rPr>
                        <a:t> reporting , demand forecasting- what-if analysis and compare scenarios</a:t>
                      </a:r>
                    </a:p>
                    <a:p>
                      <a:pPr algn="ctr"/>
                      <a:r>
                        <a:rPr lang="en-IN" sz="700" dirty="0">
                          <a:solidFill>
                            <a:schemeClr val="tx1"/>
                          </a:solidFill>
                          <a:latin typeface="+mn-lt"/>
                        </a:rPr>
                        <a:t>create action plan and track its execution</a:t>
                      </a:r>
                    </a:p>
                  </a:txBody>
                  <a:tcPr anchor="ctr"/>
                </a:tc>
                <a:tc>
                  <a:txBody>
                    <a:bodyPr/>
                    <a:lstStyle/>
                    <a:p>
                      <a:pPr algn="ctr"/>
                      <a:r>
                        <a:rPr lang="en-IN" sz="700" dirty="0">
                          <a:solidFill>
                            <a:schemeClr val="tx1"/>
                          </a:solidFill>
                          <a:latin typeface="+mn-lt"/>
                        </a:rPr>
                        <a:t>ESG, carbon, green building, supplier assessment.</a:t>
                      </a:r>
                      <a:endParaRPr lang="en-US" sz="700" dirty="0">
                        <a:solidFill>
                          <a:schemeClr val="tx1"/>
                        </a:solidFill>
                        <a:latin typeface="+mn-lt"/>
                      </a:endParaRPr>
                    </a:p>
                  </a:txBody>
                  <a:tcPr anchor="ctr"/>
                </a:tc>
                <a:tc>
                  <a:txBody>
                    <a:bodyPr/>
                    <a:lstStyle/>
                    <a:p>
                      <a:pPr algn="ctr" fontAlgn="ctr"/>
                      <a:r>
                        <a:rPr lang="en-IN" sz="700" b="0" i="0" u="none" strike="noStrike" dirty="0">
                          <a:solidFill>
                            <a:schemeClr val="tx1"/>
                          </a:solidFill>
                          <a:effectLst/>
                          <a:latin typeface="+mn-lt"/>
                        </a:rPr>
                        <a:t>ESG reporting, carbon,  and Apply your custom scoring methodology to rate or risk categorize suppliers</a:t>
                      </a:r>
                    </a:p>
                  </a:txBody>
                  <a:tcPr marL="6350" marR="6350" marT="6350" marB="0" anchor="ctr"/>
                </a:tc>
                <a:tc>
                  <a:txBody>
                    <a:bodyPr/>
                    <a:lstStyle/>
                    <a:p>
                      <a:pPr algn="ctr"/>
                      <a:r>
                        <a:rPr lang="en-IN" sz="700" dirty="0">
                          <a:solidFill>
                            <a:schemeClr val="tx1"/>
                          </a:solidFill>
                          <a:latin typeface="+mn-lt"/>
                        </a:rPr>
                        <a:t>Carbon reporting for organisation and product level.</a:t>
                      </a:r>
                      <a:endParaRPr lang="en-US" sz="700" dirty="0">
                        <a:solidFill>
                          <a:schemeClr val="tx1"/>
                        </a:solidFill>
                        <a:latin typeface="+mn-lt"/>
                      </a:endParaRPr>
                    </a:p>
                  </a:txBody>
                  <a:tcPr anchor="ctr"/>
                </a:tc>
                <a:tc>
                  <a:txBody>
                    <a:bodyPr/>
                    <a:lstStyle/>
                    <a:p>
                      <a:pPr algn="ctr"/>
                      <a:r>
                        <a:rPr lang="en-US" sz="700">
                          <a:solidFill>
                            <a:schemeClr val="tx1"/>
                          </a:solidFill>
                          <a:latin typeface="+mn-lt"/>
                        </a:rPr>
                        <a:t>Validate and audit suppliers</a:t>
                      </a:r>
                    </a:p>
                  </a:txBody>
                  <a:tcPr anchor="ctr"/>
                </a:tc>
                <a:tc>
                  <a:txBody>
                    <a:bodyPr/>
                    <a:lstStyle/>
                    <a:p>
                      <a:pPr algn="ctr"/>
                      <a:r>
                        <a:rPr lang="en-IN" sz="700" dirty="0">
                          <a:solidFill>
                            <a:schemeClr val="tx1"/>
                          </a:solidFill>
                          <a:latin typeface="+mn-lt"/>
                        </a:rPr>
                        <a:t>benchmark: with </a:t>
                      </a:r>
                      <a:r>
                        <a:rPr lang="en-IN" sz="700" dirty="0" err="1">
                          <a:solidFill>
                            <a:schemeClr val="tx1"/>
                          </a:solidFill>
                          <a:latin typeface="+mn-lt"/>
                        </a:rPr>
                        <a:t>insudtry</a:t>
                      </a:r>
                      <a:r>
                        <a:rPr lang="en-IN" sz="700" dirty="0">
                          <a:solidFill>
                            <a:schemeClr val="tx1"/>
                          </a:solidFill>
                          <a:latin typeface="+mn-lt"/>
                        </a:rPr>
                        <a:t> or country</a:t>
                      </a:r>
                    </a:p>
                    <a:p>
                      <a:pPr algn="ctr"/>
                      <a:endParaRPr lang="en-US" sz="700" dirty="0">
                        <a:solidFill>
                          <a:schemeClr val="tx1"/>
                        </a:solidFill>
                        <a:latin typeface="+mn-lt"/>
                      </a:endParaRPr>
                    </a:p>
                  </a:txBody>
                  <a:tcPr anchor="ctr"/>
                </a:tc>
                <a:extLst>
                  <a:ext uri="{0D108BD9-81ED-4DB2-BD59-A6C34878D82A}">
                    <a16:rowId xmlns:a16="http://schemas.microsoft.com/office/drawing/2014/main" val="4162610018"/>
                  </a:ext>
                </a:extLst>
              </a:tr>
              <a:tr h="474718">
                <a:tc>
                  <a:txBody>
                    <a:bodyPr/>
                    <a:lstStyle/>
                    <a:p>
                      <a:pPr algn="ctr"/>
                      <a:r>
                        <a:rPr lang="en-US" sz="700" b="1" dirty="0">
                          <a:solidFill>
                            <a:schemeClr val="bg1"/>
                          </a:solidFill>
                          <a:latin typeface="+mn-lt"/>
                        </a:rPr>
                        <a:t>ESG related</a:t>
                      </a:r>
                    </a:p>
                  </a:txBody>
                  <a:tcPr anchor="ctr">
                    <a:solidFill>
                      <a:schemeClr val="accent2"/>
                    </a:solidFill>
                  </a:tcPr>
                </a:tc>
                <a:tc>
                  <a:txBody>
                    <a:bodyPr/>
                    <a:lstStyle/>
                    <a:p>
                      <a:pPr algn="ctr"/>
                      <a:r>
                        <a:rPr lang="en-US" sz="700">
                          <a:solidFill>
                            <a:schemeClr val="tx1"/>
                          </a:solidFill>
                          <a:latin typeface="+mn-lt"/>
                        </a:rPr>
                        <a:t>Higher visibility into the operations of the suppliers</a:t>
                      </a:r>
                    </a:p>
                  </a:txBody>
                  <a:tcPr anchor="ctr">
                    <a:solidFill>
                      <a:schemeClr val="accent2">
                        <a:lumMod val="20000"/>
                        <a:lumOff val="80000"/>
                      </a:schemeClr>
                    </a:solidFill>
                  </a:tcPr>
                </a:tc>
                <a:tc>
                  <a:txBody>
                    <a:bodyPr/>
                    <a:lstStyle/>
                    <a:p>
                      <a:pPr algn="ctr"/>
                      <a:r>
                        <a:rPr lang="en-IN" sz="700" dirty="0">
                          <a:solidFill>
                            <a:schemeClr val="tx1"/>
                          </a:solidFill>
                          <a:latin typeface="+mn-lt"/>
                        </a:rPr>
                        <a:t>Scope 1,2,3 and ESG reporting</a:t>
                      </a:r>
                      <a:endParaRPr lang="en-US" sz="700" dirty="0">
                        <a:solidFill>
                          <a:schemeClr val="tx1"/>
                        </a:solidFill>
                        <a:latin typeface="+mn-lt"/>
                      </a:endParaRPr>
                    </a:p>
                  </a:txBody>
                  <a:tcPr anchor="ctr">
                    <a:solidFill>
                      <a:schemeClr val="accent2">
                        <a:lumMod val="20000"/>
                        <a:lumOff val="80000"/>
                      </a:schemeClr>
                    </a:solidFill>
                  </a:tcPr>
                </a:tc>
                <a:tc>
                  <a:txBody>
                    <a:bodyPr/>
                    <a:lstStyle/>
                    <a:p>
                      <a:pPr algn="ctr" fontAlgn="ctr"/>
                      <a:r>
                        <a:rPr lang="en-IN" sz="700" b="0" i="0" u="none" strike="noStrike">
                          <a:solidFill>
                            <a:schemeClr val="tx1"/>
                          </a:solidFill>
                          <a:effectLst/>
                          <a:latin typeface="+mn-lt"/>
                        </a:rPr>
                        <a:t>Calculate supplier level impacts for any KPI of interest (e.g., water, carbon) and aggregate this up to give a total supply chain footprint</a:t>
                      </a:r>
                    </a:p>
                  </a:txBody>
                  <a:tcPr marL="6350" marR="6350" marT="6350" marB="0" anchor="ctr">
                    <a:solidFill>
                      <a:schemeClr val="accent2">
                        <a:lumMod val="20000"/>
                        <a:lumOff val="80000"/>
                      </a:schemeClr>
                    </a:solidFill>
                  </a:tcPr>
                </a:tc>
                <a:tc>
                  <a:txBody>
                    <a:bodyPr/>
                    <a:lstStyle/>
                    <a:p>
                      <a:pPr algn="ctr"/>
                      <a:r>
                        <a:rPr lang="en-IN" sz="700" dirty="0">
                          <a:solidFill>
                            <a:schemeClr val="tx1"/>
                          </a:solidFill>
                          <a:latin typeface="+mn-lt"/>
                        </a:rPr>
                        <a:t>ESG parameters not available. Only carbon  and no supply chain assessment </a:t>
                      </a:r>
                      <a:r>
                        <a:rPr lang="en-IN" sz="700" dirty="0" err="1">
                          <a:solidFill>
                            <a:schemeClr val="tx1"/>
                          </a:solidFill>
                          <a:latin typeface="+mn-lt"/>
                        </a:rPr>
                        <a:t>capaability</a:t>
                      </a:r>
                      <a:endParaRPr lang="en-US" sz="700" dirty="0">
                        <a:solidFill>
                          <a:schemeClr val="tx1"/>
                        </a:solidFill>
                        <a:latin typeface="+mn-lt"/>
                      </a:endParaRPr>
                    </a:p>
                  </a:txBody>
                  <a:tcPr anchor="c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solidFill>
                            <a:schemeClr val="tx1"/>
                          </a:solidFill>
                          <a:latin typeface="+mn-lt"/>
                        </a:rPr>
                        <a:t>ESG  rating, no </a:t>
                      </a:r>
                      <a:r>
                        <a:rPr lang="en-US" sz="700" dirty="0" err="1">
                          <a:solidFill>
                            <a:schemeClr val="tx1"/>
                          </a:solidFill>
                          <a:latin typeface="+mn-lt"/>
                        </a:rPr>
                        <a:t>esg</a:t>
                      </a:r>
                      <a:r>
                        <a:rPr lang="en-US" sz="700" dirty="0">
                          <a:solidFill>
                            <a:schemeClr val="tx1"/>
                          </a:solidFill>
                          <a:latin typeface="+mn-lt"/>
                        </a:rPr>
                        <a:t> reporting for organization.</a:t>
                      </a:r>
                    </a:p>
                    <a:p>
                      <a:pPr algn="ctr"/>
                      <a:endParaRPr lang="en-US" sz="700" dirty="0">
                        <a:solidFill>
                          <a:schemeClr val="tx1"/>
                        </a:solidFill>
                        <a:latin typeface="+mn-lt"/>
                      </a:endParaRPr>
                    </a:p>
                  </a:txBody>
                  <a:tcPr anchor="ctr">
                    <a:solidFill>
                      <a:schemeClr val="accent2">
                        <a:lumMod val="20000"/>
                        <a:lumOff val="80000"/>
                      </a:schemeClr>
                    </a:solidFill>
                  </a:tcPr>
                </a:tc>
                <a:tc>
                  <a:txBody>
                    <a:bodyPr/>
                    <a:lstStyle/>
                    <a:p>
                      <a:pPr algn="ctr"/>
                      <a:r>
                        <a:rPr lang="en-IN" sz="700" dirty="0">
                          <a:solidFill>
                            <a:schemeClr val="tx1"/>
                          </a:solidFill>
                          <a:latin typeface="+mn-lt"/>
                        </a:rPr>
                        <a:t>scorecard: on 4 themes, </a:t>
                      </a:r>
                      <a:r>
                        <a:rPr lang="en-IN" sz="700" dirty="0" err="1">
                          <a:solidFill>
                            <a:schemeClr val="tx1"/>
                          </a:solidFill>
                          <a:latin typeface="+mn-lt"/>
                        </a:rPr>
                        <a:t>envi</a:t>
                      </a:r>
                      <a:r>
                        <a:rPr lang="en-IN" sz="700" dirty="0">
                          <a:solidFill>
                            <a:schemeClr val="tx1"/>
                          </a:solidFill>
                          <a:latin typeface="+mn-lt"/>
                        </a:rPr>
                        <a:t>, </a:t>
                      </a:r>
                      <a:r>
                        <a:rPr lang="en-IN" sz="700" dirty="0" err="1">
                          <a:solidFill>
                            <a:schemeClr val="tx1"/>
                          </a:solidFill>
                          <a:latin typeface="+mn-lt"/>
                        </a:rPr>
                        <a:t>labor</a:t>
                      </a:r>
                      <a:r>
                        <a:rPr lang="en-IN" sz="700" dirty="0">
                          <a:solidFill>
                            <a:schemeClr val="tx1"/>
                          </a:solidFill>
                          <a:latin typeface="+mn-lt"/>
                        </a:rPr>
                        <a:t> &amp;</a:t>
                      </a:r>
                      <a:r>
                        <a:rPr lang="en-IN" sz="700" dirty="0" err="1">
                          <a:solidFill>
                            <a:schemeClr val="tx1"/>
                          </a:solidFill>
                          <a:latin typeface="+mn-lt"/>
                        </a:rPr>
                        <a:t>humarn</a:t>
                      </a:r>
                      <a:r>
                        <a:rPr lang="en-IN" sz="700" dirty="0">
                          <a:solidFill>
                            <a:schemeClr val="tx1"/>
                          </a:solidFill>
                          <a:latin typeface="+mn-lt"/>
                        </a:rPr>
                        <a:t> right, ethics, sustainable procurement</a:t>
                      </a:r>
                    </a:p>
                    <a:p>
                      <a:pPr algn="ctr"/>
                      <a:endParaRPr lang="en-US" sz="700" dirty="0">
                        <a:solidFill>
                          <a:schemeClr val="tx1"/>
                        </a:solidFill>
                        <a:latin typeface="+mn-lt"/>
                      </a:endParaRPr>
                    </a:p>
                  </a:txBody>
                  <a:tcPr anchor="ctr">
                    <a:solidFill>
                      <a:schemeClr val="accent2">
                        <a:lumMod val="20000"/>
                        <a:lumOff val="80000"/>
                      </a:schemeClr>
                    </a:solidFill>
                  </a:tcPr>
                </a:tc>
                <a:extLst>
                  <a:ext uri="{0D108BD9-81ED-4DB2-BD59-A6C34878D82A}">
                    <a16:rowId xmlns:a16="http://schemas.microsoft.com/office/drawing/2014/main" val="492181405"/>
                  </a:ext>
                </a:extLst>
              </a:tr>
              <a:tr h="196649">
                <a:tc>
                  <a:txBody>
                    <a:bodyPr/>
                    <a:lstStyle/>
                    <a:p>
                      <a:pPr algn="ctr"/>
                      <a:r>
                        <a:rPr lang="en-US" sz="700" b="1" dirty="0">
                          <a:solidFill>
                            <a:schemeClr val="bg1"/>
                          </a:solidFill>
                          <a:latin typeface="+mn-lt"/>
                        </a:rPr>
                        <a:t>gaps</a:t>
                      </a:r>
                    </a:p>
                  </a:txBody>
                  <a:tcPr anchor="ctr">
                    <a:solidFill>
                      <a:schemeClr val="accent2"/>
                    </a:solidFill>
                  </a:tcPr>
                </a:tc>
                <a:tc>
                  <a:txBody>
                    <a:bodyPr/>
                    <a:lstStyle/>
                    <a:p>
                      <a:pPr algn="ctr"/>
                      <a:r>
                        <a:rPr lang="en-US" sz="700">
                          <a:solidFill>
                            <a:schemeClr val="tx1"/>
                          </a:solidFill>
                          <a:latin typeface="+mn-lt"/>
                        </a:rPr>
                        <a:t>ESG reporting</a:t>
                      </a:r>
                    </a:p>
                  </a:txBody>
                  <a:tcPr anchor="ctr"/>
                </a:tc>
                <a:tc>
                  <a:txBody>
                    <a:bodyPr/>
                    <a:lstStyle/>
                    <a:p>
                      <a:pPr algn="ctr"/>
                      <a:r>
                        <a:rPr lang="en-US" sz="700" dirty="0">
                          <a:solidFill>
                            <a:schemeClr val="tx1"/>
                          </a:solidFill>
                          <a:latin typeface="+mn-lt"/>
                        </a:rPr>
                        <a:t>Demand forecasting, </a:t>
                      </a:r>
                    </a:p>
                  </a:txBody>
                  <a:tcPr anchor="ctr"/>
                </a:tc>
                <a:tc>
                  <a:txBody>
                    <a:bodyPr/>
                    <a:lstStyle/>
                    <a:p>
                      <a:pPr algn="ctr"/>
                      <a:r>
                        <a:rPr lang="en-US" sz="700">
                          <a:solidFill>
                            <a:schemeClr val="tx1"/>
                          </a:solidFill>
                          <a:latin typeface="+mn-lt"/>
                        </a:rPr>
                        <a:t>Highly dependent on supplier self evaluation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solidFill>
                            <a:schemeClr val="tx1"/>
                          </a:solidFill>
                          <a:latin typeface="+mn-lt"/>
                        </a:rPr>
                        <a:t>, ESG Reporting, supply chain assessment</a:t>
                      </a:r>
                    </a:p>
                  </a:txBody>
                  <a:tcPr anchor="ctr"/>
                </a:tc>
                <a:tc>
                  <a:txBody>
                    <a:bodyPr/>
                    <a:lstStyle/>
                    <a:p>
                      <a:pPr algn="ctr"/>
                      <a:r>
                        <a:rPr lang="en-IN" sz="700">
                          <a:solidFill>
                            <a:schemeClr val="tx1"/>
                          </a:solidFill>
                          <a:latin typeface="+mn-lt"/>
                        </a:rPr>
                        <a:t>Highly dependent on supplier self evaluation</a:t>
                      </a:r>
                    </a:p>
                  </a:txBody>
                  <a:tcPr anchor="ctr"/>
                </a:tc>
                <a:tc>
                  <a:txBody>
                    <a:bodyPr/>
                    <a:lstStyle/>
                    <a:p>
                      <a:pPr algn="ctr"/>
                      <a:r>
                        <a:rPr lang="en-US" sz="700" dirty="0">
                          <a:solidFill>
                            <a:schemeClr val="tx1"/>
                          </a:solidFill>
                          <a:latin typeface="+mn-lt"/>
                        </a:rPr>
                        <a:t>Demand forecasting, no </a:t>
                      </a:r>
                      <a:r>
                        <a:rPr lang="en-US" sz="700" dirty="0" err="1">
                          <a:solidFill>
                            <a:schemeClr val="tx1"/>
                          </a:solidFill>
                          <a:latin typeface="+mn-lt"/>
                        </a:rPr>
                        <a:t>esg</a:t>
                      </a:r>
                      <a:r>
                        <a:rPr lang="en-US" sz="700" dirty="0">
                          <a:solidFill>
                            <a:schemeClr val="tx1"/>
                          </a:solidFill>
                          <a:latin typeface="+mn-lt"/>
                        </a:rPr>
                        <a:t> reporting for organization.</a:t>
                      </a:r>
                    </a:p>
                    <a:p>
                      <a:pPr algn="ctr"/>
                      <a:endParaRPr lang="en-US" sz="700" dirty="0">
                        <a:solidFill>
                          <a:schemeClr val="tx1"/>
                        </a:solidFill>
                        <a:latin typeface="+mn-lt"/>
                      </a:endParaRPr>
                    </a:p>
                  </a:txBody>
                  <a:tcPr anchor="ctr"/>
                </a:tc>
                <a:extLst>
                  <a:ext uri="{0D108BD9-81ED-4DB2-BD59-A6C34878D82A}">
                    <a16:rowId xmlns:a16="http://schemas.microsoft.com/office/drawing/2014/main" val="819255138"/>
                  </a:ext>
                </a:extLst>
              </a:tr>
              <a:tr h="413464">
                <a:tc>
                  <a:txBody>
                    <a:bodyPr/>
                    <a:lstStyle/>
                    <a:p>
                      <a:pPr algn="ctr"/>
                      <a:r>
                        <a:rPr lang="en-US" sz="700" b="1" dirty="0">
                          <a:solidFill>
                            <a:schemeClr val="bg1"/>
                          </a:solidFill>
                          <a:latin typeface="+mn-lt"/>
                        </a:rPr>
                        <a:t>Point of Difference with proposed solution</a:t>
                      </a:r>
                    </a:p>
                  </a:txBody>
                  <a:tcPr anchor="ctr">
                    <a:solidFill>
                      <a:schemeClr val="accent2"/>
                    </a:solidFill>
                  </a:tcPr>
                </a:tc>
                <a:tc>
                  <a:txBody>
                    <a:bodyPr/>
                    <a:lstStyle/>
                    <a:p>
                      <a:pPr algn="ctr"/>
                      <a:r>
                        <a:rPr lang="en-IN" sz="700" dirty="0">
                          <a:solidFill>
                            <a:schemeClr val="tx1"/>
                          </a:solidFill>
                          <a:latin typeface="+mn-lt"/>
                        </a:rPr>
                        <a:t>Optimum inventory levels</a:t>
                      </a:r>
                    </a:p>
                    <a:p>
                      <a:pPr algn="ctr"/>
                      <a:r>
                        <a:rPr lang="en-IN" sz="700" dirty="0">
                          <a:solidFill>
                            <a:schemeClr val="tx1"/>
                          </a:solidFill>
                          <a:latin typeface="+mn-lt"/>
                        </a:rPr>
                        <a:t>smart alerts</a:t>
                      </a:r>
                    </a:p>
                    <a:p>
                      <a:pPr algn="ctr"/>
                      <a:r>
                        <a:rPr lang="en-IN" sz="700" dirty="0">
                          <a:solidFill>
                            <a:schemeClr val="tx1"/>
                          </a:solidFill>
                          <a:latin typeface="+mn-lt"/>
                        </a:rPr>
                        <a:t>Run simulations of demand</a:t>
                      </a:r>
                    </a:p>
                  </a:txBody>
                  <a:tcPr anchor="ctr"/>
                </a:tc>
                <a:tc>
                  <a:txBody>
                    <a:bodyPr/>
                    <a:lstStyle/>
                    <a:p>
                      <a:pPr algn="ctr"/>
                      <a:r>
                        <a:rPr lang="en-IN" sz="700" dirty="0">
                          <a:solidFill>
                            <a:schemeClr val="tx1"/>
                          </a:solidFill>
                          <a:latin typeface="+mn-lt"/>
                        </a:rPr>
                        <a:t>Emissions management</a:t>
                      </a:r>
                    </a:p>
                    <a:p>
                      <a:pPr algn="ctr"/>
                      <a:r>
                        <a:rPr lang="en-IN" sz="700" dirty="0">
                          <a:solidFill>
                            <a:schemeClr val="tx1"/>
                          </a:solidFill>
                          <a:latin typeface="+mn-lt"/>
                        </a:rPr>
                        <a:t>Decarbonization, Building management</a:t>
                      </a:r>
                    </a:p>
                  </a:txBody>
                  <a:tcPr anchor="ctr"/>
                </a:tc>
                <a:tc>
                  <a:txBody>
                    <a:bodyPr/>
                    <a:lstStyle/>
                    <a:p>
                      <a:pPr algn="ctr"/>
                      <a:r>
                        <a:rPr lang="en-IN" sz="700">
                          <a:solidFill>
                            <a:schemeClr val="tx1"/>
                          </a:solidFill>
                          <a:latin typeface="+mn-lt"/>
                        </a:rPr>
                        <a:t>Assign corrective actions and improvement plans with a record of activity </a:t>
                      </a:r>
                    </a:p>
                    <a:p>
                      <a:pPr algn="ctr"/>
                      <a:endParaRPr lang="en-US" sz="700">
                        <a:solidFill>
                          <a:schemeClr val="tx1"/>
                        </a:solidFill>
                        <a:latin typeface="+mn-lt"/>
                      </a:endParaRPr>
                    </a:p>
                  </a:txBody>
                  <a:tcPr anchor="ctr"/>
                </a:tc>
                <a:tc>
                  <a:txBody>
                    <a:bodyPr/>
                    <a:lstStyle/>
                    <a:p>
                      <a:pPr algn="ctr"/>
                      <a:r>
                        <a:rPr lang="en-IN" sz="700" dirty="0">
                          <a:solidFill>
                            <a:schemeClr val="tx1"/>
                          </a:solidFill>
                          <a:latin typeface="+mn-lt"/>
                        </a:rPr>
                        <a:t>Emissions management</a:t>
                      </a:r>
                    </a:p>
                    <a:p>
                      <a:pPr algn="ctr"/>
                      <a:r>
                        <a:rPr lang="en-IN" sz="700" dirty="0">
                          <a:solidFill>
                            <a:schemeClr val="tx1"/>
                          </a:solidFill>
                          <a:latin typeface="+mn-lt"/>
                        </a:rPr>
                        <a:t>Decarbonization</a:t>
                      </a:r>
                    </a:p>
                    <a:p>
                      <a:pPr algn="ctr"/>
                      <a:endParaRPr lang="en-US" sz="700" dirty="0">
                        <a:solidFill>
                          <a:schemeClr val="tx1"/>
                        </a:solidFill>
                        <a:latin typeface="+mn-lt"/>
                      </a:endParaRPr>
                    </a:p>
                  </a:txBody>
                  <a:tcPr anchor="ctr"/>
                </a:tc>
                <a:tc>
                  <a:txBody>
                    <a:bodyPr/>
                    <a:lstStyle/>
                    <a:p>
                      <a:pPr algn="ctr"/>
                      <a:r>
                        <a:rPr lang="en-US" sz="700">
                          <a:solidFill>
                            <a:schemeClr val="tx1"/>
                          </a:solidFill>
                          <a:latin typeface="+mn-lt"/>
                        </a:rPr>
                        <a:t>Core pre-qualification questions/ Business critical questions/ Buyer specific questions</a:t>
                      </a:r>
                    </a:p>
                  </a:txBody>
                  <a:tcPr anchor="ctr"/>
                </a:tc>
                <a:tc>
                  <a:txBody>
                    <a:bodyPr/>
                    <a:lstStyle/>
                    <a:p>
                      <a:pPr algn="ctr"/>
                      <a:r>
                        <a:rPr lang="en-IN" sz="700" dirty="0">
                          <a:solidFill>
                            <a:schemeClr val="tx1"/>
                          </a:solidFill>
                          <a:latin typeface="+mn-lt"/>
                        </a:rPr>
                        <a:t>insight: on strength and weakness</a:t>
                      </a:r>
                    </a:p>
                    <a:p>
                      <a:pPr algn="ctr"/>
                      <a:r>
                        <a:rPr lang="en-IN" sz="700" dirty="0">
                          <a:solidFill>
                            <a:schemeClr val="tx1"/>
                          </a:solidFill>
                          <a:latin typeface="+mn-lt"/>
                        </a:rPr>
                        <a:t>news and updates: 360 live news</a:t>
                      </a:r>
                    </a:p>
                    <a:p>
                      <a:pPr algn="ctr"/>
                      <a:endParaRPr lang="en-US" sz="700" dirty="0">
                        <a:solidFill>
                          <a:schemeClr val="tx1"/>
                        </a:solidFill>
                        <a:latin typeface="+mn-lt"/>
                      </a:endParaRPr>
                    </a:p>
                  </a:txBody>
                  <a:tcPr anchor="ctr"/>
                </a:tc>
                <a:extLst>
                  <a:ext uri="{0D108BD9-81ED-4DB2-BD59-A6C34878D82A}">
                    <a16:rowId xmlns:a16="http://schemas.microsoft.com/office/drawing/2014/main" val="3108291393"/>
                  </a:ext>
                </a:extLst>
              </a:tr>
            </a:tbl>
          </a:graphicData>
        </a:graphic>
      </p:graphicFrame>
      <p:pic>
        <p:nvPicPr>
          <p:cNvPr id="4" name="Picture 3">
            <a:extLst>
              <a:ext uri="{FF2B5EF4-FFF2-40B4-BE49-F238E27FC236}">
                <a16:creationId xmlns:a16="http://schemas.microsoft.com/office/drawing/2014/main" id="{1BD9ABDC-E6F0-F4E9-C822-C34B010160CA}"/>
              </a:ext>
            </a:extLst>
          </p:cNvPr>
          <p:cNvPicPr>
            <a:picLocks noChangeAspect="1"/>
          </p:cNvPicPr>
          <p:nvPr/>
        </p:nvPicPr>
        <p:blipFill>
          <a:blip r:embed="rId4"/>
          <a:stretch>
            <a:fillRect/>
          </a:stretch>
        </p:blipFill>
        <p:spPr>
          <a:xfrm>
            <a:off x="8411919" y="-5912"/>
            <a:ext cx="520727" cy="3492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accent2"/>
                </a:solidFill>
                <a:highlight>
                  <a:srgbClr val="FFFFFF"/>
                </a:highlight>
              </a:rPr>
              <a:t>Tools or resources</a:t>
            </a:r>
            <a:endParaRPr sz="2000" dirty="0">
              <a:solidFill>
                <a:schemeClr val="accent2"/>
              </a:solidFill>
            </a:endParaRPr>
          </a:p>
        </p:txBody>
      </p:sp>
      <p:sp>
        <p:nvSpPr>
          <p:cNvPr id="366" name="Google Shape;366;p5"/>
          <p:cNvSpPr txBox="1">
            <a:spLocks noGrp="1"/>
          </p:cNvSpPr>
          <p:nvPr>
            <p:ph type="title"/>
          </p:nvPr>
        </p:nvSpPr>
        <p:spPr>
          <a:xfrm>
            <a:off x="0" y="4623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Rectangle: Rounded Corners 4">
            <a:extLst>
              <a:ext uri="{FF2B5EF4-FFF2-40B4-BE49-F238E27FC236}">
                <a16:creationId xmlns:a16="http://schemas.microsoft.com/office/drawing/2014/main" id="{DEE52B55-F15F-70D2-A671-581280710178}"/>
              </a:ext>
            </a:extLst>
          </p:cNvPr>
          <p:cNvSpPr/>
          <p:nvPr/>
        </p:nvSpPr>
        <p:spPr>
          <a:xfrm>
            <a:off x="153267" y="1030472"/>
            <a:ext cx="2343630" cy="10988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t>Compute</a:t>
            </a:r>
          </a:p>
          <a:p>
            <a:pPr algn="ctr"/>
            <a:r>
              <a:rPr lang="en-IN" sz="1050" dirty="0"/>
              <a:t>App Services, Azure Functions, AKS</a:t>
            </a:r>
          </a:p>
        </p:txBody>
      </p:sp>
      <p:sp>
        <p:nvSpPr>
          <p:cNvPr id="10" name="Rectangle: Rounded Corners 9">
            <a:extLst>
              <a:ext uri="{FF2B5EF4-FFF2-40B4-BE49-F238E27FC236}">
                <a16:creationId xmlns:a16="http://schemas.microsoft.com/office/drawing/2014/main" id="{97BF8F63-BBD1-D375-0A20-5D459247765A}"/>
              </a:ext>
            </a:extLst>
          </p:cNvPr>
          <p:cNvSpPr/>
          <p:nvPr/>
        </p:nvSpPr>
        <p:spPr>
          <a:xfrm>
            <a:off x="153267" y="2338586"/>
            <a:ext cx="2343630" cy="10988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t>Event Services</a:t>
            </a:r>
          </a:p>
          <a:p>
            <a:pPr algn="ctr"/>
            <a:r>
              <a:rPr lang="en-IN" sz="1050" dirty="0"/>
              <a:t>Service Bus, Event Hub, Logic Apps</a:t>
            </a:r>
          </a:p>
        </p:txBody>
      </p:sp>
      <p:sp>
        <p:nvSpPr>
          <p:cNvPr id="11" name="Rectangle: Rounded Corners 10">
            <a:extLst>
              <a:ext uri="{FF2B5EF4-FFF2-40B4-BE49-F238E27FC236}">
                <a16:creationId xmlns:a16="http://schemas.microsoft.com/office/drawing/2014/main" id="{FC018418-B14D-821E-723F-7692092BB401}"/>
              </a:ext>
            </a:extLst>
          </p:cNvPr>
          <p:cNvSpPr/>
          <p:nvPr/>
        </p:nvSpPr>
        <p:spPr>
          <a:xfrm>
            <a:off x="2990823" y="1029328"/>
            <a:ext cx="2188149" cy="10988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t>Data</a:t>
            </a:r>
          </a:p>
          <a:p>
            <a:pPr algn="ctr"/>
            <a:r>
              <a:rPr lang="en-IN" sz="1050" dirty="0"/>
              <a:t>Azure Data Factory, Storage Accounts, Azure Analytics, AI, </a:t>
            </a:r>
            <a:r>
              <a:rPr lang="en-IN" sz="1050"/>
              <a:t>Cognitive Services</a:t>
            </a:r>
            <a:endParaRPr lang="en-IN" sz="1050" dirty="0"/>
          </a:p>
        </p:txBody>
      </p:sp>
      <p:sp>
        <p:nvSpPr>
          <p:cNvPr id="12" name="Rectangle: Rounded Corners 11">
            <a:extLst>
              <a:ext uri="{FF2B5EF4-FFF2-40B4-BE49-F238E27FC236}">
                <a16:creationId xmlns:a16="http://schemas.microsoft.com/office/drawing/2014/main" id="{214544FD-18F0-6112-D061-36B9FB61829D}"/>
              </a:ext>
            </a:extLst>
          </p:cNvPr>
          <p:cNvSpPr/>
          <p:nvPr/>
        </p:nvSpPr>
        <p:spPr>
          <a:xfrm>
            <a:off x="2990823" y="2338585"/>
            <a:ext cx="2343630" cy="10988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t>Monitoring &amp; Security</a:t>
            </a:r>
          </a:p>
          <a:p>
            <a:pPr algn="ctr"/>
            <a:r>
              <a:rPr lang="en-IN" sz="1050" dirty="0"/>
              <a:t>Azure App Insights, Key Vault, Private Endpoints, Azure AD, Notifications &amp; Alerts</a:t>
            </a:r>
          </a:p>
        </p:txBody>
      </p:sp>
      <p:sp>
        <p:nvSpPr>
          <p:cNvPr id="13" name="Rectangle: Rounded Corners 12">
            <a:extLst>
              <a:ext uri="{FF2B5EF4-FFF2-40B4-BE49-F238E27FC236}">
                <a16:creationId xmlns:a16="http://schemas.microsoft.com/office/drawing/2014/main" id="{831137B7-2B72-EC3E-C1D7-ED8F3A1AF705}"/>
              </a:ext>
            </a:extLst>
          </p:cNvPr>
          <p:cNvSpPr/>
          <p:nvPr/>
        </p:nvSpPr>
        <p:spPr>
          <a:xfrm>
            <a:off x="1558164" y="3582333"/>
            <a:ext cx="2343630" cy="1098817"/>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t>Automation</a:t>
            </a:r>
          </a:p>
          <a:p>
            <a:pPr algn="ctr"/>
            <a:r>
              <a:rPr lang="en-IN" sz="1050" dirty="0"/>
              <a:t>Azure DevOps – Pipelines, Dashboards</a:t>
            </a:r>
          </a:p>
        </p:txBody>
      </p:sp>
      <p:sp>
        <p:nvSpPr>
          <p:cNvPr id="14" name="TextBox 13">
            <a:extLst>
              <a:ext uri="{FF2B5EF4-FFF2-40B4-BE49-F238E27FC236}">
                <a16:creationId xmlns:a16="http://schemas.microsoft.com/office/drawing/2014/main" id="{45DA196C-4484-7E01-1C60-02142A07A8A1}"/>
              </a:ext>
            </a:extLst>
          </p:cNvPr>
          <p:cNvSpPr txBox="1"/>
          <p:nvPr/>
        </p:nvSpPr>
        <p:spPr>
          <a:xfrm>
            <a:off x="4121237" y="3572575"/>
            <a:ext cx="5022763" cy="1384995"/>
          </a:xfrm>
          <a:prstGeom prst="rect">
            <a:avLst/>
          </a:prstGeom>
          <a:noFill/>
        </p:spPr>
        <p:txBody>
          <a:bodyPr wrap="square" rtlCol="0">
            <a:spAutoFit/>
          </a:bodyPr>
          <a:lstStyle/>
          <a:p>
            <a:r>
              <a:rPr lang="en-IN" b="1" dirty="0"/>
              <a:t>High availability </a:t>
            </a:r>
            <a:r>
              <a:rPr lang="en-IN" dirty="0"/>
              <a:t>– Zone Redundancy</a:t>
            </a:r>
          </a:p>
          <a:p>
            <a:r>
              <a:rPr lang="en-IN" b="1" dirty="0"/>
              <a:t>Disaster Recovery Readiness </a:t>
            </a:r>
            <a:r>
              <a:rPr lang="en-IN" dirty="0"/>
              <a:t>– Multi region deployments</a:t>
            </a:r>
          </a:p>
          <a:p>
            <a:r>
              <a:rPr lang="en-IN" b="1" dirty="0"/>
              <a:t>Automated deployments </a:t>
            </a:r>
            <a:r>
              <a:rPr lang="en-IN" dirty="0"/>
              <a:t>– Azure DevOps</a:t>
            </a:r>
          </a:p>
          <a:p>
            <a:r>
              <a:rPr lang="en-IN" b="1" dirty="0"/>
              <a:t>Cost optimized </a:t>
            </a:r>
            <a:r>
              <a:rPr lang="en-IN" dirty="0"/>
              <a:t>– Autoscaling, Standard &amp; Premium tiers</a:t>
            </a:r>
          </a:p>
          <a:p>
            <a:r>
              <a:rPr lang="en-IN" b="1" dirty="0"/>
              <a:t>Sustainable</a:t>
            </a:r>
            <a:r>
              <a:rPr lang="en-IN" dirty="0"/>
              <a:t> – Optimized compute, auto shutdown &amp; scale down/in rules</a:t>
            </a:r>
          </a:p>
        </p:txBody>
      </p:sp>
      <p:pic>
        <p:nvPicPr>
          <p:cNvPr id="2" name="Picture 1">
            <a:extLst>
              <a:ext uri="{FF2B5EF4-FFF2-40B4-BE49-F238E27FC236}">
                <a16:creationId xmlns:a16="http://schemas.microsoft.com/office/drawing/2014/main" id="{CA317131-00D4-ECBA-2171-5850A035867C}"/>
              </a:ext>
            </a:extLst>
          </p:cNvPr>
          <p:cNvPicPr>
            <a:picLocks noChangeAspect="1"/>
          </p:cNvPicPr>
          <p:nvPr/>
        </p:nvPicPr>
        <p:blipFill rotWithShape="1">
          <a:blip r:embed="rId4"/>
          <a:srcRect t="14869"/>
          <a:stretch/>
        </p:blipFill>
        <p:spPr>
          <a:xfrm>
            <a:off x="5393828" y="1387366"/>
            <a:ext cx="3596905" cy="20500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accent2"/>
                </a:solidFill>
                <a:highlight>
                  <a:srgbClr val="FFFFFF"/>
                </a:highlight>
              </a:rPr>
              <a:t>Key Differentiators</a:t>
            </a:r>
            <a:endParaRPr sz="2000" dirty="0">
              <a:solidFill>
                <a:schemeClr val="accent2"/>
              </a:solidFill>
            </a:endParaRPr>
          </a:p>
        </p:txBody>
      </p:sp>
      <p:sp>
        <p:nvSpPr>
          <p:cNvPr id="378" name="Google Shape;378;p7"/>
          <p:cNvSpPr txBox="1"/>
          <p:nvPr/>
        </p:nvSpPr>
        <p:spPr>
          <a:xfrm>
            <a:off x="369370" y="663659"/>
            <a:ext cx="8563275" cy="42502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endParaRP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The proposed Solution have 2 modules one focuses on ESG reporting and second Supplier assessment</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Sustainability ACE solution helps to Improves process efficiency by</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171450"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Other competing solutions offer ESG reporting and sustainable procurement assessment capabilities, but they lack automatic target setting functionality. In comparison to competitors, the Sustainability Ace solution will be simpler to use for new users who are unfamiliar with sustainability.</a:t>
            </a:r>
          </a:p>
          <a:p>
            <a:pPr marL="171450"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Automating - Data Aggregation for selection of ESG KPI’s</a:t>
            </a:r>
          </a:p>
          <a:p>
            <a:pPr marL="171450" lvl="8"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Auto Assignment – Internal &amp; External report</a:t>
            </a:r>
          </a:p>
          <a:p>
            <a:pPr marL="171450" lvl="8"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Cascade Goals – Internal &amp; External</a:t>
            </a:r>
          </a:p>
          <a:p>
            <a:pPr marL="171450" lvl="8"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Customized Reporting – Internal &amp; External </a:t>
            </a:r>
            <a:r>
              <a:rPr lang="en-US" i="1" dirty="0">
                <a:latin typeface="Calibri" panose="020F0502020204030204" pitchFamily="34" charset="0"/>
                <a:ea typeface="Calibri" panose="020F0502020204030204" pitchFamily="34" charset="0"/>
                <a:cs typeface="Calibri" panose="020F0502020204030204" pitchFamily="34" charset="0"/>
              </a:rPr>
              <a:t>(Audit &amp; Compliance ready)</a:t>
            </a:r>
          </a:p>
          <a:p>
            <a:pPr marL="171450" lvl="8"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Realtime Dashboards - Goal status tracking &amp; decision making</a:t>
            </a:r>
          </a:p>
          <a:p>
            <a:pPr marL="171450" lvl="8" indent="-171450">
              <a:lnSpc>
                <a:spcPct val="150000"/>
              </a:lnSpc>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Auto Alerts –Periodic alerts and escalations</a:t>
            </a:r>
          </a:p>
          <a:p>
            <a:pPr marL="285750" indent="-285750">
              <a:buFont typeface="Wingdings" panose="05000000000000000000" pitchFamily="2" charset="2"/>
              <a:buChar char="Ø"/>
            </a:pPr>
            <a:endParaRPr lang="en-US" sz="12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a:extLst>
              <a:ext uri="{FF2B5EF4-FFF2-40B4-BE49-F238E27FC236}">
                <a16:creationId xmlns:a16="http://schemas.microsoft.com/office/drawing/2014/main" id="{C8B39068-C9F2-6CFC-4A12-3CB73E895CC4}"/>
              </a:ext>
            </a:extLst>
          </p:cNvPr>
          <p:cNvPicPr>
            <a:picLocks noChangeAspect="1"/>
          </p:cNvPicPr>
          <p:nvPr/>
        </p:nvPicPr>
        <p:blipFill>
          <a:blip r:embed="rId4"/>
          <a:stretch>
            <a:fillRect/>
          </a:stretch>
        </p:blipFill>
        <p:spPr>
          <a:xfrm>
            <a:off x="8411919" y="-5912"/>
            <a:ext cx="520727" cy="3492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15865" y="1193026"/>
            <a:ext cx="4519598" cy="307777"/>
          </a:xfrm>
          <a:prstGeom prst="rect">
            <a:avLst/>
          </a:prstGeom>
          <a:ln>
            <a:solidFill>
              <a:schemeClr val="bg1"/>
            </a:solidFill>
          </a:ln>
        </p:spPr>
        <p:txBody>
          <a:bodyPr vert="horz" wrap="square" lIns="0" tIns="0" rIns="0" bIns="0" rtlCol="0" anchor="ctr">
            <a:spAutoFit/>
          </a:bodyPr>
          <a:lstStyle>
            <a:lvl1pPr>
              <a:spcBef>
                <a:spcPct val="0"/>
              </a:spcBef>
              <a:buNone/>
              <a:defRPr sz="3100" b="1">
                <a:solidFill>
                  <a:srgbClr val="FF6600"/>
                </a:solidFill>
                <a:latin typeface="Trebuchet MS" pitchFamily="34" charset="0"/>
                <a:ea typeface="+mj-ea"/>
                <a:cs typeface="Arial" pitchFamily="34" charset="0"/>
              </a:defRPr>
            </a:lvl1pPr>
          </a:lstStyle>
          <a:p>
            <a:r>
              <a:rPr lang="en-US" sz="2000" dirty="0">
                <a:solidFill>
                  <a:schemeClr val="accent2"/>
                </a:solidFill>
                <a:latin typeface="Calibri" panose="020F0502020204030204" pitchFamily="34" charset="0"/>
                <a:ea typeface="Calibri" panose="020F0502020204030204" pitchFamily="34" charset="0"/>
                <a:cs typeface="Calibri" panose="020F0502020204030204" pitchFamily="34" charset="0"/>
              </a:rPr>
              <a:t>Sustainability ACE - Workflow</a:t>
            </a:r>
            <a:endParaRPr lang="en-IN" sz="20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5D769882-6646-44EA-92EC-243B4C3E735F}"/>
              </a:ext>
            </a:extLst>
          </p:cNvPr>
          <p:cNvSpPr/>
          <p:nvPr/>
        </p:nvSpPr>
        <p:spPr>
          <a:xfrm>
            <a:off x="1496884" y="2954111"/>
            <a:ext cx="1302168" cy="648072"/>
          </a:xfrm>
          <a:prstGeom prst="roundRect">
            <a:avLst/>
          </a:prstGeom>
          <a:solidFill>
            <a:schemeClr val="accent2"/>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Calibri" panose="020F0502020204030204" pitchFamily="34" charset="0"/>
                <a:ea typeface="Calibri" panose="020F0502020204030204" pitchFamily="34" charset="0"/>
                <a:cs typeface="Calibri" panose="020F0502020204030204" pitchFamily="34" charset="0"/>
              </a:rPr>
              <a:t>1. AUTO GOAL ASSIGNMENT </a:t>
            </a:r>
          </a:p>
        </p:txBody>
      </p:sp>
      <p:sp>
        <p:nvSpPr>
          <p:cNvPr id="11" name="Rectangle: Rounded Corners 10">
            <a:extLst>
              <a:ext uri="{FF2B5EF4-FFF2-40B4-BE49-F238E27FC236}">
                <a16:creationId xmlns:a16="http://schemas.microsoft.com/office/drawing/2014/main" id="{63F3DC6B-9508-4F92-A60C-0C84FE9BF869}"/>
              </a:ext>
            </a:extLst>
          </p:cNvPr>
          <p:cNvSpPr/>
          <p:nvPr/>
        </p:nvSpPr>
        <p:spPr>
          <a:xfrm>
            <a:off x="2353223" y="1755065"/>
            <a:ext cx="1368410" cy="648072"/>
          </a:xfrm>
          <a:prstGeom prst="roundRect">
            <a:avLst/>
          </a:prstGeom>
          <a:solidFill>
            <a:schemeClr val="accent2"/>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Calibri" panose="020F0502020204030204" pitchFamily="34" charset="0"/>
                <a:ea typeface="Calibri" panose="020F0502020204030204" pitchFamily="34" charset="0"/>
                <a:cs typeface="Calibri" panose="020F0502020204030204" pitchFamily="34" charset="0"/>
              </a:rPr>
              <a:t>2. DATA CAPTURE (Periodic Tracking)</a:t>
            </a:r>
          </a:p>
        </p:txBody>
      </p:sp>
      <p:sp>
        <p:nvSpPr>
          <p:cNvPr id="12" name="Rectangle: Rounded Corners 11">
            <a:extLst>
              <a:ext uri="{FF2B5EF4-FFF2-40B4-BE49-F238E27FC236}">
                <a16:creationId xmlns:a16="http://schemas.microsoft.com/office/drawing/2014/main" id="{8260F5A3-4F34-48B6-B51D-22E2ACC913A9}"/>
              </a:ext>
            </a:extLst>
          </p:cNvPr>
          <p:cNvSpPr/>
          <p:nvPr/>
        </p:nvSpPr>
        <p:spPr>
          <a:xfrm>
            <a:off x="5322258" y="1752951"/>
            <a:ext cx="1368410" cy="648072"/>
          </a:xfrm>
          <a:prstGeom prst="roundRect">
            <a:avLst/>
          </a:prstGeom>
          <a:solidFill>
            <a:schemeClr val="accent2"/>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Calibri" panose="020F0502020204030204" pitchFamily="34" charset="0"/>
                <a:ea typeface="Calibri" panose="020F0502020204030204" pitchFamily="34" charset="0"/>
                <a:cs typeface="Calibri" panose="020F0502020204030204" pitchFamily="34" charset="0"/>
              </a:rPr>
              <a:t>3. Dashboard</a:t>
            </a:r>
          </a:p>
        </p:txBody>
      </p:sp>
      <p:sp>
        <p:nvSpPr>
          <p:cNvPr id="13" name="Rectangle: Rounded Corners 12">
            <a:extLst>
              <a:ext uri="{FF2B5EF4-FFF2-40B4-BE49-F238E27FC236}">
                <a16:creationId xmlns:a16="http://schemas.microsoft.com/office/drawing/2014/main" id="{273769F0-923F-4790-AED8-F087AF46054D}"/>
              </a:ext>
            </a:extLst>
          </p:cNvPr>
          <p:cNvSpPr/>
          <p:nvPr/>
        </p:nvSpPr>
        <p:spPr>
          <a:xfrm>
            <a:off x="5820403" y="2988229"/>
            <a:ext cx="1272167" cy="701804"/>
          </a:xfrm>
          <a:prstGeom prst="roundRect">
            <a:avLst/>
          </a:prstGeom>
          <a:solidFill>
            <a:schemeClr val="accent2"/>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Calibri" panose="020F0502020204030204" pitchFamily="34" charset="0"/>
                <a:ea typeface="Calibri" panose="020F0502020204030204" pitchFamily="34" charset="0"/>
                <a:cs typeface="Calibri" panose="020F0502020204030204" pitchFamily="34" charset="0"/>
              </a:rPr>
              <a:t>4. AUTO REPORTING</a:t>
            </a:r>
          </a:p>
        </p:txBody>
      </p:sp>
      <p:grpSp>
        <p:nvGrpSpPr>
          <p:cNvPr id="6" name="Group 5">
            <a:extLst>
              <a:ext uri="{FF2B5EF4-FFF2-40B4-BE49-F238E27FC236}">
                <a16:creationId xmlns:a16="http://schemas.microsoft.com/office/drawing/2014/main" id="{D7489D30-10DB-4CBB-B58B-4B95BE2F0F29}"/>
              </a:ext>
            </a:extLst>
          </p:cNvPr>
          <p:cNvGrpSpPr/>
          <p:nvPr/>
        </p:nvGrpSpPr>
        <p:grpSpPr>
          <a:xfrm>
            <a:off x="3147005" y="2610747"/>
            <a:ext cx="2348643" cy="2380356"/>
            <a:chOff x="2931632" y="3429104"/>
            <a:chExt cx="3407202" cy="3453209"/>
          </a:xfrm>
          <a:solidFill>
            <a:schemeClr val="accent2"/>
          </a:solidFill>
        </p:grpSpPr>
        <p:sp>
          <p:nvSpPr>
            <p:cNvPr id="15" name="Rectangle 14">
              <a:extLst>
                <a:ext uri="{FF2B5EF4-FFF2-40B4-BE49-F238E27FC236}">
                  <a16:creationId xmlns:a16="http://schemas.microsoft.com/office/drawing/2014/main" id="{E4E748BC-B6D7-40C3-A0F8-95277585EFDE}"/>
                </a:ext>
              </a:extLst>
            </p:cNvPr>
            <p:cNvSpPr/>
            <p:nvPr/>
          </p:nvSpPr>
          <p:spPr>
            <a:xfrm>
              <a:off x="3347864" y="4078515"/>
              <a:ext cx="2513844" cy="1654741"/>
            </a:xfrm>
            <a:prstGeom prst="rect">
              <a:avLst/>
            </a:prstGeom>
            <a:grpFill/>
            <a:ln>
              <a:solidFill>
                <a:schemeClr val="bg2">
                  <a:lumMod val="90000"/>
                  <a:lumOff val="1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A1951388-3F7F-4F79-B440-C8DE0ABAD451}"/>
                </a:ext>
              </a:extLst>
            </p:cNvPr>
            <p:cNvGrpSpPr/>
            <p:nvPr/>
          </p:nvGrpSpPr>
          <p:grpSpPr>
            <a:xfrm>
              <a:off x="2931632" y="3429104"/>
              <a:ext cx="3407202" cy="3453209"/>
              <a:chOff x="2931632" y="3429104"/>
              <a:chExt cx="3407202" cy="3453209"/>
            </a:xfrm>
            <a:grpFill/>
          </p:grpSpPr>
          <p:pic>
            <p:nvPicPr>
              <p:cNvPr id="14" name="Graphic 13" descr="Monitor">
                <a:extLst>
                  <a:ext uri="{FF2B5EF4-FFF2-40B4-BE49-F238E27FC236}">
                    <a16:creationId xmlns:a16="http://schemas.microsoft.com/office/drawing/2014/main" id="{604001BF-3C20-41F4-A159-1805970977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31632" y="3429104"/>
                <a:ext cx="3407202" cy="3453209"/>
              </a:xfrm>
              <a:prstGeom prst="rect">
                <a:avLst/>
              </a:prstGeom>
            </p:spPr>
          </p:pic>
          <p:sp>
            <p:nvSpPr>
              <p:cNvPr id="16" name="TextBox 15">
                <a:extLst>
                  <a:ext uri="{FF2B5EF4-FFF2-40B4-BE49-F238E27FC236}">
                    <a16:creationId xmlns:a16="http://schemas.microsoft.com/office/drawing/2014/main" id="{F2FBA2AA-C092-411A-9AEB-DA38C21145DC}"/>
                  </a:ext>
                </a:extLst>
              </p:cNvPr>
              <p:cNvSpPr txBox="1"/>
              <p:nvPr/>
            </p:nvSpPr>
            <p:spPr>
              <a:xfrm>
                <a:off x="3238090" y="4759614"/>
                <a:ext cx="2755847" cy="334871"/>
              </a:xfrm>
              <a:prstGeom prst="rect">
                <a:avLst/>
              </a:prstGeom>
              <a:grpFill/>
              <a:ln>
                <a:solidFill>
                  <a:schemeClr val="bg2">
                    <a:lumMod val="90000"/>
                    <a:lumOff val="10000"/>
                  </a:schemeClr>
                </a:solidFill>
              </a:ln>
            </p:spPr>
            <p:txBody>
              <a:bodyPr wrap="square" rtlCol="0">
                <a:spAutoFit/>
              </a:bodyPr>
              <a:lstStyle/>
              <a:p>
                <a:pPr algn="ctr"/>
                <a:r>
                  <a:rPr lang="en-US" sz="900" b="1" dirty="0">
                    <a:solidFill>
                      <a:schemeClr val="bg1"/>
                    </a:solidFill>
                    <a:latin typeface="Calibri" panose="020F0502020204030204" pitchFamily="34" charset="0"/>
                    <a:ea typeface="Calibri" panose="020F0502020204030204" pitchFamily="34" charset="0"/>
                    <a:cs typeface="Calibri" panose="020F0502020204030204" pitchFamily="34" charset="0"/>
                  </a:rPr>
                  <a:t>SUSTAINABILITYPRO</a:t>
                </a:r>
              </a:p>
            </p:txBody>
          </p:sp>
        </p:grpSp>
      </p:grpSp>
      <p:sp>
        <p:nvSpPr>
          <p:cNvPr id="23" name="Arrow: Down 22">
            <a:extLst>
              <a:ext uri="{FF2B5EF4-FFF2-40B4-BE49-F238E27FC236}">
                <a16:creationId xmlns:a16="http://schemas.microsoft.com/office/drawing/2014/main" id="{4D3097E5-462F-4E77-9648-782AD4473F54}"/>
              </a:ext>
            </a:extLst>
          </p:cNvPr>
          <p:cNvSpPr/>
          <p:nvPr/>
        </p:nvSpPr>
        <p:spPr>
          <a:xfrm rot="16200000">
            <a:off x="2947773" y="3223871"/>
            <a:ext cx="281210" cy="381127"/>
          </a:xfrm>
          <a:prstGeom prst="downArrow">
            <a:avLst/>
          </a:prstGeom>
          <a:solidFill>
            <a:schemeClr val="bg1">
              <a:lumMod val="50000"/>
            </a:schemeClr>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28" name="Arrow: Down 27">
            <a:extLst>
              <a:ext uri="{FF2B5EF4-FFF2-40B4-BE49-F238E27FC236}">
                <a16:creationId xmlns:a16="http://schemas.microsoft.com/office/drawing/2014/main" id="{9D8A5261-D4D5-447C-8867-E15C313BF389}"/>
              </a:ext>
            </a:extLst>
          </p:cNvPr>
          <p:cNvSpPr/>
          <p:nvPr/>
        </p:nvSpPr>
        <p:spPr>
          <a:xfrm rot="10800000">
            <a:off x="5264945" y="2565128"/>
            <a:ext cx="281210" cy="362894"/>
          </a:xfrm>
          <a:prstGeom prst="downArrow">
            <a:avLst/>
          </a:prstGeom>
          <a:solidFill>
            <a:schemeClr val="bg1">
              <a:lumMod val="50000"/>
            </a:schemeClr>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32" name="Arrow: Down 31">
            <a:extLst>
              <a:ext uri="{FF2B5EF4-FFF2-40B4-BE49-F238E27FC236}">
                <a16:creationId xmlns:a16="http://schemas.microsoft.com/office/drawing/2014/main" id="{A82D569E-8814-4EF4-92DA-622CAEF6ECFF}"/>
              </a:ext>
            </a:extLst>
          </p:cNvPr>
          <p:cNvSpPr/>
          <p:nvPr/>
        </p:nvSpPr>
        <p:spPr>
          <a:xfrm>
            <a:off x="3348707" y="2542381"/>
            <a:ext cx="281210" cy="353507"/>
          </a:xfrm>
          <a:prstGeom prst="downArrow">
            <a:avLst/>
          </a:prstGeom>
          <a:solidFill>
            <a:schemeClr val="bg1">
              <a:lumMod val="50000"/>
            </a:schemeClr>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22" name="Arrow: Down 21">
            <a:extLst>
              <a:ext uri="{FF2B5EF4-FFF2-40B4-BE49-F238E27FC236}">
                <a16:creationId xmlns:a16="http://schemas.microsoft.com/office/drawing/2014/main" id="{F032C30A-7D26-4DB0-A9BC-0F2376808927}"/>
              </a:ext>
            </a:extLst>
          </p:cNvPr>
          <p:cNvSpPr/>
          <p:nvPr/>
        </p:nvSpPr>
        <p:spPr>
          <a:xfrm rot="16200000">
            <a:off x="5423343" y="3244022"/>
            <a:ext cx="281210" cy="362894"/>
          </a:xfrm>
          <a:prstGeom prst="downArrow">
            <a:avLst/>
          </a:prstGeom>
          <a:solidFill>
            <a:schemeClr val="bg1">
              <a:lumMod val="50000"/>
            </a:schemeClr>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21" name="Arrow: Right 20">
            <a:extLst>
              <a:ext uri="{FF2B5EF4-FFF2-40B4-BE49-F238E27FC236}">
                <a16:creationId xmlns:a16="http://schemas.microsoft.com/office/drawing/2014/main" id="{09BDCD02-5D09-4C0D-8EEB-43CE24F48997}"/>
              </a:ext>
            </a:extLst>
          </p:cNvPr>
          <p:cNvSpPr/>
          <p:nvPr/>
        </p:nvSpPr>
        <p:spPr>
          <a:xfrm>
            <a:off x="6764577" y="1926129"/>
            <a:ext cx="307852" cy="230833"/>
          </a:xfrm>
          <a:prstGeom prst="rightArrow">
            <a:avLst/>
          </a:prstGeom>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26" name="Arrow: Bent 25">
            <a:extLst>
              <a:ext uri="{FF2B5EF4-FFF2-40B4-BE49-F238E27FC236}">
                <a16:creationId xmlns:a16="http://schemas.microsoft.com/office/drawing/2014/main" id="{A70F2BE4-9184-462A-A878-71BFB151E8C3}"/>
              </a:ext>
            </a:extLst>
          </p:cNvPr>
          <p:cNvSpPr/>
          <p:nvPr/>
        </p:nvSpPr>
        <p:spPr>
          <a:xfrm>
            <a:off x="1093473" y="3381841"/>
            <a:ext cx="292174" cy="377129"/>
          </a:xfrm>
          <a:prstGeom prst="bentArrow">
            <a:avLst/>
          </a:prstGeom>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6" name="Rectangle: Rounded Corners 55">
            <a:extLst>
              <a:ext uri="{FF2B5EF4-FFF2-40B4-BE49-F238E27FC236}">
                <a16:creationId xmlns:a16="http://schemas.microsoft.com/office/drawing/2014/main" id="{1C97A32A-CCF6-4EF2-A022-1F40557E2319}"/>
              </a:ext>
            </a:extLst>
          </p:cNvPr>
          <p:cNvSpPr/>
          <p:nvPr/>
        </p:nvSpPr>
        <p:spPr>
          <a:xfrm>
            <a:off x="3977781" y="1892253"/>
            <a:ext cx="1080273" cy="679497"/>
          </a:xfrm>
          <a:prstGeom prst="roundRect">
            <a:avLst/>
          </a:prstGeom>
          <a:solidFill>
            <a:schemeClr val="bg2">
              <a:lumMod val="10000"/>
              <a:lumOff val="90000"/>
            </a:schemeClr>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System Captures Data for compliance &amp;</a:t>
            </a:r>
          </a:p>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reporting </a:t>
            </a:r>
          </a:p>
        </p:txBody>
      </p:sp>
      <p:cxnSp>
        <p:nvCxnSpPr>
          <p:cNvPr id="58" name="Straight Arrow Connector 57">
            <a:extLst>
              <a:ext uri="{FF2B5EF4-FFF2-40B4-BE49-F238E27FC236}">
                <a16:creationId xmlns:a16="http://schemas.microsoft.com/office/drawing/2014/main" id="{23E8BDCD-C13D-48B0-AADD-D3D2ECCDD619}"/>
              </a:ext>
            </a:extLst>
          </p:cNvPr>
          <p:cNvCxnSpPr>
            <a:stCxn id="11" idx="3"/>
          </p:cNvCxnSpPr>
          <p:nvPr/>
        </p:nvCxnSpPr>
        <p:spPr>
          <a:xfrm>
            <a:off x="3721633" y="2079101"/>
            <a:ext cx="211144" cy="0"/>
          </a:xfrm>
          <a:prstGeom prst="straightConnector1">
            <a:avLst/>
          </a:prstGeom>
          <a:ln>
            <a:solidFill>
              <a:schemeClr val="bg2">
                <a:lumMod val="90000"/>
                <a:lumOff val="10000"/>
              </a:schemeClr>
            </a:solidFill>
            <a:tailEnd type="triangle"/>
          </a:ln>
        </p:spPr>
        <p:style>
          <a:lnRef idx="3">
            <a:schemeClr val="dk1"/>
          </a:lnRef>
          <a:fillRef idx="0">
            <a:schemeClr val="dk1"/>
          </a:fillRef>
          <a:effectRef idx="2">
            <a:schemeClr val="dk1"/>
          </a:effectRef>
          <a:fontRef idx="minor">
            <a:schemeClr val="tx1"/>
          </a:fontRef>
        </p:style>
      </p:cxnSp>
      <p:sp>
        <p:nvSpPr>
          <p:cNvPr id="78" name="Arrow: Right 77">
            <a:extLst>
              <a:ext uri="{FF2B5EF4-FFF2-40B4-BE49-F238E27FC236}">
                <a16:creationId xmlns:a16="http://schemas.microsoft.com/office/drawing/2014/main" id="{6BD7D458-6AD4-486A-AADA-D1AF799E8C8E}"/>
              </a:ext>
            </a:extLst>
          </p:cNvPr>
          <p:cNvSpPr/>
          <p:nvPr/>
        </p:nvSpPr>
        <p:spPr>
          <a:xfrm>
            <a:off x="1934743" y="1904760"/>
            <a:ext cx="307852" cy="230833"/>
          </a:xfrm>
          <a:prstGeom prst="rightArrow">
            <a:avLst/>
          </a:prstGeom>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98" name="Arrow: Right 97">
            <a:extLst>
              <a:ext uri="{FF2B5EF4-FFF2-40B4-BE49-F238E27FC236}">
                <a16:creationId xmlns:a16="http://schemas.microsoft.com/office/drawing/2014/main" id="{375DC59A-B13B-4C0D-B8B8-078A20F2CEEE}"/>
              </a:ext>
            </a:extLst>
          </p:cNvPr>
          <p:cNvSpPr/>
          <p:nvPr/>
        </p:nvSpPr>
        <p:spPr>
          <a:xfrm>
            <a:off x="7115149" y="3279622"/>
            <a:ext cx="307852" cy="230833"/>
          </a:xfrm>
          <a:prstGeom prst="rightArrow">
            <a:avLst/>
          </a:prstGeom>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anose="020F0502020204030204" pitchFamily="34" charset="0"/>
              <a:ea typeface="Calibri" panose="020F0502020204030204" pitchFamily="34" charset="0"/>
              <a:cs typeface="Calibri" panose="020F0502020204030204" pitchFamily="34" charset="0"/>
            </a:endParaRPr>
          </a:p>
        </p:txBody>
      </p:sp>
      <p:grpSp>
        <p:nvGrpSpPr>
          <p:cNvPr id="61" name="Group 60">
            <a:extLst>
              <a:ext uri="{FF2B5EF4-FFF2-40B4-BE49-F238E27FC236}">
                <a16:creationId xmlns:a16="http://schemas.microsoft.com/office/drawing/2014/main" id="{B525BA40-E3EF-4F68-9CE4-FDEA6ABA7CB3}"/>
              </a:ext>
            </a:extLst>
          </p:cNvPr>
          <p:cNvGrpSpPr/>
          <p:nvPr/>
        </p:nvGrpSpPr>
        <p:grpSpPr>
          <a:xfrm>
            <a:off x="1688941" y="1353896"/>
            <a:ext cx="773384" cy="329601"/>
            <a:chOff x="1135750" y="587494"/>
            <a:chExt cx="1279562" cy="559491"/>
          </a:xfrm>
          <a:solidFill>
            <a:schemeClr val="bg2">
              <a:lumMod val="10000"/>
              <a:lumOff val="90000"/>
            </a:schemeClr>
          </a:solidFill>
          <a:scene3d>
            <a:camera prst="orthographicFront"/>
            <a:lightRig rig="flat" dir="t"/>
          </a:scene3d>
        </p:grpSpPr>
        <p:sp>
          <p:nvSpPr>
            <p:cNvPr id="62" name="Rectangle: Rounded Corners 61">
              <a:extLst>
                <a:ext uri="{FF2B5EF4-FFF2-40B4-BE49-F238E27FC236}">
                  <a16:creationId xmlns:a16="http://schemas.microsoft.com/office/drawing/2014/main" id="{BC72F7B0-F84B-41CA-8ABE-FA168B77B2A0}"/>
                </a:ext>
              </a:extLst>
            </p:cNvPr>
            <p:cNvSpPr/>
            <p:nvPr/>
          </p:nvSpPr>
          <p:spPr>
            <a:xfrm>
              <a:off x="1135750" y="587494"/>
              <a:ext cx="1279562" cy="559491"/>
            </a:xfrm>
            <a:prstGeom prst="roundRect">
              <a:avLst/>
            </a:prstGeom>
            <a:grpFill/>
            <a:ln>
              <a:solidFill>
                <a:schemeClr val="bg2">
                  <a:lumMod val="90000"/>
                  <a:lumOff val="10000"/>
                </a:schemeClr>
              </a:solidFill>
            </a:ln>
            <a:sp3d prstMaterial="dkEdge">
              <a:bevelT w="8200" h="38100"/>
            </a:sp3d>
          </p:spPr>
          <p:style>
            <a:lnRef idx="0">
              <a:schemeClr val="accent6">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66" name="Rectangle: Rounded Corners 4">
              <a:extLst>
                <a:ext uri="{FF2B5EF4-FFF2-40B4-BE49-F238E27FC236}">
                  <a16:creationId xmlns:a16="http://schemas.microsoft.com/office/drawing/2014/main" id="{C7CD42D2-8A47-481B-A631-44FD8DC0F6B0}"/>
                </a:ext>
              </a:extLst>
            </p:cNvPr>
            <p:cNvSpPr txBox="1"/>
            <p:nvPr/>
          </p:nvSpPr>
          <p:spPr>
            <a:xfrm>
              <a:off x="1163062" y="614806"/>
              <a:ext cx="1224938" cy="504867"/>
            </a:xfrm>
            <a:prstGeom prst="rect">
              <a:avLst/>
            </a:prstGeom>
            <a:grpFill/>
            <a:ln>
              <a:solidFill>
                <a:schemeClr val="bg2">
                  <a:lumMod val="90000"/>
                  <a:lumOff val="10000"/>
                </a:schemeClr>
              </a:solidFill>
            </a:ln>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17145" rIns="34290" bIns="17145" numCol="1" spcCol="1270" anchor="ctr" anchorCtr="0">
              <a:noAutofit/>
            </a:bodyPr>
            <a:lstStyle/>
            <a:p>
              <a:pPr algn="ctr" defTabSz="400050">
                <a:lnSpc>
                  <a:spcPct val="90000"/>
                </a:lnSpc>
                <a:spcBef>
                  <a:spcPct val="0"/>
                </a:spcBef>
                <a:spcAft>
                  <a:spcPct val="35000"/>
                </a:spcAft>
              </a:pPr>
              <a:r>
                <a:rPr lang="en-US" sz="800" b="1" kern="1200" dirty="0">
                  <a:latin typeface="Calibri" panose="020F0502020204030204" pitchFamily="34" charset="0"/>
                  <a:ea typeface="Calibri" panose="020F0502020204030204" pitchFamily="34" charset="0"/>
                  <a:cs typeface="Calibri" panose="020F0502020204030204" pitchFamily="34" charset="0"/>
                </a:rPr>
                <a:t>Auto Ticklers</a:t>
              </a:r>
            </a:p>
          </p:txBody>
        </p:sp>
      </p:grpSp>
      <p:sp>
        <p:nvSpPr>
          <p:cNvPr id="69" name="Rectangle 68">
            <a:extLst>
              <a:ext uri="{FF2B5EF4-FFF2-40B4-BE49-F238E27FC236}">
                <a16:creationId xmlns:a16="http://schemas.microsoft.com/office/drawing/2014/main" id="{B69682C6-F043-4882-8403-5DC660809EC7}"/>
              </a:ext>
            </a:extLst>
          </p:cNvPr>
          <p:cNvSpPr/>
          <p:nvPr/>
        </p:nvSpPr>
        <p:spPr>
          <a:xfrm>
            <a:off x="171120" y="1084932"/>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latin typeface="Calibri" panose="020F0502020204030204" pitchFamily="34" charset="0"/>
                <a:ea typeface="Calibri" panose="020F0502020204030204" pitchFamily="34" charset="0"/>
                <a:cs typeface="Calibri" panose="020F0502020204030204" pitchFamily="34" charset="0"/>
              </a:rPr>
              <a:t>EcoVadis</a:t>
            </a: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71" name="Rectangle 70">
            <a:extLst>
              <a:ext uri="{FF2B5EF4-FFF2-40B4-BE49-F238E27FC236}">
                <a16:creationId xmlns:a16="http://schemas.microsoft.com/office/drawing/2014/main" id="{1C6B3B27-D2B4-4EEE-85D9-CDDB489931F4}"/>
              </a:ext>
            </a:extLst>
          </p:cNvPr>
          <p:cNvSpPr/>
          <p:nvPr/>
        </p:nvSpPr>
        <p:spPr>
          <a:xfrm>
            <a:off x="921006" y="1601073"/>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Manual</a:t>
            </a:r>
          </a:p>
        </p:txBody>
      </p:sp>
      <p:sp>
        <p:nvSpPr>
          <p:cNvPr id="72" name="Rectangle 71">
            <a:extLst>
              <a:ext uri="{FF2B5EF4-FFF2-40B4-BE49-F238E27FC236}">
                <a16:creationId xmlns:a16="http://schemas.microsoft.com/office/drawing/2014/main" id="{F3A7260E-23A7-4568-908B-DFE4241B967A}"/>
              </a:ext>
            </a:extLst>
          </p:cNvPr>
          <p:cNvSpPr/>
          <p:nvPr/>
        </p:nvSpPr>
        <p:spPr>
          <a:xfrm>
            <a:off x="926275" y="1364459"/>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ERP</a:t>
            </a:r>
          </a:p>
        </p:txBody>
      </p:sp>
      <p:sp>
        <p:nvSpPr>
          <p:cNvPr id="73" name="Rectangle 72">
            <a:extLst>
              <a:ext uri="{FF2B5EF4-FFF2-40B4-BE49-F238E27FC236}">
                <a16:creationId xmlns:a16="http://schemas.microsoft.com/office/drawing/2014/main" id="{9ABC6F17-FCDF-4697-8970-BB7C31E97F0E}"/>
              </a:ext>
            </a:extLst>
          </p:cNvPr>
          <p:cNvSpPr/>
          <p:nvPr/>
        </p:nvSpPr>
        <p:spPr>
          <a:xfrm>
            <a:off x="163610" y="1353895"/>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latin typeface="Calibri" panose="020F0502020204030204" pitchFamily="34" charset="0"/>
                <a:ea typeface="Calibri" panose="020F0502020204030204" pitchFamily="34" charset="0"/>
                <a:cs typeface="Calibri" panose="020F0502020204030204" pitchFamily="34" charset="0"/>
              </a:rPr>
              <a:t>SEDEX</a:t>
            </a: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75" name="Rectangle 74">
            <a:extLst>
              <a:ext uri="{FF2B5EF4-FFF2-40B4-BE49-F238E27FC236}">
                <a16:creationId xmlns:a16="http://schemas.microsoft.com/office/drawing/2014/main" id="{50D862D6-7E27-4430-A6EF-C7946511BDB8}"/>
              </a:ext>
            </a:extLst>
          </p:cNvPr>
          <p:cNvSpPr/>
          <p:nvPr/>
        </p:nvSpPr>
        <p:spPr>
          <a:xfrm>
            <a:off x="161864" y="1860946"/>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GRI</a:t>
            </a:r>
          </a:p>
        </p:txBody>
      </p:sp>
      <p:sp>
        <p:nvSpPr>
          <p:cNvPr id="76" name="Rectangle 75">
            <a:extLst>
              <a:ext uri="{FF2B5EF4-FFF2-40B4-BE49-F238E27FC236}">
                <a16:creationId xmlns:a16="http://schemas.microsoft.com/office/drawing/2014/main" id="{FBBEAD34-8218-44B7-9082-EA4273BD74FC}"/>
              </a:ext>
            </a:extLst>
          </p:cNvPr>
          <p:cNvSpPr/>
          <p:nvPr/>
        </p:nvSpPr>
        <p:spPr>
          <a:xfrm>
            <a:off x="163610" y="1586782"/>
            <a:ext cx="671792" cy="174878"/>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latin typeface="Calibri" panose="020F0502020204030204" pitchFamily="34" charset="0"/>
                <a:ea typeface="Calibri" panose="020F0502020204030204" pitchFamily="34" charset="0"/>
                <a:cs typeface="Calibri" panose="020F0502020204030204" pitchFamily="34" charset="0"/>
              </a:rPr>
              <a:t>SASB</a:t>
            </a: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77" name="Rectangle: Rounded Corners 76">
            <a:extLst>
              <a:ext uri="{FF2B5EF4-FFF2-40B4-BE49-F238E27FC236}">
                <a16:creationId xmlns:a16="http://schemas.microsoft.com/office/drawing/2014/main" id="{497291D5-03AB-47F5-B673-ACF59D01A83D}"/>
              </a:ext>
            </a:extLst>
          </p:cNvPr>
          <p:cNvSpPr/>
          <p:nvPr/>
        </p:nvSpPr>
        <p:spPr>
          <a:xfrm>
            <a:off x="7209257" y="1744312"/>
            <a:ext cx="1080273" cy="599578"/>
          </a:xfrm>
          <a:prstGeom prst="roundRect">
            <a:avLst/>
          </a:prstGeom>
          <a:solidFill>
            <a:schemeClr val="bg2">
              <a:lumMod val="10000"/>
              <a:lumOff val="90000"/>
            </a:schemeClr>
          </a:solidFill>
          <a:ln>
            <a:solidFill>
              <a:schemeClr val="bg2">
                <a:lumMod val="90000"/>
                <a:lumOff val="1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Various Formats-Line chart, Bar chart ,Pie charts etc.</a:t>
            </a:r>
          </a:p>
        </p:txBody>
      </p:sp>
      <p:sp>
        <p:nvSpPr>
          <p:cNvPr id="102" name="Rectangle 101">
            <a:extLst>
              <a:ext uri="{FF2B5EF4-FFF2-40B4-BE49-F238E27FC236}">
                <a16:creationId xmlns:a16="http://schemas.microsoft.com/office/drawing/2014/main" id="{44EA043E-AE5F-4713-BE5D-C61D4007D51E}"/>
              </a:ext>
            </a:extLst>
          </p:cNvPr>
          <p:cNvSpPr/>
          <p:nvPr/>
        </p:nvSpPr>
        <p:spPr>
          <a:xfrm>
            <a:off x="7485236" y="3672198"/>
            <a:ext cx="671792"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GRI</a:t>
            </a:r>
          </a:p>
        </p:txBody>
      </p:sp>
      <p:sp>
        <p:nvSpPr>
          <p:cNvPr id="103" name="Rectangle 102">
            <a:extLst>
              <a:ext uri="{FF2B5EF4-FFF2-40B4-BE49-F238E27FC236}">
                <a16:creationId xmlns:a16="http://schemas.microsoft.com/office/drawing/2014/main" id="{DB807253-8D4F-4000-9EDC-FB461E8E06F1}"/>
              </a:ext>
            </a:extLst>
          </p:cNvPr>
          <p:cNvSpPr/>
          <p:nvPr/>
        </p:nvSpPr>
        <p:spPr>
          <a:xfrm>
            <a:off x="7468160" y="3337235"/>
            <a:ext cx="671792"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a:latin typeface="Calibri" panose="020F0502020204030204" pitchFamily="34" charset="0"/>
                <a:ea typeface="Calibri" panose="020F0502020204030204" pitchFamily="34" charset="0"/>
                <a:cs typeface="Calibri" panose="020F0502020204030204" pitchFamily="34" charset="0"/>
              </a:rPr>
              <a:t>Compliancereporting</a:t>
            </a:r>
            <a:endParaRPr lang="en-US" sz="800" dirty="0">
              <a:latin typeface="Calibri" panose="020F0502020204030204" pitchFamily="34" charset="0"/>
              <a:ea typeface="Calibri" panose="020F0502020204030204" pitchFamily="34" charset="0"/>
              <a:cs typeface="Calibri" panose="020F0502020204030204" pitchFamily="34" charset="0"/>
            </a:endParaRPr>
          </a:p>
        </p:txBody>
      </p:sp>
      <p:sp>
        <p:nvSpPr>
          <p:cNvPr id="104" name="Rectangle 103">
            <a:extLst>
              <a:ext uri="{FF2B5EF4-FFF2-40B4-BE49-F238E27FC236}">
                <a16:creationId xmlns:a16="http://schemas.microsoft.com/office/drawing/2014/main" id="{18CD47E3-3A02-4427-9A01-155ACE7A9B78}"/>
              </a:ext>
            </a:extLst>
          </p:cNvPr>
          <p:cNvSpPr/>
          <p:nvPr/>
        </p:nvSpPr>
        <p:spPr>
          <a:xfrm>
            <a:off x="7468160" y="2988017"/>
            <a:ext cx="671792"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SASB</a:t>
            </a:r>
          </a:p>
        </p:txBody>
      </p:sp>
      <p:sp>
        <p:nvSpPr>
          <p:cNvPr id="105" name="Rectangle 104">
            <a:extLst>
              <a:ext uri="{FF2B5EF4-FFF2-40B4-BE49-F238E27FC236}">
                <a16:creationId xmlns:a16="http://schemas.microsoft.com/office/drawing/2014/main" id="{E2393FDC-1214-4CE4-8411-A463C4CD5F81}"/>
              </a:ext>
            </a:extLst>
          </p:cNvPr>
          <p:cNvSpPr/>
          <p:nvPr/>
        </p:nvSpPr>
        <p:spPr>
          <a:xfrm>
            <a:off x="7468160" y="2660615"/>
            <a:ext cx="671792"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ESG</a:t>
            </a:r>
          </a:p>
        </p:txBody>
      </p:sp>
      <p:sp>
        <p:nvSpPr>
          <p:cNvPr id="106" name="Rectangle 105">
            <a:extLst>
              <a:ext uri="{FF2B5EF4-FFF2-40B4-BE49-F238E27FC236}">
                <a16:creationId xmlns:a16="http://schemas.microsoft.com/office/drawing/2014/main" id="{F3AB8B3E-E4FA-4CCE-90FF-74D7D6E3401C}"/>
              </a:ext>
            </a:extLst>
          </p:cNvPr>
          <p:cNvSpPr/>
          <p:nvPr/>
        </p:nvSpPr>
        <p:spPr>
          <a:xfrm>
            <a:off x="7485236" y="3990979"/>
            <a:ext cx="671792"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CDP</a:t>
            </a:r>
          </a:p>
        </p:txBody>
      </p:sp>
      <p:sp>
        <p:nvSpPr>
          <p:cNvPr id="107" name="Rectangle 106">
            <a:extLst>
              <a:ext uri="{FF2B5EF4-FFF2-40B4-BE49-F238E27FC236}">
                <a16:creationId xmlns:a16="http://schemas.microsoft.com/office/drawing/2014/main" id="{1C2BB2E9-9F9E-40D8-ADD6-399F24025820}"/>
              </a:ext>
            </a:extLst>
          </p:cNvPr>
          <p:cNvSpPr/>
          <p:nvPr/>
        </p:nvSpPr>
        <p:spPr>
          <a:xfrm>
            <a:off x="413539" y="3813888"/>
            <a:ext cx="1516199"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Industry Data</a:t>
            </a:r>
          </a:p>
        </p:txBody>
      </p:sp>
      <p:sp>
        <p:nvSpPr>
          <p:cNvPr id="109" name="Rectangle 108">
            <a:extLst>
              <a:ext uri="{FF2B5EF4-FFF2-40B4-BE49-F238E27FC236}">
                <a16:creationId xmlns:a16="http://schemas.microsoft.com/office/drawing/2014/main" id="{B60A3A53-767F-402A-928F-66C4DDD550C0}"/>
              </a:ext>
            </a:extLst>
          </p:cNvPr>
          <p:cNvSpPr/>
          <p:nvPr/>
        </p:nvSpPr>
        <p:spPr>
          <a:xfrm>
            <a:off x="411730" y="4104584"/>
            <a:ext cx="1516199" cy="257454"/>
          </a:xfrm>
          <a:prstGeom prst="rect">
            <a:avLst/>
          </a:prstGeom>
          <a:solidFill>
            <a:srgbClr val="92D050"/>
          </a:soli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panose="020F0502020204030204" pitchFamily="34" charset="0"/>
                <a:ea typeface="Calibri" panose="020F0502020204030204" pitchFamily="34" charset="0"/>
                <a:cs typeface="Calibri" panose="020F0502020204030204" pitchFamily="34" charset="0"/>
              </a:rPr>
              <a:t>Past Performance</a:t>
            </a:r>
          </a:p>
        </p:txBody>
      </p:sp>
      <p:cxnSp>
        <p:nvCxnSpPr>
          <p:cNvPr id="29" name="Connector: Elbow 28">
            <a:extLst>
              <a:ext uri="{FF2B5EF4-FFF2-40B4-BE49-F238E27FC236}">
                <a16:creationId xmlns:a16="http://schemas.microsoft.com/office/drawing/2014/main" id="{B21A02E5-995F-4547-85B2-CDC517D9941C}"/>
              </a:ext>
            </a:extLst>
          </p:cNvPr>
          <p:cNvCxnSpPr>
            <a:cxnSpLocks/>
          </p:cNvCxnSpPr>
          <p:nvPr/>
        </p:nvCxnSpPr>
        <p:spPr>
          <a:xfrm>
            <a:off x="5004048" y="2474482"/>
            <a:ext cx="1325897" cy="475792"/>
          </a:xfrm>
          <a:prstGeom prst="bentConnector3">
            <a:avLst>
              <a:gd name="adj1" fmla="val 100132"/>
            </a:avLst>
          </a:prstGeom>
          <a:ln>
            <a:solidFill>
              <a:schemeClr val="bg2">
                <a:lumMod val="90000"/>
                <a:lumOff val="10000"/>
              </a:schemeClr>
            </a:solidFill>
            <a:tailEnd type="triangle"/>
          </a:ln>
        </p:spPr>
        <p:style>
          <a:lnRef idx="3">
            <a:schemeClr val="dk1"/>
          </a:lnRef>
          <a:fillRef idx="0">
            <a:schemeClr val="dk1"/>
          </a:fillRef>
          <a:effectRef idx="2">
            <a:schemeClr val="dk1"/>
          </a:effectRef>
          <a:fontRef idx="minor">
            <a:schemeClr val="tx1"/>
          </a:fontRef>
        </p:style>
      </p:cxnSp>
      <p:sp>
        <p:nvSpPr>
          <p:cNvPr id="7" name="Slide Number Placeholder 6">
            <a:extLst>
              <a:ext uri="{FF2B5EF4-FFF2-40B4-BE49-F238E27FC236}">
                <a16:creationId xmlns:a16="http://schemas.microsoft.com/office/drawing/2014/main" id="{8A685232-DE8C-42ED-B8CD-6DF5458BB887}"/>
              </a:ext>
            </a:extLst>
          </p:cNvPr>
          <p:cNvSpPr>
            <a:spLocks noGrp="1"/>
          </p:cNvSpPr>
          <p:nvPr>
            <p:ph type="sldNum" sz="quarter" idx="12"/>
          </p:nvPr>
        </p:nvSpPr>
        <p:spPr>
          <a:ln>
            <a:solidFill>
              <a:schemeClr val="bg2">
                <a:lumMod val="90000"/>
                <a:lumOff val="10000"/>
              </a:schemeClr>
            </a:solidFill>
          </a:ln>
        </p:spPr>
        <p:txBody>
          <a:bodyPr/>
          <a:lstStyle/>
          <a:p>
            <a:fld id="{FBADB8FB-E0A3-4842-BE24-0030D1747FD3}" type="slidenum">
              <a:rPr lang="en-IN" sz="800" smtClean="0">
                <a:latin typeface="Calibri" panose="020F0502020204030204" pitchFamily="34" charset="0"/>
                <a:ea typeface="Calibri" panose="020F0502020204030204" pitchFamily="34" charset="0"/>
                <a:cs typeface="Calibri" panose="020F0502020204030204" pitchFamily="34" charset="0"/>
              </a:rPr>
              <a:pPr/>
              <a:t>7</a:t>
            </a:fld>
            <a:endParaRPr lang="en-IN" sz="80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360;p4">
            <a:extLst>
              <a:ext uri="{FF2B5EF4-FFF2-40B4-BE49-F238E27FC236}">
                <a16:creationId xmlns:a16="http://schemas.microsoft.com/office/drawing/2014/main" id="{7C487DAD-C39C-74CF-F546-86F110D81CE9}"/>
              </a:ext>
            </a:extLst>
          </p:cNvPr>
          <p:cNvSpPr txBox="1">
            <a:spLocks/>
          </p:cNvSpPr>
          <p:nvPr/>
        </p:nvSpPr>
        <p:spPr>
          <a:xfrm>
            <a:off x="9530" y="-30572"/>
            <a:ext cx="8280000" cy="576000"/>
          </a:xfrm>
          <a:prstGeom prst="rect">
            <a:avLst/>
          </a:prstGeom>
          <a:noFill/>
          <a:ln>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F1F50"/>
              </a:buClr>
              <a:buSzPts val="2800"/>
              <a:buFont typeface="Lato Black"/>
              <a:buNone/>
              <a:defRPr sz="45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2000" dirty="0"/>
              <a:t>Any Supporting Functional Documents</a:t>
            </a:r>
          </a:p>
        </p:txBody>
      </p:sp>
      <p:sp>
        <p:nvSpPr>
          <p:cNvPr id="9" name="TextBox 8">
            <a:extLst>
              <a:ext uri="{FF2B5EF4-FFF2-40B4-BE49-F238E27FC236}">
                <a16:creationId xmlns:a16="http://schemas.microsoft.com/office/drawing/2014/main" id="{A02F6E38-FA22-D42B-C9E3-4EE8C53D9303}"/>
              </a:ext>
            </a:extLst>
          </p:cNvPr>
          <p:cNvSpPr txBox="1"/>
          <p:nvPr/>
        </p:nvSpPr>
        <p:spPr>
          <a:xfrm>
            <a:off x="921006" y="404945"/>
            <a:ext cx="7707615" cy="338554"/>
          </a:xfrm>
          <a:prstGeom prst="rect">
            <a:avLst/>
          </a:prstGeom>
          <a:noFill/>
          <a:ln>
            <a:solidFill>
              <a:schemeClr val="bg1"/>
            </a:solidFill>
          </a:ln>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dirty="0">
                <a:solidFill>
                  <a:schemeClr val="accent2"/>
                </a:solidFill>
                <a:highlight>
                  <a:srgbClr val="FFFFFF"/>
                </a:highlight>
                <a:latin typeface="Lato"/>
                <a:ea typeface="Lato"/>
                <a:cs typeface="Lato"/>
                <a:sym typeface="Lato"/>
              </a:rPr>
              <a:t>Present your solution, talk about methodology, architecture &amp; scalability</a:t>
            </a:r>
            <a:endParaRPr lang="en-US" sz="1600" b="1" i="0" u="none" strike="noStrike" cap="none" dirty="0">
              <a:solidFill>
                <a:schemeClr val="accent2"/>
              </a:solidFill>
              <a:latin typeface="Lato"/>
              <a:ea typeface="Lato"/>
              <a:cs typeface="Lato"/>
              <a:sym typeface="Lato"/>
            </a:endParaRPr>
          </a:p>
        </p:txBody>
      </p:sp>
      <p:pic>
        <p:nvPicPr>
          <p:cNvPr id="8" name="Picture 7">
            <a:extLst>
              <a:ext uri="{FF2B5EF4-FFF2-40B4-BE49-F238E27FC236}">
                <a16:creationId xmlns:a16="http://schemas.microsoft.com/office/drawing/2014/main" id="{2269AD1C-4EAF-D972-5AD6-9F9750EEEE14}"/>
              </a:ext>
            </a:extLst>
          </p:cNvPr>
          <p:cNvPicPr>
            <a:picLocks noChangeAspect="1"/>
          </p:cNvPicPr>
          <p:nvPr/>
        </p:nvPicPr>
        <p:blipFill>
          <a:blip r:embed="rId6"/>
          <a:stretch>
            <a:fillRect/>
          </a:stretch>
        </p:blipFill>
        <p:spPr>
          <a:xfrm>
            <a:off x="8411919" y="-5912"/>
            <a:ext cx="520727" cy="349268"/>
          </a:xfrm>
          <a:prstGeom prst="rect">
            <a:avLst/>
          </a:prstGeom>
        </p:spPr>
      </p:pic>
    </p:spTree>
    <p:custDataLst>
      <p:tags r:id="rId1"/>
    </p:custDataLst>
    <p:extLst>
      <p:ext uri="{BB962C8B-B14F-4D97-AF65-F5344CB8AC3E}">
        <p14:creationId xmlns:p14="http://schemas.microsoft.com/office/powerpoint/2010/main" val="2344635830"/>
      </p:ext>
    </p:extLst>
  </p:cSld>
  <p:clrMapOvr>
    <a:masterClrMapping/>
  </p:clrMapOvr>
  <p:transition advTm="2129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fade">
                                      <p:cBhvr>
                                        <p:cTn id="30" dur="500"/>
                                        <p:tgtEl>
                                          <p:spTgt spid="10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9"/>
                                        </p:tgtEl>
                                        <p:attrNameLst>
                                          <p:attrName>style.visibility</p:attrName>
                                        </p:attrNameLst>
                                      </p:cBhvr>
                                      <p:to>
                                        <p:strVal val="visible"/>
                                      </p:to>
                                    </p:set>
                                    <p:animEffect transition="in" filter="fade">
                                      <p:cBhvr>
                                        <p:cTn id="33" dur="500"/>
                                        <p:tgtEl>
                                          <p:spTgt spid="10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fade">
                                      <p:cBhvr>
                                        <p:cTn id="63" dur="500"/>
                                        <p:tgtEl>
                                          <p:spTgt spid="7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fade">
                                      <p:cBhvr>
                                        <p:cTn id="68" dur="500"/>
                                        <p:tgtEl>
                                          <p:spTgt spid="7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fade">
                                      <p:cBhvr>
                                        <p:cTn id="73" dur="500"/>
                                        <p:tgtEl>
                                          <p:spTgt spid="7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fade">
                                      <p:cBhvr>
                                        <p:cTn id="83" dur="500"/>
                                        <p:tgtEl>
                                          <p:spTgt spid="6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fade">
                                      <p:cBhvr>
                                        <p:cTn id="88" dur="500"/>
                                        <p:tgtEl>
                                          <p:spTgt spid="5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fade">
                                      <p:cBhvr>
                                        <p:cTn id="93" dur="500"/>
                                        <p:tgtEl>
                                          <p:spTgt spid="5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fade">
                                      <p:cBhvr>
                                        <p:cTn id="103" dur="500"/>
                                        <p:tgtEl>
                                          <p:spTgt spid="1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fade">
                                      <p:cBhvr>
                                        <p:cTn id="113" dur="500"/>
                                        <p:tgtEl>
                                          <p:spTgt spid="2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fade">
                                      <p:cBhvr>
                                        <p:cTn id="118" dur="500"/>
                                        <p:tgtEl>
                                          <p:spTgt spid="77"/>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fade">
                                      <p:cBhvr>
                                        <p:cTn id="123" dur="500"/>
                                        <p:tgtEl>
                                          <p:spTgt spid="13"/>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fade">
                                      <p:cBhvr>
                                        <p:cTn id="128" dur="500"/>
                                        <p:tgtEl>
                                          <p:spTgt spid="2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98"/>
                                        </p:tgtEl>
                                        <p:attrNameLst>
                                          <p:attrName>style.visibility</p:attrName>
                                        </p:attrNameLst>
                                      </p:cBhvr>
                                      <p:to>
                                        <p:strVal val="visible"/>
                                      </p:to>
                                    </p:set>
                                    <p:animEffect transition="in" filter="fade">
                                      <p:cBhvr>
                                        <p:cTn id="133" dur="500"/>
                                        <p:tgtEl>
                                          <p:spTgt spid="98"/>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05"/>
                                        </p:tgtEl>
                                        <p:attrNameLst>
                                          <p:attrName>style.visibility</p:attrName>
                                        </p:attrNameLst>
                                      </p:cBhvr>
                                      <p:to>
                                        <p:strVal val="visible"/>
                                      </p:to>
                                    </p:set>
                                    <p:animEffect transition="in" filter="fade">
                                      <p:cBhvr>
                                        <p:cTn id="138" dur="500"/>
                                        <p:tgtEl>
                                          <p:spTgt spid="105"/>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04"/>
                                        </p:tgtEl>
                                        <p:attrNameLst>
                                          <p:attrName>style.visibility</p:attrName>
                                        </p:attrNameLst>
                                      </p:cBhvr>
                                      <p:to>
                                        <p:strVal val="visible"/>
                                      </p:to>
                                    </p:set>
                                    <p:animEffect transition="in" filter="fade">
                                      <p:cBhvr>
                                        <p:cTn id="143" dur="500"/>
                                        <p:tgtEl>
                                          <p:spTgt spid="104"/>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03"/>
                                        </p:tgtEl>
                                        <p:attrNameLst>
                                          <p:attrName>style.visibility</p:attrName>
                                        </p:attrNameLst>
                                      </p:cBhvr>
                                      <p:to>
                                        <p:strVal val="visible"/>
                                      </p:to>
                                    </p:set>
                                    <p:animEffect transition="in" filter="fade">
                                      <p:cBhvr>
                                        <p:cTn id="148" dur="500"/>
                                        <p:tgtEl>
                                          <p:spTgt spid="103"/>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02"/>
                                        </p:tgtEl>
                                        <p:attrNameLst>
                                          <p:attrName>style.visibility</p:attrName>
                                        </p:attrNameLst>
                                      </p:cBhvr>
                                      <p:to>
                                        <p:strVal val="visible"/>
                                      </p:to>
                                    </p:set>
                                    <p:animEffect transition="in" filter="fade">
                                      <p:cBhvr>
                                        <p:cTn id="153" dur="500"/>
                                        <p:tgtEl>
                                          <p:spTgt spid="10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06"/>
                                        </p:tgtEl>
                                        <p:attrNameLst>
                                          <p:attrName>style.visibility</p:attrName>
                                        </p:attrNameLst>
                                      </p:cBhvr>
                                      <p:to>
                                        <p:strVal val="visible"/>
                                      </p:to>
                                    </p:set>
                                    <p:animEffect transition="in" filter="fade">
                                      <p:cBhvr>
                                        <p:cTn id="15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3" grpId="0" animBg="1"/>
      <p:bldP spid="23" grpId="0" animBg="1"/>
      <p:bldP spid="28" grpId="0" animBg="1"/>
      <p:bldP spid="32" grpId="0" animBg="1"/>
      <p:bldP spid="22" grpId="0" animBg="1"/>
      <p:bldP spid="21" grpId="0" animBg="1"/>
      <p:bldP spid="26" grpId="0" animBg="1"/>
      <p:bldP spid="56" grpId="0" animBg="1"/>
      <p:bldP spid="78" grpId="0" animBg="1"/>
      <p:bldP spid="98" grpId="0" animBg="1"/>
      <p:bldP spid="69" grpId="0" animBg="1"/>
      <p:bldP spid="71" grpId="0" animBg="1"/>
      <p:bldP spid="72" grpId="0" animBg="1"/>
      <p:bldP spid="73" grpId="0" animBg="1"/>
      <p:bldP spid="75" grpId="0" animBg="1"/>
      <p:bldP spid="76" grpId="0" animBg="1"/>
      <p:bldP spid="77" grpId="0" animBg="1"/>
      <p:bldP spid="102" grpId="0" animBg="1"/>
      <p:bldP spid="103" grpId="0" animBg="1"/>
      <p:bldP spid="104" grpId="0" animBg="1"/>
      <p:bldP spid="105" grpId="0" animBg="1"/>
      <p:bldP spid="106" grpId="0" animBg="1"/>
      <p:bldP spid="107" grpId="0" animBg="1"/>
      <p:bldP spid="109" grpId="0" animBg="1"/>
    </p:bldLst>
  </p:timing>
  <p:extLst>
    <p:ext uri="{E180D4A7-C9FB-4DFB-919C-405C955672EB}">
      <p14:showEvtLst xmlns:p14="http://schemas.microsoft.com/office/powerpoint/2010/main">
        <p14:playEvt time="1" objId="2"/>
        <p14:stopEvt time="21052" objId="2"/>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567CC2-3680-42E4-B578-6EB07CF874B7}"/>
              </a:ext>
            </a:extLst>
          </p:cNvPr>
          <p:cNvSpPr/>
          <p:nvPr/>
        </p:nvSpPr>
        <p:spPr>
          <a:xfrm>
            <a:off x="2812098" y="712363"/>
            <a:ext cx="3239649" cy="568798"/>
          </a:xfrm>
          <a:prstGeom prst="rect">
            <a:avLst/>
          </a:prstGeom>
          <a:solidFill>
            <a:schemeClr val="accent2"/>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buClr>
                <a:schemeClr val="bg1"/>
              </a:buClr>
            </a:pPr>
            <a:r>
              <a:rPr lang="en-US" sz="1500" b="1" dirty="0">
                <a:solidFill>
                  <a:schemeClr val="bg1"/>
                </a:solidFill>
                <a:latin typeface="+mj-lt"/>
              </a:rPr>
              <a:t>Corporate Sustainability goals</a:t>
            </a:r>
          </a:p>
          <a:p>
            <a:pPr algn="ctr">
              <a:buClr>
                <a:schemeClr val="bg1"/>
              </a:buClr>
            </a:pPr>
            <a:r>
              <a:rPr lang="en-US" sz="1200" dirty="0">
                <a:solidFill>
                  <a:schemeClr val="bg1"/>
                </a:solidFill>
                <a:latin typeface="+mj-lt"/>
              </a:rPr>
              <a:t>Reduce Carbon emission by 20% by 2030</a:t>
            </a:r>
          </a:p>
        </p:txBody>
      </p:sp>
      <p:grpSp>
        <p:nvGrpSpPr>
          <p:cNvPr id="100" name="Group 99">
            <a:extLst>
              <a:ext uri="{FF2B5EF4-FFF2-40B4-BE49-F238E27FC236}">
                <a16:creationId xmlns:a16="http://schemas.microsoft.com/office/drawing/2014/main" id="{BE2126E0-43C5-4E15-91FF-A8C862C36A21}"/>
              </a:ext>
            </a:extLst>
          </p:cNvPr>
          <p:cNvGrpSpPr/>
          <p:nvPr/>
        </p:nvGrpSpPr>
        <p:grpSpPr>
          <a:xfrm>
            <a:off x="2874894" y="1334881"/>
            <a:ext cx="3199850" cy="978388"/>
            <a:chOff x="2857298" y="1835015"/>
            <a:chExt cx="3205109" cy="1620746"/>
          </a:xfrm>
        </p:grpSpPr>
        <p:sp>
          <p:nvSpPr>
            <p:cNvPr id="6" name="Rectangle 5">
              <a:extLst>
                <a:ext uri="{FF2B5EF4-FFF2-40B4-BE49-F238E27FC236}">
                  <a16:creationId xmlns:a16="http://schemas.microsoft.com/office/drawing/2014/main" id="{92375758-DCBD-4F2E-BA27-F5F09548666D}"/>
                </a:ext>
              </a:extLst>
            </p:cNvPr>
            <p:cNvSpPr>
              <a:spLocks/>
            </p:cNvSpPr>
            <p:nvPr/>
          </p:nvSpPr>
          <p:spPr>
            <a:xfrm>
              <a:off x="2857298" y="1835015"/>
              <a:ext cx="3205109" cy="344784"/>
            </a:xfrm>
            <a:prstGeom prst="rect">
              <a:avLst/>
            </a:prstGeom>
            <a:solidFill>
              <a:srgbClr val="00B0F0"/>
            </a:solidFill>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noAutofit/>
            </a:bodyPr>
            <a:lstStyle/>
            <a:p>
              <a:pPr algn="ctr">
                <a:buClr>
                  <a:schemeClr val="bg1"/>
                </a:buClr>
              </a:pPr>
              <a:r>
                <a:rPr lang="en-IN" sz="975" b="1" dirty="0">
                  <a:solidFill>
                    <a:schemeClr val="bg1"/>
                  </a:solidFill>
                  <a:latin typeface="Trebuchet MS" panose="020B0603020202020204" pitchFamily="34" charset="0"/>
                </a:rPr>
                <a:t>Head of Sustainability</a:t>
              </a:r>
            </a:p>
          </p:txBody>
        </p:sp>
        <p:sp>
          <p:nvSpPr>
            <p:cNvPr id="10" name="Rectangle 9">
              <a:extLst>
                <a:ext uri="{FF2B5EF4-FFF2-40B4-BE49-F238E27FC236}">
                  <a16:creationId xmlns:a16="http://schemas.microsoft.com/office/drawing/2014/main" id="{B9150043-8D07-4D92-96E9-7A7E742685AE}"/>
                </a:ext>
              </a:extLst>
            </p:cNvPr>
            <p:cNvSpPr>
              <a:spLocks/>
            </p:cNvSpPr>
            <p:nvPr/>
          </p:nvSpPr>
          <p:spPr>
            <a:xfrm>
              <a:off x="2857298" y="2193890"/>
              <a:ext cx="3187969" cy="126187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050"/>
            </a:p>
          </p:txBody>
        </p:sp>
      </p:grpSp>
      <p:grpSp>
        <p:nvGrpSpPr>
          <p:cNvPr id="99" name="Group 98">
            <a:extLst>
              <a:ext uri="{FF2B5EF4-FFF2-40B4-BE49-F238E27FC236}">
                <a16:creationId xmlns:a16="http://schemas.microsoft.com/office/drawing/2014/main" id="{E1EA0CB1-E74F-4E8F-A8F4-03809D17C3DE}"/>
              </a:ext>
            </a:extLst>
          </p:cNvPr>
          <p:cNvGrpSpPr/>
          <p:nvPr/>
        </p:nvGrpSpPr>
        <p:grpSpPr>
          <a:xfrm>
            <a:off x="5923286" y="2934682"/>
            <a:ext cx="1327400" cy="652181"/>
            <a:chOff x="5537013" y="3987924"/>
            <a:chExt cx="2148239" cy="869574"/>
          </a:xfrm>
        </p:grpSpPr>
        <p:sp>
          <p:nvSpPr>
            <p:cNvPr id="59" name="Rectangle 58">
              <a:extLst>
                <a:ext uri="{FF2B5EF4-FFF2-40B4-BE49-F238E27FC236}">
                  <a16:creationId xmlns:a16="http://schemas.microsoft.com/office/drawing/2014/main" id="{58599248-AE5B-4A7B-BA09-FBD89AD798F0}"/>
                </a:ext>
              </a:extLst>
            </p:cNvPr>
            <p:cNvSpPr>
              <a:spLocks/>
            </p:cNvSpPr>
            <p:nvPr/>
          </p:nvSpPr>
          <p:spPr>
            <a:xfrm>
              <a:off x="5537013" y="3987924"/>
              <a:ext cx="2148239" cy="399903"/>
            </a:xfrm>
            <a:prstGeom prst="rect">
              <a:avLst/>
            </a:prstGeom>
            <a:solidFill>
              <a:srgbClr val="00B0F0"/>
            </a:solidFill>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noAutofit/>
            </a:bodyPr>
            <a:lstStyle/>
            <a:p>
              <a:pPr algn="ctr">
                <a:buClr>
                  <a:schemeClr val="bg1"/>
                </a:buClr>
              </a:pPr>
              <a:r>
                <a:rPr lang="en-IN" sz="975" b="1" dirty="0">
                  <a:solidFill>
                    <a:schemeClr val="bg1"/>
                  </a:solidFill>
                  <a:latin typeface="Trebuchet MS" panose="020B0603020202020204" pitchFamily="34" charset="0"/>
                </a:rPr>
                <a:t>External</a:t>
              </a:r>
            </a:p>
            <a:p>
              <a:pPr algn="ctr">
                <a:buClr>
                  <a:schemeClr val="bg1"/>
                </a:buClr>
              </a:pPr>
              <a:r>
                <a:rPr lang="en-IN" sz="675" b="1" dirty="0">
                  <a:solidFill>
                    <a:schemeClr val="bg1"/>
                  </a:solidFill>
                  <a:latin typeface="Trebuchet MS" panose="020B0603020202020204" pitchFamily="34" charset="0"/>
                </a:rPr>
                <a:t>(</a:t>
              </a:r>
              <a:r>
                <a:rPr lang="en-IN" sz="675" b="1" dirty="0" err="1">
                  <a:solidFill>
                    <a:schemeClr val="bg1"/>
                  </a:solidFill>
                  <a:latin typeface="Trebuchet MS" panose="020B0603020202020204" pitchFamily="34" charset="0"/>
                </a:rPr>
                <a:t>Supplychain</a:t>
              </a:r>
              <a:r>
                <a:rPr lang="en-IN" sz="675" b="1" dirty="0">
                  <a:solidFill>
                    <a:schemeClr val="bg1"/>
                  </a:solidFill>
                  <a:latin typeface="Trebuchet MS" panose="020B0603020202020204" pitchFamily="34" charset="0"/>
                </a:rPr>
                <a:t> Stakeholders)</a:t>
              </a:r>
            </a:p>
          </p:txBody>
        </p:sp>
        <p:sp>
          <p:nvSpPr>
            <p:cNvPr id="61" name="Rectangle 60">
              <a:extLst>
                <a:ext uri="{FF2B5EF4-FFF2-40B4-BE49-F238E27FC236}">
                  <a16:creationId xmlns:a16="http://schemas.microsoft.com/office/drawing/2014/main" id="{25373D0B-B345-4D94-B498-B0178D3350BF}"/>
                </a:ext>
              </a:extLst>
            </p:cNvPr>
            <p:cNvSpPr>
              <a:spLocks/>
            </p:cNvSpPr>
            <p:nvPr/>
          </p:nvSpPr>
          <p:spPr>
            <a:xfrm>
              <a:off x="5537013" y="3987925"/>
              <a:ext cx="2148239" cy="86957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050"/>
            </a:p>
          </p:txBody>
        </p:sp>
        <p:sp>
          <p:nvSpPr>
            <p:cNvPr id="62" name="TextBox 61">
              <a:extLst>
                <a:ext uri="{FF2B5EF4-FFF2-40B4-BE49-F238E27FC236}">
                  <a16:creationId xmlns:a16="http://schemas.microsoft.com/office/drawing/2014/main" id="{65573A60-5FAC-4524-BD18-00ED1D07C07D}"/>
                </a:ext>
              </a:extLst>
            </p:cNvPr>
            <p:cNvSpPr txBox="1">
              <a:spLocks/>
            </p:cNvSpPr>
            <p:nvPr/>
          </p:nvSpPr>
          <p:spPr>
            <a:xfrm>
              <a:off x="5610989" y="4448957"/>
              <a:ext cx="1670292" cy="338554"/>
            </a:xfrm>
            <a:prstGeom prst="rect">
              <a:avLst/>
            </a:prstGeom>
            <a:noFill/>
            <a:ln>
              <a:solidFill>
                <a:schemeClr val="accent1">
                  <a:lumMod val="60000"/>
                  <a:lumOff val="40000"/>
                </a:schemeClr>
              </a:solidFill>
            </a:ln>
          </p:spPr>
          <p:txBody>
            <a:bodyPr wrap="square" lIns="0" tIns="0" rIns="0" bIns="0" rtlCol="0">
              <a:spAutoFit/>
            </a:bodyPr>
            <a:lstStyle/>
            <a:p>
              <a:pPr marL="160735" indent="-160735">
                <a:buFont typeface="Arial" panose="020B0604020202020204" pitchFamily="34" charset="0"/>
                <a:buChar char="•"/>
              </a:pPr>
              <a:r>
                <a:rPr lang="en-US" sz="825" dirty="0">
                  <a:latin typeface="Trebuchet MS" panose="020B0603020202020204" pitchFamily="34" charset="0"/>
                </a:rPr>
                <a:t>Set KPIs</a:t>
              </a:r>
            </a:p>
            <a:p>
              <a:pPr marL="160735" indent="-160735">
                <a:buFont typeface="Arial" panose="020B0604020202020204" pitchFamily="34" charset="0"/>
                <a:buChar char="•"/>
              </a:pPr>
              <a:r>
                <a:rPr lang="en-US" sz="825" dirty="0">
                  <a:latin typeface="Trebuchet MS" panose="020B0603020202020204" pitchFamily="34" charset="0"/>
                </a:rPr>
                <a:t>Monitor goals</a:t>
              </a:r>
            </a:p>
          </p:txBody>
        </p:sp>
      </p:grpSp>
      <p:cxnSp>
        <p:nvCxnSpPr>
          <p:cNvPr id="73" name="Connector: Elbow 72">
            <a:extLst>
              <a:ext uri="{FF2B5EF4-FFF2-40B4-BE49-F238E27FC236}">
                <a16:creationId xmlns:a16="http://schemas.microsoft.com/office/drawing/2014/main" id="{02E085C4-47A1-4C30-86C6-00110A1E86E4}"/>
              </a:ext>
            </a:extLst>
          </p:cNvPr>
          <p:cNvCxnSpPr>
            <a:cxnSpLocks/>
          </p:cNvCxnSpPr>
          <p:nvPr/>
        </p:nvCxnSpPr>
        <p:spPr>
          <a:xfrm flipH="1">
            <a:off x="4438542" y="1182735"/>
            <a:ext cx="1" cy="928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77020A94-33CF-44D6-9A27-DDE5303C9215}"/>
              </a:ext>
            </a:extLst>
          </p:cNvPr>
          <p:cNvGrpSpPr/>
          <p:nvPr/>
        </p:nvGrpSpPr>
        <p:grpSpPr>
          <a:xfrm>
            <a:off x="1744177" y="2876069"/>
            <a:ext cx="1067921" cy="679377"/>
            <a:chOff x="509607" y="3987924"/>
            <a:chExt cx="1414358" cy="905836"/>
          </a:xfrm>
        </p:grpSpPr>
        <p:sp>
          <p:nvSpPr>
            <p:cNvPr id="44" name="Rectangle 43">
              <a:extLst>
                <a:ext uri="{FF2B5EF4-FFF2-40B4-BE49-F238E27FC236}">
                  <a16:creationId xmlns:a16="http://schemas.microsoft.com/office/drawing/2014/main" id="{841927FD-21D9-4556-BF4B-D76879E0C2F2}"/>
                </a:ext>
              </a:extLst>
            </p:cNvPr>
            <p:cNvSpPr>
              <a:spLocks/>
            </p:cNvSpPr>
            <p:nvPr/>
          </p:nvSpPr>
          <p:spPr>
            <a:xfrm>
              <a:off x="509608" y="3987924"/>
              <a:ext cx="1397096" cy="399903"/>
            </a:xfrm>
            <a:prstGeom prst="rect">
              <a:avLst/>
            </a:prstGeom>
            <a:solidFill>
              <a:srgbClr val="00B0F0"/>
            </a:solidFill>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noAutofit/>
            </a:bodyPr>
            <a:lstStyle/>
            <a:p>
              <a:pPr algn="ctr">
                <a:buClr>
                  <a:schemeClr val="bg1"/>
                </a:buClr>
              </a:pPr>
              <a:r>
                <a:rPr lang="en-IN" sz="975" b="1" dirty="0">
                  <a:solidFill>
                    <a:schemeClr val="bg1"/>
                  </a:solidFill>
                  <a:latin typeface="Trebuchet MS" panose="020B0603020202020204" pitchFamily="34" charset="0"/>
                </a:rPr>
                <a:t>Internal (</a:t>
              </a:r>
              <a:r>
                <a:rPr lang="en-IN" sz="975" b="1" dirty="0" err="1">
                  <a:solidFill>
                    <a:schemeClr val="bg1"/>
                  </a:solidFill>
                  <a:latin typeface="Trebuchet MS" panose="020B0603020202020204" pitchFamily="34" charset="0"/>
                </a:rPr>
                <a:t>Dept.Wise</a:t>
              </a:r>
              <a:r>
                <a:rPr lang="en-IN" sz="975" b="1" dirty="0">
                  <a:solidFill>
                    <a:schemeClr val="bg1"/>
                  </a:solidFill>
                  <a:latin typeface="Trebuchet MS" panose="020B0603020202020204" pitchFamily="34" charset="0"/>
                </a:rPr>
                <a:t>)</a:t>
              </a:r>
            </a:p>
          </p:txBody>
        </p:sp>
        <p:sp>
          <p:nvSpPr>
            <p:cNvPr id="49" name="Rectangle 48">
              <a:extLst>
                <a:ext uri="{FF2B5EF4-FFF2-40B4-BE49-F238E27FC236}">
                  <a16:creationId xmlns:a16="http://schemas.microsoft.com/office/drawing/2014/main" id="{023B2143-CA8A-417D-891E-2F2873AD819C}"/>
                </a:ext>
              </a:extLst>
            </p:cNvPr>
            <p:cNvSpPr>
              <a:spLocks/>
            </p:cNvSpPr>
            <p:nvPr/>
          </p:nvSpPr>
          <p:spPr>
            <a:xfrm>
              <a:off x="509607" y="3987926"/>
              <a:ext cx="1397096" cy="90583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050"/>
            </a:p>
          </p:txBody>
        </p:sp>
        <p:sp>
          <p:nvSpPr>
            <p:cNvPr id="50" name="TextBox 49">
              <a:extLst>
                <a:ext uri="{FF2B5EF4-FFF2-40B4-BE49-F238E27FC236}">
                  <a16:creationId xmlns:a16="http://schemas.microsoft.com/office/drawing/2014/main" id="{1107E485-6063-4FD1-850D-76E861454698}"/>
                </a:ext>
              </a:extLst>
            </p:cNvPr>
            <p:cNvSpPr txBox="1">
              <a:spLocks/>
            </p:cNvSpPr>
            <p:nvPr/>
          </p:nvSpPr>
          <p:spPr>
            <a:xfrm>
              <a:off x="526869" y="4463531"/>
              <a:ext cx="1397096" cy="338555"/>
            </a:xfrm>
            <a:prstGeom prst="rect">
              <a:avLst/>
            </a:prstGeom>
            <a:noFill/>
            <a:ln>
              <a:solidFill>
                <a:schemeClr val="accent1"/>
              </a:solidFill>
            </a:ln>
          </p:spPr>
          <p:txBody>
            <a:bodyPr wrap="square" lIns="0" tIns="0" rIns="0" bIns="0" rtlCol="0">
              <a:spAutoFit/>
            </a:bodyPr>
            <a:lstStyle/>
            <a:p>
              <a:pPr marL="160735" indent="-160735">
                <a:buFont typeface="Arial" panose="020B0604020202020204" pitchFamily="34" charset="0"/>
                <a:buChar char="•"/>
              </a:pPr>
              <a:r>
                <a:rPr lang="en-US" sz="825" dirty="0">
                  <a:latin typeface="Trebuchet MS" panose="020B0603020202020204" pitchFamily="34" charset="0"/>
                </a:rPr>
                <a:t>Set KPIs,</a:t>
              </a:r>
            </a:p>
            <a:p>
              <a:pPr marL="160735" indent="-160735">
                <a:buFont typeface="Arial" panose="020B0604020202020204" pitchFamily="34" charset="0"/>
                <a:buChar char="•"/>
              </a:pPr>
              <a:r>
                <a:rPr lang="en-US" sz="825" dirty="0">
                  <a:latin typeface="Trebuchet MS" panose="020B0603020202020204" pitchFamily="34" charset="0"/>
                </a:rPr>
                <a:t>Monitor goals</a:t>
              </a:r>
            </a:p>
          </p:txBody>
        </p:sp>
      </p:grpSp>
      <p:grpSp>
        <p:nvGrpSpPr>
          <p:cNvPr id="41" name="Group 40">
            <a:extLst>
              <a:ext uri="{FF2B5EF4-FFF2-40B4-BE49-F238E27FC236}">
                <a16:creationId xmlns:a16="http://schemas.microsoft.com/office/drawing/2014/main" id="{2546515F-B2D4-4A74-A3F5-CA544126E6E2}"/>
              </a:ext>
            </a:extLst>
          </p:cNvPr>
          <p:cNvGrpSpPr/>
          <p:nvPr/>
        </p:nvGrpSpPr>
        <p:grpSpPr>
          <a:xfrm>
            <a:off x="5184358" y="3687454"/>
            <a:ext cx="737792" cy="446088"/>
            <a:chOff x="970" y="38789"/>
            <a:chExt cx="968320" cy="178129"/>
          </a:xfrm>
        </p:grpSpPr>
        <p:sp>
          <p:nvSpPr>
            <p:cNvPr id="42" name="Rectangle: Rounded Corners 41">
              <a:extLst>
                <a:ext uri="{FF2B5EF4-FFF2-40B4-BE49-F238E27FC236}">
                  <a16:creationId xmlns:a16="http://schemas.microsoft.com/office/drawing/2014/main" id="{EEA3863D-1C3B-4E93-9220-1AD7A89CA7AB}"/>
                </a:ext>
              </a:extLst>
            </p:cNvPr>
            <p:cNvSpPr/>
            <p:nvPr/>
          </p:nvSpPr>
          <p:spPr>
            <a:xfrm>
              <a:off x="970" y="55943"/>
              <a:ext cx="968320" cy="148943"/>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3" name="Rectangle: Rounded Corners 4">
              <a:extLst>
                <a:ext uri="{FF2B5EF4-FFF2-40B4-BE49-F238E27FC236}">
                  <a16:creationId xmlns:a16="http://schemas.microsoft.com/office/drawing/2014/main" id="{4AD56CE3-5CF0-4043-ACA3-1EF979466D0E}"/>
                </a:ext>
              </a:extLst>
            </p:cNvPr>
            <p:cNvSpPr txBox="1"/>
            <p:nvPr/>
          </p:nvSpPr>
          <p:spPr>
            <a:xfrm>
              <a:off x="7459" y="38789"/>
              <a:ext cx="915011" cy="1781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800" dirty="0"/>
                <a:t>Major Supplier 1</a:t>
              </a:r>
            </a:p>
          </p:txBody>
        </p:sp>
      </p:grpSp>
      <p:sp>
        <p:nvSpPr>
          <p:cNvPr id="32" name="TextBox 31">
            <a:extLst>
              <a:ext uri="{FF2B5EF4-FFF2-40B4-BE49-F238E27FC236}">
                <a16:creationId xmlns:a16="http://schemas.microsoft.com/office/drawing/2014/main" id="{C8764963-CD05-43D0-8CA3-E6DECCC4CB9D}"/>
              </a:ext>
            </a:extLst>
          </p:cNvPr>
          <p:cNvSpPr txBox="1"/>
          <p:nvPr/>
        </p:nvSpPr>
        <p:spPr>
          <a:xfrm>
            <a:off x="3591950" y="2908005"/>
            <a:ext cx="1327402" cy="392415"/>
          </a:xfrm>
          <a:prstGeom prst="rect">
            <a:avLst/>
          </a:prstGeom>
          <a:noFill/>
        </p:spPr>
        <p:txBody>
          <a:bodyPr wrap="square">
            <a:spAutoFit/>
          </a:bodyPr>
          <a:lstStyle/>
          <a:p>
            <a:pPr algn="ctr"/>
            <a:r>
              <a:rPr lang="en-US" sz="975" b="1" dirty="0">
                <a:latin typeface="Trebuchet MS" panose="020B0603020202020204" pitchFamily="34" charset="0"/>
              </a:rPr>
              <a:t>AUTO GOAL ASSIGNMENT </a:t>
            </a:r>
          </a:p>
        </p:txBody>
      </p:sp>
      <p:sp>
        <p:nvSpPr>
          <p:cNvPr id="7" name="Arrow: Right 6">
            <a:extLst>
              <a:ext uri="{FF2B5EF4-FFF2-40B4-BE49-F238E27FC236}">
                <a16:creationId xmlns:a16="http://schemas.microsoft.com/office/drawing/2014/main" id="{5250F62E-8B9E-4499-AA98-8ECD34187F8B}"/>
              </a:ext>
            </a:extLst>
          </p:cNvPr>
          <p:cNvSpPr/>
          <p:nvPr/>
        </p:nvSpPr>
        <p:spPr>
          <a:xfrm>
            <a:off x="5308081" y="3280863"/>
            <a:ext cx="295154" cy="180843"/>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n>
                <a:solidFill>
                  <a:srgbClr val="FF6201"/>
                </a:solidFill>
              </a:ln>
              <a:solidFill>
                <a:srgbClr val="FF6201"/>
              </a:solidFill>
            </a:endParaRPr>
          </a:p>
        </p:txBody>
      </p:sp>
      <p:sp>
        <p:nvSpPr>
          <p:cNvPr id="9" name="Arrow: Left 8">
            <a:extLst>
              <a:ext uri="{FF2B5EF4-FFF2-40B4-BE49-F238E27FC236}">
                <a16:creationId xmlns:a16="http://schemas.microsoft.com/office/drawing/2014/main" id="{82B2A135-F927-4EF9-BF14-31F33A6E3097}"/>
              </a:ext>
            </a:extLst>
          </p:cNvPr>
          <p:cNvSpPr/>
          <p:nvPr/>
        </p:nvSpPr>
        <p:spPr>
          <a:xfrm>
            <a:off x="3270350" y="3260773"/>
            <a:ext cx="331598" cy="200933"/>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TextBox 36">
            <a:extLst>
              <a:ext uri="{FF2B5EF4-FFF2-40B4-BE49-F238E27FC236}">
                <a16:creationId xmlns:a16="http://schemas.microsoft.com/office/drawing/2014/main" id="{B14F5BB5-F22D-4612-A6F6-92A4CE4B7DAE}"/>
              </a:ext>
            </a:extLst>
          </p:cNvPr>
          <p:cNvSpPr txBox="1"/>
          <p:nvPr/>
        </p:nvSpPr>
        <p:spPr>
          <a:xfrm>
            <a:off x="3795107" y="3574824"/>
            <a:ext cx="980357" cy="334835"/>
          </a:xfrm>
          <a:prstGeom prst="rect">
            <a:avLst/>
          </a:prstGeom>
          <a:noFill/>
          <a:ln>
            <a:solidFill>
              <a:schemeClr val="accent2"/>
            </a:solidFill>
          </a:ln>
        </p:spPr>
        <p:txBody>
          <a:bodyPr wrap="square">
            <a:spAutoFit/>
          </a:bodyPr>
          <a:lstStyle/>
          <a:p>
            <a:pPr lvl="0"/>
            <a:r>
              <a:rPr lang="en-US" sz="788" b="1" dirty="0">
                <a:latin typeface="Trebuchet MS" panose="020B0603020202020204" pitchFamily="34" charset="0"/>
              </a:rPr>
              <a:t>Past Performance</a:t>
            </a:r>
          </a:p>
        </p:txBody>
      </p:sp>
      <p:sp>
        <p:nvSpPr>
          <p:cNvPr id="40" name="TextBox 39">
            <a:extLst>
              <a:ext uri="{FF2B5EF4-FFF2-40B4-BE49-F238E27FC236}">
                <a16:creationId xmlns:a16="http://schemas.microsoft.com/office/drawing/2014/main" id="{BF4E1C96-EF1B-4577-AB23-FE03BD335212}"/>
              </a:ext>
            </a:extLst>
          </p:cNvPr>
          <p:cNvSpPr txBox="1"/>
          <p:nvPr/>
        </p:nvSpPr>
        <p:spPr>
          <a:xfrm>
            <a:off x="3795106" y="3346516"/>
            <a:ext cx="980357" cy="213585"/>
          </a:xfrm>
          <a:prstGeom prst="rect">
            <a:avLst/>
          </a:prstGeom>
          <a:noFill/>
          <a:ln>
            <a:solidFill>
              <a:schemeClr val="accent2"/>
            </a:solidFill>
          </a:ln>
        </p:spPr>
        <p:txBody>
          <a:bodyPr wrap="square">
            <a:spAutoFit/>
          </a:bodyPr>
          <a:lstStyle/>
          <a:p>
            <a:r>
              <a:rPr lang="en-US" sz="788" b="1" dirty="0">
                <a:latin typeface="Trebuchet MS" panose="020B0603020202020204" pitchFamily="34" charset="0"/>
              </a:rPr>
              <a:t>Industry Data</a:t>
            </a:r>
          </a:p>
        </p:txBody>
      </p:sp>
      <p:sp>
        <p:nvSpPr>
          <p:cNvPr id="46" name="TextBox 45">
            <a:extLst>
              <a:ext uri="{FF2B5EF4-FFF2-40B4-BE49-F238E27FC236}">
                <a16:creationId xmlns:a16="http://schemas.microsoft.com/office/drawing/2014/main" id="{2E99A821-D445-4E06-B799-4AC11AF47B37}"/>
              </a:ext>
            </a:extLst>
          </p:cNvPr>
          <p:cNvSpPr txBox="1"/>
          <p:nvPr/>
        </p:nvSpPr>
        <p:spPr>
          <a:xfrm>
            <a:off x="2874894" y="1541053"/>
            <a:ext cx="3239647" cy="784830"/>
          </a:xfrm>
          <a:prstGeom prst="rect">
            <a:avLst/>
          </a:prstGeom>
          <a:noFill/>
        </p:spPr>
        <p:txBody>
          <a:bodyPr wrap="square">
            <a:spAutoFit/>
          </a:bodyPr>
          <a:lstStyle/>
          <a:p>
            <a:pPr marL="160735" indent="-160735">
              <a:buFont typeface="Arial" panose="020B0604020202020204" pitchFamily="34" charset="0"/>
              <a:buChar char="•"/>
            </a:pPr>
            <a:r>
              <a:rPr lang="en-US" sz="900" dirty="0">
                <a:latin typeface="Trebuchet MS" panose="020B0603020202020204" pitchFamily="34" charset="0"/>
              </a:rPr>
              <a:t>Type of Focus (Greenhouse gas emissions, water consumption, waste output and Circular economy, Staff turnover, human rights, board diversity, Trainings etc.)</a:t>
            </a:r>
          </a:p>
          <a:p>
            <a:pPr marL="160735" indent="-160735">
              <a:buFont typeface="Arial" panose="020B0604020202020204" pitchFamily="34" charset="0"/>
              <a:buChar char="•"/>
            </a:pPr>
            <a:r>
              <a:rPr lang="en-US" sz="900" dirty="0">
                <a:latin typeface="Trebuchet MS" panose="020B0603020202020204" pitchFamily="34" charset="0"/>
              </a:rPr>
              <a:t>Follow Reporting/Compliance - ESG,GRI,CDP, </a:t>
            </a:r>
          </a:p>
          <a:p>
            <a:r>
              <a:rPr lang="en-US" sz="900" dirty="0">
                <a:latin typeface="Trebuchet MS" panose="020B0603020202020204" pitchFamily="34" charset="0"/>
              </a:rPr>
              <a:t>     SBTI etc.</a:t>
            </a:r>
          </a:p>
        </p:txBody>
      </p:sp>
      <p:grpSp>
        <p:nvGrpSpPr>
          <p:cNvPr id="58" name="Group 57">
            <a:extLst>
              <a:ext uri="{FF2B5EF4-FFF2-40B4-BE49-F238E27FC236}">
                <a16:creationId xmlns:a16="http://schemas.microsoft.com/office/drawing/2014/main" id="{B7652C46-C122-46F9-A61D-8D22D4645F1B}"/>
              </a:ext>
            </a:extLst>
          </p:cNvPr>
          <p:cNvGrpSpPr/>
          <p:nvPr/>
        </p:nvGrpSpPr>
        <p:grpSpPr>
          <a:xfrm>
            <a:off x="8946" y="3975909"/>
            <a:ext cx="972108" cy="259664"/>
            <a:chOff x="-5686776" y="2107275"/>
            <a:chExt cx="1960506" cy="338960"/>
          </a:xfrm>
        </p:grpSpPr>
        <p:sp>
          <p:nvSpPr>
            <p:cNvPr id="60" name="Rectangle: Rounded Corners 59">
              <a:extLst>
                <a:ext uri="{FF2B5EF4-FFF2-40B4-BE49-F238E27FC236}">
                  <a16:creationId xmlns:a16="http://schemas.microsoft.com/office/drawing/2014/main" id="{BDAE5D2F-3A37-418E-93FA-8A543333A172}"/>
                </a:ext>
              </a:extLst>
            </p:cNvPr>
            <p:cNvSpPr/>
            <p:nvPr/>
          </p:nvSpPr>
          <p:spPr>
            <a:xfrm>
              <a:off x="-5441435" y="2117160"/>
              <a:ext cx="1584176" cy="329075"/>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3" name="Rectangle: Rounded Corners 4">
              <a:extLst>
                <a:ext uri="{FF2B5EF4-FFF2-40B4-BE49-F238E27FC236}">
                  <a16:creationId xmlns:a16="http://schemas.microsoft.com/office/drawing/2014/main" id="{D2F92BFC-0C0E-43F6-9151-B6CB3C1681ED}"/>
                </a:ext>
              </a:extLst>
            </p:cNvPr>
            <p:cNvSpPr txBox="1"/>
            <p:nvPr/>
          </p:nvSpPr>
          <p:spPr>
            <a:xfrm>
              <a:off x="-5686776" y="2107275"/>
              <a:ext cx="1960506" cy="3290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900" dirty="0"/>
                <a:t>Internal Dept Heads</a:t>
              </a:r>
            </a:p>
          </p:txBody>
        </p:sp>
      </p:grpSp>
      <p:sp>
        <p:nvSpPr>
          <p:cNvPr id="64" name="Rectangle: Rounded Corners 4">
            <a:extLst>
              <a:ext uri="{FF2B5EF4-FFF2-40B4-BE49-F238E27FC236}">
                <a16:creationId xmlns:a16="http://schemas.microsoft.com/office/drawing/2014/main" id="{9F598D03-3F69-40E0-A77A-C9E43297235A}"/>
              </a:ext>
            </a:extLst>
          </p:cNvPr>
          <p:cNvSpPr txBox="1"/>
          <p:nvPr/>
        </p:nvSpPr>
        <p:spPr>
          <a:xfrm>
            <a:off x="-12222" y="4501183"/>
            <a:ext cx="972108" cy="2520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endParaRPr lang="en-US" sz="900" kern="1200" dirty="0"/>
          </a:p>
        </p:txBody>
      </p:sp>
      <p:grpSp>
        <p:nvGrpSpPr>
          <p:cNvPr id="67" name="Group 66">
            <a:extLst>
              <a:ext uri="{FF2B5EF4-FFF2-40B4-BE49-F238E27FC236}">
                <a16:creationId xmlns:a16="http://schemas.microsoft.com/office/drawing/2014/main" id="{2DDC7E28-E4C0-48AB-AF1F-9ACCEF1C9FB1}"/>
              </a:ext>
            </a:extLst>
          </p:cNvPr>
          <p:cNvGrpSpPr/>
          <p:nvPr/>
        </p:nvGrpSpPr>
        <p:grpSpPr>
          <a:xfrm>
            <a:off x="867962" y="3986498"/>
            <a:ext cx="972108" cy="257423"/>
            <a:chOff x="-5801113" y="2110200"/>
            <a:chExt cx="1960506" cy="336035"/>
          </a:xfrm>
        </p:grpSpPr>
        <p:sp>
          <p:nvSpPr>
            <p:cNvPr id="68" name="Rectangle: Rounded Corners 67">
              <a:extLst>
                <a:ext uri="{FF2B5EF4-FFF2-40B4-BE49-F238E27FC236}">
                  <a16:creationId xmlns:a16="http://schemas.microsoft.com/office/drawing/2014/main" id="{3F7154E3-69B4-43DA-B83A-CD3F0FD52F7E}"/>
                </a:ext>
              </a:extLst>
            </p:cNvPr>
            <p:cNvSpPr/>
            <p:nvPr/>
          </p:nvSpPr>
          <p:spPr>
            <a:xfrm>
              <a:off x="-5441435" y="2117160"/>
              <a:ext cx="1584176" cy="329075"/>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9" name="Rectangle: Rounded Corners 4">
              <a:extLst>
                <a:ext uri="{FF2B5EF4-FFF2-40B4-BE49-F238E27FC236}">
                  <a16:creationId xmlns:a16="http://schemas.microsoft.com/office/drawing/2014/main" id="{27E5501E-CA18-4B49-856B-2113CC50E849}"/>
                </a:ext>
              </a:extLst>
            </p:cNvPr>
            <p:cNvSpPr txBox="1"/>
            <p:nvPr/>
          </p:nvSpPr>
          <p:spPr>
            <a:xfrm>
              <a:off x="-5801113" y="2110200"/>
              <a:ext cx="1960506" cy="3290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900" kern="1200" dirty="0"/>
                <a:t>Dept A</a:t>
              </a:r>
            </a:p>
          </p:txBody>
        </p:sp>
      </p:grpSp>
      <p:grpSp>
        <p:nvGrpSpPr>
          <p:cNvPr id="70" name="Group 69">
            <a:extLst>
              <a:ext uri="{FF2B5EF4-FFF2-40B4-BE49-F238E27FC236}">
                <a16:creationId xmlns:a16="http://schemas.microsoft.com/office/drawing/2014/main" id="{747FA18A-62C9-4DF7-9A71-EA5405B71B5C}"/>
              </a:ext>
            </a:extLst>
          </p:cNvPr>
          <p:cNvGrpSpPr/>
          <p:nvPr/>
        </p:nvGrpSpPr>
        <p:grpSpPr>
          <a:xfrm>
            <a:off x="1788560" y="3987932"/>
            <a:ext cx="972108" cy="273844"/>
            <a:chOff x="-5729467" y="2117160"/>
            <a:chExt cx="1960506" cy="357471"/>
          </a:xfrm>
        </p:grpSpPr>
        <p:sp>
          <p:nvSpPr>
            <p:cNvPr id="71" name="Rectangle: Rounded Corners 70">
              <a:extLst>
                <a:ext uri="{FF2B5EF4-FFF2-40B4-BE49-F238E27FC236}">
                  <a16:creationId xmlns:a16="http://schemas.microsoft.com/office/drawing/2014/main" id="{692BD54F-F73B-4C9C-BDEC-A78735487696}"/>
                </a:ext>
              </a:extLst>
            </p:cNvPr>
            <p:cNvSpPr/>
            <p:nvPr/>
          </p:nvSpPr>
          <p:spPr>
            <a:xfrm>
              <a:off x="-5441435" y="2117160"/>
              <a:ext cx="1584176" cy="329075"/>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2" name="Rectangle: Rounded Corners 4">
              <a:extLst>
                <a:ext uri="{FF2B5EF4-FFF2-40B4-BE49-F238E27FC236}">
                  <a16:creationId xmlns:a16="http://schemas.microsoft.com/office/drawing/2014/main" id="{62855594-5FB8-4968-A10D-F887C1B7678D}"/>
                </a:ext>
              </a:extLst>
            </p:cNvPr>
            <p:cNvSpPr txBox="1"/>
            <p:nvPr/>
          </p:nvSpPr>
          <p:spPr>
            <a:xfrm>
              <a:off x="-5729467" y="2145556"/>
              <a:ext cx="1960506" cy="3290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900" dirty="0"/>
                <a:t>Dept B</a:t>
              </a:r>
            </a:p>
          </p:txBody>
        </p:sp>
      </p:grpSp>
      <p:grpSp>
        <p:nvGrpSpPr>
          <p:cNvPr id="74" name="Group 73">
            <a:extLst>
              <a:ext uri="{FF2B5EF4-FFF2-40B4-BE49-F238E27FC236}">
                <a16:creationId xmlns:a16="http://schemas.microsoft.com/office/drawing/2014/main" id="{BF10322F-0965-4D6C-9163-2DD37E33BD30}"/>
              </a:ext>
            </a:extLst>
          </p:cNvPr>
          <p:cNvGrpSpPr/>
          <p:nvPr/>
        </p:nvGrpSpPr>
        <p:grpSpPr>
          <a:xfrm>
            <a:off x="2669279" y="3984112"/>
            <a:ext cx="972108" cy="278196"/>
            <a:chOff x="-5729467" y="2111480"/>
            <a:chExt cx="1960506" cy="363152"/>
          </a:xfrm>
        </p:grpSpPr>
        <p:sp>
          <p:nvSpPr>
            <p:cNvPr id="75" name="Rectangle: Rounded Corners 74">
              <a:extLst>
                <a:ext uri="{FF2B5EF4-FFF2-40B4-BE49-F238E27FC236}">
                  <a16:creationId xmlns:a16="http://schemas.microsoft.com/office/drawing/2014/main" id="{2BFBFF15-6117-4364-85B3-F88DC5F73584}"/>
                </a:ext>
              </a:extLst>
            </p:cNvPr>
            <p:cNvSpPr/>
            <p:nvPr/>
          </p:nvSpPr>
          <p:spPr>
            <a:xfrm>
              <a:off x="-5441435" y="2117160"/>
              <a:ext cx="1584176" cy="329075"/>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6" name="Rectangle: Rounded Corners 4">
              <a:extLst>
                <a:ext uri="{FF2B5EF4-FFF2-40B4-BE49-F238E27FC236}">
                  <a16:creationId xmlns:a16="http://schemas.microsoft.com/office/drawing/2014/main" id="{3CB33ECF-576D-4651-92AB-21329C180C18}"/>
                </a:ext>
              </a:extLst>
            </p:cNvPr>
            <p:cNvSpPr txBox="1"/>
            <p:nvPr/>
          </p:nvSpPr>
          <p:spPr>
            <a:xfrm>
              <a:off x="-5729467" y="2111480"/>
              <a:ext cx="1960506" cy="3631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825" kern="1200" dirty="0"/>
                <a:t>    Dept C</a:t>
              </a:r>
              <a:r>
                <a:rPr lang="en-US" sz="825" dirty="0"/>
                <a:t> </a:t>
              </a:r>
              <a:r>
                <a:rPr lang="en-US" sz="825" kern="1200" dirty="0"/>
                <a:t>etc</a:t>
              </a:r>
              <a:r>
                <a:rPr lang="en-US" sz="900" kern="1200" dirty="0"/>
                <a:t>.</a:t>
              </a:r>
            </a:p>
          </p:txBody>
        </p:sp>
      </p:grpSp>
      <p:grpSp>
        <p:nvGrpSpPr>
          <p:cNvPr id="97" name="Group 96">
            <a:extLst>
              <a:ext uri="{FF2B5EF4-FFF2-40B4-BE49-F238E27FC236}">
                <a16:creationId xmlns:a16="http://schemas.microsoft.com/office/drawing/2014/main" id="{AB25E177-539F-406F-9223-F2BC5A75FBC0}"/>
              </a:ext>
            </a:extLst>
          </p:cNvPr>
          <p:cNvGrpSpPr/>
          <p:nvPr/>
        </p:nvGrpSpPr>
        <p:grpSpPr>
          <a:xfrm>
            <a:off x="5974245" y="3729037"/>
            <a:ext cx="814045" cy="408887"/>
            <a:chOff x="445495" y="36377"/>
            <a:chExt cx="915011" cy="176613"/>
          </a:xfrm>
        </p:grpSpPr>
        <p:sp>
          <p:nvSpPr>
            <p:cNvPr id="98" name="Rectangle: Rounded Corners 97">
              <a:extLst>
                <a:ext uri="{FF2B5EF4-FFF2-40B4-BE49-F238E27FC236}">
                  <a16:creationId xmlns:a16="http://schemas.microsoft.com/office/drawing/2014/main" id="{BA81337E-6D4D-4850-A934-45C53D52464B}"/>
                </a:ext>
              </a:extLst>
            </p:cNvPr>
            <p:cNvSpPr/>
            <p:nvPr/>
          </p:nvSpPr>
          <p:spPr>
            <a:xfrm>
              <a:off x="445495" y="36377"/>
              <a:ext cx="915011" cy="169179"/>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2" name="Rectangle: Rounded Corners 4">
              <a:extLst>
                <a:ext uri="{FF2B5EF4-FFF2-40B4-BE49-F238E27FC236}">
                  <a16:creationId xmlns:a16="http://schemas.microsoft.com/office/drawing/2014/main" id="{EEE821BD-3E39-4236-90B7-CCE90C7DF901}"/>
                </a:ext>
              </a:extLst>
            </p:cNvPr>
            <p:cNvSpPr txBox="1"/>
            <p:nvPr/>
          </p:nvSpPr>
          <p:spPr>
            <a:xfrm>
              <a:off x="510563" y="55943"/>
              <a:ext cx="794543" cy="15704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800" dirty="0"/>
                <a:t>Major Supplier 2</a:t>
              </a:r>
            </a:p>
          </p:txBody>
        </p:sp>
      </p:grpSp>
      <p:grpSp>
        <p:nvGrpSpPr>
          <p:cNvPr id="103" name="Group 102">
            <a:extLst>
              <a:ext uri="{FF2B5EF4-FFF2-40B4-BE49-F238E27FC236}">
                <a16:creationId xmlns:a16="http://schemas.microsoft.com/office/drawing/2014/main" id="{F17B1FD2-DAD8-4F18-8CAB-6256F702F1DD}"/>
              </a:ext>
            </a:extLst>
          </p:cNvPr>
          <p:cNvGrpSpPr/>
          <p:nvPr/>
        </p:nvGrpSpPr>
        <p:grpSpPr>
          <a:xfrm>
            <a:off x="8347484" y="3689148"/>
            <a:ext cx="738296" cy="511241"/>
            <a:chOff x="971" y="39928"/>
            <a:chExt cx="984395" cy="193711"/>
          </a:xfrm>
        </p:grpSpPr>
        <p:sp>
          <p:nvSpPr>
            <p:cNvPr id="104" name="Rectangle: Rounded Corners 103">
              <a:extLst>
                <a:ext uri="{FF2B5EF4-FFF2-40B4-BE49-F238E27FC236}">
                  <a16:creationId xmlns:a16="http://schemas.microsoft.com/office/drawing/2014/main" id="{783CA73F-D326-42B0-9781-E1B3F1F6DEFF}"/>
                </a:ext>
              </a:extLst>
            </p:cNvPr>
            <p:cNvSpPr/>
            <p:nvPr/>
          </p:nvSpPr>
          <p:spPr>
            <a:xfrm>
              <a:off x="971" y="55943"/>
              <a:ext cx="915011" cy="169179"/>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5" name="Rectangle: Rounded Corners 4">
              <a:extLst>
                <a:ext uri="{FF2B5EF4-FFF2-40B4-BE49-F238E27FC236}">
                  <a16:creationId xmlns:a16="http://schemas.microsoft.com/office/drawing/2014/main" id="{1ED8A4DB-8968-4A2A-895F-1E876A3244C3}"/>
                </a:ext>
              </a:extLst>
            </p:cNvPr>
            <p:cNvSpPr txBox="1"/>
            <p:nvPr/>
          </p:nvSpPr>
          <p:spPr>
            <a:xfrm>
              <a:off x="3488" y="39928"/>
              <a:ext cx="981878" cy="1937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800" dirty="0"/>
                <a:t>Supplier – Office supplies.</a:t>
              </a:r>
            </a:p>
          </p:txBody>
        </p:sp>
      </p:grpSp>
      <p:grpSp>
        <p:nvGrpSpPr>
          <p:cNvPr id="106" name="Group 105">
            <a:extLst>
              <a:ext uri="{FF2B5EF4-FFF2-40B4-BE49-F238E27FC236}">
                <a16:creationId xmlns:a16="http://schemas.microsoft.com/office/drawing/2014/main" id="{B7E3DBFC-458C-4CE5-8E92-00C0C550B129}"/>
              </a:ext>
            </a:extLst>
          </p:cNvPr>
          <p:cNvGrpSpPr/>
          <p:nvPr/>
        </p:nvGrpSpPr>
        <p:grpSpPr>
          <a:xfrm>
            <a:off x="7575054" y="3699316"/>
            <a:ext cx="696800" cy="487601"/>
            <a:chOff x="2260739" y="-106120"/>
            <a:chExt cx="929068" cy="178129"/>
          </a:xfrm>
        </p:grpSpPr>
        <p:sp>
          <p:nvSpPr>
            <p:cNvPr id="107" name="Rectangle: Rounded Corners 106">
              <a:extLst>
                <a:ext uri="{FF2B5EF4-FFF2-40B4-BE49-F238E27FC236}">
                  <a16:creationId xmlns:a16="http://schemas.microsoft.com/office/drawing/2014/main" id="{14AEE0F0-99D2-43E6-97B3-2E71F96C6298}"/>
                </a:ext>
              </a:extLst>
            </p:cNvPr>
            <p:cNvSpPr/>
            <p:nvPr/>
          </p:nvSpPr>
          <p:spPr>
            <a:xfrm>
              <a:off x="2274796" y="-103375"/>
              <a:ext cx="915011" cy="169179"/>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8" name="Rectangle: Rounded Corners 4">
              <a:extLst>
                <a:ext uri="{FF2B5EF4-FFF2-40B4-BE49-F238E27FC236}">
                  <a16:creationId xmlns:a16="http://schemas.microsoft.com/office/drawing/2014/main" id="{ACB53029-4C8E-4E5A-ABB2-691534233CEA}"/>
                </a:ext>
              </a:extLst>
            </p:cNvPr>
            <p:cNvSpPr txBox="1"/>
            <p:nvPr/>
          </p:nvSpPr>
          <p:spPr>
            <a:xfrm>
              <a:off x="2260739" y="-106120"/>
              <a:ext cx="915011" cy="1781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800" dirty="0"/>
                <a:t>Supplier - Construction </a:t>
              </a:r>
            </a:p>
          </p:txBody>
        </p:sp>
      </p:grpSp>
      <p:grpSp>
        <p:nvGrpSpPr>
          <p:cNvPr id="109" name="Group 108">
            <a:extLst>
              <a:ext uri="{FF2B5EF4-FFF2-40B4-BE49-F238E27FC236}">
                <a16:creationId xmlns:a16="http://schemas.microsoft.com/office/drawing/2014/main" id="{42F70F41-1965-4CB7-B594-A6C4CD78C2A0}"/>
              </a:ext>
            </a:extLst>
          </p:cNvPr>
          <p:cNvGrpSpPr/>
          <p:nvPr/>
        </p:nvGrpSpPr>
        <p:grpSpPr>
          <a:xfrm>
            <a:off x="6843448" y="3714068"/>
            <a:ext cx="686258" cy="458099"/>
            <a:chOff x="443271" y="8338"/>
            <a:chExt cx="915011" cy="169179"/>
          </a:xfrm>
        </p:grpSpPr>
        <p:sp>
          <p:nvSpPr>
            <p:cNvPr id="110" name="Rectangle: Rounded Corners 109">
              <a:extLst>
                <a:ext uri="{FF2B5EF4-FFF2-40B4-BE49-F238E27FC236}">
                  <a16:creationId xmlns:a16="http://schemas.microsoft.com/office/drawing/2014/main" id="{CEFF5C85-6D73-4D6B-9B7F-EF568C754742}"/>
                </a:ext>
              </a:extLst>
            </p:cNvPr>
            <p:cNvSpPr/>
            <p:nvPr/>
          </p:nvSpPr>
          <p:spPr>
            <a:xfrm>
              <a:off x="443271" y="8338"/>
              <a:ext cx="915011" cy="169179"/>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1" name="Rectangle: Rounded Corners 4">
              <a:extLst>
                <a:ext uri="{FF2B5EF4-FFF2-40B4-BE49-F238E27FC236}">
                  <a16:creationId xmlns:a16="http://schemas.microsoft.com/office/drawing/2014/main" id="{ABA5109F-D86C-4143-BD1B-B00438650AA1}"/>
                </a:ext>
              </a:extLst>
            </p:cNvPr>
            <p:cNvSpPr txBox="1"/>
            <p:nvPr/>
          </p:nvSpPr>
          <p:spPr>
            <a:xfrm>
              <a:off x="526655" y="36377"/>
              <a:ext cx="794543" cy="1343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800" dirty="0"/>
                <a:t>Supplier - Logistics</a:t>
              </a:r>
            </a:p>
          </p:txBody>
        </p:sp>
      </p:grpSp>
      <p:cxnSp>
        <p:nvCxnSpPr>
          <p:cNvPr id="15" name="Straight Arrow Connector 14">
            <a:extLst>
              <a:ext uri="{FF2B5EF4-FFF2-40B4-BE49-F238E27FC236}">
                <a16:creationId xmlns:a16="http://schemas.microsoft.com/office/drawing/2014/main" id="{5A871EB2-6748-4097-BFF5-A421EB5D98C7}"/>
              </a:ext>
            </a:extLst>
          </p:cNvPr>
          <p:cNvCxnSpPr>
            <a:cxnSpLocks/>
          </p:cNvCxnSpPr>
          <p:nvPr/>
        </p:nvCxnSpPr>
        <p:spPr>
          <a:xfrm>
            <a:off x="2303748" y="3555447"/>
            <a:ext cx="0" cy="223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4E07C61-C42A-44BD-AB03-59D3257C1179}"/>
              </a:ext>
            </a:extLst>
          </p:cNvPr>
          <p:cNvCxnSpPr>
            <a:cxnSpLocks/>
          </p:cNvCxnSpPr>
          <p:nvPr/>
        </p:nvCxnSpPr>
        <p:spPr>
          <a:xfrm flipV="1">
            <a:off x="531329" y="3817627"/>
            <a:ext cx="2692966" cy="10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5CD504-547D-4840-B1F4-CC6D7C648A38}"/>
              </a:ext>
            </a:extLst>
          </p:cNvPr>
          <p:cNvCxnSpPr>
            <a:cxnSpLocks/>
          </p:cNvCxnSpPr>
          <p:nvPr/>
        </p:nvCxnSpPr>
        <p:spPr>
          <a:xfrm flipV="1">
            <a:off x="5490103" y="3646666"/>
            <a:ext cx="3166880" cy="520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DAD35F1-3922-4014-880E-751C9A6D0185}"/>
              </a:ext>
            </a:extLst>
          </p:cNvPr>
          <p:cNvCxnSpPr>
            <a:cxnSpLocks/>
          </p:cNvCxnSpPr>
          <p:nvPr/>
        </p:nvCxnSpPr>
        <p:spPr>
          <a:xfrm>
            <a:off x="7164288" y="3651870"/>
            <a:ext cx="0" cy="11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C0C4168-8AA3-41B9-8BD1-8782D1A4DC64}"/>
              </a:ext>
            </a:extLst>
          </p:cNvPr>
          <p:cNvCxnSpPr>
            <a:cxnSpLocks/>
          </p:cNvCxnSpPr>
          <p:nvPr/>
        </p:nvCxnSpPr>
        <p:spPr>
          <a:xfrm>
            <a:off x="8655615" y="3651870"/>
            <a:ext cx="1" cy="12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D3F006FB-E5F4-4FCA-A395-10290F37A996}"/>
              </a:ext>
            </a:extLst>
          </p:cNvPr>
          <p:cNvGrpSpPr/>
          <p:nvPr/>
        </p:nvGrpSpPr>
        <p:grpSpPr>
          <a:xfrm>
            <a:off x="-22427" y="4293046"/>
            <a:ext cx="1038021" cy="380945"/>
            <a:chOff x="-5729467" y="2117160"/>
            <a:chExt cx="1960506" cy="357471"/>
          </a:xfrm>
        </p:grpSpPr>
        <p:sp>
          <p:nvSpPr>
            <p:cNvPr id="136" name="Rectangle: Rounded Corners 135">
              <a:extLst>
                <a:ext uri="{FF2B5EF4-FFF2-40B4-BE49-F238E27FC236}">
                  <a16:creationId xmlns:a16="http://schemas.microsoft.com/office/drawing/2014/main" id="{F30C59D5-989B-47BC-BA60-425B9D2AF52F}"/>
                </a:ext>
              </a:extLst>
            </p:cNvPr>
            <p:cNvSpPr/>
            <p:nvPr/>
          </p:nvSpPr>
          <p:spPr>
            <a:xfrm>
              <a:off x="-5441435" y="2117160"/>
              <a:ext cx="1584176" cy="329075"/>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7" name="Rectangle: Rounded Corners 4">
              <a:extLst>
                <a:ext uri="{FF2B5EF4-FFF2-40B4-BE49-F238E27FC236}">
                  <a16:creationId xmlns:a16="http://schemas.microsoft.com/office/drawing/2014/main" id="{CE530D8C-0FCE-409B-ACDA-C4F047B0A795}"/>
                </a:ext>
              </a:extLst>
            </p:cNvPr>
            <p:cNvSpPr txBox="1"/>
            <p:nvPr/>
          </p:nvSpPr>
          <p:spPr>
            <a:xfrm>
              <a:off x="-5729467" y="2145556"/>
              <a:ext cx="1960506" cy="3290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900" kern="1200" dirty="0"/>
                <a:t>    Overall </a:t>
              </a:r>
              <a:r>
                <a:rPr lang="en-US" sz="900" dirty="0"/>
                <a:t>Responsible</a:t>
              </a:r>
              <a:endParaRPr lang="en-US" sz="900" kern="1200" dirty="0"/>
            </a:p>
          </p:txBody>
        </p:sp>
      </p:grpSp>
      <p:grpSp>
        <p:nvGrpSpPr>
          <p:cNvPr id="147" name="Group 146">
            <a:extLst>
              <a:ext uri="{FF2B5EF4-FFF2-40B4-BE49-F238E27FC236}">
                <a16:creationId xmlns:a16="http://schemas.microsoft.com/office/drawing/2014/main" id="{BC52505F-BFF4-4519-AEDE-51BBCCEF86F9}"/>
              </a:ext>
            </a:extLst>
          </p:cNvPr>
          <p:cNvGrpSpPr/>
          <p:nvPr/>
        </p:nvGrpSpPr>
        <p:grpSpPr>
          <a:xfrm>
            <a:off x="20697" y="4735629"/>
            <a:ext cx="1077793" cy="254794"/>
            <a:chOff x="-4276113" y="2672589"/>
            <a:chExt cx="2173646" cy="332603"/>
          </a:xfrm>
        </p:grpSpPr>
        <p:sp>
          <p:nvSpPr>
            <p:cNvPr id="148" name="Rectangle: Rounded Corners 147">
              <a:extLst>
                <a:ext uri="{FF2B5EF4-FFF2-40B4-BE49-F238E27FC236}">
                  <a16:creationId xmlns:a16="http://schemas.microsoft.com/office/drawing/2014/main" id="{63D8291B-C14D-46E7-940D-D96DB06A2151}"/>
                </a:ext>
              </a:extLst>
            </p:cNvPr>
            <p:cNvSpPr/>
            <p:nvPr/>
          </p:nvSpPr>
          <p:spPr>
            <a:xfrm>
              <a:off x="-4087774" y="2676117"/>
              <a:ext cx="1584176" cy="329075"/>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9" name="Rectangle: Rounded Corners 4">
              <a:extLst>
                <a:ext uri="{FF2B5EF4-FFF2-40B4-BE49-F238E27FC236}">
                  <a16:creationId xmlns:a16="http://schemas.microsoft.com/office/drawing/2014/main" id="{465435C6-013C-4509-AE1C-5C11FE329ED6}"/>
                </a:ext>
              </a:extLst>
            </p:cNvPr>
            <p:cNvSpPr txBox="1"/>
            <p:nvPr/>
          </p:nvSpPr>
          <p:spPr>
            <a:xfrm>
              <a:off x="-4276113" y="2672589"/>
              <a:ext cx="2173646" cy="3290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900" dirty="0"/>
                <a:t>CO2 emission</a:t>
              </a:r>
              <a:endParaRPr lang="en-US" sz="900" kern="1200" dirty="0"/>
            </a:p>
          </p:txBody>
        </p:sp>
      </p:grpSp>
      <p:grpSp>
        <p:nvGrpSpPr>
          <p:cNvPr id="154" name="Group 153">
            <a:extLst>
              <a:ext uri="{FF2B5EF4-FFF2-40B4-BE49-F238E27FC236}">
                <a16:creationId xmlns:a16="http://schemas.microsoft.com/office/drawing/2014/main" id="{E8873936-78A7-4FE1-9E59-9D305BE350F3}"/>
              </a:ext>
            </a:extLst>
          </p:cNvPr>
          <p:cNvGrpSpPr/>
          <p:nvPr/>
        </p:nvGrpSpPr>
        <p:grpSpPr>
          <a:xfrm>
            <a:off x="951043" y="4734289"/>
            <a:ext cx="1016108" cy="254769"/>
            <a:chOff x="-4203923" y="2672621"/>
            <a:chExt cx="2049244" cy="332571"/>
          </a:xfrm>
        </p:grpSpPr>
        <p:sp>
          <p:nvSpPr>
            <p:cNvPr id="155" name="Rectangle: Rounded Corners 154">
              <a:extLst>
                <a:ext uri="{FF2B5EF4-FFF2-40B4-BE49-F238E27FC236}">
                  <a16:creationId xmlns:a16="http://schemas.microsoft.com/office/drawing/2014/main" id="{EC8EFD86-6534-430E-8DF0-38B78C9647AD}"/>
                </a:ext>
              </a:extLst>
            </p:cNvPr>
            <p:cNvSpPr/>
            <p:nvPr/>
          </p:nvSpPr>
          <p:spPr>
            <a:xfrm>
              <a:off x="-4087774" y="2676117"/>
              <a:ext cx="1584176" cy="329075"/>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6" name="Rectangle: Rounded Corners 4">
              <a:extLst>
                <a:ext uri="{FF2B5EF4-FFF2-40B4-BE49-F238E27FC236}">
                  <a16:creationId xmlns:a16="http://schemas.microsoft.com/office/drawing/2014/main" id="{A750ECCE-FD6E-4738-B6AA-86254EB0A971}"/>
                </a:ext>
              </a:extLst>
            </p:cNvPr>
            <p:cNvSpPr txBox="1"/>
            <p:nvPr/>
          </p:nvSpPr>
          <p:spPr>
            <a:xfrm>
              <a:off x="-4203923" y="2672621"/>
              <a:ext cx="2049244" cy="3290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900" kern="1200" dirty="0"/>
                <a:t>Zero Waste </a:t>
              </a:r>
            </a:p>
          </p:txBody>
        </p:sp>
      </p:grpSp>
      <p:grpSp>
        <p:nvGrpSpPr>
          <p:cNvPr id="157" name="Group 156">
            <a:extLst>
              <a:ext uri="{FF2B5EF4-FFF2-40B4-BE49-F238E27FC236}">
                <a16:creationId xmlns:a16="http://schemas.microsoft.com/office/drawing/2014/main" id="{342CD0F2-DF02-45A2-B203-D141EC841F34}"/>
              </a:ext>
            </a:extLst>
          </p:cNvPr>
          <p:cNvGrpSpPr/>
          <p:nvPr/>
        </p:nvGrpSpPr>
        <p:grpSpPr>
          <a:xfrm>
            <a:off x="1859184" y="4735021"/>
            <a:ext cx="983014" cy="254769"/>
            <a:chOff x="-4137179" y="2672621"/>
            <a:chExt cx="1982500" cy="332571"/>
          </a:xfrm>
        </p:grpSpPr>
        <p:sp>
          <p:nvSpPr>
            <p:cNvPr id="158" name="Rectangle: Rounded Corners 157">
              <a:extLst>
                <a:ext uri="{FF2B5EF4-FFF2-40B4-BE49-F238E27FC236}">
                  <a16:creationId xmlns:a16="http://schemas.microsoft.com/office/drawing/2014/main" id="{7B1E5DAB-BB63-4230-A9C5-CB934EBD8F30}"/>
                </a:ext>
              </a:extLst>
            </p:cNvPr>
            <p:cNvSpPr/>
            <p:nvPr/>
          </p:nvSpPr>
          <p:spPr>
            <a:xfrm>
              <a:off x="-4087774" y="2676117"/>
              <a:ext cx="1584176" cy="329075"/>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9" name="Rectangle: Rounded Corners 4">
              <a:extLst>
                <a:ext uri="{FF2B5EF4-FFF2-40B4-BE49-F238E27FC236}">
                  <a16:creationId xmlns:a16="http://schemas.microsoft.com/office/drawing/2014/main" id="{3B134FE7-0FC6-4B1E-8E27-0E93F38BF69C}"/>
                </a:ext>
              </a:extLst>
            </p:cNvPr>
            <p:cNvSpPr txBox="1"/>
            <p:nvPr/>
          </p:nvSpPr>
          <p:spPr>
            <a:xfrm>
              <a:off x="-4137179" y="2672621"/>
              <a:ext cx="1982500" cy="3290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900" kern="1200" dirty="0"/>
                <a:t>Water usage</a:t>
              </a:r>
            </a:p>
          </p:txBody>
        </p:sp>
      </p:grpSp>
      <p:grpSp>
        <p:nvGrpSpPr>
          <p:cNvPr id="160" name="Group 159">
            <a:extLst>
              <a:ext uri="{FF2B5EF4-FFF2-40B4-BE49-F238E27FC236}">
                <a16:creationId xmlns:a16="http://schemas.microsoft.com/office/drawing/2014/main" id="{837E502C-972A-486E-83E8-890513146206}"/>
              </a:ext>
            </a:extLst>
          </p:cNvPr>
          <p:cNvGrpSpPr/>
          <p:nvPr/>
        </p:nvGrpSpPr>
        <p:grpSpPr>
          <a:xfrm>
            <a:off x="2654960" y="4721181"/>
            <a:ext cx="972108" cy="254769"/>
            <a:chOff x="-4240075" y="2672621"/>
            <a:chExt cx="1960506" cy="332571"/>
          </a:xfrm>
        </p:grpSpPr>
        <p:sp>
          <p:nvSpPr>
            <p:cNvPr id="161" name="Rectangle: Rounded Corners 160">
              <a:extLst>
                <a:ext uri="{FF2B5EF4-FFF2-40B4-BE49-F238E27FC236}">
                  <a16:creationId xmlns:a16="http://schemas.microsoft.com/office/drawing/2014/main" id="{389E030C-4AF4-4CD4-8592-306B9F73B54B}"/>
                </a:ext>
              </a:extLst>
            </p:cNvPr>
            <p:cNvSpPr/>
            <p:nvPr/>
          </p:nvSpPr>
          <p:spPr>
            <a:xfrm>
              <a:off x="-4087774" y="2676117"/>
              <a:ext cx="1584176" cy="329075"/>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2" name="Rectangle: Rounded Corners 4">
              <a:extLst>
                <a:ext uri="{FF2B5EF4-FFF2-40B4-BE49-F238E27FC236}">
                  <a16:creationId xmlns:a16="http://schemas.microsoft.com/office/drawing/2014/main" id="{FEFC1043-2DA1-4DD6-B741-02FD9313F670}"/>
                </a:ext>
              </a:extLst>
            </p:cNvPr>
            <p:cNvSpPr txBox="1"/>
            <p:nvPr/>
          </p:nvSpPr>
          <p:spPr>
            <a:xfrm>
              <a:off x="-4240075" y="2672621"/>
              <a:ext cx="1960506" cy="3290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900" kern="1200" dirty="0"/>
                <a:t>Energy usage etc.</a:t>
              </a:r>
            </a:p>
          </p:txBody>
        </p:sp>
      </p:grpSp>
      <p:cxnSp>
        <p:nvCxnSpPr>
          <p:cNvPr id="92" name="Straight Arrow Connector 91">
            <a:extLst>
              <a:ext uri="{FF2B5EF4-FFF2-40B4-BE49-F238E27FC236}">
                <a16:creationId xmlns:a16="http://schemas.microsoft.com/office/drawing/2014/main" id="{512E8BBD-A6E6-4BE1-9D56-DA806D0C2D24}"/>
              </a:ext>
            </a:extLst>
          </p:cNvPr>
          <p:cNvCxnSpPr>
            <a:cxnSpLocks/>
          </p:cNvCxnSpPr>
          <p:nvPr/>
        </p:nvCxnSpPr>
        <p:spPr>
          <a:xfrm>
            <a:off x="998886" y="4477050"/>
            <a:ext cx="338422" cy="234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45E3AA9-2D10-4F55-8206-0D3D8FCCF9EB}"/>
              </a:ext>
            </a:extLst>
          </p:cNvPr>
          <p:cNvCxnSpPr>
            <a:cxnSpLocks/>
          </p:cNvCxnSpPr>
          <p:nvPr/>
        </p:nvCxnSpPr>
        <p:spPr>
          <a:xfrm>
            <a:off x="981502" y="4467119"/>
            <a:ext cx="985649" cy="24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BFBF70C-E40E-417D-9D35-68840B2DC3E8}"/>
              </a:ext>
            </a:extLst>
          </p:cNvPr>
          <p:cNvCxnSpPr>
            <a:cxnSpLocks/>
          </p:cNvCxnSpPr>
          <p:nvPr/>
        </p:nvCxnSpPr>
        <p:spPr>
          <a:xfrm>
            <a:off x="962295" y="4439730"/>
            <a:ext cx="1926925" cy="210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5E4AA38-BDD2-499B-A0BA-9B6ED9E6D2FB}"/>
              </a:ext>
            </a:extLst>
          </p:cNvPr>
          <p:cNvCxnSpPr>
            <a:cxnSpLocks/>
          </p:cNvCxnSpPr>
          <p:nvPr/>
        </p:nvCxnSpPr>
        <p:spPr>
          <a:xfrm>
            <a:off x="2372551" y="2461022"/>
            <a:ext cx="4030540" cy="2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B7EE2B4-C4B4-4899-9DEE-8F8D39B40768}"/>
              </a:ext>
            </a:extLst>
          </p:cNvPr>
          <p:cNvCxnSpPr>
            <a:cxnSpLocks/>
          </p:cNvCxnSpPr>
          <p:nvPr/>
        </p:nvCxnSpPr>
        <p:spPr>
          <a:xfrm flipH="1">
            <a:off x="2372271" y="2468785"/>
            <a:ext cx="1" cy="300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A0F76F3-6A51-42AC-856C-8EC06E426E43}"/>
              </a:ext>
            </a:extLst>
          </p:cNvPr>
          <p:cNvCxnSpPr>
            <a:cxnSpLocks/>
          </p:cNvCxnSpPr>
          <p:nvPr/>
        </p:nvCxnSpPr>
        <p:spPr>
          <a:xfrm flipH="1">
            <a:off x="6408204" y="2482363"/>
            <a:ext cx="1" cy="300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8F69A09C-C35C-435E-B090-44D1B2A22CC4}"/>
              </a:ext>
            </a:extLst>
          </p:cNvPr>
          <p:cNvCxnSpPr>
            <a:cxnSpLocks/>
          </p:cNvCxnSpPr>
          <p:nvPr/>
        </p:nvCxnSpPr>
        <p:spPr>
          <a:xfrm>
            <a:off x="4461056" y="2321239"/>
            <a:ext cx="0" cy="14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1A30FC63-117D-4FEF-92B8-8AACE027568E}"/>
              </a:ext>
            </a:extLst>
          </p:cNvPr>
          <p:cNvGrpSpPr/>
          <p:nvPr/>
        </p:nvGrpSpPr>
        <p:grpSpPr>
          <a:xfrm>
            <a:off x="5186820" y="4417144"/>
            <a:ext cx="726239" cy="181381"/>
            <a:chOff x="970" y="53224"/>
            <a:chExt cx="968320" cy="151700"/>
          </a:xfrm>
        </p:grpSpPr>
        <p:sp>
          <p:nvSpPr>
            <p:cNvPr id="170" name="Rectangle: Rounded Corners 169">
              <a:extLst>
                <a:ext uri="{FF2B5EF4-FFF2-40B4-BE49-F238E27FC236}">
                  <a16:creationId xmlns:a16="http://schemas.microsoft.com/office/drawing/2014/main" id="{08483877-0AA3-4C8F-A4F7-0C0AA8D415D1}"/>
                </a:ext>
              </a:extLst>
            </p:cNvPr>
            <p:cNvSpPr/>
            <p:nvPr/>
          </p:nvSpPr>
          <p:spPr>
            <a:xfrm>
              <a:off x="970" y="55943"/>
              <a:ext cx="968320" cy="148943"/>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1" name="Rectangle: Rounded Corners 4">
              <a:extLst>
                <a:ext uri="{FF2B5EF4-FFF2-40B4-BE49-F238E27FC236}">
                  <a16:creationId xmlns:a16="http://schemas.microsoft.com/office/drawing/2014/main" id="{0EB0C97D-18AD-46F1-AD9F-835499C08CDE}"/>
                </a:ext>
              </a:extLst>
            </p:cNvPr>
            <p:cNvSpPr txBox="1"/>
            <p:nvPr/>
          </p:nvSpPr>
          <p:spPr>
            <a:xfrm>
              <a:off x="27624" y="53224"/>
              <a:ext cx="915011" cy="1517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700" dirty="0"/>
                <a:t>Zero waste</a:t>
              </a:r>
            </a:p>
          </p:txBody>
        </p:sp>
      </p:grpSp>
      <p:grpSp>
        <p:nvGrpSpPr>
          <p:cNvPr id="176" name="Group 175">
            <a:extLst>
              <a:ext uri="{FF2B5EF4-FFF2-40B4-BE49-F238E27FC236}">
                <a16:creationId xmlns:a16="http://schemas.microsoft.com/office/drawing/2014/main" id="{A910A042-509A-414C-9F4F-9BFA5C4270E9}"/>
              </a:ext>
            </a:extLst>
          </p:cNvPr>
          <p:cNvGrpSpPr/>
          <p:nvPr/>
        </p:nvGrpSpPr>
        <p:grpSpPr>
          <a:xfrm>
            <a:off x="5186820" y="4612691"/>
            <a:ext cx="726239" cy="227822"/>
            <a:chOff x="970" y="38292"/>
            <a:chExt cx="968320" cy="178129"/>
          </a:xfrm>
        </p:grpSpPr>
        <p:sp>
          <p:nvSpPr>
            <p:cNvPr id="177" name="Rectangle: Rounded Corners 176">
              <a:extLst>
                <a:ext uri="{FF2B5EF4-FFF2-40B4-BE49-F238E27FC236}">
                  <a16:creationId xmlns:a16="http://schemas.microsoft.com/office/drawing/2014/main" id="{7F1C2317-C972-42ED-9708-E313CA5D480E}"/>
                </a:ext>
              </a:extLst>
            </p:cNvPr>
            <p:cNvSpPr/>
            <p:nvPr/>
          </p:nvSpPr>
          <p:spPr>
            <a:xfrm>
              <a:off x="970" y="55943"/>
              <a:ext cx="968320" cy="148943"/>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8" name="Rectangle: Rounded Corners 4">
              <a:extLst>
                <a:ext uri="{FF2B5EF4-FFF2-40B4-BE49-F238E27FC236}">
                  <a16:creationId xmlns:a16="http://schemas.microsoft.com/office/drawing/2014/main" id="{C2259DE2-7B50-4290-8176-7CD4048A5B34}"/>
                </a:ext>
              </a:extLst>
            </p:cNvPr>
            <p:cNvSpPr txBox="1"/>
            <p:nvPr/>
          </p:nvSpPr>
          <p:spPr>
            <a:xfrm>
              <a:off x="29407" y="38292"/>
              <a:ext cx="915011" cy="1781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700" dirty="0"/>
                <a:t>Water usage</a:t>
              </a:r>
            </a:p>
          </p:txBody>
        </p:sp>
      </p:grpSp>
      <p:grpSp>
        <p:nvGrpSpPr>
          <p:cNvPr id="182" name="Group 181">
            <a:extLst>
              <a:ext uri="{FF2B5EF4-FFF2-40B4-BE49-F238E27FC236}">
                <a16:creationId xmlns:a16="http://schemas.microsoft.com/office/drawing/2014/main" id="{95E3EE5C-267C-4701-809B-1AF959F40ABC}"/>
              </a:ext>
            </a:extLst>
          </p:cNvPr>
          <p:cNvGrpSpPr/>
          <p:nvPr/>
        </p:nvGrpSpPr>
        <p:grpSpPr>
          <a:xfrm>
            <a:off x="5144761" y="4853194"/>
            <a:ext cx="788153" cy="190081"/>
            <a:chOff x="-54497" y="55943"/>
            <a:chExt cx="1023787" cy="171737"/>
          </a:xfrm>
        </p:grpSpPr>
        <p:sp>
          <p:nvSpPr>
            <p:cNvPr id="183" name="Rectangle: Rounded Corners 182">
              <a:extLst>
                <a:ext uri="{FF2B5EF4-FFF2-40B4-BE49-F238E27FC236}">
                  <a16:creationId xmlns:a16="http://schemas.microsoft.com/office/drawing/2014/main" id="{721980B1-F26D-494B-8E59-392B0C615420}"/>
                </a:ext>
              </a:extLst>
            </p:cNvPr>
            <p:cNvSpPr/>
            <p:nvPr/>
          </p:nvSpPr>
          <p:spPr>
            <a:xfrm>
              <a:off x="970" y="55943"/>
              <a:ext cx="968320" cy="148943"/>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4" name="Rectangle: Rounded Corners 4">
              <a:extLst>
                <a:ext uri="{FF2B5EF4-FFF2-40B4-BE49-F238E27FC236}">
                  <a16:creationId xmlns:a16="http://schemas.microsoft.com/office/drawing/2014/main" id="{5B11E33D-011A-41F9-AD2E-D25B9DA265B9}"/>
                </a:ext>
              </a:extLst>
            </p:cNvPr>
            <p:cNvSpPr txBox="1"/>
            <p:nvPr/>
          </p:nvSpPr>
          <p:spPr>
            <a:xfrm>
              <a:off x="-54497" y="67172"/>
              <a:ext cx="1023787" cy="1605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700" dirty="0"/>
                <a:t>Energy usage</a:t>
              </a:r>
            </a:p>
          </p:txBody>
        </p:sp>
      </p:grpSp>
      <p:grpSp>
        <p:nvGrpSpPr>
          <p:cNvPr id="185" name="Group 184">
            <a:extLst>
              <a:ext uri="{FF2B5EF4-FFF2-40B4-BE49-F238E27FC236}">
                <a16:creationId xmlns:a16="http://schemas.microsoft.com/office/drawing/2014/main" id="{38D011D8-3EC7-4268-B4A9-9DCCC8B259EB}"/>
              </a:ext>
            </a:extLst>
          </p:cNvPr>
          <p:cNvGrpSpPr/>
          <p:nvPr/>
        </p:nvGrpSpPr>
        <p:grpSpPr>
          <a:xfrm>
            <a:off x="5186002" y="4173946"/>
            <a:ext cx="740015" cy="257191"/>
            <a:chOff x="970" y="41999"/>
            <a:chExt cx="968320" cy="188559"/>
          </a:xfrm>
        </p:grpSpPr>
        <p:sp>
          <p:nvSpPr>
            <p:cNvPr id="186" name="Rectangle: Rounded Corners 185">
              <a:extLst>
                <a:ext uri="{FF2B5EF4-FFF2-40B4-BE49-F238E27FC236}">
                  <a16:creationId xmlns:a16="http://schemas.microsoft.com/office/drawing/2014/main" id="{F7E7879A-160E-4955-9704-09116E6DA7DB}"/>
                </a:ext>
              </a:extLst>
            </p:cNvPr>
            <p:cNvSpPr/>
            <p:nvPr/>
          </p:nvSpPr>
          <p:spPr>
            <a:xfrm>
              <a:off x="970" y="55943"/>
              <a:ext cx="968320" cy="148943"/>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7" name="Rectangle: Rounded Corners 4">
              <a:extLst>
                <a:ext uri="{FF2B5EF4-FFF2-40B4-BE49-F238E27FC236}">
                  <a16:creationId xmlns:a16="http://schemas.microsoft.com/office/drawing/2014/main" id="{77F76F92-FD7B-4FEE-9399-4BFE7581E310}"/>
                </a:ext>
              </a:extLst>
            </p:cNvPr>
            <p:cNvSpPr txBox="1"/>
            <p:nvPr/>
          </p:nvSpPr>
          <p:spPr>
            <a:xfrm>
              <a:off x="49164" y="41999"/>
              <a:ext cx="878794" cy="18855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700" dirty="0"/>
                <a:t>Sustainable products</a:t>
              </a:r>
            </a:p>
          </p:txBody>
        </p:sp>
      </p:grpSp>
      <p:grpSp>
        <p:nvGrpSpPr>
          <p:cNvPr id="192" name="Group 191">
            <a:extLst>
              <a:ext uri="{FF2B5EF4-FFF2-40B4-BE49-F238E27FC236}">
                <a16:creationId xmlns:a16="http://schemas.microsoft.com/office/drawing/2014/main" id="{32CC3BD3-FBF8-440F-B501-91ABCFC4BDEA}"/>
              </a:ext>
            </a:extLst>
          </p:cNvPr>
          <p:cNvGrpSpPr/>
          <p:nvPr/>
        </p:nvGrpSpPr>
        <p:grpSpPr>
          <a:xfrm>
            <a:off x="5999621" y="4169577"/>
            <a:ext cx="811428" cy="257191"/>
            <a:chOff x="970" y="32932"/>
            <a:chExt cx="968320" cy="188559"/>
          </a:xfrm>
        </p:grpSpPr>
        <p:sp>
          <p:nvSpPr>
            <p:cNvPr id="193" name="Rectangle: Rounded Corners 192">
              <a:extLst>
                <a:ext uri="{FF2B5EF4-FFF2-40B4-BE49-F238E27FC236}">
                  <a16:creationId xmlns:a16="http://schemas.microsoft.com/office/drawing/2014/main" id="{7930E18B-4DD2-4B76-A985-5F959F7A5CB5}"/>
                </a:ext>
              </a:extLst>
            </p:cNvPr>
            <p:cNvSpPr/>
            <p:nvPr/>
          </p:nvSpPr>
          <p:spPr>
            <a:xfrm>
              <a:off x="970" y="55943"/>
              <a:ext cx="968320" cy="148943"/>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4" name="Rectangle: Rounded Corners 4">
              <a:extLst>
                <a:ext uri="{FF2B5EF4-FFF2-40B4-BE49-F238E27FC236}">
                  <a16:creationId xmlns:a16="http://schemas.microsoft.com/office/drawing/2014/main" id="{93AFD32F-7DC1-4373-8270-074BB028CB6B}"/>
                </a:ext>
              </a:extLst>
            </p:cNvPr>
            <p:cNvSpPr txBox="1"/>
            <p:nvPr/>
          </p:nvSpPr>
          <p:spPr>
            <a:xfrm>
              <a:off x="51040" y="32932"/>
              <a:ext cx="878794" cy="18855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700" dirty="0"/>
                <a:t>CO2 emission</a:t>
              </a:r>
            </a:p>
          </p:txBody>
        </p:sp>
      </p:grpSp>
      <p:grpSp>
        <p:nvGrpSpPr>
          <p:cNvPr id="195" name="Group 194">
            <a:extLst>
              <a:ext uri="{FF2B5EF4-FFF2-40B4-BE49-F238E27FC236}">
                <a16:creationId xmlns:a16="http://schemas.microsoft.com/office/drawing/2014/main" id="{F6F8C4B8-FE80-4B08-92F7-C5083B2F23F7}"/>
              </a:ext>
            </a:extLst>
          </p:cNvPr>
          <p:cNvGrpSpPr/>
          <p:nvPr/>
        </p:nvGrpSpPr>
        <p:grpSpPr>
          <a:xfrm>
            <a:off x="6000024" y="4415839"/>
            <a:ext cx="822565" cy="251774"/>
            <a:chOff x="970" y="41789"/>
            <a:chExt cx="968320" cy="188559"/>
          </a:xfrm>
        </p:grpSpPr>
        <p:sp>
          <p:nvSpPr>
            <p:cNvPr id="196" name="Rectangle: Rounded Corners 195">
              <a:extLst>
                <a:ext uri="{FF2B5EF4-FFF2-40B4-BE49-F238E27FC236}">
                  <a16:creationId xmlns:a16="http://schemas.microsoft.com/office/drawing/2014/main" id="{BA819823-F741-4C2D-97E6-043B1CBA0579}"/>
                </a:ext>
              </a:extLst>
            </p:cNvPr>
            <p:cNvSpPr/>
            <p:nvPr/>
          </p:nvSpPr>
          <p:spPr>
            <a:xfrm>
              <a:off x="970" y="55943"/>
              <a:ext cx="968320" cy="148943"/>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7" name="Rectangle: Rounded Corners 4">
              <a:extLst>
                <a:ext uri="{FF2B5EF4-FFF2-40B4-BE49-F238E27FC236}">
                  <a16:creationId xmlns:a16="http://schemas.microsoft.com/office/drawing/2014/main" id="{395F3332-E9BD-409D-9C28-5323E67EBB88}"/>
                </a:ext>
              </a:extLst>
            </p:cNvPr>
            <p:cNvSpPr txBox="1"/>
            <p:nvPr/>
          </p:nvSpPr>
          <p:spPr>
            <a:xfrm>
              <a:off x="5624" y="41789"/>
              <a:ext cx="878794" cy="18855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700" dirty="0"/>
                <a:t>Sustainable products</a:t>
              </a:r>
            </a:p>
          </p:txBody>
        </p:sp>
      </p:grpSp>
      <p:grpSp>
        <p:nvGrpSpPr>
          <p:cNvPr id="198" name="Group 197">
            <a:extLst>
              <a:ext uri="{FF2B5EF4-FFF2-40B4-BE49-F238E27FC236}">
                <a16:creationId xmlns:a16="http://schemas.microsoft.com/office/drawing/2014/main" id="{C22EB013-35AF-499D-BA9E-ED77F6711D01}"/>
              </a:ext>
            </a:extLst>
          </p:cNvPr>
          <p:cNvGrpSpPr/>
          <p:nvPr/>
        </p:nvGrpSpPr>
        <p:grpSpPr>
          <a:xfrm>
            <a:off x="5995133" y="4631321"/>
            <a:ext cx="815917" cy="252091"/>
            <a:chOff x="970" y="45461"/>
            <a:chExt cx="980342" cy="188559"/>
          </a:xfrm>
        </p:grpSpPr>
        <p:sp>
          <p:nvSpPr>
            <p:cNvPr id="199" name="Rectangle: Rounded Corners 198">
              <a:extLst>
                <a:ext uri="{FF2B5EF4-FFF2-40B4-BE49-F238E27FC236}">
                  <a16:creationId xmlns:a16="http://schemas.microsoft.com/office/drawing/2014/main" id="{7D97E0A1-2EEF-4F66-83BC-AB3DD4E83CE1}"/>
                </a:ext>
              </a:extLst>
            </p:cNvPr>
            <p:cNvSpPr/>
            <p:nvPr/>
          </p:nvSpPr>
          <p:spPr>
            <a:xfrm>
              <a:off x="970" y="55943"/>
              <a:ext cx="980342" cy="129264"/>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0" name="Rectangle: Rounded Corners 4">
              <a:extLst>
                <a:ext uri="{FF2B5EF4-FFF2-40B4-BE49-F238E27FC236}">
                  <a16:creationId xmlns:a16="http://schemas.microsoft.com/office/drawing/2014/main" id="{33273062-3A63-4B91-A657-DFBE16C941DC}"/>
                </a:ext>
              </a:extLst>
            </p:cNvPr>
            <p:cNvSpPr txBox="1"/>
            <p:nvPr/>
          </p:nvSpPr>
          <p:spPr>
            <a:xfrm>
              <a:off x="102518" y="45461"/>
              <a:ext cx="878794" cy="18855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700" dirty="0"/>
                <a:t>Water usage</a:t>
              </a:r>
            </a:p>
          </p:txBody>
        </p:sp>
      </p:grpSp>
      <p:grpSp>
        <p:nvGrpSpPr>
          <p:cNvPr id="201" name="Group 200">
            <a:extLst>
              <a:ext uri="{FF2B5EF4-FFF2-40B4-BE49-F238E27FC236}">
                <a16:creationId xmlns:a16="http://schemas.microsoft.com/office/drawing/2014/main" id="{FB5C9A1C-BE85-4E1D-BBE8-7B566B282D16}"/>
              </a:ext>
            </a:extLst>
          </p:cNvPr>
          <p:cNvGrpSpPr/>
          <p:nvPr/>
        </p:nvGrpSpPr>
        <p:grpSpPr>
          <a:xfrm>
            <a:off x="5999621" y="4859362"/>
            <a:ext cx="822565" cy="170956"/>
            <a:chOff x="970" y="55943"/>
            <a:chExt cx="968320" cy="155222"/>
          </a:xfrm>
        </p:grpSpPr>
        <p:sp>
          <p:nvSpPr>
            <p:cNvPr id="202" name="Rectangle: Rounded Corners 201">
              <a:extLst>
                <a:ext uri="{FF2B5EF4-FFF2-40B4-BE49-F238E27FC236}">
                  <a16:creationId xmlns:a16="http://schemas.microsoft.com/office/drawing/2014/main" id="{ED89EC85-B8E8-4CBE-96FE-D3473A64AF24}"/>
                </a:ext>
              </a:extLst>
            </p:cNvPr>
            <p:cNvSpPr/>
            <p:nvPr/>
          </p:nvSpPr>
          <p:spPr>
            <a:xfrm>
              <a:off x="970" y="55943"/>
              <a:ext cx="968320" cy="148943"/>
            </a:xfrm>
            <a:prstGeom prst="roundRect">
              <a:avLst>
                <a:gd name="adj" fmla="val 10000"/>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3" name="Rectangle: Rounded Corners 4">
              <a:extLst>
                <a:ext uri="{FF2B5EF4-FFF2-40B4-BE49-F238E27FC236}">
                  <a16:creationId xmlns:a16="http://schemas.microsoft.com/office/drawing/2014/main" id="{B03B6F4E-37FD-43D5-AE10-52BCFE1F8993}"/>
                </a:ext>
              </a:extLst>
            </p:cNvPr>
            <p:cNvSpPr txBox="1"/>
            <p:nvPr/>
          </p:nvSpPr>
          <p:spPr>
            <a:xfrm>
              <a:off x="62332" y="56019"/>
              <a:ext cx="878794" cy="1551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US" sz="700" dirty="0"/>
                <a:t>Energy usage</a:t>
              </a:r>
            </a:p>
          </p:txBody>
        </p:sp>
      </p:grpSp>
      <p:cxnSp>
        <p:nvCxnSpPr>
          <p:cNvPr id="18" name="Straight Arrow Connector 17">
            <a:extLst>
              <a:ext uri="{FF2B5EF4-FFF2-40B4-BE49-F238E27FC236}">
                <a16:creationId xmlns:a16="http://schemas.microsoft.com/office/drawing/2014/main" id="{C0E5BA11-6B4D-37BA-F25F-9CBECE96297F}"/>
              </a:ext>
            </a:extLst>
          </p:cNvPr>
          <p:cNvCxnSpPr>
            <a:cxnSpLocks/>
          </p:cNvCxnSpPr>
          <p:nvPr/>
        </p:nvCxnSpPr>
        <p:spPr>
          <a:xfrm>
            <a:off x="6354198" y="4083918"/>
            <a:ext cx="0" cy="11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29E9414-F10E-0B4A-2B8E-01D1E6DB3480}"/>
              </a:ext>
            </a:extLst>
          </p:cNvPr>
          <p:cNvCxnSpPr>
            <a:cxnSpLocks/>
          </p:cNvCxnSpPr>
          <p:nvPr/>
        </p:nvCxnSpPr>
        <p:spPr>
          <a:xfrm>
            <a:off x="1385646" y="3813888"/>
            <a:ext cx="0" cy="11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B2EA2B5-3D02-003E-4368-4A80F4B1A498}"/>
              </a:ext>
            </a:extLst>
          </p:cNvPr>
          <p:cNvCxnSpPr>
            <a:cxnSpLocks/>
          </p:cNvCxnSpPr>
          <p:nvPr/>
        </p:nvCxnSpPr>
        <p:spPr>
          <a:xfrm>
            <a:off x="2303748" y="3813888"/>
            <a:ext cx="0" cy="11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DFFB76-6B25-4370-31C3-E8716F8CF51A}"/>
              </a:ext>
            </a:extLst>
          </p:cNvPr>
          <p:cNvCxnSpPr>
            <a:cxnSpLocks/>
          </p:cNvCxnSpPr>
          <p:nvPr/>
        </p:nvCxnSpPr>
        <p:spPr>
          <a:xfrm>
            <a:off x="3221850" y="3813888"/>
            <a:ext cx="0" cy="11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6EBCFAB-9DAA-4844-4E56-168E6B8CFF10}"/>
              </a:ext>
            </a:extLst>
          </p:cNvPr>
          <p:cNvCxnSpPr>
            <a:cxnSpLocks/>
          </p:cNvCxnSpPr>
          <p:nvPr/>
        </p:nvCxnSpPr>
        <p:spPr>
          <a:xfrm>
            <a:off x="521550" y="3813888"/>
            <a:ext cx="0" cy="11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AACCDB1-6C2B-DC5C-78DD-185BD619D7A4}"/>
              </a:ext>
            </a:extLst>
          </p:cNvPr>
          <p:cNvCxnSpPr>
            <a:cxnSpLocks/>
          </p:cNvCxnSpPr>
          <p:nvPr/>
        </p:nvCxnSpPr>
        <p:spPr>
          <a:xfrm>
            <a:off x="521550" y="4238649"/>
            <a:ext cx="0" cy="11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97054C-4388-27A5-54AD-C74B2CB08AFC}"/>
              </a:ext>
            </a:extLst>
          </p:cNvPr>
          <p:cNvCxnSpPr>
            <a:cxnSpLocks/>
          </p:cNvCxnSpPr>
          <p:nvPr/>
        </p:nvCxnSpPr>
        <p:spPr>
          <a:xfrm>
            <a:off x="521550" y="4623978"/>
            <a:ext cx="0" cy="11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041DB5A-F6E3-728B-00CE-C4416AA6D5E7}"/>
              </a:ext>
            </a:extLst>
          </p:cNvPr>
          <p:cNvCxnSpPr>
            <a:cxnSpLocks/>
          </p:cNvCxnSpPr>
          <p:nvPr/>
        </p:nvCxnSpPr>
        <p:spPr>
          <a:xfrm>
            <a:off x="5490102" y="4076631"/>
            <a:ext cx="0" cy="11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7F63B5-3BD0-E556-1CF7-CD82B8FA9A8C}"/>
              </a:ext>
            </a:extLst>
          </p:cNvPr>
          <p:cNvCxnSpPr>
            <a:cxnSpLocks/>
          </p:cNvCxnSpPr>
          <p:nvPr/>
        </p:nvCxnSpPr>
        <p:spPr>
          <a:xfrm>
            <a:off x="7866366" y="3651870"/>
            <a:ext cx="0" cy="11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551B0D0-C830-F7B1-A15B-1D13A2822295}"/>
              </a:ext>
            </a:extLst>
          </p:cNvPr>
          <p:cNvCxnSpPr>
            <a:cxnSpLocks/>
          </p:cNvCxnSpPr>
          <p:nvPr/>
        </p:nvCxnSpPr>
        <p:spPr>
          <a:xfrm>
            <a:off x="6354198" y="3651870"/>
            <a:ext cx="0" cy="11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2C0D956-A1AD-AECC-3850-DA1D92617B90}"/>
              </a:ext>
            </a:extLst>
          </p:cNvPr>
          <p:cNvCxnSpPr>
            <a:cxnSpLocks/>
          </p:cNvCxnSpPr>
          <p:nvPr/>
        </p:nvCxnSpPr>
        <p:spPr>
          <a:xfrm>
            <a:off x="5490102" y="3651870"/>
            <a:ext cx="0" cy="11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23BB73E-7740-0517-4211-D0E2763AB453}"/>
              </a:ext>
            </a:extLst>
          </p:cNvPr>
          <p:cNvSpPr txBox="1"/>
          <p:nvPr/>
        </p:nvSpPr>
        <p:spPr>
          <a:xfrm>
            <a:off x="386255" y="190171"/>
            <a:ext cx="1781257" cy="400110"/>
          </a:xfrm>
          <a:prstGeom prst="rect">
            <a:avLst/>
          </a:prstGeom>
          <a:noFill/>
        </p:spPr>
        <p:txBody>
          <a:bodyPr wrap="none" rtlCol="0">
            <a:spAutoFit/>
          </a:bodyPr>
          <a:lstStyle/>
          <a:p>
            <a:r>
              <a:rPr lang="en-IN" sz="2000" b="1" dirty="0"/>
              <a:t>Methodology</a:t>
            </a:r>
            <a:endParaRPr lang="en-US" sz="2000" b="1" dirty="0"/>
          </a:p>
        </p:txBody>
      </p:sp>
      <p:pic>
        <p:nvPicPr>
          <p:cNvPr id="3" name="Picture 2">
            <a:extLst>
              <a:ext uri="{FF2B5EF4-FFF2-40B4-BE49-F238E27FC236}">
                <a16:creationId xmlns:a16="http://schemas.microsoft.com/office/drawing/2014/main" id="{CB72E54A-1AB4-87A2-5CAD-8672CEE0135C}"/>
              </a:ext>
            </a:extLst>
          </p:cNvPr>
          <p:cNvPicPr>
            <a:picLocks noChangeAspect="1"/>
          </p:cNvPicPr>
          <p:nvPr/>
        </p:nvPicPr>
        <p:blipFill>
          <a:blip r:embed="rId4"/>
          <a:stretch>
            <a:fillRect/>
          </a:stretch>
        </p:blipFill>
        <p:spPr>
          <a:xfrm>
            <a:off x="8411919" y="-5912"/>
            <a:ext cx="520727" cy="349268"/>
          </a:xfrm>
          <a:prstGeom prst="rect">
            <a:avLst/>
          </a:prstGeom>
        </p:spPr>
      </p:pic>
    </p:spTree>
    <p:custDataLst>
      <p:tags r:id="rId1"/>
    </p:custDataLst>
    <p:extLst>
      <p:ext uri="{BB962C8B-B14F-4D97-AF65-F5344CB8AC3E}">
        <p14:creationId xmlns:p14="http://schemas.microsoft.com/office/powerpoint/2010/main" val="1820107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5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1"/>
                                        </p:tgtEl>
                                        <p:attrNameLst>
                                          <p:attrName>style.visibility</p:attrName>
                                        </p:attrNameLst>
                                      </p:cBhvr>
                                      <p:to>
                                        <p:strVal val="visible"/>
                                      </p:to>
                                    </p:set>
                                    <p:animEffect transition="in" filter="fade">
                                      <p:cBhvr>
                                        <p:cTn id="27" dur="500"/>
                                        <p:tgtEl>
                                          <p:spTgt spid="1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9"/>
                                        </p:tgtEl>
                                        <p:attrNameLst>
                                          <p:attrName>style.visibility</p:attrName>
                                        </p:attrNameLst>
                                      </p:cBhvr>
                                      <p:to>
                                        <p:strVal val="visible"/>
                                      </p:to>
                                    </p:set>
                                    <p:animEffect transition="in" filter="fade">
                                      <p:cBhvr>
                                        <p:cTn id="32" dur="500"/>
                                        <p:tgtEl>
                                          <p:spTgt spid="139"/>
                                        </p:tgtEl>
                                      </p:cBhvr>
                                    </p:animEffect>
                                  </p:childTnLst>
                                </p:cTn>
                              </p:par>
                              <p:par>
                                <p:cTn id="33" presetID="10" presetClass="entr" presetSubtype="0" fill="hold" nodeType="withEffect">
                                  <p:stCondLst>
                                    <p:cond delay="0"/>
                                  </p:stCondLst>
                                  <p:childTnLst>
                                    <p:set>
                                      <p:cBhvr>
                                        <p:cTn id="34" dur="1" fill="hold">
                                          <p:stCondLst>
                                            <p:cond delay="0"/>
                                          </p:stCondLst>
                                        </p:cTn>
                                        <p:tgtEl>
                                          <p:spTgt spid="142"/>
                                        </p:tgtEl>
                                        <p:attrNameLst>
                                          <p:attrName>style.visibility</p:attrName>
                                        </p:attrNameLst>
                                      </p:cBhvr>
                                      <p:to>
                                        <p:strVal val="visible"/>
                                      </p:to>
                                    </p:set>
                                    <p:animEffect transition="in" filter="fade">
                                      <p:cBhvr>
                                        <p:cTn id="35" dur="500"/>
                                        <p:tgtEl>
                                          <p:spTgt spid="142"/>
                                        </p:tgtEl>
                                      </p:cBhvr>
                                    </p:animEffect>
                                  </p:childTnLst>
                                </p:cTn>
                              </p:par>
                              <p:par>
                                <p:cTn id="36" presetID="10" presetClass="entr" presetSubtype="0" fill="hold" nodeType="withEffect">
                                  <p:stCondLst>
                                    <p:cond delay="0"/>
                                  </p:stCondLst>
                                  <p:childTnLst>
                                    <p:set>
                                      <p:cBhvr>
                                        <p:cTn id="37" dur="1" fill="hold">
                                          <p:stCondLst>
                                            <p:cond delay="0"/>
                                          </p:stCondLst>
                                        </p:cTn>
                                        <p:tgtEl>
                                          <p:spTgt spid="150"/>
                                        </p:tgtEl>
                                        <p:attrNameLst>
                                          <p:attrName>style.visibility</p:attrName>
                                        </p:attrNameLst>
                                      </p:cBhvr>
                                      <p:to>
                                        <p:strVal val="visible"/>
                                      </p:to>
                                    </p:set>
                                    <p:animEffect transition="in" filter="fade">
                                      <p:cBhvr>
                                        <p:cTn id="38" dur="500"/>
                                        <p:tgtEl>
                                          <p:spTgt spid="1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1"/>
                                        </p:tgtEl>
                                        <p:attrNameLst>
                                          <p:attrName>style.visibility</p:attrName>
                                        </p:attrNameLst>
                                      </p:cBhvr>
                                      <p:to>
                                        <p:strVal val="visible"/>
                                      </p:to>
                                    </p:set>
                                    <p:animEffect transition="in" filter="fade">
                                      <p:cBhvr>
                                        <p:cTn id="43" dur="500"/>
                                        <p:tgtEl>
                                          <p:spTgt spid="10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nodeType="with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fade">
                                      <p:cBhvr>
                                        <p:cTn id="60" dur="500"/>
                                        <p:tgtEl>
                                          <p:spTgt spid="70"/>
                                        </p:tgtEl>
                                      </p:cBhvr>
                                    </p:animEffect>
                                  </p:childTnLst>
                                </p:cTn>
                              </p:par>
                              <p:par>
                                <p:cTn id="61" presetID="10" presetClass="entr" presetSubtype="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fade">
                                      <p:cBhvr>
                                        <p:cTn id="63" dur="500"/>
                                        <p:tgtEl>
                                          <p:spTgt spid="74"/>
                                        </p:tgtEl>
                                      </p:cBhvr>
                                    </p:animEffect>
                                  </p:childTnLst>
                                </p:cTn>
                              </p:par>
                              <p:par>
                                <p:cTn id="64" presetID="10" presetClass="entr" presetSubtype="0" fill="hold" nodeType="withEffect">
                                  <p:stCondLst>
                                    <p:cond delay="0"/>
                                  </p:stCondLst>
                                  <p:childTnLst>
                                    <p:set>
                                      <p:cBhvr>
                                        <p:cTn id="65" dur="1" fill="hold">
                                          <p:stCondLst>
                                            <p:cond delay="0"/>
                                          </p:stCondLst>
                                        </p:cTn>
                                        <p:tgtEl>
                                          <p:spTgt spid="147"/>
                                        </p:tgtEl>
                                        <p:attrNameLst>
                                          <p:attrName>style.visibility</p:attrName>
                                        </p:attrNameLst>
                                      </p:cBhvr>
                                      <p:to>
                                        <p:strVal val="visible"/>
                                      </p:to>
                                    </p:set>
                                    <p:animEffect transition="in" filter="fade">
                                      <p:cBhvr>
                                        <p:cTn id="66" dur="500"/>
                                        <p:tgtEl>
                                          <p:spTgt spid="147"/>
                                        </p:tgtEl>
                                      </p:cBhvr>
                                    </p:animEffect>
                                  </p:childTnLst>
                                </p:cTn>
                              </p:par>
                              <p:par>
                                <p:cTn id="67" presetID="10" presetClass="entr" presetSubtype="0" fill="hold" nodeType="withEffect">
                                  <p:stCondLst>
                                    <p:cond delay="0"/>
                                  </p:stCondLst>
                                  <p:childTnLst>
                                    <p:set>
                                      <p:cBhvr>
                                        <p:cTn id="68" dur="1" fill="hold">
                                          <p:stCondLst>
                                            <p:cond delay="0"/>
                                          </p:stCondLst>
                                        </p:cTn>
                                        <p:tgtEl>
                                          <p:spTgt spid="92"/>
                                        </p:tgtEl>
                                        <p:attrNameLst>
                                          <p:attrName>style.visibility</p:attrName>
                                        </p:attrNameLst>
                                      </p:cBhvr>
                                      <p:to>
                                        <p:strVal val="visible"/>
                                      </p:to>
                                    </p:set>
                                    <p:animEffect transition="in" filter="fade">
                                      <p:cBhvr>
                                        <p:cTn id="69" dur="500"/>
                                        <p:tgtEl>
                                          <p:spTgt spid="92"/>
                                        </p:tgtEl>
                                      </p:cBhvr>
                                    </p:animEffect>
                                  </p:childTnLst>
                                </p:cTn>
                              </p:par>
                              <p:par>
                                <p:cTn id="70" presetID="10" presetClass="entr" presetSubtype="0" fill="hold" nodeType="withEffect">
                                  <p:stCondLst>
                                    <p:cond delay="0"/>
                                  </p:stCondLst>
                                  <p:childTnLst>
                                    <p:set>
                                      <p:cBhvr>
                                        <p:cTn id="71" dur="1" fill="hold">
                                          <p:stCondLst>
                                            <p:cond delay="0"/>
                                          </p:stCondLst>
                                        </p:cTn>
                                        <p:tgtEl>
                                          <p:spTgt spid="112"/>
                                        </p:tgtEl>
                                        <p:attrNameLst>
                                          <p:attrName>style.visibility</p:attrName>
                                        </p:attrNameLst>
                                      </p:cBhvr>
                                      <p:to>
                                        <p:strVal val="visible"/>
                                      </p:to>
                                    </p:set>
                                    <p:animEffect transition="in" filter="fade">
                                      <p:cBhvr>
                                        <p:cTn id="72" dur="500"/>
                                        <p:tgtEl>
                                          <p:spTgt spid="112"/>
                                        </p:tgtEl>
                                      </p:cBhvr>
                                    </p:animEffect>
                                  </p:childTnLst>
                                </p:cTn>
                              </p:par>
                              <p:par>
                                <p:cTn id="73" presetID="10" presetClass="entr" presetSubtype="0" fill="hold" nodeType="withEffect">
                                  <p:stCondLst>
                                    <p:cond delay="0"/>
                                  </p:stCondLst>
                                  <p:childTnLst>
                                    <p:set>
                                      <p:cBhvr>
                                        <p:cTn id="74" dur="1" fill="hold">
                                          <p:stCondLst>
                                            <p:cond delay="0"/>
                                          </p:stCondLst>
                                        </p:cTn>
                                        <p:tgtEl>
                                          <p:spTgt spid="113"/>
                                        </p:tgtEl>
                                        <p:attrNameLst>
                                          <p:attrName>style.visibility</p:attrName>
                                        </p:attrNameLst>
                                      </p:cBhvr>
                                      <p:to>
                                        <p:strVal val="visible"/>
                                      </p:to>
                                    </p:set>
                                    <p:animEffect transition="in" filter="fade">
                                      <p:cBhvr>
                                        <p:cTn id="75" dur="500"/>
                                        <p:tgtEl>
                                          <p:spTgt spid="113"/>
                                        </p:tgtEl>
                                      </p:cBhvr>
                                    </p:animEffect>
                                  </p:childTnLst>
                                </p:cTn>
                              </p:par>
                              <p:par>
                                <p:cTn id="76" presetID="10" presetClass="entr" presetSubtype="0" fill="hold" nodeType="withEffect">
                                  <p:stCondLst>
                                    <p:cond delay="0"/>
                                  </p:stCondLst>
                                  <p:childTnLst>
                                    <p:set>
                                      <p:cBhvr>
                                        <p:cTn id="77" dur="1" fill="hold">
                                          <p:stCondLst>
                                            <p:cond delay="0"/>
                                          </p:stCondLst>
                                        </p:cTn>
                                        <p:tgtEl>
                                          <p:spTgt spid="154"/>
                                        </p:tgtEl>
                                        <p:attrNameLst>
                                          <p:attrName>style.visibility</p:attrName>
                                        </p:attrNameLst>
                                      </p:cBhvr>
                                      <p:to>
                                        <p:strVal val="visible"/>
                                      </p:to>
                                    </p:set>
                                    <p:animEffect transition="in" filter="fade">
                                      <p:cBhvr>
                                        <p:cTn id="78" dur="500"/>
                                        <p:tgtEl>
                                          <p:spTgt spid="154"/>
                                        </p:tgtEl>
                                      </p:cBhvr>
                                    </p:animEffect>
                                  </p:childTnLst>
                                </p:cTn>
                              </p:par>
                              <p:par>
                                <p:cTn id="79" presetID="10" presetClass="entr" presetSubtype="0" fill="hold" nodeType="withEffect">
                                  <p:stCondLst>
                                    <p:cond delay="0"/>
                                  </p:stCondLst>
                                  <p:childTnLst>
                                    <p:set>
                                      <p:cBhvr>
                                        <p:cTn id="80" dur="1" fill="hold">
                                          <p:stCondLst>
                                            <p:cond delay="0"/>
                                          </p:stCondLst>
                                        </p:cTn>
                                        <p:tgtEl>
                                          <p:spTgt spid="157"/>
                                        </p:tgtEl>
                                        <p:attrNameLst>
                                          <p:attrName>style.visibility</p:attrName>
                                        </p:attrNameLst>
                                      </p:cBhvr>
                                      <p:to>
                                        <p:strVal val="visible"/>
                                      </p:to>
                                    </p:set>
                                    <p:animEffect transition="in" filter="fade">
                                      <p:cBhvr>
                                        <p:cTn id="81" dur="500"/>
                                        <p:tgtEl>
                                          <p:spTgt spid="157"/>
                                        </p:tgtEl>
                                      </p:cBhvr>
                                    </p:animEffect>
                                  </p:childTnLst>
                                </p:cTn>
                              </p:par>
                              <p:par>
                                <p:cTn id="82" presetID="10" presetClass="entr" presetSubtype="0" fill="hold" nodeType="withEffect">
                                  <p:stCondLst>
                                    <p:cond delay="0"/>
                                  </p:stCondLst>
                                  <p:childTnLst>
                                    <p:set>
                                      <p:cBhvr>
                                        <p:cTn id="83" dur="1" fill="hold">
                                          <p:stCondLst>
                                            <p:cond delay="0"/>
                                          </p:stCondLst>
                                        </p:cTn>
                                        <p:tgtEl>
                                          <p:spTgt spid="160"/>
                                        </p:tgtEl>
                                        <p:attrNameLst>
                                          <p:attrName>style.visibility</p:attrName>
                                        </p:attrNameLst>
                                      </p:cBhvr>
                                      <p:to>
                                        <p:strVal val="visible"/>
                                      </p:to>
                                    </p:set>
                                    <p:animEffect transition="in" filter="fade">
                                      <p:cBhvr>
                                        <p:cTn id="84" dur="500"/>
                                        <p:tgtEl>
                                          <p:spTgt spid="160"/>
                                        </p:tgtEl>
                                      </p:cBhvr>
                                    </p:animEffect>
                                  </p:childTnLst>
                                </p:cTn>
                              </p:par>
                              <p:par>
                                <p:cTn id="85" presetID="10" presetClass="entr" presetSubtype="0" fill="hold" nodeType="withEffect">
                                  <p:stCondLst>
                                    <p:cond delay="0"/>
                                  </p:stCondLst>
                                  <p:childTnLst>
                                    <p:set>
                                      <p:cBhvr>
                                        <p:cTn id="86" dur="1" fill="hold">
                                          <p:stCondLst>
                                            <p:cond delay="0"/>
                                          </p:stCondLst>
                                        </p:cTn>
                                        <p:tgtEl>
                                          <p:spTgt spid="135"/>
                                        </p:tgtEl>
                                        <p:attrNameLst>
                                          <p:attrName>style.visibility</p:attrName>
                                        </p:attrNameLst>
                                      </p:cBhvr>
                                      <p:to>
                                        <p:strVal val="visible"/>
                                      </p:to>
                                    </p:set>
                                    <p:animEffect transition="in" filter="fade">
                                      <p:cBhvr>
                                        <p:cTn id="87" dur="500"/>
                                        <p:tgtEl>
                                          <p:spTgt spid="13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fade">
                                      <p:cBhvr>
                                        <p:cTn id="92" dur="500"/>
                                        <p:tgtEl>
                                          <p:spTgt spid="3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500"/>
                                        <p:tgtEl>
                                          <p:spTgt spid="4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fade">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99"/>
                                        </p:tgtEl>
                                        <p:attrNameLst>
                                          <p:attrName>style.visibility</p:attrName>
                                        </p:attrNameLst>
                                      </p:cBhvr>
                                      <p:to>
                                        <p:strVal val="visible"/>
                                      </p:to>
                                    </p:set>
                                    <p:animEffect transition="in" filter="fade">
                                      <p:cBhvr>
                                        <p:cTn id="103" dur="500"/>
                                        <p:tgtEl>
                                          <p:spTgt spid="99"/>
                                        </p:tgtEl>
                                      </p:cBhvr>
                                    </p:animEffect>
                                  </p:childTnLst>
                                </p:cTn>
                              </p:par>
                              <p:par>
                                <p:cTn id="104" presetID="10" presetClass="entr" presetSubtype="0" fill="hold"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fade">
                                      <p:cBhvr>
                                        <p:cTn id="106" dur="500"/>
                                        <p:tgtEl>
                                          <p:spTgt spid="130"/>
                                        </p:tgtEl>
                                      </p:cBhvr>
                                    </p:animEffect>
                                  </p:childTnLst>
                                </p:cTn>
                              </p:par>
                              <p:par>
                                <p:cTn id="107" presetID="10" presetClass="entr" presetSubtype="0" fill="hold" nodeType="withEffect">
                                  <p:stCondLst>
                                    <p:cond delay="0"/>
                                  </p:stCondLst>
                                  <p:childTnLst>
                                    <p:set>
                                      <p:cBhvr>
                                        <p:cTn id="108" dur="1" fill="hold">
                                          <p:stCondLst>
                                            <p:cond delay="0"/>
                                          </p:stCondLst>
                                        </p:cTn>
                                        <p:tgtEl>
                                          <p:spTgt spid="132"/>
                                        </p:tgtEl>
                                        <p:attrNameLst>
                                          <p:attrName>style.visibility</p:attrName>
                                        </p:attrNameLst>
                                      </p:cBhvr>
                                      <p:to>
                                        <p:strVal val="visible"/>
                                      </p:to>
                                    </p:set>
                                    <p:animEffect transition="in" filter="fade">
                                      <p:cBhvr>
                                        <p:cTn id="109" dur="500"/>
                                        <p:tgtEl>
                                          <p:spTgt spid="132"/>
                                        </p:tgtEl>
                                      </p:cBhvr>
                                    </p:animEffect>
                                  </p:childTnLst>
                                </p:cTn>
                              </p:par>
                              <p:par>
                                <p:cTn id="110" presetID="10" presetClass="entr" presetSubtype="0" fill="hold"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fade">
                                      <p:cBhvr>
                                        <p:cTn id="112" dur="500"/>
                                        <p:tgtEl>
                                          <p:spTgt spid="41"/>
                                        </p:tgtEl>
                                      </p:cBhvr>
                                    </p:animEffect>
                                  </p:childTnLst>
                                </p:cTn>
                              </p:par>
                              <p:par>
                                <p:cTn id="113" presetID="10" presetClass="entr" presetSubtype="0" fill="hold"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fade">
                                      <p:cBhvr>
                                        <p:cTn id="115" dur="500"/>
                                        <p:tgtEl>
                                          <p:spTgt spid="97"/>
                                        </p:tgtEl>
                                      </p:cBhvr>
                                    </p:animEffect>
                                  </p:childTnLst>
                                </p:cTn>
                              </p:par>
                              <p:par>
                                <p:cTn id="116" presetID="10" presetClass="entr" presetSubtype="0" fill="hold" nodeType="withEffect">
                                  <p:stCondLst>
                                    <p:cond delay="0"/>
                                  </p:stCondLst>
                                  <p:childTnLst>
                                    <p:set>
                                      <p:cBhvr>
                                        <p:cTn id="117" dur="1" fill="hold">
                                          <p:stCondLst>
                                            <p:cond delay="0"/>
                                          </p:stCondLst>
                                        </p:cTn>
                                        <p:tgtEl>
                                          <p:spTgt spid="109"/>
                                        </p:tgtEl>
                                        <p:attrNameLst>
                                          <p:attrName>style.visibility</p:attrName>
                                        </p:attrNameLst>
                                      </p:cBhvr>
                                      <p:to>
                                        <p:strVal val="visible"/>
                                      </p:to>
                                    </p:set>
                                    <p:animEffect transition="in" filter="fade">
                                      <p:cBhvr>
                                        <p:cTn id="118" dur="500"/>
                                        <p:tgtEl>
                                          <p:spTgt spid="109"/>
                                        </p:tgtEl>
                                      </p:cBhvr>
                                    </p:animEffect>
                                  </p:childTnLst>
                                </p:cTn>
                              </p:par>
                              <p:par>
                                <p:cTn id="119" presetID="10" presetClass="entr" presetSubtype="0" fill="hold" nodeType="withEffect">
                                  <p:stCondLst>
                                    <p:cond delay="0"/>
                                  </p:stCondLst>
                                  <p:childTnLst>
                                    <p:set>
                                      <p:cBhvr>
                                        <p:cTn id="120" dur="1" fill="hold">
                                          <p:stCondLst>
                                            <p:cond delay="0"/>
                                          </p:stCondLst>
                                        </p:cTn>
                                        <p:tgtEl>
                                          <p:spTgt spid="106"/>
                                        </p:tgtEl>
                                        <p:attrNameLst>
                                          <p:attrName>style.visibility</p:attrName>
                                        </p:attrNameLst>
                                      </p:cBhvr>
                                      <p:to>
                                        <p:strVal val="visible"/>
                                      </p:to>
                                    </p:set>
                                    <p:animEffect transition="in" filter="fade">
                                      <p:cBhvr>
                                        <p:cTn id="121" dur="500"/>
                                        <p:tgtEl>
                                          <p:spTgt spid="106"/>
                                        </p:tgtEl>
                                      </p:cBhvr>
                                    </p:animEffect>
                                  </p:childTnLst>
                                </p:cTn>
                              </p:par>
                              <p:par>
                                <p:cTn id="122" presetID="10" presetClass="entr" presetSubtype="0" fill="hold" nodeType="withEffect">
                                  <p:stCondLst>
                                    <p:cond delay="0"/>
                                  </p:stCondLst>
                                  <p:childTnLst>
                                    <p:set>
                                      <p:cBhvr>
                                        <p:cTn id="123" dur="1" fill="hold">
                                          <p:stCondLst>
                                            <p:cond delay="0"/>
                                          </p:stCondLst>
                                        </p:cTn>
                                        <p:tgtEl>
                                          <p:spTgt spid="103"/>
                                        </p:tgtEl>
                                        <p:attrNameLst>
                                          <p:attrName>style.visibility</p:attrName>
                                        </p:attrNameLst>
                                      </p:cBhvr>
                                      <p:to>
                                        <p:strVal val="visible"/>
                                      </p:to>
                                    </p:set>
                                    <p:animEffect transition="in" filter="fade">
                                      <p:cBhvr>
                                        <p:cTn id="124" dur="500"/>
                                        <p:tgtEl>
                                          <p:spTgt spid="103"/>
                                        </p:tgtEl>
                                      </p:cBhvr>
                                    </p:animEffect>
                                  </p:childTnLst>
                                </p:cTn>
                              </p:par>
                              <p:par>
                                <p:cTn id="125" presetID="10" presetClass="entr" presetSubtype="0" fill="hold" nodeType="withEffect">
                                  <p:stCondLst>
                                    <p:cond delay="0"/>
                                  </p:stCondLst>
                                  <p:childTnLst>
                                    <p:set>
                                      <p:cBhvr>
                                        <p:cTn id="126" dur="1" fill="hold">
                                          <p:stCondLst>
                                            <p:cond delay="0"/>
                                          </p:stCondLst>
                                        </p:cTn>
                                        <p:tgtEl>
                                          <p:spTgt spid="169"/>
                                        </p:tgtEl>
                                        <p:attrNameLst>
                                          <p:attrName>style.visibility</p:attrName>
                                        </p:attrNameLst>
                                      </p:cBhvr>
                                      <p:to>
                                        <p:strVal val="visible"/>
                                      </p:to>
                                    </p:set>
                                    <p:animEffect transition="in" filter="fade">
                                      <p:cBhvr>
                                        <p:cTn id="127" dur="500"/>
                                        <p:tgtEl>
                                          <p:spTgt spid="169"/>
                                        </p:tgtEl>
                                      </p:cBhvr>
                                    </p:animEffect>
                                  </p:childTnLst>
                                </p:cTn>
                              </p:par>
                              <p:par>
                                <p:cTn id="128" presetID="10" presetClass="entr" presetSubtype="0" fill="hold" nodeType="withEffect">
                                  <p:stCondLst>
                                    <p:cond delay="0"/>
                                  </p:stCondLst>
                                  <p:childTnLst>
                                    <p:set>
                                      <p:cBhvr>
                                        <p:cTn id="129" dur="1" fill="hold">
                                          <p:stCondLst>
                                            <p:cond delay="0"/>
                                          </p:stCondLst>
                                        </p:cTn>
                                        <p:tgtEl>
                                          <p:spTgt spid="182"/>
                                        </p:tgtEl>
                                        <p:attrNameLst>
                                          <p:attrName>style.visibility</p:attrName>
                                        </p:attrNameLst>
                                      </p:cBhvr>
                                      <p:to>
                                        <p:strVal val="visible"/>
                                      </p:to>
                                    </p:set>
                                    <p:animEffect transition="in" filter="fade">
                                      <p:cBhvr>
                                        <p:cTn id="130" dur="500"/>
                                        <p:tgtEl>
                                          <p:spTgt spid="182"/>
                                        </p:tgtEl>
                                      </p:cBhvr>
                                    </p:animEffect>
                                  </p:childTnLst>
                                </p:cTn>
                              </p:par>
                              <p:par>
                                <p:cTn id="131" presetID="10" presetClass="entr" presetSubtype="0" fill="hold" nodeType="withEffect">
                                  <p:stCondLst>
                                    <p:cond delay="0"/>
                                  </p:stCondLst>
                                  <p:childTnLst>
                                    <p:set>
                                      <p:cBhvr>
                                        <p:cTn id="132" dur="1" fill="hold">
                                          <p:stCondLst>
                                            <p:cond delay="0"/>
                                          </p:stCondLst>
                                        </p:cTn>
                                        <p:tgtEl>
                                          <p:spTgt spid="176"/>
                                        </p:tgtEl>
                                        <p:attrNameLst>
                                          <p:attrName>style.visibility</p:attrName>
                                        </p:attrNameLst>
                                      </p:cBhvr>
                                      <p:to>
                                        <p:strVal val="visible"/>
                                      </p:to>
                                    </p:set>
                                    <p:animEffect transition="in" filter="fade">
                                      <p:cBhvr>
                                        <p:cTn id="133" dur="500"/>
                                        <p:tgtEl>
                                          <p:spTgt spid="176"/>
                                        </p:tgtEl>
                                      </p:cBhvr>
                                    </p:animEffect>
                                  </p:childTnLst>
                                </p:cTn>
                              </p:par>
                              <p:par>
                                <p:cTn id="134" presetID="10" presetClass="entr" presetSubtype="0" fill="hold" nodeType="withEffect">
                                  <p:stCondLst>
                                    <p:cond delay="0"/>
                                  </p:stCondLst>
                                  <p:childTnLst>
                                    <p:set>
                                      <p:cBhvr>
                                        <p:cTn id="135" dur="1" fill="hold">
                                          <p:stCondLst>
                                            <p:cond delay="0"/>
                                          </p:stCondLst>
                                        </p:cTn>
                                        <p:tgtEl>
                                          <p:spTgt spid="192"/>
                                        </p:tgtEl>
                                        <p:attrNameLst>
                                          <p:attrName>style.visibility</p:attrName>
                                        </p:attrNameLst>
                                      </p:cBhvr>
                                      <p:to>
                                        <p:strVal val="visible"/>
                                      </p:to>
                                    </p:set>
                                    <p:animEffect transition="in" filter="fade">
                                      <p:cBhvr>
                                        <p:cTn id="136" dur="500"/>
                                        <p:tgtEl>
                                          <p:spTgt spid="192"/>
                                        </p:tgtEl>
                                      </p:cBhvr>
                                    </p:animEffect>
                                  </p:childTnLst>
                                </p:cTn>
                              </p:par>
                              <p:par>
                                <p:cTn id="137" presetID="10" presetClass="entr" presetSubtype="0" fill="hold" nodeType="withEffect">
                                  <p:stCondLst>
                                    <p:cond delay="0"/>
                                  </p:stCondLst>
                                  <p:childTnLst>
                                    <p:set>
                                      <p:cBhvr>
                                        <p:cTn id="138" dur="1" fill="hold">
                                          <p:stCondLst>
                                            <p:cond delay="0"/>
                                          </p:stCondLst>
                                        </p:cTn>
                                        <p:tgtEl>
                                          <p:spTgt spid="195"/>
                                        </p:tgtEl>
                                        <p:attrNameLst>
                                          <p:attrName>style.visibility</p:attrName>
                                        </p:attrNameLst>
                                      </p:cBhvr>
                                      <p:to>
                                        <p:strVal val="visible"/>
                                      </p:to>
                                    </p:set>
                                    <p:animEffect transition="in" filter="fade">
                                      <p:cBhvr>
                                        <p:cTn id="139" dur="500"/>
                                        <p:tgtEl>
                                          <p:spTgt spid="195"/>
                                        </p:tgtEl>
                                      </p:cBhvr>
                                    </p:animEffect>
                                  </p:childTnLst>
                                </p:cTn>
                              </p:par>
                              <p:par>
                                <p:cTn id="140" presetID="10" presetClass="entr" presetSubtype="0" fill="hold" nodeType="withEffect">
                                  <p:stCondLst>
                                    <p:cond delay="0"/>
                                  </p:stCondLst>
                                  <p:childTnLst>
                                    <p:set>
                                      <p:cBhvr>
                                        <p:cTn id="141" dur="1" fill="hold">
                                          <p:stCondLst>
                                            <p:cond delay="0"/>
                                          </p:stCondLst>
                                        </p:cTn>
                                        <p:tgtEl>
                                          <p:spTgt spid="198"/>
                                        </p:tgtEl>
                                        <p:attrNameLst>
                                          <p:attrName>style.visibility</p:attrName>
                                        </p:attrNameLst>
                                      </p:cBhvr>
                                      <p:to>
                                        <p:strVal val="visible"/>
                                      </p:to>
                                    </p:set>
                                    <p:animEffect transition="in" filter="fade">
                                      <p:cBhvr>
                                        <p:cTn id="142" dur="500"/>
                                        <p:tgtEl>
                                          <p:spTgt spid="198"/>
                                        </p:tgtEl>
                                      </p:cBhvr>
                                    </p:animEffect>
                                  </p:childTnLst>
                                </p:cTn>
                              </p:par>
                              <p:par>
                                <p:cTn id="143" presetID="10" presetClass="entr" presetSubtype="0" fill="hold" nodeType="withEffect">
                                  <p:stCondLst>
                                    <p:cond delay="0"/>
                                  </p:stCondLst>
                                  <p:childTnLst>
                                    <p:set>
                                      <p:cBhvr>
                                        <p:cTn id="144" dur="1" fill="hold">
                                          <p:stCondLst>
                                            <p:cond delay="0"/>
                                          </p:stCondLst>
                                        </p:cTn>
                                        <p:tgtEl>
                                          <p:spTgt spid="201"/>
                                        </p:tgtEl>
                                        <p:attrNameLst>
                                          <p:attrName>style.visibility</p:attrName>
                                        </p:attrNameLst>
                                      </p:cBhvr>
                                      <p:to>
                                        <p:strVal val="visible"/>
                                      </p:to>
                                    </p:set>
                                    <p:animEffect transition="in" filter="fade">
                                      <p:cBhvr>
                                        <p:cTn id="145" dur="500"/>
                                        <p:tgtEl>
                                          <p:spTgt spid="201"/>
                                        </p:tgtEl>
                                      </p:cBhvr>
                                    </p:animEffect>
                                  </p:childTnLst>
                                </p:cTn>
                              </p:par>
                              <p:par>
                                <p:cTn id="146" presetID="10" presetClass="entr" presetSubtype="0" fill="hold" nodeType="withEffect">
                                  <p:stCondLst>
                                    <p:cond delay="0"/>
                                  </p:stCondLst>
                                  <p:childTnLst>
                                    <p:set>
                                      <p:cBhvr>
                                        <p:cTn id="147" dur="1" fill="hold">
                                          <p:stCondLst>
                                            <p:cond delay="0"/>
                                          </p:stCondLst>
                                        </p:cTn>
                                        <p:tgtEl>
                                          <p:spTgt spid="115"/>
                                        </p:tgtEl>
                                        <p:attrNameLst>
                                          <p:attrName>style.visibility</p:attrName>
                                        </p:attrNameLst>
                                      </p:cBhvr>
                                      <p:to>
                                        <p:strVal val="visible"/>
                                      </p:to>
                                    </p:set>
                                    <p:animEffect transition="in" filter="fade">
                                      <p:cBhvr>
                                        <p:cTn id="148" dur="500"/>
                                        <p:tgtEl>
                                          <p:spTgt spid="115"/>
                                        </p:tgtEl>
                                      </p:cBhvr>
                                    </p:animEffect>
                                  </p:childTnLst>
                                </p:cTn>
                              </p:par>
                              <p:par>
                                <p:cTn id="149" presetID="10" presetClass="entr" presetSubtype="0" fill="hold" nodeType="withEffect">
                                  <p:stCondLst>
                                    <p:cond delay="0"/>
                                  </p:stCondLst>
                                  <p:childTnLst>
                                    <p:set>
                                      <p:cBhvr>
                                        <p:cTn id="150" dur="1" fill="hold">
                                          <p:stCondLst>
                                            <p:cond delay="0"/>
                                          </p:stCondLst>
                                        </p:cTn>
                                        <p:tgtEl>
                                          <p:spTgt spid="185"/>
                                        </p:tgtEl>
                                        <p:attrNameLst>
                                          <p:attrName>style.visibility</p:attrName>
                                        </p:attrNameLst>
                                      </p:cBhvr>
                                      <p:to>
                                        <p:strVal val="visible"/>
                                      </p:to>
                                    </p:set>
                                    <p:animEffect transition="in" filter="fade">
                                      <p:cBhvr>
                                        <p:cTn id="151" dur="500"/>
                                        <p:tgtEl>
                                          <p:spTgt spid="185"/>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9"/>
                                        </p:tgtEl>
                                        <p:attrNameLst>
                                          <p:attrName>style.visibility</p:attrName>
                                        </p:attrNameLst>
                                      </p:cBhvr>
                                      <p:to>
                                        <p:strVal val="visible"/>
                                      </p:to>
                                    </p:set>
                                    <p:animEffect transition="in" filter="fade">
                                      <p:cBhvr>
                                        <p:cTn id="156" dur="500"/>
                                        <p:tgtEl>
                                          <p:spTgt spid="9"/>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7"/>
                                        </p:tgtEl>
                                        <p:attrNameLst>
                                          <p:attrName>style.visibility</p:attrName>
                                        </p:attrNameLst>
                                      </p:cBhvr>
                                      <p:to>
                                        <p:strVal val="visible"/>
                                      </p:to>
                                    </p:set>
                                    <p:animEffect transition="in" filter="fade">
                                      <p:cBhvr>
                                        <p:cTn id="159" dur="500"/>
                                        <p:tgtEl>
                                          <p:spTgt spid="7"/>
                                        </p:tgtEl>
                                      </p:cBhvr>
                                    </p:animEffect>
                                  </p:childTnLst>
                                </p:cTn>
                              </p:par>
                              <p:par>
                                <p:cTn id="160" presetID="10" presetClass="entr" presetSubtype="0" fill="hold" nodeType="withEffect">
                                  <p:stCondLst>
                                    <p:cond delay="0"/>
                                  </p:stCondLst>
                                  <p:childTnLst>
                                    <p:set>
                                      <p:cBhvr>
                                        <p:cTn id="161" dur="1" fill="hold">
                                          <p:stCondLst>
                                            <p:cond delay="0"/>
                                          </p:stCondLst>
                                        </p:cTn>
                                        <p:tgtEl>
                                          <p:spTgt spid="18"/>
                                        </p:tgtEl>
                                        <p:attrNameLst>
                                          <p:attrName>style.visibility</p:attrName>
                                        </p:attrNameLst>
                                      </p:cBhvr>
                                      <p:to>
                                        <p:strVal val="visible"/>
                                      </p:to>
                                    </p:set>
                                    <p:animEffect transition="in" filter="fade">
                                      <p:cBhvr>
                                        <p:cTn id="162" dur="500"/>
                                        <p:tgtEl>
                                          <p:spTgt spid="18"/>
                                        </p:tgtEl>
                                      </p:cBhvr>
                                    </p:animEffect>
                                  </p:childTnLst>
                                </p:cTn>
                              </p:par>
                              <p:par>
                                <p:cTn id="163" presetID="10" presetClass="entr" presetSubtype="0" fill="hold" nodeType="withEffect">
                                  <p:stCondLst>
                                    <p:cond delay="0"/>
                                  </p:stCondLst>
                                  <p:childTnLst>
                                    <p:set>
                                      <p:cBhvr>
                                        <p:cTn id="164" dur="1" fill="hold">
                                          <p:stCondLst>
                                            <p:cond delay="0"/>
                                          </p:stCondLst>
                                        </p:cTn>
                                        <p:tgtEl>
                                          <p:spTgt spid="20"/>
                                        </p:tgtEl>
                                        <p:attrNameLst>
                                          <p:attrName>style.visibility</p:attrName>
                                        </p:attrNameLst>
                                      </p:cBhvr>
                                      <p:to>
                                        <p:strVal val="visible"/>
                                      </p:to>
                                    </p:set>
                                    <p:animEffect transition="in" filter="fade">
                                      <p:cBhvr>
                                        <p:cTn id="165" dur="500"/>
                                        <p:tgtEl>
                                          <p:spTgt spid="20"/>
                                        </p:tgtEl>
                                      </p:cBhvr>
                                    </p:animEffect>
                                  </p:childTnLst>
                                </p:cTn>
                              </p:par>
                              <p:par>
                                <p:cTn id="166" presetID="10" presetClass="entr" presetSubtype="0" fill="hold" nodeType="with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par>
                                <p:cTn id="169" presetID="10" presetClass="entr" presetSubtype="0" fill="hold" nodeType="withEffect">
                                  <p:stCondLst>
                                    <p:cond delay="0"/>
                                  </p:stCondLst>
                                  <p:childTnLst>
                                    <p:set>
                                      <p:cBhvr>
                                        <p:cTn id="170" dur="1" fill="hold">
                                          <p:stCondLst>
                                            <p:cond delay="0"/>
                                          </p:stCondLst>
                                        </p:cTn>
                                        <p:tgtEl>
                                          <p:spTgt spid="24"/>
                                        </p:tgtEl>
                                        <p:attrNameLst>
                                          <p:attrName>style.visibility</p:attrName>
                                        </p:attrNameLst>
                                      </p:cBhvr>
                                      <p:to>
                                        <p:strVal val="visible"/>
                                      </p:to>
                                    </p:set>
                                    <p:animEffect transition="in" filter="fade">
                                      <p:cBhvr>
                                        <p:cTn id="171" dur="500"/>
                                        <p:tgtEl>
                                          <p:spTgt spid="24"/>
                                        </p:tgtEl>
                                      </p:cBhvr>
                                    </p:animEffect>
                                  </p:childTnLst>
                                </p:cTn>
                              </p:par>
                              <p:par>
                                <p:cTn id="172" presetID="10" presetClass="entr" presetSubtype="0" fill="hold" nodeType="withEffect">
                                  <p:stCondLst>
                                    <p:cond delay="0"/>
                                  </p:stCondLst>
                                  <p:childTnLst>
                                    <p:set>
                                      <p:cBhvr>
                                        <p:cTn id="173" dur="1" fill="hold">
                                          <p:stCondLst>
                                            <p:cond delay="0"/>
                                          </p:stCondLst>
                                        </p:cTn>
                                        <p:tgtEl>
                                          <p:spTgt spid="29"/>
                                        </p:tgtEl>
                                        <p:attrNameLst>
                                          <p:attrName>style.visibility</p:attrName>
                                        </p:attrNameLst>
                                      </p:cBhvr>
                                      <p:to>
                                        <p:strVal val="visible"/>
                                      </p:to>
                                    </p:set>
                                    <p:animEffect transition="in" filter="fade">
                                      <p:cBhvr>
                                        <p:cTn id="174" dur="500"/>
                                        <p:tgtEl>
                                          <p:spTgt spid="29"/>
                                        </p:tgtEl>
                                      </p:cBhvr>
                                    </p:animEffect>
                                  </p:childTnLst>
                                </p:cTn>
                              </p:par>
                              <p:par>
                                <p:cTn id="175" presetID="10" presetClass="entr" presetSubtype="0" fill="hold" nodeType="withEffect">
                                  <p:stCondLst>
                                    <p:cond delay="0"/>
                                  </p:stCondLst>
                                  <p:childTnLst>
                                    <p:set>
                                      <p:cBhvr>
                                        <p:cTn id="176" dur="1" fill="hold">
                                          <p:stCondLst>
                                            <p:cond delay="0"/>
                                          </p:stCondLst>
                                        </p:cTn>
                                        <p:tgtEl>
                                          <p:spTgt spid="33"/>
                                        </p:tgtEl>
                                        <p:attrNameLst>
                                          <p:attrName>style.visibility</p:attrName>
                                        </p:attrNameLst>
                                      </p:cBhvr>
                                      <p:to>
                                        <p:strVal val="visible"/>
                                      </p:to>
                                    </p:set>
                                    <p:animEffect transition="in" filter="fade">
                                      <p:cBhvr>
                                        <p:cTn id="177" dur="500"/>
                                        <p:tgtEl>
                                          <p:spTgt spid="33"/>
                                        </p:tgtEl>
                                      </p:cBhvr>
                                    </p:animEffect>
                                  </p:childTnLst>
                                </p:cTn>
                              </p:par>
                              <p:par>
                                <p:cTn id="178" presetID="10" presetClass="entr" presetSubtype="0" fill="hold" nodeType="withEffect">
                                  <p:stCondLst>
                                    <p:cond delay="0"/>
                                  </p:stCondLst>
                                  <p:childTnLst>
                                    <p:set>
                                      <p:cBhvr>
                                        <p:cTn id="179" dur="1" fill="hold">
                                          <p:stCondLst>
                                            <p:cond delay="0"/>
                                          </p:stCondLst>
                                        </p:cTn>
                                        <p:tgtEl>
                                          <p:spTgt spid="34"/>
                                        </p:tgtEl>
                                        <p:attrNameLst>
                                          <p:attrName>style.visibility</p:attrName>
                                        </p:attrNameLst>
                                      </p:cBhvr>
                                      <p:to>
                                        <p:strVal val="visible"/>
                                      </p:to>
                                    </p:set>
                                    <p:animEffect transition="in" filter="fade">
                                      <p:cBhvr>
                                        <p:cTn id="180" dur="500"/>
                                        <p:tgtEl>
                                          <p:spTgt spid="34"/>
                                        </p:tgtEl>
                                      </p:cBhvr>
                                    </p:animEffect>
                                  </p:childTnLst>
                                </p:cTn>
                              </p:par>
                              <p:par>
                                <p:cTn id="181" presetID="10" presetClass="entr" presetSubtype="0" fill="hold" nodeType="withEffect">
                                  <p:stCondLst>
                                    <p:cond delay="0"/>
                                  </p:stCondLst>
                                  <p:childTnLst>
                                    <p:set>
                                      <p:cBhvr>
                                        <p:cTn id="182" dur="1" fill="hold">
                                          <p:stCondLst>
                                            <p:cond delay="0"/>
                                          </p:stCondLst>
                                        </p:cTn>
                                        <p:tgtEl>
                                          <p:spTgt spid="35"/>
                                        </p:tgtEl>
                                        <p:attrNameLst>
                                          <p:attrName>style.visibility</p:attrName>
                                        </p:attrNameLst>
                                      </p:cBhvr>
                                      <p:to>
                                        <p:strVal val="visible"/>
                                      </p:to>
                                    </p:set>
                                    <p:animEffect transition="in" filter="fade">
                                      <p:cBhvr>
                                        <p:cTn id="183" dur="500"/>
                                        <p:tgtEl>
                                          <p:spTgt spid="35"/>
                                        </p:tgtEl>
                                      </p:cBhvr>
                                    </p:animEffect>
                                  </p:childTnLst>
                                </p:cTn>
                              </p:par>
                              <p:par>
                                <p:cTn id="184" presetID="10" presetClass="entr" presetSubtype="0" fill="hold" nodeType="withEffect">
                                  <p:stCondLst>
                                    <p:cond delay="0"/>
                                  </p:stCondLst>
                                  <p:childTnLst>
                                    <p:set>
                                      <p:cBhvr>
                                        <p:cTn id="185" dur="1" fill="hold">
                                          <p:stCondLst>
                                            <p:cond delay="0"/>
                                          </p:stCondLst>
                                        </p:cTn>
                                        <p:tgtEl>
                                          <p:spTgt spid="36"/>
                                        </p:tgtEl>
                                        <p:attrNameLst>
                                          <p:attrName>style.visibility</p:attrName>
                                        </p:attrNameLst>
                                      </p:cBhvr>
                                      <p:to>
                                        <p:strVal val="visible"/>
                                      </p:to>
                                    </p:set>
                                    <p:animEffect transition="in" filter="fade">
                                      <p:cBhvr>
                                        <p:cTn id="186" dur="500"/>
                                        <p:tgtEl>
                                          <p:spTgt spid="36"/>
                                        </p:tgtEl>
                                      </p:cBhvr>
                                    </p:animEffect>
                                  </p:childTnLst>
                                </p:cTn>
                              </p:par>
                              <p:par>
                                <p:cTn id="187" presetID="10" presetClass="entr" presetSubtype="0" fill="hold" nodeType="withEffect">
                                  <p:stCondLst>
                                    <p:cond delay="0"/>
                                  </p:stCondLst>
                                  <p:childTnLst>
                                    <p:set>
                                      <p:cBhvr>
                                        <p:cTn id="188" dur="1" fill="hold">
                                          <p:stCondLst>
                                            <p:cond delay="0"/>
                                          </p:stCondLst>
                                        </p:cTn>
                                        <p:tgtEl>
                                          <p:spTgt spid="38"/>
                                        </p:tgtEl>
                                        <p:attrNameLst>
                                          <p:attrName>style.visibility</p:attrName>
                                        </p:attrNameLst>
                                      </p:cBhvr>
                                      <p:to>
                                        <p:strVal val="visible"/>
                                      </p:to>
                                    </p:set>
                                    <p:animEffect transition="in" filter="fade">
                                      <p:cBhvr>
                                        <p:cTn id="189" dur="500"/>
                                        <p:tgtEl>
                                          <p:spTgt spid="38"/>
                                        </p:tgtEl>
                                      </p:cBhvr>
                                    </p:animEffect>
                                  </p:childTnLst>
                                </p:cTn>
                              </p:par>
                              <p:par>
                                <p:cTn id="190" presetID="10" presetClass="entr" presetSubtype="0" fill="hold" nodeType="withEffect">
                                  <p:stCondLst>
                                    <p:cond delay="0"/>
                                  </p:stCondLst>
                                  <p:childTnLst>
                                    <p:set>
                                      <p:cBhvr>
                                        <p:cTn id="191" dur="1" fill="hold">
                                          <p:stCondLst>
                                            <p:cond delay="0"/>
                                          </p:stCondLst>
                                        </p:cTn>
                                        <p:tgtEl>
                                          <p:spTgt spid="45"/>
                                        </p:tgtEl>
                                        <p:attrNameLst>
                                          <p:attrName>style.visibility</p:attrName>
                                        </p:attrNameLst>
                                      </p:cBhvr>
                                      <p:to>
                                        <p:strVal val="visible"/>
                                      </p:to>
                                    </p:set>
                                    <p:animEffect transition="in" filter="fade">
                                      <p:cBhvr>
                                        <p:cTn id="19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7" grpId="0" animBg="1"/>
      <p:bldP spid="9" grpId="0" animBg="1"/>
      <p:bldP spid="37" grpId="0" animBg="1"/>
      <p:bldP spid="40" grpId="0" animBg="1"/>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BBAF-91BA-2810-588B-9A891CE0E729}"/>
              </a:ext>
            </a:extLst>
          </p:cNvPr>
          <p:cNvSpPr>
            <a:spLocks noGrp="1"/>
          </p:cNvSpPr>
          <p:nvPr>
            <p:ph type="title"/>
          </p:nvPr>
        </p:nvSpPr>
        <p:spPr>
          <a:xfrm>
            <a:off x="92596" y="55356"/>
            <a:ext cx="5647500" cy="576000"/>
          </a:xfrm>
        </p:spPr>
        <p:txBody>
          <a:bodyPr/>
          <a:lstStyle/>
          <a:p>
            <a:r>
              <a:rPr lang="en-IN" dirty="0"/>
              <a:t>Adoption Plan</a:t>
            </a:r>
            <a:endParaRPr lang="en-US" dirty="0"/>
          </a:p>
        </p:txBody>
      </p:sp>
      <p:sp>
        <p:nvSpPr>
          <p:cNvPr id="3" name="Text Placeholder 2">
            <a:extLst>
              <a:ext uri="{FF2B5EF4-FFF2-40B4-BE49-F238E27FC236}">
                <a16:creationId xmlns:a16="http://schemas.microsoft.com/office/drawing/2014/main" id="{6055BCDC-E022-A034-E07C-9B587EFB3A02}"/>
              </a:ext>
            </a:extLst>
          </p:cNvPr>
          <p:cNvSpPr>
            <a:spLocks noGrp="1"/>
          </p:cNvSpPr>
          <p:nvPr>
            <p:ph type="body" idx="1"/>
          </p:nvPr>
        </p:nvSpPr>
        <p:spPr>
          <a:xfrm>
            <a:off x="220444" y="631356"/>
            <a:ext cx="8672514" cy="4337950"/>
          </a:xfrm>
        </p:spPr>
        <p:txBody>
          <a:bodyPr/>
          <a:lstStyle/>
          <a:p>
            <a:pPr marL="139700" indent="0">
              <a:buNone/>
            </a:pPr>
            <a:r>
              <a:rPr lang="en-IN" sz="1200" b="1" dirty="0">
                <a:solidFill>
                  <a:srgbClr val="002060"/>
                </a:solidFill>
              </a:rPr>
              <a:t>Sustainability Ace tool</a:t>
            </a:r>
          </a:p>
          <a:p>
            <a:r>
              <a:rPr lang="en-IN" sz="1200" dirty="0"/>
              <a:t>Focus on companies who need to meet ESG compliance – for example CPRD Europe 49000 companies need to report ESG.</a:t>
            </a:r>
          </a:p>
          <a:p>
            <a:r>
              <a:rPr lang="en-IN" sz="1200" dirty="0"/>
              <a:t>First timers/ beginners' companies need to comply with ESG reporting we can target.</a:t>
            </a:r>
          </a:p>
          <a:p>
            <a:r>
              <a:rPr lang="en-IN" sz="1200" dirty="0"/>
              <a:t>Companies having complex supply chain </a:t>
            </a:r>
          </a:p>
          <a:p>
            <a:r>
              <a:rPr lang="en-IN" sz="1200" dirty="0"/>
              <a:t>MSME or small-scale industries who don’t have much budget and skilled internal resources for ESG.</a:t>
            </a:r>
          </a:p>
          <a:p>
            <a:r>
              <a:rPr lang="en-IN" sz="1200" dirty="0"/>
              <a:t>More focus on tool/solution sale rather than consulting- as process is completely automated.</a:t>
            </a:r>
          </a:p>
          <a:p>
            <a:pPr marL="139700" indent="0">
              <a:buNone/>
            </a:pPr>
            <a:endParaRPr lang="en-IN" sz="1200" dirty="0"/>
          </a:p>
          <a:p>
            <a:pPr marL="139700" indent="0">
              <a:buNone/>
            </a:pPr>
            <a:r>
              <a:rPr lang="en" sz="1200" b="1" i="0" u="none" strike="noStrike" cap="none" dirty="0">
                <a:solidFill>
                  <a:srgbClr val="002060"/>
                </a:solidFill>
                <a:highlight>
                  <a:srgbClr val="FFFFFF"/>
                </a:highlight>
                <a:latin typeface="Lato"/>
                <a:ea typeface="Lato"/>
                <a:cs typeface="Lato"/>
                <a:sym typeface="Lato"/>
              </a:rPr>
              <a:t>How far it can go</a:t>
            </a:r>
            <a:r>
              <a:rPr lang="en-IN" sz="1200" b="1" i="0" u="none" strike="noStrike" cap="none" dirty="0">
                <a:solidFill>
                  <a:srgbClr val="002060"/>
                </a:solidFill>
                <a:highlight>
                  <a:srgbClr val="FFFFFF"/>
                </a:highlight>
                <a:latin typeface="Lato"/>
                <a:ea typeface="Lato"/>
                <a:cs typeface="Lato"/>
                <a:sym typeface="Lato"/>
              </a:rPr>
              <a:t>?</a:t>
            </a:r>
          </a:p>
          <a:p>
            <a:r>
              <a:rPr lang="en-IN" sz="1200" dirty="0">
                <a:solidFill>
                  <a:srgbClr val="222222"/>
                </a:solidFill>
                <a:highlight>
                  <a:srgbClr val="FFFFFF"/>
                </a:highlight>
              </a:rPr>
              <a:t>We can target all industries globally for ESG reporting</a:t>
            </a:r>
          </a:p>
          <a:p>
            <a:r>
              <a:rPr lang="en-IN" sz="1200" dirty="0">
                <a:solidFill>
                  <a:srgbClr val="222222"/>
                </a:solidFill>
                <a:highlight>
                  <a:srgbClr val="FFFFFF"/>
                </a:highlight>
              </a:rPr>
              <a:t>In future include scenario planning, net zero strategy, water stewardship, zero waste modules can be added.</a:t>
            </a:r>
          </a:p>
          <a:p>
            <a:r>
              <a:rPr lang="en-IN" sz="1200" b="1" dirty="0">
                <a:solidFill>
                  <a:srgbClr val="002060"/>
                </a:solidFill>
                <a:highlight>
                  <a:srgbClr val="FFFFFF"/>
                </a:highlight>
              </a:rPr>
              <a:t>Include AI capability in the solution, and Expand AI capability, cognitive search capability to </a:t>
            </a:r>
            <a:r>
              <a:rPr lang="en-IN" sz="1200" b="1" dirty="0" err="1">
                <a:solidFill>
                  <a:srgbClr val="002060"/>
                </a:solidFill>
                <a:highlight>
                  <a:srgbClr val="FFFFFF"/>
                </a:highlight>
              </a:rPr>
              <a:t>automise</a:t>
            </a:r>
            <a:r>
              <a:rPr lang="en-IN" sz="1200" b="1" dirty="0">
                <a:solidFill>
                  <a:srgbClr val="002060"/>
                </a:solidFill>
                <a:highlight>
                  <a:srgbClr val="FFFFFF"/>
                </a:highlight>
              </a:rPr>
              <a:t> goal selection from Competitor ESG reports.</a:t>
            </a:r>
          </a:p>
          <a:p>
            <a:pPr marL="139700" indent="0">
              <a:buNone/>
            </a:pPr>
            <a:endParaRPr lang="en-IN" sz="1200" dirty="0"/>
          </a:p>
          <a:p>
            <a:endParaRPr lang="en-IN" sz="1200" dirty="0"/>
          </a:p>
          <a:p>
            <a:endParaRPr lang="en-US" sz="1200" dirty="0"/>
          </a:p>
        </p:txBody>
      </p:sp>
      <p:pic>
        <p:nvPicPr>
          <p:cNvPr id="4" name="Picture 3">
            <a:extLst>
              <a:ext uri="{FF2B5EF4-FFF2-40B4-BE49-F238E27FC236}">
                <a16:creationId xmlns:a16="http://schemas.microsoft.com/office/drawing/2014/main" id="{9CF533EB-8F43-485E-A8A1-E7C7BD6B8DBA}"/>
              </a:ext>
            </a:extLst>
          </p:cNvPr>
          <p:cNvPicPr>
            <a:picLocks noChangeAspect="1"/>
          </p:cNvPicPr>
          <p:nvPr/>
        </p:nvPicPr>
        <p:blipFill>
          <a:blip r:embed="rId2"/>
          <a:stretch>
            <a:fillRect/>
          </a:stretch>
        </p:blipFill>
        <p:spPr>
          <a:xfrm>
            <a:off x="8411919" y="-5912"/>
            <a:ext cx="520727" cy="349268"/>
          </a:xfrm>
          <a:prstGeom prst="rect">
            <a:avLst/>
          </a:prstGeom>
        </p:spPr>
      </p:pic>
    </p:spTree>
    <p:extLst>
      <p:ext uri="{BB962C8B-B14F-4D97-AF65-F5344CB8AC3E}">
        <p14:creationId xmlns:p14="http://schemas.microsoft.com/office/powerpoint/2010/main" val="3004421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1.7|6.9|1.7|0.2|0.9|0.2|2.2|0.2|3.5|0.3"/>
</p:tagLst>
</file>

<file path=ppt/tags/tag2.xml><?xml version="1.0" encoding="utf-8"?>
<p:tagLst xmlns:a="http://schemas.openxmlformats.org/drawingml/2006/main" xmlns:r="http://schemas.openxmlformats.org/officeDocument/2006/relationships" xmlns:p="http://schemas.openxmlformats.org/presentationml/2006/main">
  <p:tag name="TIMING" val="|0.6|0.5|1.9|7.2|0.6|3.4|30.7|0.7|1.1|1.3|0.8|1.7|4.7|1.5|1.4|2.9"/>
</p:tagLst>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13ED2D444D9498392DB4375F1A21A" ma:contentTypeVersion="4" ma:contentTypeDescription="Create a new document." ma:contentTypeScope="" ma:versionID="ec321124fa567678c49a2f25b44cec1a">
  <xsd:schema xmlns:xsd="http://www.w3.org/2001/XMLSchema" xmlns:xs="http://www.w3.org/2001/XMLSchema" xmlns:p="http://schemas.microsoft.com/office/2006/metadata/properties" xmlns:ns2="feed2f2d-51d2-4ef0-96b0-f238e32c760d" xmlns:ns3="1626dc77-b39e-41e8-b414-235ff0d47c53" targetNamespace="http://schemas.microsoft.com/office/2006/metadata/properties" ma:root="true" ma:fieldsID="eac2b562e27f920eacbe799f1317a879" ns2:_="" ns3:_="">
    <xsd:import namespace="feed2f2d-51d2-4ef0-96b0-f238e32c760d"/>
    <xsd:import namespace="1626dc77-b39e-41e8-b414-235ff0d47c5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d2f2d-51d2-4ef0-96b0-f238e32c76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26dc77-b39e-41e8-b414-235ff0d47c5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AC4F78-D5AD-498F-AA98-4FF5BC65C1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d2f2d-51d2-4ef0-96b0-f238e32c760d"/>
    <ds:schemaRef ds:uri="1626dc77-b39e-41e8-b414-235ff0d47c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3700A5-0B11-4AE5-B72F-4C62D602AD48}">
  <ds:schemaRefs>
    <ds:schemaRef ds:uri="http://purl.org/dc/elements/1.1/"/>
    <ds:schemaRef ds:uri="http://schemas.microsoft.com/office/2006/metadata/properties"/>
    <ds:schemaRef ds:uri="http://schemas.microsoft.com/office/2006/documentManagement/types"/>
    <ds:schemaRef ds:uri="1626dc77-b39e-41e8-b414-235ff0d47c53"/>
    <ds:schemaRef ds:uri="http://purl.org/dc/terms/"/>
    <ds:schemaRef ds:uri="http://schemas.openxmlformats.org/package/2006/metadata/core-properties"/>
    <ds:schemaRef ds:uri="http://purl.org/dc/dcmitype/"/>
    <ds:schemaRef ds:uri="feed2f2d-51d2-4ef0-96b0-f238e32c760d"/>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6D0EECE6-7715-42A0-8660-87FA59F81A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490</TotalTime>
  <Words>1627</Words>
  <Application>Microsoft Office PowerPoint</Application>
  <PresentationFormat>On-screen Show (16:9)</PresentationFormat>
  <Paragraphs>233</Paragraphs>
  <Slides>11</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Wingdings</vt:lpstr>
      <vt:lpstr>Calibri</vt:lpstr>
      <vt:lpstr>Trebuchet MS</vt:lpstr>
      <vt:lpstr>Lato</vt:lpstr>
      <vt:lpstr>Arial</vt:lpstr>
      <vt:lpstr>Lato Black</vt:lpstr>
      <vt:lpstr>TI Template</vt:lpstr>
      <vt:lpstr>TI Template</vt:lpstr>
      <vt:lpstr>PLEDGE TO PROGRESS Sustainability Hackathon </vt:lpstr>
      <vt:lpstr>Problem Statement?</vt:lpstr>
      <vt:lpstr>User Segment &amp; Pain Points</vt:lpstr>
      <vt:lpstr>Pre-Requisite</vt:lpstr>
      <vt:lpstr>Tools or resources</vt:lpstr>
      <vt:lpstr>Key Differentiators</vt:lpstr>
      <vt:lpstr>PowerPoint Presentation</vt:lpstr>
      <vt:lpstr>PowerPoint Presentation</vt:lpstr>
      <vt:lpstr>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Dayalapwar, Nilesh M</dc:creator>
  <cp:lastModifiedBy>Gupta, Shreya</cp:lastModifiedBy>
  <cp:revision>62</cp:revision>
  <dcterms:modified xsi:type="dcterms:W3CDTF">2023-04-24T09:25:42Z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0x010100BC213ED2D444D9498392DB4375F1A21A</vt:lpwstr>
  </property>
</Properties>
</file>