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58" r:id="rId4"/>
    <p:sldId id="260" r:id="rId5"/>
    <p:sldId id="278" r:id="rId6"/>
    <p:sldId id="279" r:id="rId7"/>
    <p:sldId id="265" r:id="rId8"/>
    <p:sldId id="280" r:id="rId9"/>
    <p:sldId id="266" r:id="rId10"/>
    <p:sldId id="281" r:id="rId11"/>
    <p:sldId id="282" r:id="rId12"/>
    <p:sldId id="283" r:id="rId13"/>
    <p:sldId id="284" r:id="rId14"/>
    <p:sldId id="290" r:id="rId15"/>
    <p:sldId id="285" r:id="rId16"/>
    <p:sldId id="275" r:id="rId17"/>
    <p:sldId id="287" r:id="rId18"/>
    <p:sldId id="286" r:id="rId19"/>
    <p:sldId id="289" r:id="rId20"/>
    <p:sldId id="288" r:id="rId21"/>
    <p:sldId id="259" r:id="rId22"/>
    <p:sldId id="291" r:id="rId2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7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464066-26C6-4C79-9934-4E2B1E26B0B7}" type="datetimeFigureOut">
              <a:rPr lang="zh-TW" altLang="en-US" smtClean="0"/>
              <a:t>2015/11/4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F8DE25-DF9F-4C6C-8966-6CA9A1749B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1317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D83D1B-86A5-4125-B927-8B4697D94409}" type="datetimeFigureOut">
              <a:rPr lang="zh-TW" altLang="en-US" smtClean="0"/>
              <a:t>2015/11/4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8459B6-4FCF-4589-916C-1BDE507564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1332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8459B6-4FCF-4589-916C-1BDE507564E0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12275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8459B6-4FCF-4589-916C-1BDE507564E0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2456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8459B6-4FCF-4589-916C-1BDE507564E0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58869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8459B6-4FCF-4589-916C-1BDE507564E0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98468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8459B6-4FCF-4589-916C-1BDE507564E0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41898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8459B6-4FCF-4589-916C-1BDE507564E0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41898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8459B6-4FCF-4589-916C-1BDE507564E0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41898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8459B6-4FCF-4589-916C-1BDE507564E0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4189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8459B6-4FCF-4589-916C-1BDE507564E0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3809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8459B6-4FCF-4589-916C-1BDE507564E0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47985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8459B6-4FCF-4589-916C-1BDE507564E0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1227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8459B6-4FCF-4589-916C-1BDE507564E0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58909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8459B6-4FCF-4589-916C-1BDE507564E0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33769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8459B6-4FCF-4589-916C-1BDE507564E0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35758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8459B6-4FCF-4589-916C-1BDE507564E0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9404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8459B6-4FCF-4589-916C-1BDE507564E0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245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Templateswise.co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4987893"/>
            <a:ext cx="7772400" cy="914532"/>
          </a:xfrm>
        </p:spPr>
        <p:txBody>
          <a:bodyPr/>
          <a:lstStyle>
            <a:lvl1pPr>
              <a:defRPr sz="4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NAME OF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5710403"/>
            <a:ext cx="6400800" cy="694928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0A7E5-5F22-4472-8F02-3781EAE426FC}" type="datetime1">
              <a:rPr lang="zh-TW" altLang="en-US" smtClean="0"/>
              <a:t>2015/11/4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8A61B-D552-424D-A087-221DE0C4D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571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Templateswise.co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11760" y="274639"/>
            <a:ext cx="6275040" cy="1143000"/>
          </a:xfrm>
        </p:spPr>
        <p:txBody>
          <a:bodyPr/>
          <a:lstStyle>
            <a:lvl1pPr algn="l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411760" y="1600201"/>
            <a:ext cx="6275040" cy="4525963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adipisicing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FEC41-0707-4EFC-9D18-B1FD161555C5}" type="datetime1">
              <a:rPr lang="zh-TW" altLang="en-US" smtClean="0"/>
              <a:t>2015/11/4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8A61B-D552-424D-A087-221DE0C4D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478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 - Templateswise.co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44691"/>
            <a:ext cx="8229600" cy="114300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892831"/>
            <a:ext cx="8229600" cy="42333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adipisicing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2EC90-A4E7-48AA-9C32-66EACF915D6A}" type="datetime1">
              <a:rPr lang="zh-TW" altLang="en-US" smtClean="0"/>
              <a:t>2015/11/4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8A61B-D552-424D-A087-221DE0C4D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0662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- Templateswise.co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Section Header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3044957"/>
            <a:ext cx="7772400" cy="1500187"/>
          </a:xfrm>
        </p:spPr>
        <p:txBody>
          <a:bodyPr anchor="b"/>
          <a:lstStyle>
            <a:lvl1pPr marL="0" indent="0">
              <a:buNone/>
              <a:defRPr sz="20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Section Header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12AEA-1324-4CD7-BBA3-E28A3995D4A3}" type="datetime1">
              <a:rPr lang="zh-TW" altLang="en-US" smtClean="0"/>
              <a:t>2015/11/4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8A61B-D552-424D-A087-221DE0C4D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9985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3DB9D-7953-4839-A18B-FEA5ECE58B47}" type="datetime1">
              <a:rPr lang="zh-TW" altLang="en-US" smtClean="0"/>
              <a:t>2015/11/4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8A61B-D552-424D-A087-221DE0C4D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156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</p:sldLayoutIdLst>
  <p:timing>
    <p:tnLst>
      <p:par>
        <p:cTn id="1" dur="indefinite" restart="never" nodeType="tmRoot"/>
      </p:par>
    </p:tnLst>
  </p:timing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4530693"/>
            <a:ext cx="7772400" cy="914532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社群網站的短句情緒分析</a:t>
            </a:r>
            <a:endParaRPr 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5349213"/>
            <a:ext cx="6400800" cy="694928"/>
          </a:xfrm>
        </p:spPr>
        <p:txBody>
          <a:bodyPr>
            <a:noAutofit/>
          </a:bodyPr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指導老師：張賢宗 教授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學生：胡逸豪</a:t>
            </a:r>
            <a:endParaRPr 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15AB-C14B-42E3-8258-6839804C8C36}" type="datetime1">
              <a:rPr lang="zh-TW" altLang="en-US" smtClean="0"/>
              <a:t>2015/11/4</a:t>
            </a:fld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8A61B-D552-424D-A087-221DE0C4D9D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40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96" y="644691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國內外相關研究介紹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/>
            </a:r>
            <a:br>
              <a:rPr lang="en-US" altLang="zh-TW" dirty="0">
                <a:latin typeface="標楷體" pitchFamily="65" charset="-120"/>
                <a:ea typeface="標楷體" pitchFamily="65" charset="-120"/>
              </a:rPr>
            </a:br>
            <a:r>
              <a:rPr lang="en-US" altLang="zh-TW" sz="4000" dirty="0">
                <a:latin typeface="標楷體" pitchFamily="65" charset="-120"/>
                <a:ea typeface="標楷體" pitchFamily="65" charset="-120"/>
              </a:rPr>
              <a:t>&lt;</a:t>
            </a:r>
            <a:r>
              <a:rPr lang="zh-TW" altLang="en-US" sz="4000" dirty="0" smtClean="0">
                <a:latin typeface="標楷體" pitchFamily="65" charset="-120"/>
                <a:ea typeface="標楷體" pitchFamily="65" charset="-120"/>
              </a:rPr>
              <a:t>語料收集</a:t>
            </a:r>
            <a:r>
              <a:rPr lang="en-US" altLang="zh-TW" sz="4000" dirty="0">
                <a:latin typeface="標楷體" pitchFamily="65" charset="-120"/>
                <a:ea typeface="標楷體" pitchFamily="65" charset="-120"/>
              </a:rPr>
              <a:t>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75987"/>
            <a:ext cx="8229600" cy="4233333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TW" altLang="en-US" sz="2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情緒</a:t>
            </a:r>
            <a:r>
              <a:rPr lang="zh-TW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的表達有兩種方法：語言聊天和文字訊息</a:t>
            </a:r>
            <a:r>
              <a:rPr lang="zh-TW" altLang="en-US" sz="2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。</a:t>
            </a:r>
            <a:r>
              <a:rPr lang="en-US" altLang="zh-TW" sz="2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[1]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即時性的溝通已經逐漸改變成網路平台，用文字來敘述當下的</a:t>
            </a:r>
            <a:r>
              <a:rPr lang="zh-TW" altLang="en-US" sz="2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心情。</a:t>
            </a:r>
            <a:endParaRPr lang="en-US" altLang="zh-TW" sz="2400" dirty="0" smtClean="0">
              <a:solidFill>
                <a:prstClr val="black">
                  <a:lumMod val="65000"/>
                  <a:lumOff val="35000"/>
                </a:prstClr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TW" altLang="en-US" sz="2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情緒</a:t>
            </a:r>
            <a:r>
              <a:rPr lang="zh-TW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的定義上包含許多層面，故需要透過文字的完整分析，了解當下的情緒</a:t>
            </a:r>
            <a:r>
              <a:rPr lang="zh-TW" altLang="en-US" sz="2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。</a:t>
            </a:r>
            <a:endParaRPr lang="en-US" altLang="zh-TW" sz="2400" dirty="0" smtClean="0">
              <a:solidFill>
                <a:prstClr val="black">
                  <a:lumMod val="65000"/>
                  <a:lumOff val="35000"/>
                </a:prstClr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F68C8-DFEA-436E-8F65-D4ADF1EF6F8F}" type="datetime1">
              <a:rPr lang="zh-TW" altLang="en-US" smtClean="0"/>
              <a:t>2015/11/4</a:t>
            </a:fld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8A61B-D552-424D-A087-221DE0C4D9D7}" type="slidenum">
              <a:rPr lang="en-US" smtClean="0"/>
              <a:t>10</a:t>
            </a:fld>
            <a:endParaRPr lang="en-US" dirty="0"/>
          </a:p>
        </p:txBody>
      </p:sp>
      <p:pic>
        <p:nvPicPr>
          <p:cNvPr id="1026" name="Picture 2" descr="C:\Users\book\Desktop\學報報告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4149080"/>
            <a:ext cx="5910212" cy="2290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288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96" y="644691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國內外相關研究介紹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/>
            </a:r>
            <a:br>
              <a:rPr lang="en-US" altLang="zh-TW" dirty="0">
                <a:latin typeface="標楷體" pitchFamily="65" charset="-120"/>
                <a:ea typeface="標楷體" pitchFamily="65" charset="-120"/>
              </a:rPr>
            </a:br>
            <a:r>
              <a:rPr lang="en-US" altLang="zh-TW" sz="4000" dirty="0">
                <a:latin typeface="標楷體" pitchFamily="65" charset="-120"/>
                <a:ea typeface="標楷體" pitchFamily="65" charset="-120"/>
              </a:rPr>
              <a:t>&lt;</a:t>
            </a:r>
            <a:r>
              <a:rPr lang="zh-TW" altLang="en-US" sz="4000" dirty="0" smtClean="0">
                <a:latin typeface="標楷體" pitchFamily="65" charset="-120"/>
                <a:ea typeface="標楷體" pitchFamily="65" charset="-120"/>
              </a:rPr>
              <a:t>語料收集</a:t>
            </a:r>
            <a:r>
              <a:rPr lang="en-US" altLang="zh-TW" sz="4000" dirty="0">
                <a:latin typeface="標楷體" pitchFamily="65" charset="-120"/>
                <a:ea typeface="標楷體" pitchFamily="65" charset="-120"/>
              </a:rPr>
              <a:t>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75987"/>
            <a:ext cx="8229600" cy="4233333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微網誌漸漸變成網路上流行的訊息交流工具</a:t>
            </a:r>
            <a:r>
              <a:rPr lang="zh-TW" altLang="en-US" sz="2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。</a:t>
            </a:r>
            <a:r>
              <a:rPr lang="en-US" altLang="zh-TW" sz="2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[2]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endParaRPr lang="en-US" altLang="zh-TW" sz="2400" dirty="0" smtClean="0">
              <a:solidFill>
                <a:prstClr val="black">
                  <a:lumMod val="65000"/>
                  <a:lumOff val="35000"/>
                </a:prstClr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選用社群網站當作語料的原因如下</a:t>
            </a:r>
            <a:r>
              <a:rPr lang="zh-TW" altLang="en-US" sz="2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：</a:t>
            </a:r>
            <a:endParaRPr lang="en-US" altLang="zh-TW" sz="2400" dirty="0" smtClean="0">
              <a:solidFill>
                <a:prstClr val="black">
                  <a:lumMod val="65000"/>
                  <a:lumOff val="35000"/>
                </a:prstClr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algn="l"/>
            <a:r>
              <a:rPr lang="en-US" altLang="zh-TW" sz="2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	1</a:t>
            </a:r>
            <a:r>
              <a:rPr lang="en-US" altLang="zh-TW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.</a:t>
            </a:r>
            <a:r>
              <a:rPr lang="zh-TW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不同的使用者會發布不同主題的文章。</a:t>
            </a:r>
          </a:p>
          <a:p>
            <a:pPr algn="l"/>
            <a:r>
              <a:rPr lang="en-US" altLang="zh-TW" sz="2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	2</a:t>
            </a:r>
            <a:r>
              <a:rPr lang="en-US" altLang="zh-TW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.</a:t>
            </a:r>
            <a:r>
              <a:rPr lang="zh-TW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訊息的數量非常多並且每天都會增加。</a:t>
            </a:r>
          </a:p>
          <a:p>
            <a:pPr algn="l"/>
            <a:r>
              <a:rPr lang="en-US" altLang="zh-TW" sz="2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	3</a:t>
            </a:r>
            <a:r>
              <a:rPr lang="en-US" altLang="zh-TW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.</a:t>
            </a:r>
            <a:r>
              <a:rPr lang="zh-TW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可以收集到不同背景的使用者所發布的訊息。</a:t>
            </a:r>
          </a:p>
          <a:p>
            <a:pPr algn="l"/>
            <a:r>
              <a:rPr lang="en-US" altLang="zh-TW" sz="2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	4</a:t>
            </a:r>
            <a:r>
              <a:rPr lang="en-US" altLang="zh-TW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.</a:t>
            </a:r>
            <a:r>
              <a:rPr lang="zh-TW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既使</a:t>
            </a:r>
            <a:r>
              <a:rPr lang="zh-TW" altLang="en-US" sz="2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在</a:t>
            </a:r>
            <a:r>
              <a:rPr lang="zh-TW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不同地區</a:t>
            </a:r>
            <a:r>
              <a:rPr lang="zh-TW" altLang="en-US" sz="2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，</a:t>
            </a:r>
            <a:r>
              <a:rPr lang="zh-TW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還是能夠收集到其他語言的訊息。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zh-TW" sz="2400" dirty="0" smtClean="0">
              <a:solidFill>
                <a:prstClr val="black">
                  <a:lumMod val="65000"/>
                  <a:lumOff val="35000"/>
                </a:prstClr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F68C8-DFEA-436E-8F65-D4ADF1EF6F8F}" type="datetime1">
              <a:rPr lang="zh-TW" altLang="en-US" smtClean="0"/>
              <a:t>2015/11/4</a:t>
            </a:fld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8A61B-D552-424D-A087-221DE0C4D9D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08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96" y="644691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國內外相關研究介紹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/>
            </a:r>
            <a:br>
              <a:rPr lang="en-US" altLang="zh-TW" dirty="0">
                <a:latin typeface="標楷體" pitchFamily="65" charset="-120"/>
                <a:ea typeface="標楷體" pitchFamily="65" charset="-120"/>
              </a:rPr>
            </a:br>
            <a:r>
              <a:rPr lang="en-US" altLang="zh-TW" sz="4000" dirty="0" smtClean="0">
                <a:latin typeface="標楷體" pitchFamily="65" charset="-120"/>
                <a:ea typeface="標楷體" pitchFamily="65" charset="-120"/>
              </a:rPr>
              <a:t>&lt;</a:t>
            </a:r>
            <a:r>
              <a:rPr lang="zh-TW" altLang="en-US" sz="4000" dirty="0" smtClean="0">
                <a:latin typeface="標楷體" pitchFamily="65" charset="-120"/>
                <a:ea typeface="標楷體" pitchFamily="65" charset="-120"/>
              </a:rPr>
              <a:t>情緒分析比對</a:t>
            </a:r>
            <a:r>
              <a:rPr lang="en-US" altLang="zh-TW" sz="4000" dirty="0" smtClean="0">
                <a:latin typeface="標楷體" pitchFamily="65" charset="-120"/>
                <a:ea typeface="標楷體" pitchFamily="65" charset="-120"/>
              </a:rPr>
              <a:t>&gt;</a:t>
            </a:r>
            <a:endParaRPr lang="en-US" altLang="zh-TW" sz="40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75987"/>
            <a:ext cx="8229600" cy="4233333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關鍵字偵測法是最直接的方法，需要事前給定詞彙情緒，僅需分析不同類型的詞彙出現幾次然後做出判斷，除了詞彙的情緒分類之外，還需要注意語意相似詞彙及語意相反詞彙</a:t>
            </a:r>
            <a:r>
              <a:rPr lang="zh-TW" altLang="en-US" sz="2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。</a:t>
            </a:r>
            <a:endParaRPr lang="en-US" altLang="zh-TW" sz="2400" dirty="0" smtClean="0">
              <a:solidFill>
                <a:prstClr val="black">
                  <a:lumMod val="65000"/>
                  <a:lumOff val="35000"/>
                </a:prstClr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zh-TW" sz="2400" dirty="0">
              <a:solidFill>
                <a:prstClr val="black">
                  <a:lumMod val="65000"/>
                  <a:lumOff val="35000"/>
                </a:prstClr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學習偵測法是透過同義詞的連結，給予幾個標準後讓程式去完成後續的同義詞判斷</a:t>
            </a:r>
            <a:r>
              <a:rPr lang="zh-TW" altLang="en-US" sz="2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。</a:t>
            </a:r>
            <a:r>
              <a:rPr lang="en-US" altLang="zh-TW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[3</a:t>
            </a:r>
            <a:r>
              <a:rPr lang="en-US" altLang="zh-TW" sz="2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][5]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zh-TW" sz="2400" dirty="0">
              <a:solidFill>
                <a:prstClr val="black">
                  <a:lumMod val="65000"/>
                  <a:lumOff val="35000"/>
                </a:prstClr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F68C8-DFEA-436E-8F65-D4ADF1EF6F8F}" type="datetime1">
              <a:rPr lang="zh-TW" altLang="en-US" smtClean="0"/>
              <a:t>2015/11/4</a:t>
            </a:fld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8A61B-D552-424D-A087-221DE0C4D9D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96" y="644691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國內外相關研究介紹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/>
            </a:r>
            <a:br>
              <a:rPr lang="en-US" altLang="zh-TW" dirty="0">
                <a:latin typeface="標楷體" pitchFamily="65" charset="-120"/>
                <a:ea typeface="標楷體" pitchFamily="65" charset="-120"/>
              </a:rPr>
            </a:br>
            <a:r>
              <a:rPr lang="en-US" altLang="zh-TW" sz="4000" dirty="0" smtClean="0">
                <a:latin typeface="標楷體" pitchFamily="65" charset="-120"/>
                <a:ea typeface="標楷體" pitchFamily="65" charset="-120"/>
              </a:rPr>
              <a:t>&lt;</a:t>
            </a:r>
            <a:r>
              <a:rPr lang="zh-TW" altLang="en-US" sz="4000" dirty="0" smtClean="0">
                <a:latin typeface="標楷體" pitchFamily="65" charset="-120"/>
                <a:ea typeface="標楷體" pitchFamily="65" charset="-120"/>
              </a:rPr>
              <a:t>情緒分析比對</a:t>
            </a:r>
            <a:r>
              <a:rPr lang="en-US" altLang="zh-TW" sz="4000" dirty="0" smtClean="0">
                <a:latin typeface="標楷體" pitchFamily="65" charset="-120"/>
                <a:ea typeface="標楷體" pitchFamily="65" charset="-120"/>
              </a:rPr>
              <a:t>&gt;</a:t>
            </a:r>
            <a:endParaRPr lang="en-US" altLang="zh-TW" sz="40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75987"/>
            <a:ext cx="8229600" cy="4233333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另外還能先行建立判斷規則在進行比對</a:t>
            </a:r>
            <a:r>
              <a:rPr lang="zh-TW" altLang="en-US" sz="2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：</a:t>
            </a:r>
            <a:r>
              <a:rPr lang="en-US" altLang="zh-TW" sz="2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[1]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zh-TW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第一層基礎短詞</a:t>
            </a:r>
            <a:r>
              <a:rPr lang="zh-TW" altLang="en-US" sz="2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比對 </a:t>
            </a:r>
            <a:r>
              <a:rPr lang="en-US" altLang="zh-TW" sz="2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</a:t>
            </a:r>
            <a:r>
              <a:rPr lang="zh-TW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長度為</a:t>
            </a:r>
            <a:r>
              <a:rPr lang="en-US" altLang="zh-TW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4</a:t>
            </a:r>
            <a:r>
              <a:rPr lang="zh-TW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以下稱為短詞</a:t>
            </a:r>
            <a:r>
              <a:rPr lang="en-US" altLang="zh-TW" sz="2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)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zh-TW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第二層核心長詞</a:t>
            </a:r>
            <a:r>
              <a:rPr lang="zh-TW" altLang="en-US" sz="2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比對 </a:t>
            </a:r>
            <a:r>
              <a:rPr lang="en-US" altLang="zh-TW" sz="2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</a:t>
            </a:r>
            <a:r>
              <a:rPr lang="zh-TW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只用長度為</a:t>
            </a:r>
            <a:r>
              <a:rPr lang="en-US" altLang="zh-TW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5</a:t>
            </a:r>
            <a:r>
              <a:rPr lang="zh-TW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的長詞</a:t>
            </a:r>
            <a:r>
              <a:rPr lang="en-US" altLang="zh-TW" sz="2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)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zh-TW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第三層否定詞</a:t>
            </a:r>
            <a:r>
              <a:rPr lang="zh-TW" altLang="en-US" sz="2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比對</a:t>
            </a:r>
            <a:endParaRPr lang="en-US" altLang="zh-TW" sz="2400" dirty="0" smtClean="0">
              <a:solidFill>
                <a:prstClr val="black">
                  <a:lumMod val="65000"/>
                  <a:lumOff val="35000"/>
                </a:prstClr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zh-TW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第四層語意情緒計算</a:t>
            </a:r>
            <a:endParaRPr lang="en-US" altLang="zh-TW" sz="2400" dirty="0">
              <a:solidFill>
                <a:prstClr val="black">
                  <a:lumMod val="65000"/>
                  <a:lumOff val="35000"/>
                </a:prstClr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F68C8-DFEA-436E-8F65-D4ADF1EF6F8F}" type="datetime1">
              <a:rPr lang="zh-TW" altLang="en-US" smtClean="0"/>
              <a:t>2015/11/4</a:t>
            </a:fld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8A61B-D552-424D-A087-221DE0C4D9D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391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96" y="644691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國內外相關研究介紹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/>
            </a:r>
            <a:br>
              <a:rPr lang="en-US" altLang="zh-TW" dirty="0">
                <a:latin typeface="標楷體" pitchFamily="65" charset="-120"/>
                <a:ea typeface="標楷體" pitchFamily="65" charset="-120"/>
              </a:rPr>
            </a:br>
            <a:r>
              <a:rPr lang="en-US" altLang="zh-TW" sz="4000" dirty="0" smtClean="0">
                <a:latin typeface="標楷體" pitchFamily="65" charset="-120"/>
                <a:ea typeface="標楷體" pitchFamily="65" charset="-120"/>
              </a:rPr>
              <a:t>&lt;</a:t>
            </a:r>
            <a:r>
              <a:rPr lang="zh-TW" altLang="en-US" sz="4000" dirty="0" smtClean="0">
                <a:latin typeface="標楷體" pitchFamily="65" charset="-120"/>
                <a:ea typeface="標楷體" pitchFamily="65" charset="-120"/>
              </a:rPr>
              <a:t>情緒分析比對</a:t>
            </a:r>
            <a:r>
              <a:rPr lang="en-US" altLang="zh-TW" sz="4000" dirty="0" smtClean="0">
                <a:latin typeface="標楷體" pitchFamily="65" charset="-120"/>
                <a:ea typeface="標楷體" pitchFamily="65" charset="-120"/>
              </a:rPr>
              <a:t>&gt;</a:t>
            </a:r>
            <a:endParaRPr lang="en-US" altLang="zh-TW" sz="40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75987"/>
            <a:ext cx="8229600" cy="4233333"/>
          </a:xfrm>
        </p:spPr>
        <p:txBody>
          <a:bodyPr>
            <a:normAutofit/>
          </a:bodyPr>
          <a:lstStyle/>
          <a:p>
            <a:pPr algn="l"/>
            <a:endParaRPr lang="en-US" altLang="zh-TW" sz="2400" dirty="0">
              <a:solidFill>
                <a:prstClr val="black">
                  <a:lumMod val="65000"/>
                  <a:lumOff val="35000"/>
                </a:prstClr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F68C8-DFEA-436E-8F65-D4ADF1EF6F8F}" type="datetime1">
              <a:rPr lang="zh-TW" altLang="en-US" smtClean="0"/>
              <a:t>2015/11/4</a:t>
            </a:fld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8A61B-D552-424D-A087-221DE0C4D9D7}" type="slidenum">
              <a:rPr lang="en-US" smtClean="0"/>
              <a:t>14</a:t>
            </a:fld>
            <a:endParaRPr lang="en-US"/>
          </a:p>
        </p:txBody>
      </p:sp>
      <p:pic>
        <p:nvPicPr>
          <p:cNvPr id="2050" name="Picture 2" descr="D:\大碩一上\論文報告\以FACEBOOK 塗鴉牆文本分析情緒文字的關係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132856"/>
            <a:ext cx="6466036" cy="4108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554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96" y="644691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國內外相關研究介紹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/>
            </a:r>
            <a:br>
              <a:rPr lang="en-US" altLang="zh-TW" dirty="0">
                <a:latin typeface="標楷體" pitchFamily="65" charset="-120"/>
                <a:ea typeface="標楷體" pitchFamily="65" charset="-120"/>
              </a:rPr>
            </a:br>
            <a:r>
              <a:rPr lang="en-US" altLang="zh-TW" sz="4000" dirty="0" smtClean="0">
                <a:latin typeface="標楷體" pitchFamily="65" charset="-120"/>
                <a:ea typeface="標楷體" pitchFamily="65" charset="-120"/>
              </a:rPr>
              <a:t>&lt;</a:t>
            </a:r>
            <a:r>
              <a:rPr lang="zh-TW" altLang="en-US" sz="4000" dirty="0" smtClean="0">
                <a:latin typeface="標楷體" pitchFamily="65" charset="-120"/>
                <a:ea typeface="標楷體" pitchFamily="65" charset="-120"/>
              </a:rPr>
              <a:t>情緒辭庫的建立與修正</a:t>
            </a:r>
            <a:r>
              <a:rPr lang="en-US" altLang="zh-TW" sz="4000" dirty="0" smtClean="0">
                <a:latin typeface="標楷體" pitchFamily="65" charset="-120"/>
                <a:ea typeface="標楷體" pitchFamily="65" charset="-120"/>
              </a:rPr>
              <a:t>&gt;</a:t>
            </a:r>
            <a:endParaRPr lang="en-US" altLang="zh-TW" sz="40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75987"/>
            <a:ext cx="8229600" cy="4233333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字典法是將人工標記完成的情緒詞作為種子，再利用有語意架構的</a:t>
            </a:r>
            <a:r>
              <a:rPr lang="zh-TW" altLang="en-US" sz="2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詞典進行</a:t>
            </a:r>
            <a:r>
              <a:rPr lang="zh-TW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擴展</a:t>
            </a:r>
            <a:r>
              <a:rPr lang="zh-TW" altLang="en-US" sz="2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比對。</a:t>
            </a:r>
            <a:r>
              <a:rPr lang="en-US" altLang="zh-TW" sz="2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[5][6][7]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zh-TW" sz="2400" dirty="0">
              <a:solidFill>
                <a:prstClr val="black">
                  <a:lumMod val="65000"/>
                  <a:lumOff val="35000"/>
                </a:prstClr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機器學習法自動建置情緒辭典</a:t>
            </a:r>
            <a:r>
              <a:rPr lang="en-US" altLang="zh-TW" sz="2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PMI</a:t>
            </a:r>
            <a:r>
              <a:rPr lang="zh-TW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，計算兩個字在特定距離內共同出現</a:t>
            </a:r>
            <a:r>
              <a:rPr lang="zh-TW" altLang="en-US" sz="2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的</a:t>
            </a:r>
            <a:r>
              <a:rPr lang="zh-TW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機率，若兩個字連續出現的 </a:t>
            </a:r>
            <a:r>
              <a:rPr lang="en-US" altLang="zh-TW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PMI </a:t>
            </a:r>
            <a:r>
              <a:rPr lang="zh-TW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很</a:t>
            </a:r>
            <a:r>
              <a:rPr lang="zh-TW" altLang="en-US" sz="2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高，則視為同一個情緒分類。</a:t>
            </a:r>
            <a:r>
              <a:rPr lang="en-US" altLang="zh-TW" sz="2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[3]</a:t>
            </a:r>
            <a:endParaRPr lang="en-US" altLang="zh-TW" sz="2400" dirty="0">
              <a:solidFill>
                <a:prstClr val="black">
                  <a:lumMod val="65000"/>
                  <a:lumOff val="35000"/>
                </a:prstClr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F68C8-DFEA-436E-8F65-D4ADF1EF6F8F}" type="datetime1">
              <a:rPr lang="zh-TW" altLang="en-US" smtClean="0"/>
              <a:t>2015/11/4</a:t>
            </a:fld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8A61B-D552-424D-A087-221DE0C4D9D7}" type="slidenum">
              <a:rPr lang="en-US" smtClean="0"/>
              <a:t>15</a:t>
            </a:fld>
            <a:endParaRPr lang="en-US"/>
          </a:p>
        </p:txBody>
      </p:sp>
      <p:pic>
        <p:nvPicPr>
          <p:cNvPr id="3074" name="Picture 2" descr="D:\大碩一上\論文報告\中文短句之情緒分類\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4941168"/>
            <a:ext cx="5324475" cy="115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029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大綱</a:t>
            </a:r>
            <a:endParaRPr 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研究背景及目的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國內外相關研究介紹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>
                <a:solidFill>
                  <a:schemeClr val="accent1"/>
                </a:solidFill>
                <a:latin typeface="標楷體" pitchFamily="65" charset="-120"/>
                <a:ea typeface="標楷體" pitchFamily="65" charset="-120"/>
              </a:rPr>
              <a:t>研究方法及執行</a:t>
            </a:r>
            <a:r>
              <a:rPr lang="zh-TW" altLang="en-US" dirty="0" smtClean="0">
                <a:solidFill>
                  <a:schemeClr val="accent1"/>
                </a:solidFill>
                <a:latin typeface="標楷體" pitchFamily="65" charset="-120"/>
                <a:ea typeface="標楷體" pitchFamily="65" charset="-120"/>
              </a:rPr>
              <a:t>步驟</a:t>
            </a:r>
            <a:endParaRPr lang="en-US" altLang="zh-TW" dirty="0" smtClean="0">
              <a:solidFill>
                <a:schemeClr val="accent1"/>
              </a:solidFill>
              <a:latin typeface="標楷體" pitchFamily="65" charset="-120"/>
              <a:ea typeface="標楷體" pitchFamily="65" charset="-120"/>
            </a:endParaRPr>
          </a:p>
          <a:p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51F72-0352-4B95-B2F8-F5992308F6E3}" type="datetime1">
              <a:rPr lang="zh-TW" altLang="en-US" smtClean="0"/>
              <a:t>2015/11/4</a:t>
            </a:fld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8A61B-D552-424D-A087-221DE0C4D9D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58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96" y="644691"/>
            <a:ext cx="8229600" cy="1143000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研究方法及執行步驟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75987"/>
            <a:ext cx="8229600" cy="423333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TW" altLang="en-US" sz="2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語料</a:t>
            </a:r>
            <a:r>
              <a:rPr lang="zh-TW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收集：以</a:t>
            </a:r>
            <a:r>
              <a:rPr lang="en-US" altLang="zh-TW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Facebook</a:t>
            </a:r>
            <a:r>
              <a:rPr lang="zh-TW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當作社群網站的動態來源，</a:t>
            </a:r>
            <a:r>
              <a:rPr lang="zh-TW" altLang="en-US" sz="2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透過</a:t>
            </a:r>
            <a:r>
              <a:rPr lang="en-US" altLang="zh-TW" sz="2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Facebook</a:t>
            </a:r>
            <a:r>
              <a:rPr lang="zh-TW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應用程式提供的功能，收集使用者</a:t>
            </a:r>
            <a:r>
              <a:rPr lang="zh-TW" altLang="en-US" sz="2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的動態</a:t>
            </a:r>
            <a:r>
              <a:rPr lang="zh-TW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訊息與其回應與讚</a:t>
            </a:r>
            <a:r>
              <a:rPr lang="zh-TW" altLang="en-US" sz="2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數。</a:t>
            </a:r>
            <a:endParaRPr lang="en-US" altLang="zh-TW" sz="2400" dirty="0" smtClean="0">
              <a:solidFill>
                <a:prstClr val="black">
                  <a:lumMod val="65000"/>
                  <a:lumOff val="35000"/>
                </a:prstClr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algn="l"/>
            <a:endParaRPr lang="zh-TW" altLang="en-US" sz="2400" dirty="0">
              <a:solidFill>
                <a:prstClr val="black">
                  <a:lumMod val="65000"/>
                  <a:lumOff val="35000"/>
                </a:prstClr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TW" altLang="en-US" sz="2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情緒</a:t>
            </a:r>
            <a:r>
              <a:rPr lang="zh-TW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判斷</a:t>
            </a:r>
            <a:r>
              <a:rPr lang="zh-TW" altLang="en-US" sz="2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：將</a:t>
            </a:r>
            <a:r>
              <a:rPr lang="zh-TW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短句</a:t>
            </a:r>
            <a:r>
              <a:rPr lang="zh-TW" altLang="en-US" sz="2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經</a:t>
            </a:r>
            <a:r>
              <a:rPr lang="zh-TW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斷詞分析後，</a:t>
            </a:r>
            <a:r>
              <a:rPr lang="zh-TW" altLang="en-US" sz="2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透過現有</a:t>
            </a:r>
            <a:r>
              <a:rPr lang="zh-TW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的語</a:t>
            </a:r>
            <a:r>
              <a:rPr lang="zh-TW" altLang="en-US" sz="2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庫進行關鍵字比對</a:t>
            </a:r>
            <a:r>
              <a:rPr lang="zh-TW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，找出該篇動態的情緒歸屬</a:t>
            </a:r>
            <a:r>
              <a:rPr lang="zh-TW" altLang="en-US" sz="2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。</a:t>
            </a:r>
            <a:endParaRPr lang="en-US" altLang="zh-TW" sz="2400" dirty="0" smtClean="0">
              <a:solidFill>
                <a:prstClr val="black">
                  <a:lumMod val="65000"/>
                  <a:lumOff val="35000"/>
                </a:prstClr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algn="l"/>
            <a:endParaRPr lang="zh-TW" altLang="en-US" sz="2400" dirty="0">
              <a:solidFill>
                <a:prstClr val="black">
                  <a:lumMod val="65000"/>
                  <a:lumOff val="35000"/>
                </a:prstClr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F68C8-DFEA-436E-8F65-D4ADF1EF6F8F}" type="datetime1">
              <a:rPr lang="zh-TW" altLang="en-US" smtClean="0"/>
              <a:t>2015/11/4</a:t>
            </a:fld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8A61B-D552-424D-A087-221DE0C4D9D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199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96" y="644691"/>
            <a:ext cx="8229600" cy="1143000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研究方法及執行步驟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75987"/>
            <a:ext cx="8229600" cy="423333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TW" altLang="en-US" sz="2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情緒辭典：提供語分析及語意訓練之語庫，</a:t>
            </a:r>
            <a:r>
              <a:rPr lang="en-US" altLang="zh-TW" sz="2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LIW2007</a:t>
            </a:r>
            <a:r>
              <a:rPr lang="zh-TW" altLang="en-US" sz="2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、台大情緒辭典。</a:t>
            </a:r>
            <a:endParaRPr lang="en-US" altLang="zh-TW" sz="2400" dirty="0" smtClean="0">
              <a:solidFill>
                <a:prstClr val="black">
                  <a:lumMod val="65000"/>
                  <a:lumOff val="35000"/>
                </a:prstClr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algn="l"/>
            <a:endParaRPr lang="zh-TW" altLang="en-US" sz="2400" dirty="0" smtClean="0">
              <a:solidFill>
                <a:prstClr val="black">
                  <a:lumMod val="65000"/>
                  <a:lumOff val="35000"/>
                </a:prstClr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TW" altLang="en-US" sz="2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情緒辭典的新增與修正：對分析過的短句進行分詞並進一步判斷不同斷詞時的情緒，將新的詞彙納入辭典。</a:t>
            </a:r>
            <a:endParaRPr lang="en-US" altLang="zh-TW" sz="2400" dirty="0" smtClean="0">
              <a:solidFill>
                <a:prstClr val="black">
                  <a:lumMod val="65000"/>
                  <a:lumOff val="35000"/>
                </a:prstClr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zh-TW" sz="2400" dirty="0">
              <a:solidFill>
                <a:prstClr val="black">
                  <a:lumMod val="65000"/>
                  <a:lumOff val="35000"/>
                </a:prstClr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設立符合中文語法的規則。</a:t>
            </a:r>
            <a:endParaRPr lang="en-US" altLang="zh-TW" sz="2400" dirty="0">
              <a:solidFill>
                <a:prstClr val="black">
                  <a:lumMod val="65000"/>
                  <a:lumOff val="35000"/>
                </a:prstClr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zh-TW" altLang="en-US" sz="2400" dirty="0">
              <a:solidFill>
                <a:prstClr val="black">
                  <a:lumMod val="65000"/>
                  <a:lumOff val="35000"/>
                </a:prstClr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F68C8-DFEA-436E-8F65-D4ADF1EF6F8F}" type="datetime1">
              <a:rPr lang="zh-TW" altLang="en-US" smtClean="0"/>
              <a:t>2015/11/4</a:t>
            </a:fld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8A61B-D552-424D-A087-221DE0C4D9D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66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96" y="644691"/>
            <a:ext cx="8229600" cy="1143000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時程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0138879"/>
              </p:ext>
            </p:extLst>
          </p:nvPr>
        </p:nvGraphicFramePr>
        <p:xfrm>
          <a:off x="272209" y="2006850"/>
          <a:ext cx="8332240" cy="2142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0320"/>
                <a:gridCol w="1190320"/>
                <a:gridCol w="1190320"/>
                <a:gridCol w="1190320"/>
                <a:gridCol w="1190320"/>
                <a:gridCol w="1190320"/>
                <a:gridCol w="1190320"/>
              </a:tblGrid>
              <a:tr h="428446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9</a:t>
                      </a:r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月</a:t>
                      </a:r>
                      <a:endParaRPr lang="zh-TW" altLang="en-US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10</a:t>
                      </a:r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月</a:t>
                      </a:r>
                      <a:endParaRPr lang="zh-TW" altLang="en-US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11</a:t>
                      </a:r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月</a:t>
                      </a:r>
                      <a:endParaRPr lang="zh-TW" altLang="en-US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12</a:t>
                      </a:r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月</a:t>
                      </a:r>
                      <a:endParaRPr lang="zh-TW" altLang="en-US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</a:t>
                      </a:r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月</a:t>
                      </a:r>
                      <a:endParaRPr lang="zh-TW" altLang="en-US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</a:t>
                      </a:r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月</a:t>
                      </a:r>
                      <a:endParaRPr lang="zh-TW" altLang="en-US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/>
                </a:tc>
              </a:tr>
              <a:tr h="428446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論文搜尋</a:t>
                      </a:r>
                      <a:endParaRPr lang="zh-TW" altLang="en-US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/>
                </a:tc>
              </a:tr>
              <a:tr h="428446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設計方法</a:t>
                      </a:r>
                      <a:endParaRPr lang="zh-TW" altLang="en-US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/>
                </a:tc>
              </a:tr>
              <a:tr h="428446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實驗執行</a:t>
                      </a:r>
                      <a:endParaRPr lang="zh-TW" altLang="en-US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428446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撰寫論文</a:t>
                      </a:r>
                      <a:endParaRPr lang="zh-TW" altLang="en-US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F68C8-DFEA-436E-8F65-D4ADF1EF6F8F}" type="datetime1">
              <a:rPr lang="zh-TW" altLang="en-US" smtClean="0"/>
              <a:t>2015/11/4</a:t>
            </a:fld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8A61B-D552-424D-A087-221DE0C4D9D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0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大綱</a:t>
            </a:r>
            <a:endParaRPr 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標楷體" pitchFamily="65" charset="-120"/>
                <a:ea typeface="標楷體" pitchFamily="65" charset="-120"/>
              </a:rPr>
              <a:t>研究背景及目的</a:t>
            </a:r>
            <a:endParaRPr lang="en-US" altLang="zh-TW" dirty="0" smtClean="0">
              <a:solidFill>
                <a:schemeClr val="tx2">
                  <a:lumMod val="60000"/>
                  <a:lumOff val="40000"/>
                </a:schemeClr>
              </a:solidFill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國內外相關研究介紹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研究方法及執行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步驟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51F72-0352-4B95-B2F8-F5992308F6E3}" type="datetime1">
              <a:rPr lang="zh-TW" altLang="en-US" smtClean="0"/>
              <a:t>2015/11/4</a:t>
            </a:fld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8A61B-D552-424D-A087-221DE0C4D9D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87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96" y="644691"/>
            <a:ext cx="8229600" cy="1143000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參考文獻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2003979"/>
            <a:ext cx="8363272" cy="4593373"/>
          </a:xfrm>
        </p:spPr>
        <p:txBody>
          <a:bodyPr>
            <a:normAutofit fontScale="92500"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[1]</a:t>
            </a:r>
            <a:r>
              <a:rPr lang="zh-TW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黃信華</a:t>
            </a:r>
            <a:r>
              <a:rPr lang="en-US" altLang="zh-TW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(2003) </a:t>
            </a:r>
            <a:r>
              <a:rPr lang="zh-TW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以</a:t>
            </a:r>
            <a:r>
              <a:rPr lang="en-US" altLang="zh-TW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FACEBOOK </a:t>
            </a:r>
            <a:r>
              <a:rPr lang="zh-TW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塗鴉牆文本分析情緒文字的關係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[2]Pak and </a:t>
            </a:r>
            <a:r>
              <a:rPr lang="en-US" altLang="zh-TW" sz="24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Paroubek</a:t>
            </a:r>
            <a:r>
              <a:rPr lang="en-US" altLang="zh-TW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(2010). Twitter as a Corpus for Sentiment Analysis and Opinion Mining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[3]</a:t>
            </a:r>
            <a:r>
              <a:rPr lang="zh-TW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孫瑛澤、陳建良、劉峻杰、劉昭麟、蘇豐文</a:t>
            </a:r>
            <a:r>
              <a:rPr lang="en-US" altLang="zh-TW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(2010) </a:t>
            </a:r>
            <a:r>
              <a:rPr lang="zh-TW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中文短句之情緒分類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[4]</a:t>
            </a:r>
            <a:r>
              <a:rPr lang="zh-TW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黃金蘭、林以正、謝亦泰、程威銓</a:t>
            </a:r>
            <a:r>
              <a:rPr lang="en-US" altLang="zh-TW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(2012) </a:t>
            </a:r>
            <a:r>
              <a:rPr lang="zh-TW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中文版「語文探索與字詞計算」詞典之建立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[5]</a:t>
            </a:r>
            <a:r>
              <a:rPr lang="zh-TW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郭俊桔、張育蓉</a:t>
            </a:r>
            <a:r>
              <a:rPr lang="en-US" altLang="zh-TW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(2013) </a:t>
            </a:r>
            <a:r>
              <a:rPr lang="zh-TW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使用情緒分析於圖書館使用者滿意度評估之研究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[6]Alena </a:t>
            </a:r>
            <a:r>
              <a:rPr lang="en-US" altLang="zh-TW" sz="24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Neviarouskaya</a:t>
            </a:r>
            <a:r>
              <a:rPr lang="en-US" altLang="zh-TW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, Helmut </a:t>
            </a:r>
            <a:r>
              <a:rPr lang="en-US" altLang="zh-TW" sz="24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Prendinger</a:t>
            </a:r>
            <a:r>
              <a:rPr lang="en-US" altLang="zh-TW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, and Mitsuru Ishizuka, </a:t>
            </a:r>
            <a:r>
              <a:rPr lang="en-US" altLang="zh-TW" sz="24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Member,IEEE</a:t>
            </a:r>
            <a:r>
              <a:rPr lang="en-US" altLang="zh-TW" sz="2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(2011)</a:t>
            </a:r>
            <a:r>
              <a:rPr lang="zh-TW" altLang="en-US" sz="2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zh-TW" sz="24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SentiFul</a:t>
            </a:r>
            <a:r>
              <a:rPr lang="en-US" altLang="zh-TW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: A Lexicon for Sentiment Analysis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[7]Andrea </a:t>
            </a:r>
            <a:r>
              <a:rPr lang="en-US" altLang="zh-TW" sz="24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Esuli</a:t>
            </a:r>
            <a:r>
              <a:rPr lang="en-US" altLang="zh-TW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and </a:t>
            </a:r>
            <a:r>
              <a:rPr lang="en-US" altLang="zh-TW" sz="24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Fabrizio</a:t>
            </a:r>
            <a:r>
              <a:rPr lang="en-US" altLang="zh-TW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zh-TW" sz="24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Sebastiani</a:t>
            </a:r>
            <a:r>
              <a:rPr lang="en-US" altLang="zh-TW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(2006)SENTIWORDNET: A Publicly Available Lexical </a:t>
            </a:r>
            <a:r>
              <a:rPr lang="en-US" altLang="zh-TW" sz="2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Resource</a:t>
            </a:r>
            <a:r>
              <a:rPr lang="zh-TW" altLang="en-US" sz="2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zh-TW" sz="2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for </a:t>
            </a:r>
            <a:r>
              <a:rPr lang="en-US" altLang="zh-TW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Opinion Mining</a:t>
            </a:r>
            <a:endParaRPr lang="zh-TW" altLang="en-US" sz="2400" dirty="0">
              <a:solidFill>
                <a:prstClr val="black">
                  <a:lumMod val="65000"/>
                  <a:lumOff val="35000"/>
                </a:prstClr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F68C8-DFEA-436E-8F65-D4ADF1EF6F8F}" type="datetime1">
              <a:rPr lang="zh-TW" altLang="en-US" smtClean="0"/>
              <a:t>2015/11/4</a:t>
            </a:fld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8A61B-D552-424D-A087-221DE0C4D9D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386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933056"/>
            <a:ext cx="7772400" cy="1362075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THANKS</a:t>
            </a:r>
            <a:r>
              <a:rPr lang="zh-TW" altLang="en-US" dirty="0" smtClean="0"/>
              <a:t> </a:t>
            </a:r>
            <a:r>
              <a:rPr lang="en-US" altLang="zh-TW" dirty="0" smtClean="0"/>
              <a:t>FOR</a:t>
            </a:r>
            <a:r>
              <a:rPr lang="zh-TW" altLang="en-US" dirty="0" smtClean="0"/>
              <a:t> </a:t>
            </a:r>
            <a:r>
              <a:rPr lang="en-US" altLang="zh-TW" dirty="0" smtClean="0"/>
              <a:t>YOUR</a:t>
            </a:r>
            <a:r>
              <a:rPr lang="zh-TW" altLang="en-US" dirty="0" smtClean="0"/>
              <a:t> </a:t>
            </a:r>
            <a:r>
              <a:rPr lang="en-US" altLang="zh-TW" dirty="0" smtClean="0"/>
              <a:t>LISTENING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7B9A3-6A5F-4DDF-8F09-159F7A09EF2B}" type="datetime1">
              <a:rPr lang="zh-TW" altLang="en-US" smtClean="0"/>
              <a:t>2015/11/4</a:t>
            </a:fld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8A61B-D552-424D-A087-221DE0C4D9D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406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96" y="644691"/>
            <a:ext cx="8229600" cy="1143000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研究方法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75987"/>
            <a:ext cx="8229600" cy="423333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結果的正確性是相當重要的</a:t>
            </a:r>
            <a:r>
              <a:rPr lang="zh-TW" altLang="en-US" sz="2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關鍵</a:t>
            </a:r>
            <a:endParaRPr lang="en-US" altLang="zh-TW" sz="2400" dirty="0">
              <a:solidFill>
                <a:prstClr val="black">
                  <a:lumMod val="65000"/>
                  <a:lumOff val="35000"/>
                </a:prstClr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1.</a:t>
            </a:r>
            <a:r>
              <a:rPr lang="zh-TW" altLang="en-US" sz="2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問卷式填答：擷取短句請不同領域民眾來進行情感確認。</a:t>
            </a:r>
            <a:endParaRPr lang="en-US" altLang="zh-TW" sz="2400" dirty="0" smtClean="0">
              <a:solidFill>
                <a:prstClr val="black">
                  <a:lumMod val="65000"/>
                  <a:lumOff val="35000"/>
                </a:prstClr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zh-TW" sz="2400" dirty="0" smtClean="0">
              <a:solidFill>
                <a:prstClr val="black">
                  <a:lumMod val="65000"/>
                  <a:lumOff val="35000"/>
                </a:prstClr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2.</a:t>
            </a:r>
            <a:r>
              <a:rPr lang="zh-TW" altLang="en-US" sz="2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文字符號和表情符號的輔助判斷：透過社群網站的功能，可以輔助判斷使用者的情緒是否判斷正確。</a:t>
            </a:r>
            <a:endParaRPr lang="en-US" altLang="zh-TW" sz="2000" dirty="0" smtClean="0">
              <a:solidFill>
                <a:prstClr val="black">
                  <a:lumMod val="65000"/>
                  <a:lumOff val="35000"/>
                </a:prstClr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algn="l"/>
            <a:endParaRPr lang="zh-TW" altLang="en-US" sz="2400" dirty="0" smtClean="0">
              <a:solidFill>
                <a:prstClr val="black">
                  <a:lumMod val="65000"/>
                  <a:lumOff val="35000"/>
                </a:prstClr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algn="l"/>
            <a:endParaRPr lang="zh-TW" altLang="en-US" sz="2400" dirty="0">
              <a:solidFill>
                <a:prstClr val="black">
                  <a:lumMod val="65000"/>
                  <a:lumOff val="35000"/>
                </a:prstClr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F68C8-DFEA-436E-8F65-D4ADF1EF6F8F}" type="datetime1">
              <a:rPr lang="zh-TW" altLang="en-US" smtClean="0"/>
              <a:t>2015/11/4</a:t>
            </a:fld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8A61B-D552-424D-A087-221DE0C4D9D7}" type="slidenum">
              <a:rPr lang="en-US" smtClean="0"/>
              <a:t>22</a:t>
            </a:fld>
            <a:endParaRPr lang="en-US"/>
          </a:p>
        </p:txBody>
      </p:sp>
      <p:pic>
        <p:nvPicPr>
          <p:cNvPr id="4098" name="Picture 2" descr="D:\大碩一上\論文報告\中文短句之情緒分類\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6037" y="4149080"/>
            <a:ext cx="2722860" cy="2525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2641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研究背景及目的</a:t>
            </a:r>
            <a:endParaRPr lang="en-US" altLang="zh-TW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75987"/>
            <a:ext cx="8229600" cy="4233333"/>
          </a:xfrm>
        </p:spPr>
        <p:txBody>
          <a:bodyPr>
            <a:normAutofit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網際網路</a:t>
            </a:r>
            <a:r>
              <a:rPr lang="zh-TW" altLang="en-US" sz="2400" dirty="0">
                <a:latin typeface="標楷體" pitchFamily="65" charset="-120"/>
                <a:ea typeface="標楷體" pitchFamily="65" charset="-120"/>
              </a:rPr>
              <a:t>蓬勃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發展，</a:t>
            </a:r>
            <a:r>
              <a:rPr lang="zh-TW" altLang="en-US" sz="2400" dirty="0">
                <a:latin typeface="標楷體" pitchFamily="65" charset="-120"/>
                <a:ea typeface="標楷體" pitchFamily="65" charset="-120"/>
              </a:rPr>
              <a:t>加上行動裝置的普及，網路上的行為和發生的事情越來越受到民眾的關注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。</a:t>
            </a:r>
            <a:endParaRPr lang="en-US" altLang="zh-TW" sz="2400" dirty="0" smtClean="0">
              <a:latin typeface="標楷體" pitchFamily="65" charset="-120"/>
              <a:ea typeface="標楷體" pitchFamily="65" charset="-120"/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n-US" sz="2400" dirty="0" smtClean="0">
              <a:latin typeface="標楷體" pitchFamily="65" charset="-120"/>
              <a:ea typeface="標楷體" pitchFamily="65" charset="-120"/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n-US" sz="2400" dirty="0" smtClean="0">
              <a:latin typeface="標楷體" pitchFamily="65" charset="-120"/>
              <a:ea typeface="標楷體" pitchFamily="65" charset="-120"/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zh-TW" altLang="en-US" sz="2400" dirty="0">
                <a:latin typeface="標楷體" pitchFamily="65" charset="-120"/>
                <a:ea typeface="標楷體" pitchFamily="65" charset="-120"/>
              </a:rPr>
              <a:t>行動網路覆蓋率提高，手機上網用戶總人數在今年將成長</a:t>
            </a:r>
            <a:r>
              <a:rPr lang="en-US" altLang="zh-TW" sz="2400" dirty="0">
                <a:latin typeface="標楷體" pitchFamily="65" charset="-120"/>
                <a:ea typeface="標楷體" pitchFamily="65" charset="-120"/>
              </a:rPr>
              <a:t>16.5 </a:t>
            </a:r>
            <a:r>
              <a:rPr lang="zh-TW" altLang="en-US" sz="2400" dirty="0">
                <a:latin typeface="標楷體" pitchFamily="65" charset="-120"/>
                <a:ea typeface="標楷體" pitchFamily="65" charset="-120"/>
              </a:rPr>
              <a:t>％，到</a:t>
            </a:r>
            <a:r>
              <a:rPr lang="en-US" altLang="zh-TW" sz="2400" dirty="0">
                <a:latin typeface="標楷體" pitchFamily="65" charset="-120"/>
                <a:ea typeface="標楷體" pitchFamily="65" charset="-120"/>
              </a:rPr>
              <a:t>2016</a:t>
            </a:r>
            <a:r>
              <a:rPr lang="zh-TW" altLang="en-US" sz="2400" dirty="0">
                <a:latin typeface="標楷體" pitchFamily="65" charset="-120"/>
                <a:ea typeface="標楷體" pitchFamily="65" charset="-120"/>
              </a:rPr>
              <a:t>年都會繼續保持兩位數的成長率。</a:t>
            </a:r>
            <a:endParaRPr lang="zh-TW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標楷體" pitchFamily="65" charset="-120"/>
              <a:ea typeface="標楷體" pitchFamily="65" charset="-120"/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n-US" sz="2400" dirty="0" smtClean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304D2-9F5E-4EC8-8D91-2006C9019BB3}" type="datetime1">
              <a:rPr lang="zh-TW" altLang="en-US" smtClean="0"/>
              <a:t>2015/11/4</a:t>
            </a:fld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8A61B-D552-424D-A087-221DE0C4D9D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962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研究背景及目的</a:t>
            </a:r>
            <a:endParaRPr lang="en-US" altLang="zh-TW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75987"/>
            <a:ext cx="8229600" cy="4233333"/>
          </a:xfrm>
        </p:spPr>
        <p:txBody>
          <a:bodyPr>
            <a:normAutofit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zh-TW" altLang="en-US" sz="2400" dirty="0">
                <a:latin typeface="標楷體" pitchFamily="65" charset="-120"/>
                <a:ea typeface="標楷體" pitchFamily="65" charset="-120"/>
              </a:rPr>
              <a:t>社群網站服務已經成為使用者每天生活的一部分，為使用者們提供聯繫、交流的互動通路。</a:t>
            </a:r>
            <a:endParaRPr lang="en-US" altLang="zh-TW" sz="2400" dirty="0">
              <a:latin typeface="標楷體" pitchFamily="65" charset="-120"/>
              <a:ea typeface="標楷體" pitchFamily="65" charset="-120"/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n-US" altLang="zh-TW" sz="2400" dirty="0" smtClean="0">
              <a:latin typeface="標楷體" pitchFamily="65" charset="-120"/>
              <a:ea typeface="標楷體" pitchFamily="65" charset="-120"/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n-US" altLang="zh-TW" sz="2400" dirty="0" smtClean="0">
              <a:latin typeface="標楷體" pitchFamily="65" charset="-120"/>
              <a:ea typeface="標楷體" pitchFamily="65" charset="-120"/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zh-TW" altLang="en-US" sz="2400" dirty="0">
                <a:latin typeface="標楷體" pitchFamily="65" charset="-120"/>
                <a:ea typeface="標楷體" pitchFamily="65" charset="-120"/>
              </a:rPr>
              <a:t>除了可以記錄自己的發文之外，還可以觀看到其他的人動態，這些訊息來自不同背景、不同情況的人所發布，訊息的是豐富且多元。</a:t>
            </a:r>
            <a:endParaRPr lang="en-US" altLang="zh-TW" sz="2400" dirty="0" smtClean="0">
              <a:latin typeface="標楷體" pitchFamily="65" charset="-120"/>
              <a:ea typeface="標楷體" pitchFamily="65" charset="-120"/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n-US" altLang="zh-TW" sz="2400" dirty="0" smtClean="0">
              <a:latin typeface="標楷體" pitchFamily="65" charset="-120"/>
              <a:ea typeface="標楷體" pitchFamily="65" charset="-120"/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n-US" altLang="zh-TW" sz="2400" dirty="0">
              <a:latin typeface="標楷體" pitchFamily="65" charset="-120"/>
              <a:ea typeface="標楷體" pitchFamily="65" charset="-120"/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n-US" altLang="zh-TW" sz="2400" dirty="0" smtClean="0">
              <a:latin typeface="標楷體" pitchFamily="65" charset="-120"/>
              <a:ea typeface="標楷體" pitchFamily="65" charset="-120"/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n-US" sz="2400" dirty="0">
              <a:latin typeface="標楷體" pitchFamily="65" charset="-120"/>
              <a:ea typeface="標楷體" pitchFamily="65" charset="-120"/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n-US" sz="24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F68C8-DFEA-436E-8F65-D4ADF1EF6F8F}" type="datetime1">
              <a:rPr lang="zh-TW" altLang="en-US" smtClean="0"/>
              <a:t>2015/11/4</a:t>
            </a:fld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8A61B-D552-424D-A087-221DE0C4D9D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04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研究背景及目的</a:t>
            </a:r>
            <a:endParaRPr lang="en-US" altLang="zh-TW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75987"/>
            <a:ext cx="8229600" cy="4233333"/>
          </a:xfrm>
        </p:spPr>
        <p:txBody>
          <a:bodyPr>
            <a:normAutofit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zh-TW" altLang="en-US" sz="2400" dirty="0">
                <a:latin typeface="標楷體" pitchFamily="65" charset="-120"/>
                <a:ea typeface="標楷體" pitchFamily="65" charset="-120"/>
              </a:rPr>
              <a:t>意見探勘的研究起源於</a:t>
            </a:r>
            <a:r>
              <a:rPr lang="en-US" altLang="zh-TW" sz="2400" dirty="0">
                <a:latin typeface="標楷體" pitchFamily="65" charset="-120"/>
                <a:ea typeface="標楷體" pitchFamily="65" charset="-120"/>
              </a:rPr>
              <a:t>1970</a:t>
            </a:r>
            <a:r>
              <a:rPr lang="zh-TW" altLang="en-US" sz="2400" dirty="0">
                <a:latin typeface="標楷體" pitchFamily="65" charset="-120"/>
                <a:ea typeface="標楷體" pitchFamily="65" charset="-120"/>
              </a:rPr>
              <a:t>年代的晚期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。至今</a:t>
            </a:r>
            <a:r>
              <a:rPr lang="zh-TW" altLang="en-US" sz="2400" dirty="0">
                <a:latin typeface="標楷體" pitchFamily="65" charset="-120"/>
                <a:ea typeface="標楷體" pitchFamily="65" charset="-120"/>
              </a:rPr>
              <a:t>，最多學者進行探討的研究議題，當屬情感分類和主觀分類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。</a:t>
            </a:r>
            <a:endParaRPr lang="en-US" altLang="zh-TW" sz="2400" dirty="0" smtClean="0">
              <a:latin typeface="標楷體" pitchFamily="65" charset="-120"/>
              <a:ea typeface="標楷體" pitchFamily="65" charset="-120"/>
            </a:endParaRPr>
          </a:p>
          <a:p>
            <a:pPr algn="l"/>
            <a:endParaRPr lang="en-US" altLang="zh-TW" sz="2400" dirty="0" smtClean="0">
              <a:latin typeface="標楷體" pitchFamily="65" charset="-120"/>
              <a:ea typeface="標楷體" pitchFamily="65" charset="-120"/>
            </a:endParaRPr>
          </a:p>
          <a:p>
            <a:pPr algn="l"/>
            <a:endParaRPr lang="en-US" altLang="zh-TW" sz="2400" dirty="0" smtClean="0">
              <a:latin typeface="標楷體" pitchFamily="65" charset="-120"/>
              <a:ea typeface="標楷體" pitchFamily="65" charset="-120"/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zh-TW" altLang="en-US" sz="2400" dirty="0">
                <a:latin typeface="標楷體" pitchFamily="65" charset="-120"/>
                <a:ea typeface="標楷體" pitchFamily="65" charset="-120"/>
              </a:rPr>
              <a:t>「意見探勘」是運用文字探勘的技術，經由電腦自動從書面文件句子中進行情感或意見資訊的偵測、分析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。</a:t>
            </a:r>
            <a:endParaRPr lang="zh-TW" altLang="en-US" sz="2400" dirty="0">
              <a:latin typeface="標楷體" pitchFamily="65" charset="-120"/>
              <a:ea typeface="標楷體" pitchFamily="65" charset="-120"/>
            </a:endParaRPr>
          </a:p>
          <a:p>
            <a:pPr marL="1085850" lvl="1" indent="-342900">
              <a:buFont typeface="Wingdings" panose="05000000000000000000" pitchFamily="2" charset="2"/>
              <a:buChar char="Ø"/>
            </a:pPr>
            <a:r>
              <a:rPr lang="zh-TW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標楷體" pitchFamily="65" charset="-120"/>
                <a:ea typeface="標楷體" pitchFamily="65" charset="-120"/>
              </a:rPr>
              <a:t>區別</a:t>
            </a:r>
            <a:r>
              <a:rPr lang="zh-TW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標楷體" pitchFamily="65" charset="-120"/>
                <a:ea typeface="標楷體" pitchFamily="65" charset="-120"/>
              </a:rPr>
              <a:t>文本中是否存在意見資訊，直接搜尋作者用來表達意見的文字部分。</a:t>
            </a:r>
          </a:p>
          <a:p>
            <a:pPr marL="1200150" lvl="1" indent="-457200">
              <a:buFont typeface="Wingdings" panose="05000000000000000000" pitchFamily="2" charset="2"/>
              <a:buChar char="Ø"/>
            </a:pPr>
            <a:r>
              <a:rPr lang="zh-TW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標楷體" pitchFamily="65" charset="-120"/>
                <a:ea typeface="標楷體" pitchFamily="65" charset="-120"/>
              </a:rPr>
              <a:t>分析文本中所隱含的語意指向。</a:t>
            </a:r>
          </a:p>
          <a:p>
            <a:pPr marL="457200" indent="-457200" algn="l">
              <a:buFont typeface="Arial" pitchFamily="34" charset="0"/>
              <a:buChar char="•"/>
            </a:pPr>
            <a:endParaRPr lang="en-US" altLang="zh-TW" sz="2400" dirty="0">
              <a:latin typeface="標楷體" pitchFamily="65" charset="-120"/>
              <a:ea typeface="標楷體" pitchFamily="65" charset="-120"/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n-US" altLang="zh-TW" sz="2400" dirty="0" smtClean="0">
              <a:latin typeface="標楷體" pitchFamily="65" charset="-120"/>
              <a:ea typeface="標楷體" pitchFamily="65" charset="-120"/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n-US" sz="2400" dirty="0">
              <a:latin typeface="標楷體" pitchFamily="65" charset="-120"/>
              <a:ea typeface="標楷體" pitchFamily="65" charset="-120"/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n-US" sz="24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F68C8-DFEA-436E-8F65-D4ADF1EF6F8F}" type="datetime1">
              <a:rPr lang="zh-TW" altLang="en-US" smtClean="0"/>
              <a:t>2015/11/4</a:t>
            </a:fld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8A61B-D552-424D-A087-221DE0C4D9D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09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研究背景及目的</a:t>
            </a:r>
            <a:endParaRPr lang="en-US" altLang="zh-TW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75987"/>
            <a:ext cx="8229600" cy="4233333"/>
          </a:xfrm>
        </p:spPr>
        <p:txBody>
          <a:bodyPr>
            <a:normAutofit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zh-TW" altLang="en-US" sz="2400" dirty="0">
                <a:latin typeface="標楷體" pitchFamily="65" charset="-120"/>
                <a:ea typeface="標楷體" pitchFamily="65" charset="-120"/>
              </a:rPr>
              <a:t>情緒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分類</a:t>
            </a:r>
            <a:r>
              <a:rPr lang="zh-TW" altLang="en-US" sz="2400" dirty="0">
                <a:latin typeface="標楷體" pitchFamily="65" charset="-120"/>
                <a:ea typeface="標楷體" pitchFamily="65" charset="-120"/>
              </a:rPr>
              <a:t>是評量文本的意見傾向，例如：正面、負面或中立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。</a:t>
            </a:r>
            <a:endParaRPr lang="en-US" altLang="zh-TW" sz="2400" dirty="0" smtClean="0">
              <a:latin typeface="標楷體" pitchFamily="65" charset="-120"/>
              <a:ea typeface="標楷體" pitchFamily="65" charset="-120"/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n-US" altLang="zh-TW" sz="2400" dirty="0" smtClean="0">
              <a:latin typeface="標楷體" pitchFamily="65" charset="-120"/>
              <a:ea typeface="標楷體" pitchFamily="65" charset="-120"/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zh-TW" altLang="en-US" sz="2400" dirty="0">
                <a:latin typeface="標楷體" pitchFamily="65" charset="-120"/>
                <a:ea typeface="標楷體" pitchFamily="65" charset="-120"/>
              </a:rPr>
              <a:t>根據意見文本的範圍，可分為字詞、語句，以及整個文件等不同層級的分析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。</a:t>
            </a:r>
            <a:endParaRPr lang="en-US" altLang="zh-TW" sz="2400" dirty="0" smtClean="0">
              <a:latin typeface="標楷體" pitchFamily="65" charset="-120"/>
              <a:ea typeface="標楷體" pitchFamily="65" charset="-120"/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n-US" altLang="zh-TW" sz="2400" dirty="0" smtClean="0">
              <a:latin typeface="標楷體" pitchFamily="65" charset="-120"/>
              <a:ea typeface="標楷體" pitchFamily="65" charset="-120"/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zh-TW" altLang="en-US" sz="2400" dirty="0">
                <a:latin typeface="標楷體" pitchFamily="65" charset="-120"/>
                <a:ea typeface="標楷體" pitchFamily="65" charset="-120"/>
              </a:rPr>
              <a:t>語句層級通常藉由字詞意見傾向的整體表現來決定語句的意見傾向，原因是語句由字詞所組成。同理，文件層級可以透過字詞或語句層級的分析來判定。</a:t>
            </a:r>
            <a:endParaRPr lang="en-US" sz="24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F68C8-DFEA-436E-8F65-D4ADF1EF6F8F}" type="datetime1">
              <a:rPr lang="zh-TW" altLang="en-US" smtClean="0"/>
              <a:t>2015/11/4</a:t>
            </a:fld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8A61B-D552-424D-A087-221DE0C4D9D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19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研究背景及目的</a:t>
            </a:r>
            <a:endParaRPr lang="en-US" altLang="zh-TW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75987"/>
            <a:ext cx="8229600" cy="4233333"/>
          </a:xfrm>
        </p:spPr>
        <p:txBody>
          <a:bodyPr>
            <a:normAutofit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zh-TW" altLang="en-US" sz="2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標楷體" pitchFamily="65" charset="-120"/>
                <a:ea typeface="標楷體" pitchFamily="65" charset="-120"/>
              </a:rPr>
              <a:t>為了</a:t>
            </a:r>
            <a:r>
              <a:rPr lang="zh-TW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標楷體" pitchFamily="65" charset="-120"/>
                <a:ea typeface="標楷體" pitchFamily="65" charset="-120"/>
              </a:rPr>
              <a:t>讓其他使用者更快的掌握動態的資訊，我們會針對動態本身進行情緒分析，並根據所得到的情緒去檢視同一篇其他使用者互動的情況，了解整篇動態的情緒傾向</a:t>
            </a:r>
            <a:r>
              <a:rPr lang="zh-TW" altLang="en-US" sz="2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標楷體" pitchFamily="65" charset="-120"/>
                <a:ea typeface="標楷體" pitchFamily="65" charset="-120"/>
              </a:rPr>
              <a:t>。</a:t>
            </a:r>
            <a:endParaRPr lang="en-US" altLang="zh-TW" sz="2400" dirty="0" smtClean="0">
              <a:solidFill>
                <a:prstClr val="black">
                  <a:lumMod val="65000"/>
                  <a:lumOff val="35000"/>
                </a:prstClr>
              </a:solidFill>
              <a:latin typeface="標楷體" pitchFamily="65" charset="-120"/>
              <a:ea typeface="標楷體" pitchFamily="65" charset="-120"/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n-US" altLang="zh-TW" sz="2400" dirty="0">
              <a:solidFill>
                <a:prstClr val="black">
                  <a:lumMod val="65000"/>
                  <a:lumOff val="35000"/>
                </a:prstClr>
              </a:solidFill>
              <a:latin typeface="標楷體" pitchFamily="65" charset="-120"/>
              <a:ea typeface="標楷體" pitchFamily="65" charset="-120"/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zh-TW" altLang="en-US" sz="2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標楷體" pitchFamily="65" charset="-120"/>
                <a:ea typeface="標楷體" pitchFamily="65" charset="-120"/>
              </a:rPr>
              <a:t>另外</a:t>
            </a:r>
            <a:r>
              <a:rPr lang="zh-TW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標楷體" pitchFamily="65" charset="-120"/>
                <a:ea typeface="標楷體" pitchFamily="65" charset="-120"/>
              </a:rPr>
              <a:t>，透過情感分析以及利用微網誌當作語料來源，利用大量的動態分析建模去產生新的中文情緒語詞，透過實驗分析，調整原有的詞庫以及社群網站上所新增的語詞的權重比例</a:t>
            </a:r>
            <a:r>
              <a:rPr lang="zh-TW" altLang="en-US" sz="2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標楷體" pitchFamily="65" charset="-120"/>
                <a:ea typeface="標楷體" pitchFamily="65" charset="-120"/>
              </a:rPr>
              <a:t>。</a:t>
            </a:r>
            <a:endParaRPr lang="en-US" altLang="zh-TW" sz="2400" dirty="0" smtClean="0">
              <a:solidFill>
                <a:prstClr val="black">
                  <a:lumMod val="65000"/>
                  <a:lumOff val="35000"/>
                </a:prstClr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F68C8-DFEA-436E-8F65-D4ADF1EF6F8F}" type="datetime1">
              <a:rPr lang="zh-TW" altLang="en-US" smtClean="0"/>
              <a:t>2015/11/4</a:t>
            </a:fld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8A61B-D552-424D-A087-221DE0C4D9D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3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研究背景及目的</a:t>
            </a:r>
            <a:endParaRPr lang="en-US" altLang="zh-TW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75987"/>
            <a:ext cx="8229600" cy="4233333"/>
          </a:xfrm>
        </p:spPr>
        <p:txBody>
          <a:bodyPr>
            <a:normAutofit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zh-TW" altLang="en-US" sz="2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標楷體" pitchFamily="65" charset="-120"/>
                <a:ea typeface="標楷體" pitchFamily="65" charset="-120"/>
              </a:rPr>
              <a:t>建立社群網站的動態訊息語料庫。</a:t>
            </a:r>
            <a:endParaRPr lang="en-US" altLang="zh-TW" sz="2400" dirty="0" smtClean="0">
              <a:solidFill>
                <a:prstClr val="black">
                  <a:lumMod val="65000"/>
                  <a:lumOff val="35000"/>
                </a:prstClr>
              </a:solidFill>
              <a:latin typeface="標楷體" pitchFamily="65" charset="-120"/>
              <a:ea typeface="標楷體" pitchFamily="65" charset="-120"/>
            </a:endParaRPr>
          </a:p>
          <a:p>
            <a:pPr algn="l"/>
            <a:endParaRPr lang="zh-TW" altLang="en-US" sz="2400" dirty="0">
              <a:solidFill>
                <a:prstClr val="black">
                  <a:lumMod val="65000"/>
                  <a:lumOff val="35000"/>
                </a:prstClr>
              </a:solidFill>
              <a:latin typeface="標楷體" pitchFamily="65" charset="-120"/>
              <a:ea typeface="標楷體" pitchFamily="65" charset="-120"/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zh-TW" altLang="en-US" sz="2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標楷體" pitchFamily="65" charset="-120"/>
                <a:ea typeface="標楷體" pitchFamily="65" charset="-120"/>
              </a:rPr>
              <a:t>設計一個分析短句情緒的方法。</a:t>
            </a:r>
            <a:endParaRPr lang="en-US" altLang="zh-TW" sz="2400" dirty="0" smtClean="0">
              <a:solidFill>
                <a:prstClr val="black">
                  <a:lumMod val="65000"/>
                  <a:lumOff val="35000"/>
                </a:prstClr>
              </a:solidFill>
              <a:latin typeface="標楷體" pitchFamily="65" charset="-120"/>
              <a:ea typeface="標楷體" pitchFamily="65" charset="-120"/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zh-TW" altLang="en-US" sz="2400" dirty="0">
              <a:solidFill>
                <a:prstClr val="black">
                  <a:lumMod val="65000"/>
                  <a:lumOff val="35000"/>
                </a:prstClr>
              </a:solidFill>
              <a:latin typeface="標楷體" pitchFamily="65" charset="-120"/>
              <a:ea typeface="標楷體" pitchFamily="65" charset="-120"/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zh-TW" altLang="en-US" sz="2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標楷體" pitchFamily="65" charset="-120"/>
                <a:ea typeface="標楷體" pitchFamily="65" charset="-120"/>
              </a:rPr>
              <a:t>建立一個中文情緒辭庫。</a:t>
            </a:r>
            <a:endParaRPr lang="zh-TW" altLang="en-US" sz="2400" dirty="0">
              <a:solidFill>
                <a:prstClr val="black">
                  <a:lumMod val="65000"/>
                  <a:lumOff val="35000"/>
                </a:prstClr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F68C8-DFEA-436E-8F65-D4ADF1EF6F8F}" type="datetime1">
              <a:rPr lang="zh-TW" altLang="en-US" smtClean="0"/>
              <a:t>2015/11/4</a:t>
            </a:fld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8A61B-D552-424D-A087-221DE0C4D9D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579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大綱</a:t>
            </a:r>
            <a:endParaRPr 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研究背景及目的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 smtClean="0">
                <a:solidFill>
                  <a:schemeClr val="accent1"/>
                </a:solidFill>
                <a:latin typeface="標楷體" pitchFamily="65" charset="-120"/>
                <a:ea typeface="標楷體" pitchFamily="65" charset="-120"/>
              </a:rPr>
              <a:t>國內外相關研究介紹</a:t>
            </a:r>
            <a:endParaRPr lang="en-US" altLang="zh-TW" dirty="0" smtClean="0">
              <a:solidFill>
                <a:schemeClr val="accent1"/>
              </a:solidFill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研究方法及執行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步驟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51F72-0352-4B95-B2F8-F5992308F6E3}" type="datetime1">
              <a:rPr lang="zh-TW" altLang="en-US" smtClean="0"/>
              <a:t>2015/11/4</a:t>
            </a:fld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8A61B-D552-424D-A087-221DE0C4D9D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22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214</Template>
  <TotalTime>476</TotalTime>
  <Words>1218</Words>
  <Application>Microsoft Office PowerPoint</Application>
  <PresentationFormat>如螢幕大小 (4:3)</PresentationFormat>
  <Paragraphs>175</Paragraphs>
  <Slides>22</Slides>
  <Notes>16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3" baseType="lpstr">
      <vt:lpstr>214</vt:lpstr>
      <vt:lpstr>社群網站的短句情緒分析</vt:lpstr>
      <vt:lpstr>大綱</vt:lpstr>
      <vt:lpstr>研究背景及目的</vt:lpstr>
      <vt:lpstr>研究背景及目的</vt:lpstr>
      <vt:lpstr>研究背景及目的</vt:lpstr>
      <vt:lpstr>研究背景及目的</vt:lpstr>
      <vt:lpstr>研究背景及目的</vt:lpstr>
      <vt:lpstr>研究背景及目的</vt:lpstr>
      <vt:lpstr>大綱</vt:lpstr>
      <vt:lpstr>國內外相關研究介紹 &lt;語料收集&gt;</vt:lpstr>
      <vt:lpstr>國內外相關研究介紹 &lt;語料收集&gt;</vt:lpstr>
      <vt:lpstr>國內外相關研究介紹 &lt;情緒分析比對&gt;</vt:lpstr>
      <vt:lpstr>國內外相關研究介紹 &lt;情緒分析比對&gt;</vt:lpstr>
      <vt:lpstr>國內外相關研究介紹 &lt;情緒分析比對&gt;</vt:lpstr>
      <vt:lpstr>國內外相關研究介紹 &lt;情緒辭庫的建立與修正&gt;</vt:lpstr>
      <vt:lpstr>大綱</vt:lpstr>
      <vt:lpstr>研究方法及執行步驟</vt:lpstr>
      <vt:lpstr>研究方法及執行步驟</vt:lpstr>
      <vt:lpstr>時程</vt:lpstr>
      <vt:lpstr>參考文獻</vt:lpstr>
      <vt:lpstr>THANKS FOR YOUR LISTENING</vt:lpstr>
      <vt:lpstr>研究方法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book</dc:creator>
  <cp:lastModifiedBy>book</cp:lastModifiedBy>
  <cp:revision>42</cp:revision>
  <cp:lastPrinted>2015-11-04T03:57:26Z</cp:lastPrinted>
  <dcterms:created xsi:type="dcterms:W3CDTF">2015-01-20T13:56:43Z</dcterms:created>
  <dcterms:modified xsi:type="dcterms:W3CDTF">2015-11-04T06:01:27Z</dcterms:modified>
</cp:coreProperties>
</file>