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</p:sldMasterIdLst>
  <p:sldIdLst>
    <p:sldId id="256" r:id="rId3"/>
    <p:sldId id="287" r:id="rId4"/>
    <p:sldId id="269" r:id="rId5"/>
    <p:sldId id="257" r:id="rId6"/>
    <p:sldId id="260" r:id="rId7"/>
    <p:sldId id="263" r:id="rId8"/>
    <p:sldId id="259" r:id="rId9"/>
    <p:sldId id="280" r:id="rId10"/>
    <p:sldId id="288" r:id="rId11"/>
    <p:sldId id="282" r:id="rId12"/>
    <p:sldId id="284" r:id="rId13"/>
    <p:sldId id="277" r:id="rId14"/>
    <p:sldId id="270" r:id="rId15"/>
    <p:sldId id="271" r:id="rId16"/>
    <p:sldId id="272" r:id="rId17"/>
    <p:sldId id="273" r:id="rId18"/>
    <p:sldId id="274" r:id="rId19"/>
    <p:sldId id="276" r:id="rId20"/>
    <p:sldId id="278" r:id="rId21"/>
    <p:sldId id="268" r:id="rId22"/>
    <p:sldId id="285" r:id="rId23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07B5456-9DFB-4094-AD53-C48AD05720C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523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E7861-7F30-4C7F-BEFD-5F8738E5B5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892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A7261-FE28-437E-A526-3A789EE9A4E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564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fld id="{00121E82-D80D-450C-8BD4-D2AC266B39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05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1ADA2-31BE-4A2C-9A98-48AD0919AE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3076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B2F90-A183-4D00-947D-529EAF5DC0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7510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365AB-6FA0-4B59-BE39-C4C9C131AB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4506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38143-CA8F-43D3-B779-6B08271A638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5402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AC238-558A-4402-BC95-617474CB63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8405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80B05-5D8C-4A07-8B9C-37702B6F27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9386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91245-9EB3-4660-9BBE-91709CB6E2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25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5717-FE51-474B-9FE9-8D05552ADD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40675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BDCFB-9E87-462F-8C6C-66AEAF595CE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98668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DAEB7-9284-4034-8201-81186234CB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1589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23B2A-C5CD-4B08-91F8-BDC489C45C3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032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AC78C-2790-40E0-8E81-853BFF3D82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884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999EC-8A7A-4D27-8174-EFE45FF644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611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B079B-FFE3-4E66-9DA8-7FBCAFD39B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335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F2BDD-F7B3-4A58-A5C3-51DF02843A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385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74319-0345-4107-864D-C33EA6CAAB1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431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FD75C-A3C8-407F-9BE9-9BB3EE389A5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110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2B385-592E-4B5D-8CB0-8AA5F03298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279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A02AB598-931A-445B-950E-0C813978904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>
              <a:solidFill>
                <a:srgbClr val="000000"/>
              </a:solidFill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DE06A95-2CE8-4569-8360-630FEE4F48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Overview of VLSI Design Flow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066800" y="1219200"/>
            <a:ext cx="1933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3200" u="sng"/>
              <a:t>Lecture 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Gate-Level Design</a:t>
            </a:r>
          </a:p>
        </p:txBody>
      </p:sp>
      <p:grpSp>
        <p:nvGrpSpPr>
          <p:cNvPr id="14339" name="Group 3"/>
          <p:cNvGrpSpPr>
            <a:grpSpLocks/>
          </p:cNvGrpSpPr>
          <p:nvPr/>
        </p:nvGrpSpPr>
        <p:grpSpPr bwMode="auto">
          <a:xfrm>
            <a:off x="609600" y="2590800"/>
            <a:ext cx="2819400" cy="2743200"/>
            <a:chOff x="1776" y="1584"/>
            <a:chExt cx="1776" cy="1728"/>
          </a:xfrm>
        </p:grpSpPr>
        <p:sp>
          <p:nvSpPr>
            <p:cNvPr id="14345" name="Rectangle 4"/>
            <p:cNvSpPr>
              <a:spLocks noChangeArrowheads="1"/>
            </p:cNvSpPr>
            <p:nvPr/>
          </p:nvSpPr>
          <p:spPr bwMode="auto">
            <a:xfrm>
              <a:off x="1776" y="1584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ESL design</a:t>
              </a:r>
            </a:p>
            <a:p>
              <a:pPr algn="ctr" eaLnBrk="1" hangingPunct="1"/>
              <a:r>
                <a:rPr lang="en-US" altLang="zh-TW"/>
                <a:t>(Electronic System Level)</a:t>
              </a:r>
            </a:p>
          </p:txBody>
        </p:sp>
        <p:sp>
          <p:nvSpPr>
            <p:cNvPr id="14346" name="Rectangle 5"/>
            <p:cNvSpPr>
              <a:spLocks noChangeArrowheads="1"/>
            </p:cNvSpPr>
            <p:nvPr/>
          </p:nvSpPr>
          <p:spPr bwMode="auto">
            <a:xfrm>
              <a:off x="1776" y="1920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RTL design</a:t>
              </a:r>
            </a:p>
            <a:p>
              <a:pPr algn="ctr" eaLnBrk="1" hangingPunct="1"/>
              <a:r>
                <a:rPr lang="en-US" altLang="zh-TW"/>
                <a:t>(Register Transfer Level)</a:t>
              </a:r>
            </a:p>
          </p:txBody>
        </p:sp>
        <p:sp>
          <p:nvSpPr>
            <p:cNvPr id="14347" name="Rectangle 6"/>
            <p:cNvSpPr>
              <a:spLocks noChangeArrowheads="1"/>
            </p:cNvSpPr>
            <p:nvPr/>
          </p:nvSpPr>
          <p:spPr bwMode="auto">
            <a:xfrm>
              <a:off x="1776" y="225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gate-level design</a:t>
              </a:r>
            </a:p>
          </p:txBody>
        </p:sp>
        <p:sp>
          <p:nvSpPr>
            <p:cNvPr id="14348" name="Rectangle 7"/>
            <p:cNvSpPr>
              <a:spLocks noChangeArrowheads="1"/>
            </p:cNvSpPr>
            <p:nvPr/>
          </p:nvSpPr>
          <p:spPr bwMode="auto">
            <a:xfrm>
              <a:off x="1776" y="2592"/>
              <a:ext cx="177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circuit-level design</a:t>
              </a:r>
            </a:p>
            <a:p>
              <a:pPr algn="ctr" eaLnBrk="1" hangingPunct="1"/>
              <a:r>
                <a:rPr lang="en-US" altLang="zh-TW"/>
                <a:t>(transistor-level)</a:t>
              </a:r>
            </a:p>
          </p:txBody>
        </p:sp>
        <p:sp>
          <p:nvSpPr>
            <p:cNvPr id="14349" name="Rectangle 8"/>
            <p:cNvSpPr>
              <a:spLocks noChangeArrowheads="1"/>
            </p:cNvSpPr>
            <p:nvPr/>
          </p:nvSpPr>
          <p:spPr bwMode="auto">
            <a:xfrm>
              <a:off x="1776" y="297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physical layout</a:t>
              </a:r>
            </a:p>
          </p:txBody>
        </p:sp>
      </p:grpSp>
      <p:pic>
        <p:nvPicPr>
          <p:cNvPr id="14340" name="Picture 9" descr="gate_lev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971800"/>
            <a:ext cx="196532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Line 10"/>
          <p:cNvSpPr>
            <a:spLocks noChangeShapeType="1"/>
          </p:cNvSpPr>
          <p:nvPr/>
        </p:nvSpPr>
        <p:spPr bwMode="auto">
          <a:xfrm flipV="1">
            <a:off x="3048000" y="3505200"/>
            <a:ext cx="12954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2" name="AutoShape 11"/>
          <p:cNvSpPr>
            <a:spLocks noChangeArrowheads="1"/>
          </p:cNvSpPr>
          <p:nvPr/>
        </p:nvSpPr>
        <p:spPr bwMode="auto">
          <a:xfrm>
            <a:off x="4343400" y="2743200"/>
            <a:ext cx="2514600" cy="1676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4343" name="Line 12"/>
          <p:cNvSpPr>
            <a:spLocks noChangeShapeType="1"/>
          </p:cNvSpPr>
          <p:nvPr/>
        </p:nvSpPr>
        <p:spPr bwMode="auto">
          <a:xfrm flipV="1">
            <a:off x="3048000" y="3505200"/>
            <a:ext cx="12954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344" name="AutoShape 13"/>
          <p:cNvSpPr>
            <a:spLocks noChangeArrowheads="1"/>
          </p:cNvSpPr>
          <p:nvPr/>
        </p:nvSpPr>
        <p:spPr bwMode="auto">
          <a:xfrm>
            <a:off x="4343400" y="2743200"/>
            <a:ext cx="2514600" cy="16764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RTL Design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RTL: Register Transfer Level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609600" y="3276600"/>
            <a:ext cx="2819400" cy="2743200"/>
            <a:chOff x="1776" y="1584"/>
            <a:chExt cx="1776" cy="1728"/>
          </a:xfrm>
        </p:grpSpPr>
        <p:sp>
          <p:nvSpPr>
            <p:cNvPr id="15369" name="Rectangle 5"/>
            <p:cNvSpPr>
              <a:spLocks noChangeArrowheads="1"/>
            </p:cNvSpPr>
            <p:nvPr/>
          </p:nvSpPr>
          <p:spPr bwMode="auto">
            <a:xfrm>
              <a:off x="1776" y="1584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ESL design</a:t>
              </a:r>
            </a:p>
            <a:p>
              <a:pPr algn="ctr" eaLnBrk="1" hangingPunct="1"/>
              <a:r>
                <a:rPr lang="en-US" altLang="zh-TW"/>
                <a:t>(Electronic System Level)</a:t>
              </a:r>
            </a:p>
          </p:txBody>
        </p:sp>
        <p:sp>
          <p:nvSpPr>
            <p:cNvPr id="15370" name="Rectangle 6"/>
            <p:cNvSpPr>
              <a:spLocks noChangeArrowheads="1"/>
            </p:cNvSpPr>
            <p:nvPr/>
          </p:nvSpPr>
          <p:spPr bwMode="auto">
            <a:xfrm>
              <a:off x="1776" y="1920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RTL design</a:t>
              </a:r>
            </a:p>
            <a:p>
              <a:pPr algn="ctr" eaLnBrk="1" hangingPunct="1"/>
              <a:r>
                <a:rPr lang="en-US" altLang="zh-TW"/>
                <a:t>(Register Transfer Level)</a:t>
              </a:r>
            </a:p>
          </p:txBody>
        </p:sp>
        <p:sp>
          <p:nvSpPr>
            <p:cNvPr id="15371" name="Rectangle 7"/>
            <p:cNvSpPr>
              <a:spLocks noChangeArrowheads="1"/>
            </p:cNvSpPr>
            <p:nvPr/>
          </p:nvSpPr>
          <p:spPr bwMode="auto">
            <a:xfrm>
              <a:off x="1776" y="225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gate-level design</a:t>
              </a:r>
            </a:p>
          </p:txBody>
        </p:sp>
        <p:sp>
          <p:nvSpPr>
            <p:cNvPr id="15372" name="Rectangle 8"/>
            <p:cNvSpPr>
              <a:spLocks noChangeArrowheads="1"/>
            </p:cNvSpPr>
            <p:nvPr/>
          </p:nvSpPr>
          <p:spPr bwMode="auto">
            <a:xfrm>
              <a:off x="1776" y="2592"/>
              <a:ext cx="177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circuit-level design</a:t>
              </a:r>
            </a:p>
            <a:p>
              <a:pPr algn="ctr" eaLnBrk="1" hangingPunct="1"/>
              <a:r>
                <a:rPr lang="en-US" altLang="zh-TW"/>
                <a:t>(transistor-level)</a:t>
              </a:r>
            </a:p>
          </p:txBody>
        </p:sp>
        <p:sp>
          <p:nvSpPr>
            <p:cNvPr id="15373" name="Rectangle 9"/>
            <p:cNvSpPr>
              <a:spLocks noChangeArrowheads="1"/>
            </p:cNvSpPr>
            <p:nvPr/>
          </p:nvSpPr>
          <p:spPr bwMode="auto">
            <a:xfrm>
              <a:off x="1776" y="297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physical layout</a:t>
              </a:r>
            </a:p>
          </p:txBody>
        </p:sp>
      </p:grpSp>
      <p:grpSp>
        <p:nvGrpSpPr>
          <p:cNvPr id="15365" name="Group 10"/>
          <p:cNvGrpSpPr>
            <a:grpSpLocks/>
          </p:cNvGrpSpPr>
          <p:nvPr/>
        </p:nvGrpSpPr>
        <p:grpSpPr bwMode="auto">
          <a:xfrm>
            <a:off x="4267200" y="2971800"/>
            <a:ext cx="2590800" cy="2200275"/>
            <a:chOff x="2976" y="1872"/>
            <a:chExt cx="1632" cy="1386"/>
          </a:xfrm>
        </p:grpSpPr>
        <p:sp>
          <p:nvSpPr>
            <p:cNvPr id="15367" name="Text Box 11"/>
            <p:cNvSpPr txBox="1">
              <a:spLocks noChangeArrowheads="1"/>
            </p:cNvSpPr>
            <p:nvPr/>
          </p:nvSpPr>
          <p:spPr bwMode="auto">
            <a:xfrm>
              <a:off x="3072" y="1968"/>
              <a:ext cx="1438" cy="1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input    A [3:0];</a:t>
              </a:r>
            </a:p>
            <a:p>
              <a:pPr eaLnBrk="1" hangingPunct="1"/>
              <a:r>
                <a:rPr lang="en-US" altLang="zh-TW"/>
                <a:t>input    B [3:0];</a:t>
              </a:r>
            </a:p>
            <a:p>
              <a:pPr eaLnBrk="1" hangingPunct="1"/>
              <a:r>
                <a:rPr lang="en-US" altLang="zh-TW"/>
                <a:t>input    clock;</a:t>
              </a:r>
            </a:p>
            <a:p>
              <a:pPr eaLnBrk="1" hangingPunct="1"/>
              <a:r>
                <a:rPr lang="en-US" altLang="zh-TW"/>
                <a:t>reg       S [3:0];</a:t>
              </a:r>
            </a:p>
            <a:p>
              <a:pPr eaLnBrk="1" hangingPunct="1"/>
              <a:endParaRPr lang="en-US" altLang="zh-TW"/>
            </a:p>
            <a:p>
              <a:pPr eaLnBrk="1" hangingPunct="1"/>
              <a:r>
                <a:rPr lang="en-US" altLang="zh-TW"/>
                <a:t>always @(posedge clock)</a:t>
              </a:r>
            </a:p>
            <a:p>
              <a:pPr eaLnBrk="1" hangingPunct="1"/>
              <a:r>
                <a:rPr lang="en-US" altLang="zh-TW"/>
                <a:t>    S &lt;= #1 A+B;</a:t>
              </a:r>
            </a:p>
            <a:p>
              <a:pPr eaLnBrk="1" hangingPunct="1"/>
              <a:endParaRPr lang="en-US" altLang="zh-TW"/>
            </a:p>
          </p:txBody>
        </p:sp>
        <p:sp>
          <p:nvSpPr>
            <p:cNvPr id="15368" name="AutoShape 12"/>
            <p:cNvSpPr>
              <a:spLocks noChangeArrowheads="1"/>
            </p:cNvSpPr>
            <p:nvPr/>
          </p:nvSpPr>
          <p:spPr bwMode="auto">
            <a:xfrm>
              <a:off x="2976" y="1872"/>
              <a:ext cx="1632" cy="134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15366" name="Line 13"/>
          <p:cNvSpPr>
            <a:spLocks noChangeShapeType="1"/>
          </p:cNvSpPr>
          <p:nvPr/>
        </p:nvSpPr>
        <p:spPr bwMode="auto">
          <a:xfrm flipV="1">
            <a:off x="3124200" y="3886200"/>
            <a:ext cx="11430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Electronic System Level (ESL) Design</a:t>
            </a:r>
          </a:p>
        </p:txBody>
      </p:sp>
      <p:grpSp>
        <p:nvGrpSpPr>
          <p:cNvPr id="16387" name="Group 12"/>
          <p:cNvGrpSpPr>
            <a:grpSpLocks/>
          </p:cNvGrpSpPr>
          <p:nvPr/>
        </p:nvGrpSpPr>
        <p:grpSpPr bwMode="auto">
          <a:xfrm>
            <a:off x="5181600" y="3505200"/>
            <a:ext cx="2819400" cy="2743200"/>
            <a:chOff x="3264" y="2208"/>
            <a:chExt cx="1776" cy="1728"/>
          </a:xfrm>
        </p:grpSpPr>
        <p:sp>
          <p:nvSpPr>
            <p:cNvPr id="16388" name="Rectangle 7"/>
            <p:cNvSpPr>
              <a:spLocks noChangeArrowheads="1"/>
            </p:cNvSpPr>
            <p:nvPr/>
          </p:nvSpPr>
          <p:spPr bwMode="auto">
            <a:xfrm>
              <a:off x="3264" y="2208"/>
              <a:ext cx="1776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ESL design</a:t>
              </a:r>
            </a:p>
            <a:p>
              <a:pPr algn="ctr" eaLnBrk="1" hangingPunct="1"/>
              <a:r>
                <a:rPr lang="en-US" altLang="zh-TW"/>
                <a:t>(Electronic System Level)</a:t>
              </a:r>
            </a:p>
          </p:txBody>
        </p:sp>
        <p:sp>
          <p:nvSpPr>
            <p:cNvPr id="16389" name="Rectangle 8"/>
            <p:cNvSpPr>
              <a:spLocks noChangeArrowheads="1"/>
            </p:cNvSpPr>
            <p:nvPr/>
          </p:nvSpPr>
          <p:spPr bwMode="auto">
            <a:xfrm>
              <a:off x="3264" y="2544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RTL design</a:t>
              </a:r>
            </a:p>
            <a:p>
              <a:pPr algn="ctr" eaLnBrk="1" hangingPunct="1"/>
              <a:r>
                <a:rPr lang="en-US" altLang="zh-TW"/>
                <a:t>(Register Transfer Level)</a:t>
              </a:r>
            </a:p>
          </p:txBody>
        </p:sp>
        <p:sp>
          <p:nvSpPr>
            <p:cNvPr id="16390" name="Rectangle 9"/>
            <p:cNvSpPr>
              <a:spLocks noChangeArrowheads="1"/>
            </p:cNvSpPr>
            <p:nvPr/>
          </p:nvSpPr>
          <p:spPr bwMode="auto">
            <a:xfrm>
              <a:off x="3264" y="2880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gate-level design</a:t>
              </a:r>
            </a:p>
          </p:txBody>
        </p:sp>
        <p:sp>
          <p:nvSpPr>
            <p:cNvPr id="16391" name="Rectangle 10"/>
            <p:cNvSpPr>
              <a:spLocks noChangeArrowheads="1"/>
            </p:cNvSpPr>
            <p:nvPr/>
          </p:nvSpPr>
          <p:spPr bwMode="auto">
            <a:xfrm>
              <a:off x="3264" y="3216"/>
              <a:ext cx="177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circuit-level design</a:t>
              </a:r>
            </a:p>
            <a:p>
              <a:pPr algn="ctr" eaLnBrk="1" hangingPunct="1"/>
              <a:r>
                <a:rPr lang="en-US" altLang="zh-TW"/>
                <a:t>(transistor-level)</a:t>
              </a:r>
            </a:p>
          </p:txBody>
        </p:sp>
        <p:sp>
          <p:nvSpPr>
            <p:cNvPr id="16392" name="Rectangle 11"/>
            <p:cNvSpPr>
              <a:spLocks noChangeArrowheads="1"/>
            </p:cNvSpPr>
            <p:nvPr/>
          </p:nvSpPr>
          <p:spPr bwMode="auto">
            <a:xfrm>
              <a:off x="3264" y="3600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physical layout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928687"/>
          </a:xfrm>
        </p:spPr>
        <p:txBody>
          <a:bodyPr/>
          <a:lstStyle/>
          <a:p>
            <a:pPr eaLnBrk="1" hangingPunct="1"/>
            <a:r>
              <a:rPr lang="en-US" altLang="zh-TW" smtClean="0"/>
              <a:t>ESL Design</a:t>
            </a:r>
          </a:p>
        </p:txBody>
      </p:sp>
      <p:pic>
        <p:nvPicPr>
          <p:cNvPr id="17411" name="Picture 3" descr="rt_mainimage_wl_416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19200"/>
            <a:ext cx="287655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2362200" y="3962400"/>
            <a:ext cx="685800" cy="687388"/>
            <a:chOff x="1200" y="2688"/>
            <a:chExt cx="432" cy="433"/>
          </a:xfrm>
        </p:grpSpPr>
        <p:sp>
          <p:nvSpPr>
            <p:cNvPr id="17439" name="Oval 5"/>
            <p:cNvSpPr>
              <a:spLocks noChangeArrowheads="1"/>
            </p:cNvSpPr>
            <p:nvPr/>
          </p:nvSpPr>
          <p:spPr bwMode="auto">
            <a:xfrm>
              <a:off x="1200" y="2688"/>
              <a:ext cx="432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7440" name="Line 6"/>
            <p:cNvSpPr>
              <a:spLocks noChangeShapeType="1"/>
            </p:cNvSpPr>
            <p:nvPr/>
          </p:nvSpPr>
          <p:spPr bwMode="auto">
            <a:xfrm>
              <a:off x="1200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41" name="Line 7"/>
            <p:cNvSpPr>
              <a:spLocks noChangeShapeType="1"/>
            </p:cNvSpPr>
            <p:nvPr/>
          </p:nvSpPr>
          <p:spPr bwMode="auto">
            <a:xfrm>
              <a:off x="1632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17442" name="AutoShape 8"/>
            <p:cNvCxnSpPr>
              <a:cxnSpLocks noChangeShapeType="1"/>
              <a:stCxn id="17440" idx="1"/>
              <a:endCxn id="17441" idx="1"/>
            </p:cNvCxnSpPr>
            <p:nvPr/>
          </p:nvCxnSpPr>
          <p:spPr bwMode="auto">
            <a:xfrm rot="16200000" flipH="1">
              <a:off x="1415" y="2905"/>
              <a:ext cx="1" cy="432"/>
            </a:xfrm>
            <a:prstGeom prst="curvedConnector3">
              <a:avLst>
                <a:gd name="adj1" fmla="val 72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413" name="Group 9"/>
          <p:cNvGrpSpPr>
            <a:grpSpLocks/>
          </p:cNvGrpSpPr>
          <p:nvPr/>
        </p:nvGrpSpPr>
        <p:grpSpPr bwMode="auto">
          <a:xfrm>
            <a:off x="304800" y="2895600"/>
            <a:ext cx="1828800" cy="1600200"/>
            <a:chOff x="192" y="1920"/>
            <a:chExt cx="1152" cy="1008"/>
          </a:xfrm>
        </p:grpSpPr>
        <p:sp>
          <p:nvSpPr>
            <p:cNvPr id="17434" name="AutoShape 10"/>
            <p:cNvSpPr>
              <a:spLocks noChangeArrowheads="1"/>
            </p:cNvSpPr>
            <p:nvPr/>
          </p:nvSpPr>
          <p:spPr bwMode="auto">
            <a:xfrm>
              <a:off x="192" y="1920"/>
              <a:ext cx="1152" cy="1008"/>
            </a:xfrm>
            <a:prstGeom prst="wedgeEllipseCallout">
              <a:avLst>
                <a:gd name="adj1" fmla="val 71269"/>
                <a:gd name="adj2" fmla="val 48412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endParaRPr lang="zh-TW" altLang="zh-TW">
                <a:ea typeface="新細明體" panose="02020500000000000000" pitchFamily="18" charset="-120"/>
              </a:endParaRPr>
            </a:p>
          </p:txBody>
        </p:sp>
        <p:sp>
          <p:nvSpPr>
            <p:cNvPr id="17435" name="Rectangle 11"/>
            <p:cNvSpPr>
              <a:spLocks noChangeArrowheads="1"/>
            </p:cNvSpPr>
            <p:nvPr/>
          </p:nvSpPr>
          <p:spPr bwMode="auto">
            <a:xfrm>
              <a:off x="816" y="2160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ea typeface="新細明體" panose="02020500000000000000" pitchFamily="18" charset="-120"/>
                </a:rPr>
                <a:t>RISC</a:t>
              </a:r>
            </a:p>
          </p:txBody>
        </p:sp>
        <p:sp>
          <p:nvSpPr>
            <p:cNvPr id="17436" name="Rectangle 12"/>
            <p:cNvSpPr>
              <a:spLocks noChangeArrowheads="1"/>
            </p:cNvSpPr>
            <p:nvPr/>
          </p:nvSpPr>
          <p:spPr bwMode="auto">
            <a:xfrm>
              <a:off x="432" y="2160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ea typeface="新細明體" panose="02020500000000000000" pitchFamily="18" charset="-120"/>
                </a:rPr>
                <a:t>DSP</a:t>
              </a:r>
            </a:p>
          </p:txBody>
        </p:sp>
        <p:sp>
          <p:nvSpPr>
            <p:cNvPr id="17437" name="Rectangle 13"/>
            <p:cNvSpPr>
              <a:spLocks noChangeArrowheads="1"/>
            </p:cNvSpPr>
            <p:nvPr/>
          </p:nvSpPr>
          <p:spPr bwMode="auto">
            <a:xfrm>
              <a:off x="816" y="2448"/>
              <a:ext cx="336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ea typeface="新細明體" panose="02020500000000000000" pitchFamily="18" charset="-120"/>
                </a:rPr>
                <a:t>FFT</a:t>
              </a:r>
            </a:p>
          </p:txBody>
        </p:sp>
        <p:sp>
          <p:nvSpPr>
            <p:cNvPr id="17438" name="Rectangle 14"/>
            <p:cNvSpPr>
              <a:spLocks noChangeArrowheads="1"/>
            </p:cNvSpPr>
            <p:nvPr/>
          </p:nvSpPr>
          <p:spPr bwMode="auto">
            <a:xfrm>
              <a:off x="432" y="2448"/>
              <a:ext cx="336" cy="2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ea typeface="新細明體" panose="02020500000000000000" pitchFamily="18" charset="-120"/>
                </a:rPr>
                <a:t>DCT</a:t>
              </a:r>
            </a:p>
          </p:txBody>
        </p:sp>
      </p:grpSp>
      <p:sp>
        <p:nvSpPr>
          <p:cNvPr id="17414" name="Text Box 15"/>
          <p:cNvSpPr txBox="1">
            <a:spLocks noChangeArrowheads="1"/>
          </p:cNvSpPr>
          <p:nvPr/>
        </p:nvSpPr>
        <p:spPr bwMode="auto">
          <a:xfrm>
            <a:off x="2209800" y="34290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IP Library</a:t>
            </a:r>
          </a:p>
        </p:txBody>
      </p:sp>
      <p:grpSp>
        <p:nvGrpSpPr>
          <p:cNvPr id="17415" name="Group 16"/>
          <p:cNvGrpSpPr>
            <a:grpSpLocks/>
          </p:cNvGrpSpPr>
          <p:nvPr/>
        </p:nvGrpSpPr>
        <p:grpSpPr bwMode="auto">
          <a:xfrm>
            <a:off x="3276600" y="4953000"/>
            <a:ext cx="3124200" cy="1752600"/>
            <a:chOff x="2256" y="3024"/>
            <a:chExt cx="1968" cy="1104"/>
          </a:xfrm>
        </p:grpSpPr>
        <p:sp>
          <p:nvSpPr>
            <p:cNvPr id="17420" name="Rectangle 17"/>
            <p:cNvSpPr>
              <a:spLocks noChangeArrowheads="1"/>
            </p:cNvSpPr>
            <p:nvPr/>
          </p:nvSpPr>
          <p:spPr bwMode="auto">
            <a:xfrm>
              <a:off x="2640" y="3168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ea typeface="新細明體" panose="02020500000000000000" pitchFamily="18" charset="-120"/>
                </a:rPr>
                <a:t>RISC</a:t>
              </a:r>
            </a:p>
          </p:txBody>
        </p:sp>
        <p:sp>
          <p:nvSpPr>
            <p:cNvPr id="17421" name="Rectangle 18"/>
            <p:cNvSpPr>
              <a:spLocks noChangeArrowheads="1"/>
            </p:cNvSpPr>
            <p:nvPr/>
          </p:nvSpPr>
          <p:spPr bwMode="auto">
            <a:xfrm>
              <a:off x="3024" y="3168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ea typeface="新細明體" panose="02020500000000000000" pitchFamily="18" charset="-120"/>
                </a:rPr>
                <a:t>DSP1</a:t>
              </a:r>
            </a:p>
          </p:txBody>
        </p:sp>
        <p:sp>
          <p:nvSpPr>
            <p:cNvPr id="17422" name="Rectangle 19"/>
            <p:cNvSpPr>
              <a:spLocks noChangeArrowheads="1"/>
            </p:cNvSpPr>
            <p:nvPr/>
          </p:nvSpPr>
          <p:spPr bwMode="auto">
            <a:xfrm>
              <a:off x="3408" y="3168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sz="1200">
                  <a:ea typeface="新細明體" panose="02020500000000000000" pitchFamily="18" charset="-120"/>
                </a:rPr>
                <a:t>DSP2</a:t>
              </a:r>
            </a:p>
          </p:txBody>
        </p:sp>
        <p:sp>
          <p:nvSpPr>
            <p:cNvPr id="17423" name="Line 20"/>
            <p:cNvSpPr>
              <a:spLocks noChangeShapeType="1"/>
            </p:cNvSpPr>
            <p:nvPr/>
          </p:nvSpPr>
          <p:spPr bwMode="auto">
            <a:xfrm>
              <a:off x="2448" y="3552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4" name="Rectangle 21"/>
            <p:cNvSpPr>
              <a:spLocks noChangeArrowheads="1"/>
            </p:cNvSpPr>
            <p:nvPr/>
          </p:nvSpPr>
          <p:spPr bwMode="auto">
            <a:xfrm>
              <a:off x="2688" y="3648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7425" name="Rectangle 22"/>
            <p:cNvSpPr>
              <a:spLocks noChangeArrowheads="1"/>
            </p:cNvSpPr>
            <p:nvPr/>
          </p:nvSpPr>
          <p:spPr bwMode="auto">
            <a:xfrm>
              <a:off x="3120" y="3744"/>
              <a:ext cx="24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7426" name="Line 23"/>
            <p:cNvSpPr>
              <a:spLocks noChangeShapeType="1"/>
            </p:cNvSpPr>
            <p:nvPr/>
          </p:nvSpPr>
          <p:spPr bwMode="auto">
            <a:xfrm>
              <a:off x="2448" y="3984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7" name="Line 24"/>
            <p:cNvSpPr>
              <a:spLocks noChangeShapeType="1"/>
            </p:cNvSpPr>
            <p:nvPr/>
          </p:nvSpPr>
          <p:spPr bwMode="auto">
            <a:xfrm>
              <a:off x="2832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8" name="Line 25"/>
            <p:cNvSpPr>
              <a:spLocks noChangeShapeType="1"/>
            </p:cNvSpPr>
            <p:nvPr/>
          </p:nvSpPr>
          <p:spPr bwMode="auto">
            <a:xfrm>
              <a:off x="3168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29" name="Line 26"/>
            <p:cNvSpPr>
              <a:spLocks noChangeShapeType="1"/>
            </p:cNvSpPr>
            <p:nvPr/>
          </p:nvSpPr>
          <p:spPr bwMode="auto">
            <a:xfrm>
              <a:off x="3504" y="336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30" name="Line 27"/>
            <p:cNvSpPr>
              <a:spLocks noChangeShapeType="1"/>
            </p:cNvSpPr>
            <p:nvPr/>
          </p:nvSpPr>
          <p:spPr bwMode="auto">
            <a:xfrm>
              <a:off x="2784" y="37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31" name="Line 28"/>
            <p:cNvSpPr>
              <a:spLocks noChangeShapeType="1"/>
            </p:cNvSpPr>
            <p:nvPr/>
          </p:nvSpPr>
          <p:spPr bwMode="auto">
            <a:xfrm>
              <a:off x="3264" y="35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32" name="Line 29"/>
            <p:cNvSpPr>
              <a:spLocks noChangeShapeType="1"/>
            </p:cNvSpPr>
            <p:nvPr/>
          </p:nvSpPr>
          <p:spPr bwMode="auto">
            <a:xfrm flipH="1">
              <a:off x="2928" y="37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33" name="AutoShape 30"/>
            <p:cNvSpPr>
              <a:spLocks noChangeArrowheads="1"/>
            </p:cNvSpPr>
            <p:nvPr/>
          </p:nvSpPr>
          <p:spPr bwMode="auto">
            <a:xfrm>
              <a:off x="2256" y="3024"/>
              <a:ext cx="1968" cy="110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17416" name="Rectangle 31"/>
          <p:cNvSpPr>
            <a:spLocks noChangeArrowheads="1"/>
          </p:cNvSpPr>
          <p:nvPr/>
        </p:nvSpPr>
        <p:spPr bwMode="auto">
          <a:xfrm>
            <a:off x="3886200" y="4038600"/>
            <a:ext cx="17526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ea typeface="新細明體" panose="02020500000000000000" pitchFamily="18" charset="-120"/>
              </a:rPr>
              <a:t>Design Tools</a:t>
            </a:r>
          </a:p>
        </p:txBody>
      </p:sp>
      <p:sp>
        <p:nvSpPr>
          <p:cNvPr id="17417" name="AutoShape 32"/>
          <p:cNvSpPr>
            <a:spLocks noChangeArrowheads="1"/>
          </p:cNvSpPr>
          <p:nvPr/>
        </p:nvSpPr>
        <p:spPr bwMode="auto">
          <a:xfrm>
            <a:off x="4648200" y="37338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7418" name="AutoShape 33"/>
          <p:cNvSpPr>
            <a:spLocks noChangeArrowheads="1"/>
          </p:cNvSpPr>
          <p:nvPr/>
        </p:nvSpPr>
        <p:spPr bwMode="auto">
          <a:xfrm>
            <a:off x="3276600" y="42672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7419" name="AutoShape 34"/>
          <p:cNvSpPr>
            <a:spLocks noChangeArrowheads="1"/>
          </p:cNvSpPr>
          <p:nvPr/>
        </p:nvSpPr>
        <p:spPr bwMode="auto">
          <a:xfrm>
            <a:off x="4648200" y="4648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Transform application algorithm to Silicon SoC (System-on-Chip)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685800" y="4267200"/>
            <a:ext cx="7467600" cy="2300288"/>
            <a:chOff x="480" y="2304"/>
            <a:chExt cx="4704" cy="1449"/>
          </a:xfrm>
        </p:grpSpPr>
        <p:grpSp>
          <p:nvGrpSpPr>
            <p:cNvPr id="18437" name="Group 4"/>
            <p:cNvGrpSpPr>
              <a:grpSpLocks/>
            </p:cNvGrpSpPr>
            <p:nvPr/>
          </p:nvGrpSpPr>
          <p:grpSpPr bwMode="auto">
            <a:xfrm>
              <a:off x="480" y="2304"/>
              <a:ext cx="2112" cy="1401"/>
              <a:chOff x="288" y="2295"/>
              <a:chExt cx="2112" cy="1401"/>
            </a:xfrm>
          </p:grpSpPr>
          <p:grpSp>
            <p:nvGrpSpPr>
              <p:cNvPr id="18452" name="Group 5"/>
              <p:cNvGrpSpPr>
                <a:grpSpLocks/>
              </p:cNvGrpSpPr>
              <p:nvPr/>
            </p:nvGrpSpPr>
            <p:grpSpPr bwMode="auto">
              <a:xfrm>
                <a:off x="288" y="2592"/>
                <a:ext cx="2112" cy="1104"/>
                <a:chOff x="240" y="1536"/>
                <a:chExt cx="2112" cy="1104"/>
              </a:xfrm>
            </p:grpSpPr>
            <p:sp>
              <p:nvSpPr>
                <p:cNvPr id="18454" name="Rectangle 6"/>
                <p:cNvSpPr>
                  <a:spLocks noChangeArrowheads="1"/>
                </p:cNvSpPr>
                <p:nvPr/>
              </p:nvSpPr>
              <p:spPr bwMode="auto">
                <a:xfrm>
                  <a:off x="912" y="1728"/>
                  <a:ext cx="67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motion</a:t>
                  </a:r>
                </a:p>
                <a:p>
                  <a:pPr algn="ctr" eaLnBrk="1" hangingPunct="1"/>
                  <a:r>
                    <a:rPr lang="en-US" altLang="zh-TW"/>
                    <a:t>estimation</a:t>
                  </a:r>
                </a:p>
              </p:txBody>
            </p:sp>
            <p:sp>
              <p:nvSpPr>
                <p:cNvPr id="18455" name="Line 7"/>
                <p:cNvSpPr>
                  <a:spLocks noChangeShapeType="1"/>
                </p:cNvSpPr>
                <p:nvPr/>
              </p:nvSpPr>
              <p:spPr bwMode="auto">
                <a:xfrm>
                  <a:off x="1584" y="1872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456" name="Rectangle 8"/>
                <p:cNvSpPr>
                  <a:spLocks noChangeArrowheads="1"/>
                </p:cNvSpPr>
                <p:nvPr/>
              </p:nvSpPr>
              <p:spPr bwMode="auto">
                <a:xfrm>
                  <a:off x="1776" y="1728"/>
                  <a:ext cx="336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DCT</a:t>
                  </a:r>
                </a:p>
              </p:txBody>
            </p:sp>
            <p:sp>
              <p:nvSpPr>
                <p:cNvPr id="18457" name="Rectangle 9"/>
                <p:cNvSpPr>
                  <a:spLocks noChangeArrowheads="1"/>
                </p:cNvSpPr>
                <p:nvPr/>
              </p:nvSpPr>
              <p:spPr bwMode="auto">
                <a:xfrm>
                  <a:off x="1776" y="2208"/>
                  <a:ext cx="384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Q</a:t>
                  </a:r>
                </a:p>
              </p:txBody>
            </p:sp>
            <p:sp>
              <p:nvSpPr>
                <p:cNvPr id="18458" name="Rectangle 10"/>
                <p:cNvSpPr>
                  <a:spLocks noChangeArrowheads="1"/>
                </p:cNvSpPr>
                <p:nvPr/>
              </p:nvSpPr>
              <p:spPr bwMode="auto">
                <a:xfrm>
                  <a:off x="1056" y="2208"/>
                  <a:ext cx="480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entropy</a:t>
                  </a:r>
                </a:p>
                <a:p>
                  <a:pPr algn="ctr" eaLnBrk="1" hangingPunct="1"/>
                  <a:r>
                    <a:rPr lang="en-US" altLang="zh-TW"/>
                    <a:t>coding</a:t>
                  </a:r>
                </a:p>
              </p:txBody>
            </p:sp>
            <p:sp>
              <p:nvSpPr>
                <p:cNvPr id="18459" name="Line 11"/>
                <p:cNvSpPr>
                  <a:spLocks noChangeShapeType="1"/>
                </p:cNvSpPr>
                <p:nvPr/>
              </p:nvSpPr>
              <p:spPr bwMode="auto">
                <a:xfrm>
                  <a:off x="1920" y="201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460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536" y="235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461" name="Line 13"/>
                <p:cNvSpPr>
                  <a:spLocks noChangeShapeType="1"/>
                </p:cNvSpPr>
                <p:nvPr/>
              </p:nvSpPr>
              <p:spPr bwMode="auto">
                <a:xfrm>
                  <a:off x="624" y="1872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46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8" y="1671"/>
                  <a:ext cx="466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/>
                    <a:t>video</a:t>
                  </a:r>
                </a:p>
                <a:p>
                  <a:pPr eaLnBrk="1" hangingPunct="1"/>
                  <a:r>
                    <a:rPr lang="en-US" altLang="zh-TW"/>
                    <a:t>frames</a:t>
                  </a:r>
                </a:p>
              </p:txBody>
            </p:sp>
            <p:sp>
              <p:nvSpPr>
                <p:cNvPr id="18463" name="AutoShape 15"/>
                <p:cNvSpPr>
                  <a:spLocks noChangeArrowheads="1"/>
                </p:cNvSpPr>
                <p:nvPr/>
              </p:nvSpPr>
              <p:spPr bwMode="auto">
                <a:xfrm>
                  <a:off x="240" y="1536"/>
                  <a:ext cx="2112" cy="1104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8464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296" y="201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8453" name="Text Box 17"/>
              <p:cNvSpPr txBox="1">
                <a:spLocks noChangeArrowheads="1"/>
              </p:cNvSpPr>
              <p:nvPr/>
            </p:nvSpPr>
            <p:spPr bwMode="auto">
              <a:xfrm>
                <a:off x="422" y="2295"/>
                <a:ext cx="121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application algorithm</a:t>
                </a:r>
              </a:p>
            </p:txBody>
          </p:sp>
        </p:grpSp>
        <p:grpSp>
          <p:nvGrpSpPr>
            <p:cNvPr id="18438" name="Group 18"/>
            <p:cNvGrpSpPr>
              <a:grpSpLocks/>
            </p:cNvGrpSpPr>
            <p:nvPr/>
          </p:nvGrpSpPr>
          <p:grpSpPr bwMode="auto">
            <a:xfrm>
              <a:off x="3312" y="2304"/>
              <a:ext cx="1872" cy="1449"/>
              <a:chOff x="3360" y="2247"/>
              <a:chExt cx="1872" cy="1449"/>
            </a:xfrm>
          </p:grpSpPr>
          <p:grpSp>
            <p:nvGrpSpPr>
              <p:cNvPr id="18440" name="Group 19"/>
              <p:cNvGrpSpPr>
                <a:grpSpLocks/>
              </p:cNvGrpSpPr>
              <p:nvPr/>
            </p:nvGrpSpPr>
            <p:grpSpPr bwMode="auto">
              <a:xfrm>
                <a:off x="3360" y="2544"/>
                <a:ext cx="1872" cy="1152"/>
                <a:chOff x="3072" y="2448"/>
                <a:chExt cx="1872" cy="1152"/>
              </a:xfrm>
            </p:grpSpPr>
            <p:sp>
              <p:nvSpPr>
                <p:cNvPr id="18442" name="Rectangle 20"/>
                <p:cNvSpPr>
                  <a:spLocks noChangeArrowheads="1"/>
                </p:cNvSpPr>
                <p:nvPr/>
              </p:nvSpPr>
              <p:spPr bwMode="auto">
                <a:xfrm>
                  <a:off x="3456" y="2592"/>
                  <a:ext cx="43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CPU</a:t>
                  </a:r>
                </a:p>
              </p:txBody>
            </p:sp>
            <p:sp>
              <p:nvSpPr>
                <p:cNvPr id="18443" name="Rectangle 21"/>
                <p:cNvSpPr>
                  <a:spLocks noChangeArrowheads="1"/>
                </p:cNvSpPr>
                <p:nvPr/>
              </p:nvSpPr>
              <p:spPr bwMode="auto">
                <a:xfrm>
                  <a:off x="3984" y="2592"/>
                  <a:ext cx="480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DSP</a:t>
                  </a:r>
                </a:p>
              </p:txBody>
            </p:sp>
            <p:sp>
              <p:nvSpPr>
                <p:cNvPr id="18444" name="Rectangle 22"/>
                <p:cNvSpPr>
                  <a:spLocks noChangeArrowheads="1"/>
                </p:cNvSpPr>
                <p:nvPr/>
              </p:nvSpPr>
              <p:spPr bwMode="auto">
                <a:xfrm>
                  <a:off x="3456" y="3168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ME</a:t>
                  </a:r>
                </a:p>
              </p:txBody>
            </p:sp>
            <p:sp>
              <p:nvSpPr>
                <p:cNvPr id="18445" name="Rectangle 23"/>
                <p:cNvSpPr>
                  <a:spLocks noChangeArrowheads="1"/>
                </p:cNvSpPr>
                <p:nvPr/>
              </p:nvSpPr>
              <p:spPr bwMode="auto">
                <a:xfrm>
                  <a:off x="4032" y="3168"/>
                  <a:ext cx="528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memory</a:t>
                  </a:r>
                </a:p>
              </p:txBody>
            </p:sp>
            <p:sp>
              <p:nvSpPr>
                <p:cNvPr id="18446" name="Line 24"/>
                <p:cNvSpPr>
                  <a:spLocks noChangeShapeType="1"/>
                </p:cNvSpPr>
                <p:nvPr/>
              </p:nvSpPr>
              <p:spPr bwMode="auto">
                <a:xfrm>
                  <a:off x="3216" y="3024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447" name="Line 25"/>
                <p:cNvSpPr>
                  <a:spLocks noChangeShapeType="1"/>
                </p:cNvSpPr>
                <p:nvPr/>
              </p:nvSpPr>
              <p:spPr bwMode="auto">
                <a:xfrm>
                  <a:off x="3648" y="28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448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3744" y="302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449" name="Line 27"/>
                <p:cNvSpPr>
                  <a:spLocks noChangeShapeType="1"/>
                </p:cNvSpPr>
                <p:nvPr/>
              </p:nvSpPr>
              <p:spPr bwMode="auto">
                <a:xfrm>
                  <a:off x="4224" y="28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450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272" y="302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451" name="AutoShape 29"/>
                <p:cNvSpPr>
                  <a:spLocks noChangeArrowheads="1"/>
                </p:cNvSpPr>
                <p:nvPr/>
              </p:nvSpPr>
              <p:spPr bwMode="auto">
                <a:xfrm>
                  <a:off x="3072" y="2448"/>
                  <a:ext cx="1872" cy="1152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sp>
            <p:nvSpPr>
              <p:cNvPr id="18441" name="Text Box 30"/>
              <p:cNvSpPr txBox="1">
                <a:spLocks noChangeArrowheads="1"/>
              </p:cNvSpPr>
              <p:nvPr/>
            </p:nvSpPr>
            <p:spPr bwMode="auto">
              <a:xfrm>
                <a:off x="3446" y="2247"/>
                <a:ext cx="9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system-on-chip</a:t>
                </a:r>
              </a:p>
            </p:txBody>
          </p:sp>
        </p:grpSp>
        <p:sp>
          <p:nvSpPr>
            <p:cNvPr id="18439" name="AutoShape 31"/>
            <p:cNvSpPr>
              <a:spLocks noChangeArrowheads="1"/>
            </p:cNvSpPr>
            <p:nvPr/>
          </p:nvSpPr>
          <p:spPr bwMode="auto">
            <a:xfrm>
              <a:off x="2832" y="3024"/>
              <a:ext cx="336" cy="288"/>
            </a:xfrm>
            <a:prstGeom prst="rightArrow">
              <a:avLst>
                <a:gd name="adj1" fmla="val 50000"/>
                <a:gd name="adj2" fmla="val 291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18436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097087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in the SoC era, you have to design both hardware and software!</a:t>
            </a:r>
          </a:p>
          <a:p>
            <a:pPr eaLnBrk="1" hangingPunct="1"/>
            <a:r>
              <a:rPr lang="en-US" altLang="zh-TW" sz="2800" smtClean="0"/>
              <a:t>lots of SW works needs solid HW background</a:t>
            </a:r>
          </a:p>
          <a:p>
            <a:pPr lvl="1" eaLnBrk="1" hangingPunct="1"/>
            <a:r>
              <a:rPr lang="en-US" altLang="zh-TW" sz="2400" smtClean="0"/>
              <a:t>e.g. optimizing compiler design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make a cell-phone play video?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83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Step 1: put everything on the CPU as a software program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1219200" y="2895600"/>
            <a:ext cx="3352800" cy="2209800"/>
            <a:chOff x="768" y="1824"/>
            <a:chExt cx="2112" cy="1392"/>
          </a:xfrm>
        </p:grpSpPr>
        <p:sp>
          <p:nvSpPr>
            <p:cNvPr id="19469" name="Rectangle 5"/>
            <p:cNvSpPr>
              <a:spLocks noChangeArrowheads="1"/>
            </p:cNvSpPr>
            <p:nvPr/>
          </p:nvSpPr>
          <p:spPr bwMode="auto">
            <a:xfrm>
              <a:off x="1440" y="2304"/>
              <a:ext cx="67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motion</a:t>
              </a:r>
            </a:p>
            <a:p>
              <a:pPr algn="ctr" eaLnBrk="1" hangingPunct="1"/>
              <a:r>
                <a:rPr lang="en-US" altLang="zh-TW"/>
                <a:t>estimation</a:t>
              </a:r>
            </a:p>
          </p:txBody>
        </p:sp>
        <p:sp>
          <p:nvSpPr>
            <p:cNvPr id="19470" name="Line 6"/>
            <p:cNvSpPr>
              <a:spLocks noChangeShapeType="1"/>
            </p:cNvSpPr>
            <p:nvPr/>
          </p:nvSpPr>
          <p:spPr bwMode="auto">
            <a:xfrm>
              <a:off x="2112" y="244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1" name="Rectangle 7"/>
            <p:cNvSpPr>
              <a:spLocks noChangeArrowheads="1"/>
            </p:cNvSpPr>
            <p:nvPr/>
          </p:nvSpPr>
          <p:spPr bwMode="auto">
            <a:xfrm>
              <a:off x="2304" y="2304"/>
              <a:ext cx="33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DCT</a:t>
              </a:r>
            </a:p>
          </p:txBody>
        </p:sp>
        <p:sp>
          <p:nvSpPr>
            <p:cNvPr id="19472" name="Rectangle 8"/>
            <p:cNvSpPr>
              <a:spLocks noChangeArrowheads="1"/>
            </p:cNvSpPr>
            <p:nvPr/>
          </p:nvSpPr>
          <p:spPr bwMode="auto">
            <a:xfrm>
              <a:off x="2304" y="2784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Q</a:t>
              </a:r>
            </a:p>
          </p:txBody>
        </p:sp>
        <p:sp>
          <p:nvSpPr>
            <p:cNvPr id="19473" name="Rectangle 9"/>
            <p:cNvSpPr>
              <a:spLocks noChangeArrowheads="1"/>
            </p:cNvSpPr>
            <p:nvPr/>
          </p:nvSpPr>
          <p:spPr bwMode="auto">
            <a:xfrm>
              <a:off x="1584" y="2784"/>
              <a:ext cx="48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entropy</a:t>
              </a:r>
            </a:p>
            <a:p>
              <a:pPr algn="ctr" eaLnBrk="1" hangingPunct="1"/>
              <a:r>
                <a:rPr lang="en-US" altLang="zh-TW"/>
                <a:t>coding</a:t>
              </a:r>
            </a:p>
          </p:txBody>
        </p:sp>
        <p:sp>
          <p:nvSpPr>
            <p:cNvPr id="19474" name="Line 10"/>
            <p:cNvSpPr>
              <a:spLocks noChangeShapeType="1"/>
            </p:cNvSpPr>
            <p:nvPr/>
          </p:nvSpPr>
          <p:spPr bwMode="auto">
            <a:xfrm>
              <a:off x="2448" y="25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5" name="Line 11"/>
            <p:cNvSpPr>
              <a:spLocks noChangeShapeType="1"/>
            </p:cNvSpPr>
            <p:nvPr/>
          </p:nvSpPr>
          <p:spPr bwMode="auto">
            <a:xfrm flipH="1">
              <a:off x="2064" y="29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6" name="Line 12"/>
            <p:cNvSpPr>
              <a:spLocks noChangeShapeType="1"/>
            </p:cNvSpPr>
            <p:nvPr/>
          </p:nvSpPr>
          <p:spPr bwMode="auto">
            <a:xfrm>
              <a:off x="1152" y="24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77" name="Text Box 13"/>
            <p:cNvSpPr txBox="1">
              <a:spLocks noChangeArrowheads="1"/>
            </p:cNvSpPr>
            <p:nvPr/>
          </p:nvSpPr>
          <p:spPr bwMode="auto">
            <a:xfrm>
              <a:off x="806" y="2247"/>
              <a:ext cx="4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video</a:t>
              </a:r>
            </a:p>
            <a:p>
              <a:pPr eaLnBrk="1" hangingPunct="1"/>
              <a:r>
                <a:rPr lang="en-US" altLang="zh-TW"/>
                <a:t>frames</a:t>
              </a:r>
            </a:p>
          </p:txBody>
        </p:sp>
        <p:sp>
          <p:nvSpPr>
            <p:cNvPr id="19478" name="AutoShape 14"/>
            <p:cNvSpPr>
              <a:spLocks noChangeArrowheads="1"/>
            </p:cNvSpPr>
            <p:nvPr/>
          </p:nvSpPr>
          <p:spPr bwMode="auto">
            <a:xfrm>
              <a:off x="768" y="2112"/>
              <a:ext cx="2112" cy="1104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9479" name="Line 15"/>
            <p:cNvSpPr>
              <a:spLocks noChangeShapeType="1"/>
            </p:cNvSpPr>
            <p:nvPr/>
          </p:nvSpPr>
          <p:spPr bwMode="auto">
            <a:xfrm flipV="1">
              <a:off x="1824" y="25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80" name="Text Box 16"/>
            <p:cNvSpPr txBox="1">
              <a:spLocks noChangeArrowheads="1"/>
            </p:cNvSpPr>
            <p:nvPr/>
          </p:nvSpPr>
          <p:spPr bwMode="auto">
            <a:xfrm>
              <a:off x="902" y="1824"/>
              <a:ext cx="121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application algorithm</a:t>
              </a:r>
            </a:p>
          </p:txBody>
        </p:sp>
      </p:grpSp>
      <p:sp>
        <p:nvSpPr>
          <p:cNvPr id="19461" name="Rectangle 17"/>
          <p:cNvSpPr>
            <a:spLocks noChangeArrowheads="1"/>
          </p:cNvSpPr>
          <p:nvPr/>
        </p:nvSpPr>
        <p:spPr bwMode="auto">
          <a:xfrm>
            <a:off x="5562600" y="4953000"/>
            <a:ext cx="685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CPU</a:t>
            </a:r>
          </a:p>
        </p:txBody>
      </p:sp>
      <p:sp>
        <p:nvSpPr>
          <p:cNvPr id="19462" name="Rectangle 18"/>
          <p:cNvSpPr>
            <a:spLocks noChangeArrowheads="1"/>
          </p:cNvSpPr>
          <p:nvPr/>
        </p:nvSpPr>
        <p:spPr bwMode="auto">
          <a:xfrm>
            <a:off x="6477000" y="5867400"/>
            <a:ext cx="838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/>
              <a:t>memory</a:t>
            </a:r>
          </a:p>
        </p:txBody>
      </p:sp>
      <p:sp>
        <p:nvSpPr>
          <p:cNvPr id="19463" name="Line 19"/>
          <p:cNvSpPr>
            <a:spLocks noChangeShapeType="1"/>
          </p:cNvSpPr>
          <p:nvPr/>
        </p:nvSpPr>
        <p:spPr bwMode="auto">
          <a:xfrm>
            <a:off x="5181600" y="56388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4" name="Line 20"/>
          <p:cNvSpPr>
            <a:spLocks noChangeShapeType="1"/>
          </p:cNvSpPr>
          <p:nvPr/>
        </p:nvSpPr>
        <p:spPr bwMode="auto">
          <a:xfrm>
            <a:off x="5867400" y="541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5" name="Line 21"/>
          <p:cNvSpPr>
            <a:spLocks noChangeShapeType="1"/>
          </p:cNvSpPr>
          <p:nvPr/>
        </p:nvSpPr>
        <p:spPr bwMode="auto">
          <a:xfrm flipV="1">
            <a:off x="6858000" y="563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6" name="AutoShape 22"/>
          <p:cNvSpPr>
            <a:spLocks noChangeArrowheads="1"/>
          </p:cNvSpPr>
          <p:nvPr/>
        </p:nvSpPr>
        <p:spPr bwMode="auto">
          <a:xfrm>
            <a:off x="4953000" y="4724400"/>
            <a:ext cx="2971800" cy="1828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67" name="Text Box 23"/>
          <p:cNvSpPr txBox="1">
            <a:spLocks noChangeArrowheads="1"/>
          </p:cNvSpPr>
          <p:nvPr/>
        </p:nvSpPr>
        <p:spPr bwMode="auto">
          <a:xfrm>
            <a:off x="5089525" y="4267200"/>
            <a:ext cx="1441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system-on-chip</a:t>
            </a:r>
          </a:p>
        </p:txBody>
      </p:sp>
      <p:sp>
        <p:nvSpPr>
          <p:cNvPr id="19468" name="Line 24"/>
          <p:cNvSpPr>
            <a:spLocks noChangeShapeType="1"/>
          </p:cNvSpPr>
          <p:nvPr/>
        </p:nvSpPr>
        <p:spPr bwMode="auto">
          <a:xfrm>
            <a:off x="4572000" y="4572000"/>
            <a:ext cx="9906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make a cell-phone play video?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Step 2: put some specific hardware and move some tasks onto these hardware</a:t>
            </a:r>
          </a:p>
          <a:p>
            <a:pPr eaLnBrk="1" hangingPunct="1"/>
            <a:r>
              <a:rPr lang="en-US" altLang="zh-TW" smtClean="0"/>
              <a:t>do hardware specific program optimization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1371600" y="3657600"/>
            <a:ext cx="7086600" cy="2986088"/>
            <a:chOff x="864" y="2304"/>
            <a:chExt cx="4464" cy="1881"/>
          </a:xfrm>
        </p:grpSpPr>
        <p:grpSp>
          <p:nvGrpSpPr>
            <p:cNvPr id="20485" name="Group 5"/>
            <p:cNvGrpSpPr>
              <a:grpSpLocks/>
            </p:cNvGrpSpPr>
            <p:nvPr/>
          </p:nvGrpSpPr>
          <p:grpSpPr bwMode="auto">
            <a:xfrm>
              <a:off x="864" y="2304"/>
              <a:ext cx="2112" cy="1392"/>
              <a:chOff x="768" y="1824"/>
              <a:chExt cx="2112" cy="1392"/>
            </a:xfrm>
          </p:grpSpPr>
          <p:sp>
            <p:nvSpPr>
              <p:cNvPr id="20501" name="Rectangle 6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67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motion</a:t>
                </a:r>
              </a:p>
              <a:p>
                <a:pPr algn="ctr" eaLnBrk="1" hangingPunct="1"/>
                <a:r>
                  <a:rPr lang="en-US" altLang="zh-TW"/>
                  <a:t>estimation</a:t>
                </a:r>
              </a:p>
            </p:txBody>
          </p:sp>
          <p:sp>
            <p:nvSpPr>
              <p:cNvPr id="20502" name="Line 7"/>
              <p:cNvSpPr>
                <a:spLocks noChangeShapeType="1"/>
              </p:cNvSpPr>
              <p:nvPr/>
            </p:nvSpPr>
            <p:spPr bwMode="auto">
              <a:xfrm>
                <a:off x="2112" y="244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3" name="Rectangle 8"/>
              <p:cNvSpPr>
                <a:spLocks noChangeArrowheads="1"/>
              </p:cNvSpPr>
              <p:nvPr/>
            </p:nvSpPr>
            <p:spPr bwMode="auto">
              <a:xfrm>
                <a:off x="2304" y="2304"/>
                <a:ext cx="336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DCT</a:t>
                </a:r>
              </a:p>
            </p:txBody>
          </p:sp>
          <p:sp>
            <p:nvSpPr>
              <p:cNvPr id="20504" name="Rectangle 9"/>
              <p:cNvSpPr>
                <a:spLocks noChangeArrowheads="1"/>
              </p:cNvSpPr>
              <p:nvPr/>
            </p:nvSpPr>
            <p:spPr bwMode="auto">
              <a:xfrm>
                <a:off x="2304" y="2784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Q</a:t>
                </a:r>
              </a:p>
            </p:txBody>
          </p:sp>
          <p:sp>
            <p:nvSpPr>
              <p:cNvPr id="20505" name="Rectangle 10"/>
              <p:cNvSpPr>
                <a:spLocks noChangeArrowheads="1"/>
              </p:cNvSpPr>
              <p:nvPr/>
            </p:nvSpPr>
            <p:spPr bwMode="auto">
              <a:xfrm>
                <a:off x="1584" y="2784"/>
                <a:ext cx="48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entropy</a:t>
                </a:r>
              </a:p>
              <a:p>
                <a:pPr algn="ctr" eaLnBrk="1" hangingPunct="1"/>
                <a:r>
                  <a:rPr lang="en-US" altLang="zh-TW"/>
                  <a:t>coding</a:t>
                </a:r>
              </a:p>
            </p:txBody>
          </p:sp>
          <p:sp>
            <p:nvSpPr>
              <p:cNvPr id="20506" name="Line 11"/>
              <p:cNvSpPr>
                <a:spLocks noChangeShapeType="1"/>
              </p:cNvSpPr>
              <p:nvPr/>
            </p:nvSpPr>
            <p:spPr bwMode="auto">
              <a:xfrm>
                <a:off x="2448" y="25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7" name="Line 12"/>
              <p:cNvSpPr>
                <a:spLocks noChangeShapeType="1"/>
              </p:cNvSpPr>
              <p:nvPr/>
            </p:nvSpPr>
            <p:spPr bwMode="auto">
              <a:xfrm flipH="1">
                <a:off x="2064" y="29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8" name="Line 13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9" name="Text Box 14"/>
              <p:cNvSpPr txBox="1">
                <a:spLocks noChangeArrowheads="1"/>
              </p:cNvSpPr>
              <p:nvPr/>
            </p:nvSpPr>
            <p:spPr bwMode="auto">
              <a:xfrm>
                <a:off x="806" y="2247"/>
                <a:ext cx="466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video</a:t>
                </a:r>
              </a:p>
              <a:p>
                <a:pPr eaLnBrk="1" hangingPunct="1"/>
                <a:r>
                  <a:rPr lang="en-US" altLang="zh-TW"/>
                  <a:t>frames</a:t>
                </a:r>
              </a:p>
            </p:txBody>
          </p:sp>
          <p:sp>
            <p:nvSpPr>
              <p:cNvPr id="20510" name="AutoShape 15"/>
              <p:cNvSpPr>
                <a:spLocks noChangeArrowheads="1"/>
              </p:cNvSpPr>
              <p:nvPr/>
            </p:nvSpPr>
            <p:spPr bwMode="auto">
              <a:xfrm>
                <a:off x="768" y="2112"/>
                <a:ext cx="2112" cy="1104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20511" name="Line 16"/>
              <p:cNvSpPr>
                <a:spLocks noChangeShapeType="1"/>
              </p:cNvSpPr>
              <p:nvPr/>
            </p:nvSpPr>
            <p:spPr bwMode="auto">
              <a:xfrm flipV="1">
                <a:off x="1824" y="259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12" name="Text Box 17"/>
              <p:cNvSpPr txBox="1">
                <a:spLocks noChangeArrowheads="1"/>
              </p:cNvSpPr>
              <p:nvPr/>
            </p:nvSpPr>
            <p:spPr bwMode="auto">
              <a:xfrm>
                <a:off x="902" y="1824"/>
                <a:ext cx="121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application algorithm</a:t>
                </a:r>
              </a:p>
            </p:txBody>
          </p:sp>
        </p:grpSp>
        <p:grpSp>
          <p:nvGrpSpPr>
            <p:cNvPr id="20486" name="Group 18"/>
            <p:cNvGrpSpPr>
              <a:grpSpLocks/>
            </p:cNvGrpSpPr>
            <p:nvPr/>
          </p:nvGrpSpPr>
          <p:grpSpPr bwMode="auto">
            <a:xfrm>
              <a:off x="3456" y="2736"/>
              <a:ext cx="1872" cy="1449"/>
              <a:chOff x="3360" y="2247"/>
              <a:chExt cx="1872" cy="1449"/>
            </a:xfrm>
          </p:grpSpPr>
          <p:grpSp>
            <p:nvGrpSpPr>
              <p:cNvPr id="20489" name="Group 19"/>
              <p:cNvGrpSpPr>
                <a:grpSpLocks/>
              </p:cNvGrpSpPr>
              <p:nvPr/>
            </p:nvGrpSpPr>
            <p:grpSpPr bwMode="auto">
              <a:xfrm>
                <a:off x="3360" y="2544"/>
                <a:ext cx="1872" cy="1152"/>
                <a:chOff x="3072" y="2448"/>
                <a:chExt cx="1872" cy="1152"/>
              </a:xfrm>
            </p:grpSpPr>
            <p:sp>
              <p:nvSpPr>
                <p:cNvPr id="20491" name="Rectangle 20"/>
                <p:cNvSpPr>
                  <a:spLocks noChangeArrowheads="1"/>
                </p:cNvSpPr>
                <p:nvPr/>
              </p:nvSpPr>
              <p:spPr bwMode="auto">
                <a:xfrm>
                  <a:off x="3456" y="2592"/>
                  <a:ext cx="432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CPU</a:t>
                  </a:r>
                </a:p>
              </p:txBody>
            </p:sp>
            <p:sp>
              <p:nvSpPr>
                <p:cNvPr id="20492" name="Rectangle 21"/>
                <p:cNvSpPr>
                  <a:spLocks noChangeArrowheads="1"/>
                </p:cNvSpPr>
                <p:nvPr/>
              </p:nvSpPr>
              <p:spPr bwMode="auto">
                <a:xfrm>
                  <a:off x="3984" y="2592"/>
                  <a:ext cx="480" cy="2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DSP</a:t>
                  </a:r>
                </a:p>
              </p:txBody>
            </p:sp>
            <p:sp>
              <p:nvSpPr>
                <p:cNvPr id="20493" name="Rectangle 22"/>
                <p:cNvSpPr>
                  <a:spLocks noChangeArrowheads="1"/>
                </p:cNvSpPr>
                <p:nvPr/>
              </p:nvSpPr>
              <p:spPr bwMode="auto">
                <a:xfrm>
                  <a:off x="3456" y="3168"/>
                  <a:ext cx="480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ME</a:t>
                  </a:r>
                </a:p>
              </p:txBody>
            </p:sp>
            <p:sp>
              <p:nvSpPr>
                <p:cNvPr id="20494" name="Rectangle 23"/>
                <p:cNvSpPr>
                  <a:spLocks noChangeArrowheads="1"/>
                </p:cNvSpPr>
                <p:nvPr/>
              </p:nvSpPr>
              <p:spPr bwMode="auto">
                <a:xfrm>
                  <a:off x="4032" y="3168"/>
                  <a:ext cx="528" cy="33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/>
                    <a:t>memory</a:t>
                  </a:r>
                </a:p>
              </p:txBody>
            </p:sp>
            <p:sp>
              <p:nvSpPr>
                <p:cNvPr id="20495" name="Line 24"/>
                <p:cNvSpPr>
                  <a:spLocks noChangeShapeType="1"/>
                </p:cNvSpPr>
                <p:nvPr/>
              </p:nvSpPr>
              <p:spPr bwMode="auto">
                <a:xfrm>
                  <a:off x="3216" y="3024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496" name="Line 25"/>
                <p:cNvSpPr>
                  <a:spLocks noChangeShapeType="1"/>
                </p:cNvSpPr>
                <p:nvPr/>
              </p:nvSpPr>
              <p:spPr bwMode="auto">
                <a:xfrm>
                  <a:off x="3648" y="28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497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3744" y="302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498" name="Line 27"/>
                <p:cNvSpPr>
                  <a:spLocks noChangeShapeType="1"/>
                </p:cNvSpPr>
                <p:nvPr/>
              </p:nvSpPr>
              <p:spPr bwMode="auto">
                <a:xfrm>
                  <a:off x="4224" y="288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499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272" y="302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500" name="AutoShape 29"/>
                <p:cNvSpPr>
                  <a:spLocks noChangeArrowheads="1"/>
                </p:cNvSpPr>
                <p:nvPr/>
              </p:nvSpPr>
              <p:spPr bwMode="auto">
                <a:xfrm>
                  <a:off x="3072" y="2448"/>
                  <a:ext cx="1872" cy="1152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sp>
            <p:nvSpPr>
              <p:cNvPr id="20490" name="Text Box 30"/>
              <p:cNvSpPr txBox="1">
                <a:spLocks noChangeArrowheads="1"/>
              </p:cNvSpPr>
              <p:nvPr/>
            </p:nvSpPr>
            <p:spPr bwMode="auto">
              <a:xfrm>
                <a:off x="3446" y="2247"/>
                <a:ext cx="9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system-on-chip</a:t>
                </a:r>
              </a:p>
            </p:txBody>
          </p:sp>
        </p:grpSp>
        <p:sp>
          <p:nvSpPr>
            <p:cNvPr id="20487" name="Line 31"/>
            <p:cNvSpPr>
              <a:spLocks noChangeShapeType="1"/>
            </p:cNvSpPr>
            <p:nvPr/>
          </p:nvSpPr>
          <p:spPr bwMode="auto">
            <a:xfrm>
              <a:off x="2688" y="2880"/>
              <a:ext cx="1824" cy="38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88" name="Line 32"/>
            <p:cNvSpPr>
              <a:spLocks noChangeShapeType="1"/>
            </p:cNvSpPr>
            <p:nvPr/>
          </p:nvSpPr>
          <p:spPr bwMode="auto">
            <a:xfrm>
              <a:off x="2112" y="3024"/>
              <a:ext cx="1872" cy="86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 typical </a:t>
            </a:r>
            <a:r>
              <a:rPr lang="en-US" altLang="zh-TW" dirty="0" err="1" smtClean="0"/>
              <a:t>SoC</a:t>
            </a:r>
            <a:r>
              <a:rPr lang="en-US" altLang="zh-TW" dirty="0" smtClean="0"/>
              <a:t>: Qualcomm Snapdragon 845</a:t>
            </a:r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514600"/>
            <a:ext cx="8128000" cy="3289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a computer architect do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981200"/>
            <a:ext cx="7772400" cy="954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vertical integration of a computer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from semiconductor to application program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2209800" y="3048000"/>
            <a:ext cx="4598988" cy="3308350"/>
            <a:chOff x="1392" y="1920"/>
            <a:chExt cx="2897" cy="2084"/>
          </a:xfrm>
        </p:grpSpPr>
        <p:grpSp>
          <p:nvGrpSpPr>
            <p:cNvPr id="22533" name="Group 5"/>
            <p:cNvGrpSpPr>
              <a:grpSpLocks/>
            </p:cNvGrpSpPr>
            <p:nvPr/>
          </p:nvGrpSpPr>
          <p:grpSpPr bwMode="auto">
            <a:xfrm>
              <a:off x="1392" y="2160"/>
              <a:ext cx="2256" cy="1728"/>
              <a:chOff x="1392" y="2304"/>
              <a:chExt cx="2256" cy="1728"/>
            </a:xfrm>
          </p:grpSpPr>
          <p:sp>
            <p:nvSpPr>
              <p:cNvPr id="22538" name="Rectangle 6"/>
              <p:cNvSpPr>
                <a:spLocks noChangeArrowheads="1"/>
              </p:cNvSpPr>
              <p:nvPr/>
            </p:nvSpPr>
            <p:spPr bwMode="auto">
              <a:xfrm>
                <a:off x="1392" y="3744"/>
                <a:ext cx="2256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physical level design</a:t>
                </a:r>
              </a:p>
            </p:txBody>
          </p:sp>
          <p:sp>
            <p:nvSpPr>
              <p:cNvPr id="22539" name="Rectangle 7"/>
              <p:cNvSpPr>
                <a:spLocks noChangeArrowheads="1"/>
              </p:cNvSpPr>
              <p:nvPr/>
            </p:nvSpPr>
            <p:spPr bwMode="auto">
              <a:xfrm>
                <a:off x="1392" y="3504"/>
                <a:ext cx="225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circuit-level design</a:t>
                </a:r>
              </a:p>
            </p:txBody>
          </p:sp>
          <p:sp>
            <p:nvSpPr>
              <p:cNvPr id="22540" name="Rectangle 8"/>
              <p:cNvSpPr>
                <a:spLocks noChangeArrowheads="1"/>
              </p:cNvSpPr>
              <p:nvPr/>
            </p:nvSpPr>
            <p:spPr bwMode="auto">
              <a:xfrm>
                <a:off x="1392" y="3216"/>
                <a:ext cx="2256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RTL &amp; gate-level design</a:t>
                </a:r>
              </a:p>
            </p:txBody>
          </p:sp>
          <p:sp>
            <p:nvSpPr>
              <p:cNvPr id="22541" name="Rectangle 9"/>
              <p:cNvSpPr>
                <a:spLocks noChangeArrowheads="1"/>
              </p:cNvSpPr>
              <p:nvPr/>
            </p:nvSpPr>
            <p:spPr bwMode="auto">
              <a:xfrm>
                <a:off x="1392" y="2928"/>
                <a:ext cx="2256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architecture design</a:t>
                </a:r>
              </a:p>
            </p:txBody>
          </p:sp>
          <p:sp>
            <p:nvSpPr>
              <p:cNvPr id="22542" name="Rectangle 10"/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960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operating system</a:t>
                </a:r>
              </a:p>
            </p:txBody>
          </p:sp>
          <p:sp>
            <p:nvSpPr>
              <p:cNvPr id="22543" name="Rectangle 11"/>
              <p:cNvSpPr>
                <a:spLocks noChangeArrowheads="1"/>
              </p:cNvSpPr>
              <p:nvPr/>
            </p:nvSpPr>
            <p:spPr bwMode="auto">
              <a:xfrm>
                <a:off x="2352" y="2640"/>
                <a:ext cx="1296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optimizing compiler</a:t>
                </a:r>
              </a:p>
            </p:txBody>
          </p:sp>
          <p:sp>
            <p:nvSpPr>
              <p:cNvPr id="22544" name="Rectangle 12"/>
              <p:cNvSpPr>
                <a:spLocks noChangeArrowheads="1"/>
              </p:cNvSpPr>
              <p:nvPr/>
            </p:nvSpPr>
            <p:spPr bwMode="auto">
              <a:xfrm>
                <a:off x="1392" y="2304"/>
                <a:ext cx="2256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application program</a:t>
                </a:r>
              </a:p>
            </p:txBody>
          </p:sp>
        </p:grpSp>
        <p:sp>
          <p:nvSpPr>
            <p:cNvPr id="22534" name="Line 13"/>
            <p:cNvSpPr>
              <a:spLocks noChangeShapeType="1"/>
            </p:cNvSpPr>
            <p:nvPr/>
          </p:nvSpPr>
          <p:spPr bwMode="auto">
            <a:xfrm flipV="1">
              <a:off x="3888" y="22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35" name="Text Box 14"/>
            <p:cNvSpPr txBox="1">
              <a:spLocks noChangeArrowheads="1"/>
            </p:cNvSpPr>
            <p:nvPr/>
          </p:nvSpPr>
          <p:spPr bwMode="auto">
            <a:xfrm>
              <a:off x="3648" y="1920"/>
              <a:ext cx="5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software</a:t>
              </a:r>
            </a:p>
          </p:txBody>
        </p:sp>
        <p:sp>
          <p:nvSpPr>
            <p:cNvPr id="22536" name="Line 15"/>
            <p:cNvSpPr>
              <a:spLocks noChangeShapeType="1"/>
            </p:cNvSpPr>
            <p:nvPr/>
          </p:nvSpPr>
          <p:spPr bwMode="auto">
            <a:xfrm>
              <a:off x="3936" y="35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37" name="Text Box 16"/>
            <p:cNvSpPr txBox="1">
              <a:spLocks noChangeArrowheads="1"/>
            </p:cNvSpPr>
            <p:nvPr/>
          </p:nvSpPr>
          <p:spPr bwMode="auto">
            <a:xfrm>
              <a:off x="3696" y="3792"/>
              <a:ext cx="5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hardware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Think of this problem after your finish the course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Consider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fast Fourier transform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discrete cosine transform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image recognition through convolution neural network</a:t>
            </a: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What’s the most efficient way to realize the transform?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speed, area, power consumption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which part hardware? which part software?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Part 00 of this course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review all what you have learned in</a:t>
            </a:r>
          </a:p>
          <a:p>
            <a:pPr lvl="1" eaLnBrk="1" hangingPunct="1"/>
            <a:r>
              <a:rPr lang="en-US" altLang="zh-TW" smtClean="0"/>
              <a:t>digital circuit</a:t>
            </a:r>
          </a:p>
          <a:p>
            <a:pPr lvl="1" eaLnBrk="1" hangingPunct="1"/>
            <a:r>
              <a:rPr lang="en-US" altLang="zh-TW" smtClean="0"/>
              <a:t>computer organization/architecture</a:t>
            </a:r>
          </a:p>
          <a:p>
            <a:pPr lvl="1" eaLnBrk="1" hangingPunct="1"/>
            <a:r>
              <a:rPr lang="en-US" altLang="zh-TW" smtClean="0"/>
              <a:t>electronics</a:t>
            </a:r>
          </a:p>
          <a:p>
            <a:pPr eaLnBrk="1" hangingPunct="1"/>
            <a:r>
              <a:rPr lang="en-US" altLang="zh-TW" smtClean="0"/>
              <a:t>guide you to build your first chip</a:t>
            </a:r>
          </a:p>
          <a:p>
            <a:pPr lvl="1" eaLnBrk="1" hangingPunct="1"/>
            <a:r>
              <a:rPr lang="en-US" altLang="zh-TW" smtClean="0"/>
              <a:t>Lab 01: design and synthesize a simple accumulator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IC industry in Taiwan</a:t>
            </a: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609600" y="2895600"/>
            <a:ext cx="2819400" cy="2743200"/>
            <a:chOff x="1776" y="1584"/>
            <a:chExt cx="1776" cy="1728"/>
          </a:xfrm>
        </p:grpSpPr>
        <p:sp>
          <p:nvSpPr>
            <p:cNvPr id="24585" name="Rectangle 4"/>
            <p:cNvSpPr>
              <a:spLocks noChangeArrowheads="1"/>
            </p:cNvSpPr>
            <p:nvPr/>
          </p:nvSpPr>
          <p:spPr bwMode="auto">
            <a:xfrm>
              <a:off x="1776" y="1584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ESL design</a:t>
              </a:r>
            </a:p>
            <a:p>
              <a:pPr algn="ctr" eaLnBrk="1" hangingPunct="1"/>
              <a:r>
                <a:rPr lang="en-US" altLang="zh-TW"/>
                <a:t>(Electronic System Level)</a:t>
              </a:r>
            </a:p>
          </p:txBody>
        </p:sp>
        <p:sp>
          <p:nvSpPr>
            <p:cNvPr id="24586" name="Rectangle 5"/>
            <p:cNvSpPr>
              <a:spLocks noChangeArrowheads="1"/>
            </p:cNvSpPr>
            <p:nvPr/>
          </p:nvSpPr>
          <p:spPr bwMode="auto">
            <a:xfrm>
              <a:off x="1776" y="1920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RTL design</a:t>
              </a:r>
            </a:p>
            <a:p>
              <a:pPr algn="ctr" eaLnBrk="1" hangingPunct="1"/>
              <a:r>
                <a:rPr lang="en-US" altLang="zh-TW"/>
                <a:t>(Register Transfer Level)</a:t>
              </a:r>
            </a:p>
          </p:txBody>
        </p:sp>
        <p:sp>
          <p:nvSpPr>
            <p:cNvPr id="24587" name="Rectangle 6"/>
            <p:cNvSpPr>
              <a:spLocks noChangeArrowheads="1"/>
            </p:cNvSpPr>
            <p:nvPr/>
          </p:nvSpPr>
          <p:spPr bwMode="auto">
            <a:xfrm>
              <a:off x="1776" y="225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gate-level design</a:t>
              </a:r>
            </a:p>
          </p:txBody>
        </p:sp>
        <p:sp>
          <p:nvSpPr>
            <p:cNvPr id="24588" name="Rectangle 7"/>
            <p:cNvSpPr>
              <a:spLocks noChangeArrowheads="1"/>
            </p:cNvSpPr>
            <p:nvPr/>
          </p:nvSpPr>
          <p:spPr bwMode="auto">
            <a:xfrm>
              <a:off x="1776" y="2592"/>
              <a:ext cx="177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circuit-level design</a:t>
              </a:r>
            </a:p>
            <a:p>
              <a:pPr algn="ctr" eaLnBrk="1" hangingPunct="1"/>
              <a:r>
                <a:rPr lang="en-US" altLang="zh-TW"/>
                <a:t>(transistor-level)</a:t>
              </a:r>
            </a:p>
          </p:txBody>
        </p:sp>
        <p:sp>
          <p:nvSpPr>
            <p:cNvPr id="24589" name="Rectangle 8"/>
            <p:cNvSpPr>
              <a:spLocks noChangeArrowheads="1"/>
            </p:cNvSpPr>
            <p:nvPr/>
          </p:nvSpPr>
          <p:spPr bwMode="auto">
            <a:xfrm>
              <a:off x="1776" y="297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physical layout</a:t>
              </a:r>
            </a:p>
          </p:txBody>
        </p:sp>
      </p:grpSp>
      <p:sp>
        <p:nvSpPr>
          <p:cNvPr id="24580" name="Line 9"/>
          <p:cNvSpPr>
            <a:spLocks noChangeShapeType="1"/>
          </p:cNvSpPr>
          <p:nvPr/>
        </p:nvSpPr>
        <p:spPr bwMode="auto">
          <a:xfrm flipV="1">
            <a:off x="381000" y="5638800"/>
            <a:ext cx="6705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1" name="Line 10"/>
          <p:cNvSpPr>
            <a:spLocks noChangeShapeType="1"/>
          </p:cNvSpPr>
          <p:nvPr/>
        </p:nvSpPr>
        <p:spPr bwMode="auto">
          <a:xfrm>
            <a:off x="3429000" y="449580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2" name="Text Box 11"/>
          <p:cNvSpPr txBox="1">
            <a:spLocks noChangeArrowheads="1"/>
          </p:cNvSpPr>
          <p:nvPr/>
        </p:nvSpPr>
        <p:spPr bwMode="auto">
          <a:xfrm>
            <a:off x="3581400" y="5867400"/>
            <a:ext cx="3541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chemeClr val="tx2"/>
                </a:solidFill>
              </a:rPr>
              <a:t>manufacture: </a:t>
            </a:r>
            <a:r>
              <a:rPr lang="zh-TW" altLang="en-US" sz="2400">
                <a:solidFill>
                  <a:schemeClr val="tx2"/>
                </a:solidFill>
              </a:rPr>
              <a:t>台積電</a:t>
            </a:r>
            <a:r>
              <a:rPr lang="en-US" altLang="zh-TW" sz="2400">
                <a:solidFill>
                  <a:schemeClr val="tx2"/>
                </a:solidFill>
              </a:rPr>
              <a:t>, </a:t>
            </a:r>
            <a:r>
              <a:rPr lang="zh-TW" altLang="en-US" sz="2400">
                <a:solidFill>
                  <a:schemeClr val="tx2"/>
                </a:solidFill>
              </a:rPr>
              <a:t>聯電</a:t>
            </a:r>
          </a:p>
        </p:txBody>
      </p:sp>
      <p:sp>
        <p:nvSpPr>
          <p:cNvPr id="24583" name="Text Box 12"/>
          <p:cNvSpPr txBox="1">
            <a:spLocks noChangeArrowheads="1"/>
          </p:cNvSpPr>
          <p:nvPr/>
        </p:nvSpPr>
        <p:spPr bwMode="auto">
          <a:xfrm>
            <a:off x="3581400" y="4800600"/>
            <a:ext cx="3449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chemeClr val="tx2"/>
                </a:solidFill>
              </a:rPr>
              <a:t>design service: </a:t>
            </a:r>
            <a:r>
              <a:rPr lang="zh-TW" altLang="en-US" sz="2400">
                <a:solidFill>
                  <a:schemeClr val="tx2"/>
                </a:solidFill>
              </a:rPr>
              <a:t>創鈺</a:t>
            </a:r>
            <a:r>
              <a:rPr lang="en-US" altLang="zh-TW" sz="2400">
                <a:solidFill>
                  <a:schemeClr val="tx2"/>
                </a:solidFill>
              </a:rPr>
              <a:t>, </a:t>
            </a:r>
            <a:r>
              <a:rPr lang="zh-TW" altLang="en-US" sz="2400">
                <a:solidFill>
                  <a:schemeClr val="tx2"/>
                </a:solidFill>
              </a:rPr>
              <a:t>智源</a:t>
            </a:r>
          </a:p>
        </p:txBody>
      </p:sp>
      <p:sp>
        <p:nvSpPr>
          <p:cNvPr id="24584" name="Text Box 13"/>
          <p:cNvSpPr txBox="1">
            <a:spLocks noChangeArrowheads="1"/>
          </p:cNvSpPr>
          <p:nvPr/>
        </p:nvSpPr>
        <p:spPr bwMode="auto">
          <a:xfrm>
            <a:off x="3657600" y="3429000"/>
            <a:ext cx="515302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chemeClr val="tx2"/>
                </a:solidFill>
              </a:rPr>
              <a:t>design house: </a:t>
            </a:r>
            <a:r>
              <a:rPr lang="zh-TW" altLang="en-US" sz="2400">
                <a:solidFill>
                  <a:schemeClr val="tx2"/>
                </a:solidFill>
              </a:rPr>
              <a:t>聯發科</a:t>
            </a:r>
            <a:r>
              <a:rPr lang="en-US" altLang="zh-TW" sz="2400">
                <a:solidFill>
                  <a:schemeClr val="tx2"/>
                </a:solidFill>
              </a:rPr>
              <a:t>, etc.…</a:t>
            </a:r>
          </a:p>
          <a:p>
            <a:pPr eaLnBrk="1" hangingPunct="1"/>
            <a:r>
              <a:rPr lang="en-US" altLang="zh-TW" sz="2400">
                <a:solidFill>
                  <a:schemeClr val="tx2"/>
                </a:solidFill>
              </a:rPr>
              <a:t>IP supplier: ARM, CEVA, </a:t>
            </a:r>
            <a:r>
              <a:rPr lang="zh-TW" altLang="en-US" sz="2400">
                <a:solidFill>
                  <a:schemeClr val="tx2"/>
                </a:solidFill>
              </a:rPr>
              <a:t>晶心 </a:t>
            </a:r>
            <a:r>
              <a:rPr lang="en-US" altLang="zh-TW" sz="2400">
                <a:solidFill>
                  <a:schemeClr val="tx2"/>
                </a:solidFill>
              </a:rPr>
              <a:t>(Andes)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Coming Up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55626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Part A: </a:t>
            </a:r>
            <a:r>
              <a:rPr lang="en-US" altLang="zh-TW" sz="2800" dirty="0" smtClean="0"/>
              <a:t>RTL design revisited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Part B: </a:t>
            </a:r>
            <a:r>
              <a:rPr lang="en-US" altLang="zh-TW" sz="2800" dirty="0" smtClean="0"/>
              <a:t>How we realize this flow?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use of EDA tools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Lab 01: a simple accumulator </a:t>
            </a:r>
            <a:r>
              <a:rPr lang="en-US" altLang="zh-TW" sz="2800" dirty="0" smtClean="0"/>
              <a:t>chip</a:t>
            </a:r>
            <a:endParaRPr lang="en-US" altLang="zh-TW" sz="2800" dirty="0" smtClean="0"/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5943600" y="2743200"/>
            <a:ext cx="2819400" cy="2743200"/>
            <a:chOff x="1776" y="1584"/>
            <a:chExt cx="1776" cy="1728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1776" y="1584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ESL design</a:t>
              </a:r>
            </a:p>
            <a:p>
              <a:pPr algn="ctr" eaLnBrk="1" hangingPunct="1"/>
              <a:r>
                <a:rPr lang="en-US" altLang="zh-TW"/>
                <a:t>(Electronic System Level)</a:t>
              </a:r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1776" y="1920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RTL design</a:t>
              </a:r>
            </a:p>
            <a:p>
              <a:pPr algn="ctr" eaLnBrk="1" hangingPunct="1"/>
              <a:r>
                <a:rPr lang="en-US" altLang="zh-TW"/>
                <a:t>(Register Transfer Level)</a:t>
              </a:r>
            </a:p>
          </p:txBody>
        </p:sp>
        <p:sp>
          <p:nvSpPr>
            <p:cNvPr id="25607" name="Rectangle 7"/>
            <p:cNvSpPr>
              <a:spLocks noChangeArrowheads="1"/>
            </p:cNvSpPr>
            <p:nvPr/>
          </p:nvSpPr>
          <p:spPr bwMode="auto">
            <a:xfrm>
              <a:off x="1776" y="225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gate-level design</a:t>
              </a:r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1776" y="2592"/>
              <a:ext cx="177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circuit-level design</a:t>
              </a:r>
            </a:p>
            <a:p>
              <a:pPr algn="ctr" eaLnBrk="1" hangingPunct="1"/>
              <a:r>
                <a:rPr lang="en-US" altLang="zh-TW"/>
                <a:t>(transistor-level)</a:t>
              </a:r>
            </a:p>
          </p:txBody>
        </p:sp>
        <p:sp>
          <p:nvSpPr>
            <p:cNvPr id="25609" name="Rectangle 9"/>
            <p:cNvSpPr>
              <a:spLocks noChangeArrowheads="1"/>
            </p:cNvSpPr>
            <p:nvPr/>
          </p:nvSpPr>
          <p:spPr bwMode="auto">
            <a:xfrm>
              <a:off x="1776" y="297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physical layout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Today’s Goal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03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Review all the hardware courses you have taken in CSIE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685800" y="3581400"/>
            <a:ext cx="2819400" cy="2743200"/>
            <a:chOff x="1776" y="1584"/>
            <a:chExt cx="1776" cy="1728"/>
          </a:xfrm>
        </p:grpSpPr>
        <p:sp>
          <p:nvSpPr>
            <p:cNvPr id="7179" name="Rectangle 5"/>
            <p:cNvSpPr>
              <a:spLocks noChangeArrowheads="1"/>
            </p:cNvSpPr>
            <p:nvPr/>
          </p:nvSpPr>
          <p:spPr bwMode="auto">
            <a:xfrm>
              <a:off x="1776" y="1584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ESL design</a:t>
              </a:r>
            </a:p>
            <a:p>
              <a:pPr algn="ctr" eaLnBrk="1" hangingPunct="1"/>
              <a:r>
                <a:rPr lang="en-US" altLang="zh-TW"/>
                <a:t>(Electronic System Level)</a:t>
              </a:r>
            </a:p>
          </p:txBody>
        </p:sp>
        <p:sp>
          <p:nvSpPr>
            <p:cNvPr id="7180" name="Rectangle 6"/>
            <p:cNvSpPr>
              <a:spLocks noChangeArrowheads="1"/>
            </p:cNvSpPr>
            <p:nvPr/>
          </p:nvSpPr>
          <p:spPr bwMode="auto">
            <a:xfrm>
              <a:off x="1776" y="1920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RTL design</a:t>
              </a:r>
            </a:p>
            <a:p>
              <a:pPr algn="ctr" eaLnBrk="1" hangingPunct="1"/>
              <a:r>
                <a:rPr lang="en-US" altLang="zh-TW"/>
                <a:t>(Register Transfer Level)</a:t>
              </a:r>
            </a:p>
          </p:txBody>
        </p:sp>
        <p:sp>
          <p:nvSpPr>
            <p:cNvPr id="7181" name="Rectangle 7"/>
            <p:cNvSpPr>
              <a:spLocks noChangeArrowheads="1"/>
            </p:cNvSpPr>
            <p:nvPr/>
          </p:nvSpPr>
          <p:spPr bwMode="auto">
            <a:xfrm>
              <a:off x="1776" y="225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gate-level design</a:t>
              </a:r>
            </a:p>
          </p:txBody>
        </p:sp>
        <p:sp>
          <p:nvSpPr>
            <p:cNvPr id="7182" name="Rectangle 8"/>
            <p:cNvSpPr>
              <a:spLocks noChangeArrowheads="1"/>
            </p:cNvSpPr>
            <p:nvPr/>
          </p:nvSpPr>
          <p:spPr bwMode="auto">
            <a:xfrm>
              <a:off x="1776" y="2592"/>
              <a:ext cx="177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circuit-level design</a:t>
              </a:r>
            </a:p>
            <a:p>
              <a:pPr algn="ctr" eaLnBrk="1" hangingPunct="1"/>
              <a:r>
                <a:rPr lang="en-US" altLang="zh-TW"/>
                <a:t>(transistor-level)</a:t>
              </a:r>
            </a:p>
          </p:txBody>
        </p:sp>
        <p:sp>
          <p:nvSpPr>
            <p:cNvPr id="7183" name="Rectangle 9"/>
            <p:cNvSpPr>
              <a:spLocks noChangeArrowheads="1"/>
            </p:cNvSpPr>
            <p:nvPr/>
          </p:nvSpPr>
          <p:spPr bwMode="auto">
            <a:xfrm>
              <a:off x="1776" y="297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physical layout</a:t>
              </a:r>
            </a:p>
          </p:txBody>
        </p:sp>
      </p:grpSp>
      <p:sp>
        <p:nvSpPr>
          <p:cNvPr id="7173" name="Text Box 10"/>
          <p:cNvSpPr txBox="1">
            <a:spLocks noChangeArrowheads="1"/>
          </p:cNvSpPr>
          <p:nvPr/>
        </p:nvSpPr>
        <p:spPr bwMode="auto">
          <a:xfrm>
            <a:off x="3581400" y="3886200"/>
            <a:ext cx="2400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/>
              <a:t>computer architecture</a:t>
            </a:r>
          </a:p>
        </p:txBody>
      </p:sp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6096000" y="3657600"/>
            <a:ext cx="2400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/>
              <a:t>advanced</a:t>
            </a:r>
          </a:p>
          <a:p>
            <a:pPr eaLnBrk="1" hangingPunct="1"/>
            <a:r>
              <a:rPr lang="en-US" altLang="zh-TW" sz="2000"/>
              <a:t>computer architecture</a:t>
            </a:r>
          </a:p>
        </p:txBody>
      </p:sp>
      <p:sp>
        <p:nvSpPr>
          <p:cNvPr id="7175" name="Text Box 12"/>
          <p:cNvSpPr txBox="1">
            <a:spLocks noChangeArrowheads="1"/>
          </p:cNvSpPr>
          <p:nvPr/>
        </p:nvSpPr>
        <p:spPr bwMode="auto">
          <a:xfrm>
            <a:off x="3733800" y="3352800"/>
            <a:ext cx="3036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/>
              <a:t>hardware/software codesign</a:t>
            </a:r>
          </a:p>
        </p:txBody>
      </p:sp>
      <p:sp>
        <p:nvSpPr>
          <p:cNvPr id="7176" name="Text Box 13"/>
          <p:cNvSpPr txBox="1">
            <a:spLocks noChangeArrowheads="1"/>
          </p:cNvSpPr>
          <p:nvPr/>
        </p:nvSpPr>
        <p:spPr bwMode="auto">
          <a:xfrm>
            <a:off x="3657600" y="4141788"/>
            <a:ext cx="293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400"/>
              <a:t>computer organization</a:t>
            </a:r>
          </a:p>
        </p:txBody>
      </p:sp>
      <p:sp>
        <p:nvSpPr>
          <p:cNvPr id="7177" name="Text Box 14"/>
          <p:cNvSpPr txBox="1">
            <a:spLocks noChangeArrowheads="1"/>
          </p:cNvSpPr>
          <p:nvPr/>
        </p:nvSpPr>
        <p:spPr bwMode="auto">
          <a:xfrm>
            <a:off x="3733800" y="4752975"/>
            <a:ext cx="1539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/>
              <a:t>digital circuit</a:t>
            </a:r>
          </a:p>
        </p:txBody>
      </p:sp>
      <p:sp>
        <p:nvSpPr>
          <p:cNvPr id="7178" name="Text Box 15"/>
          <p:cNvSpPr txBox="1">
            <a:spLocks noChangeArrowheads="1"/>
          </p:cNvSpPr>
          <p:nvPr/>
        </p:nvSpPr>
        <p:spPr bwMode="auto">
          <a:xfrm>
            <a:off x="3733800" y="5638800"/>
            <a:ext cx="1281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/>
              <a:t>electronics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make a (digital) chip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VLSI Design Flow in SoC Era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5181600" y="2971800"/>
            <a:ext cx="2819400" cy="2743200"/>
            <a:chOff x="1776" y="1584"/>
            <a:chExt cx="1776" cy="1728"/>
          </a:xfrm>
        </p:grpSpPr>
        <p:sp>
          <p:nvSpPr>
            <p:cNvPr id="9225" name="Rectangle 4"/>
            <p:cNvSpPr>
              <a:spLocks noChangeArrowheads="1"/>
            </p:cNvSpPr>
            <p:nvPr/>
          </p:nvSpPr>
          <p:spPr bwMode="auto">
            <a:xfrm>
              <a:off x="1776" y="1584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ESL design</a:t>
              </a:r>
            </a:p>
            <a:p>
              <a:pPr algn="ctr" eaLnBrk="1" hangingPunct="1"/>
              <a:r>
                <a:rPr lang="en-US" altLang="zh-TW"/>
                <a:t>(Electronic System Level)</a:t>
              </a:r>
            </a:p>
          </p:txBody>
        </p:sp>
        <p:sp>
          <p:nvSpPr>
            <p:cNvPr id="9226" name="Rectangle 5"/>
            <p:cNvSpPr>
              <a:spLocks noChangeArrowheads="1"/>
            </p:cNvSpPr>
            <p:nvPr/>
          </p:nvSpPr>
          <p:spPr bwMode="auto">
            <a:xfrm>
              <a:off x="1776" y="1920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RTL design</a:t>
              </a:r>
            </a:p>
            <a:p>
              <a:pPr algn="ctr" eaLnBrk="1" hangingPunct="1"/>
              <a:r>
                <a:rPr lang="en-US" altLang="zh-TW"/>
                <a:t>(Register Transfer Level)</a:t>
              </a:r>
            </a:p>
          </p:txBody>
        </p:sp>
        <p:sp>
          <p:nvSpPr>
            <p:cNvPr id="9227" name="Rectangle 6"/>
            <p:cNvSpPr>
              <a:spLocks noChangeArrowheads="1"/>
            </p:cNvSpPr>
            <p:nvPr/>
          </p:nvSpPr>
          <p:spPr bwMode="auto">
            <a:xfrm>
              <a:off x="1776" y="225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gate-level design</a:t>
              </a:r>
            </a:p>
          </p:txBody>
        </p:sp>
        <p:sp>
          <p:nvSpPr>
            <p:cNvPr id="9228" name="Rectangle 7"/>
            <p:cNvSpPr>
              <a:spLocks noChangeArrowheads="1"/>
            </p:cNvSpPr>
            <p:nvPr/>
          </p:nvSpPr>
          <p:spPr bwMode="auto">
            <a:xfrm>
              <a:off x="1776" y="2592"/>
              <a:ext cx="177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circuit-level design</a:t>
              </a:r>
            </a:p>
            <a:p>
              <a:pPr algn="ctr" eaLnBrk="1" hangingPunct="1"/>
              <a:r>
                <a:rPr lang="en-US" altLang="zh-TW"/>
                <a:t>(transistor-level)</a:t>
              </a:r>
            </a:p>
          </p:txBody>
        </p:sp>
        <p:sp>
          <p:nvSpPr>
            <p:cNvPr id="9229" name="Rectangle 8"/>
            <p:cNvSpPr>
              <a:spLocks noChangeArrowheads="1"/>
            </p:cNvSpPr>
            <p:nvPr/>
          </p:nvSpPr>
          <p:spPr bwMode="auto">
            <a:xfrm>
              <a:off x="1776" y="297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physical layout</a:t>
              </a:r>
            </a:p>
          </p:txBody>
        </p:sp>
      </p:grpSp>
      <p:pic>
        <p:nvPicPr>
          <p:cNvPr id="922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2308225" cy="153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221" name="AutoShape 10"/>
          <p:cNvCxnSpPr>
            <a:cxnSpLocks noChangeShapeType="1"/>
            <a:stCxn id="9220" idx="3"/>
            <a:endCxn id="9225" idx="0"/>
          </p:cNvCxnSpPr>
          <p:nvPr/>
        </p:nvCxnSpPr>
        <p:spPr bwMode="auto">
          <a:xfrm>
            <a:off x="4289425" y="2595563"/>
            <a:ext cx="2301875" cy="3762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222" name="Picture 11" descr="xi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38600"/>
            <a:ext cx="3005138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23" name="AutoShape 12"/>
          <p:cNvCxnSpPr>
            <a:cxnSpLocks noChangeShapeType="1"/>
            <a:stCxn id="9229" idx="2"/>
            <a:endCxn id="9222" idx="3"/>
          </p:cNvCxnSpPr>
          <p:nvPr/>
        </p:nvCxnSpPr>
        <p:spPr bwMode="auto">
          <a:xfrm rot="16200000" flipV="1">
            <a:off x="5496719" y="4620419"/>
            <a:ext cx="431800" cy="1757362"/>
          </a:xfrm>
          <a:prstGeom prst="bentConnector4">
            <a:avLst>
              <a:gd name="adj1" fmla="val -52940"/>
              <a:gd name="adj2" fmla="val 9015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224" name="Picture 13" descr="cell_lay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343400"/>
            <a:ext cx="12287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Physical Layout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609600" y="2590800"/>
            <a:ext cx="2819400" cy="2743200"/>
            <a:chOff x="1776" y="1584"/>
            <a:chExt cx="1776" cy="1728"/>
          </a:xfrm>
        </p:grpSpPr>
        <p:sp>
          <p:nvSpPr>
            <p:cNvPr id="10247" name="Rectangle 4"/>
            <p:cNvSpPr>
              <a:spLocks noChangeArrowheads="1"/>
            </p:cNvSpPr>
            <p:nvPr/>
          </p:nvSpPr>
          <p:spPr bwMode="auto">
            <a:xfrm>
              <a:off x="1776" y="1584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ESL design</a:t>
              </a:r>
            </a:p>
            <a:p>
              <a:pPr algn="ctr" eaLnBrk="1" hangingPunct="1"/>
              <a:r>
                <a:rPr lang="en-US" altLang="zh-TW"/>
                <a:t>(Electronic System Level)</a:t>
              </a:r>
            </a:p>
          </p:txBody>
        </p:sp>
        <p:sp>
          <p:nvSpPr>
            <p:cNvPr id="10248" name="Rectangle 5"/>
            <p:cNvSpPr>
              <a:spLocks noChangeArrowheads="1"/>
            </p:cNvSpPr>
            <p:nvPr/>
          </p:nvSpPr>
          <p:spPr bwMode="auto">
            <a:xfrm>
              <a:off x="1776" y="1920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RTL design</a:t>
              </a:r>
            </a:p>
            <a:p>
              <a:pPr algn="ctr" eaLnBrk="1" hangingPunct="1"/>
              <a:r>
                <a:rPr lang="en-US" altLang="zh-TW"/>
                <a:t>(Register Transfer Level)</a:t>
              </a:r>
            </a:p>
          </p:txBody>
        </p:sp>
        <p:sp>
          <p:nvSpPr>
            <p:cNvPr id="10249" name="Rectangle 6"/>
            <p:cNvSpPr>
              <a:spLocks noChangeArrowheads="1"/>
            </p:cNvSpPr>
            <p:nvPr/>
          </p:nvSpPr>
          <p:spPr bwMode="auto">
            <a:xfrm>
              <a:off x="1776" y="225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gate-level design</a:t>
              </a:r>
            </a:p>
          </p:txBody>
        </p:sp>
        <p:sp>
          <p:nvSpPr>
            <p:cNvPr id="10250" name="Rectangle 7"/>
            <p:cNvSpPr>
              <a:spLocks noChangeArrowheads="1"/>
            </p:cNvSpPr>
            <p:nvPr/>
          </p:nvSpPr>
          <p:spPr bwMode="auto">
            <a:xfrm>
              <a:off x="1776" y="2592"/>
              <a:ext cx="177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circuit-level design</a:t>
              </a:r>
            </a:p>
            <a:p>
              <a:pPr algn="ctr" eaLnBrk="1" hangingPunct="1"/>
              <a:r>
                <a:rPr lang="en-US" altLang="zh-TW"/>
                <a:t>(transistor-level)</a:t>
              </a:r>
            </a:p>
          </p:txBody>
        </p:sp>
        <p:sp>
          <p:nvSpPr>
            <p:cNvPr id="10251" name="Rectangle 8"/>
            <p:cNvSpPr>
              <a:spLocks noChangeArrowheads="1"/>
            </p:cNvSpPr>
            <p:nvPr/>
          </p:nvSpPr>
          <p:spPr bwMode="auto">
            <a:xfrm>
              <a:off x="1776" y="297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physical layout</a:t>
              </a:r>
            </a:p>
          </p:txBody>
        </p:sp>
      </p:grpSp>
      <p:pic>
        <p:nvPicPr>
          <p:cNvPr id="10244" name="Picture 9" descr="cell_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572000"/>
            <a:ext cx="12287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Line 10"/>
          <p:cNvSpPr>
            <a:spLocks noChangeShapeType="1"/>
          </p:cNvSpPr>
          <p:nvPr/>
        </p:nvSpPr>
        <p:spPr bwMode="auto">
          <a:xfrm>
            <a:off x="3124200" y="4953000"/>
            <a:ext cx="1066800" cy="17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46" name="AutoShape 11"/>
          <p:cNvSpPr>
            <a:spLocks noChangeArrowheads="1"/>
          </p:cNvSpPr>
          <p:nvPr/>
        </p:nvSpPr>
        <p:spPr bwMode="auto">
          <a:xfrm>
            <a:off x="4191000" y="4419600"/>
            <a:ext cx="1828800" cy="1981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basic device to build a chip:</a:t>
            </a:r>
            <a:br>
              <a:rPr lang="en-US" altLang="zh-TW" smtClean="0"/>
            </a:br>
            <a:r>
              <a:rPr lang="en-US" altLang="zh-TW" smtClean="0"/>
              <a:t>MOS transistor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4343400" y="4648200"/>
            <a:ext cx="955675" cy="1784350"/>
            <a:chOff x="902" y="2784"/>
            <a:chExt cx="602" cy="1124"/>
          </a:xfrm>
        </p:grpSpPr>
        <p:grpSp>
          <p:nvGrpSpPr>
            <p:cNvPr id="11289" name="Group 4"/>
            <p:cNvGrpSpPr>
              <a:grpSpLocks/>
            </p:cNvGrpSpPr>
            <p:nvPr/>
          </p:nvGrpSpPr>
          <p:grpSpPr bwMode="auto">
            <a:xfrm>
              <a:off x="1104" y="3024"/>
              <a:ext cx="288" cy="624"/>
              <a:chOff x="816" y="3216"/>
              <a:chExt cx="288" cy="624"/>
            </a:xfrm>
          </p:grpSpPr>
          <p:sp>
            <p:nvSpPr>
              <p:cNvPr id="11294" name="Line 5"/>
              <p:cNvSpPr>
                <a:spLocks noChangeShapeType="1"/>
              </p:cNvSpPr>
              <p:nvPr/>
            </p:nvSpPr>
            <p:spPr bwMode="auto">
              <a:xfrm>
                <a:off x="960" y="34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95" name="Line 6"/>
              <p:cNvSpPr>
                <a:spLocks noChangeShapeType="1"/>
              </p:cNvSpPr>
              <p:nvPr/>
            </p:nvSpPr>
            <p:spPr bwMode="auto">
              <a:xfrm>
                <a:off x="1008" y="34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96" name="Line 7"/>
              <p:cNvSpPr>
                <a:spLocks noChangeShapeType="1"/>
              </p:cNvSpPr>
              <p:nvPr/>
            </p:nvSpPr>
            <p:spPr bwMode="auto">
              <a:xfrm>
                <a:off x="1008" y="340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97" name="Line 8"/>
              <p:cNvSpPr>
                <a:spLocks noChangeShapeType="1"/>
              </p:cNvSpPr>
              <p:nvPr/>
            </p:nvSpPr>
            <p:spPr bwMode="auto">
              <a:xfrm>
                <a:off x="1008" y="364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98" name="Line 9"/>
              <p:cNvSpPr>
                <a:spLocks noChangeShapeType="1"/>
              </p:cNvSpPr>
              <p:nvPr/>
            </p:nvSpPr>
            <p:spPr bwMode="auto">
              <a:xfrm>
                <a:off x="1104" y="36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299" name="Line 10"/>
              <p:cNvSpPr>
                <a:spLocks noChangeShapeType="1"/>
              </p:cNvSpPr>
              <p:nvPr/>
            </p:nvSpPr>
            <p:spPr bwMode="auto">
              <a:xfrm flipV="1">
                <a:off x="1104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1300" name="Line 11"/>
              <p:cNvSpPr>
                <a:spLocks noChangeShapeType="1"/>
              </p:cNvSpPr>
              <p:nvPr/>
            </p:nvSpPr>
            <p:spPr bwMode="auto">
              <a:xfrm flipH="1">
                <a:off x="816" y="350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1290" name="Text Box 12"/>
            <p:cNvSpPr txBox="1">
              <a:spLocks noChangeArrowheads="1"/>
            </p:cNvSpPr>
            <p:nvPr/>
          </p:nvSpPr>
          <p:spPr bwMode="auto">
            <a:xfrm>
              <a:off x="1046" y="3015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G</a:t>
              </a:r>
            </a:p>
          </p:txBody>
        </p:sp>
        <p:sp>
          <p:nvSpPr>
            <p:cNvPr id="11291" name="Text Box 13"/>
            <p:cNvSpPr txBox="1">
              <a:spLocks noChangeArrowheads="1"/>
            </p:cNvSpPr>
            <p:nvPr/>
          </p:nvSpPr>
          <p:spPr bwMode="auto">
            <a:xfrm>
              <a:off x="1296" y="278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D</a:t>
              </a:r>
            </a:p>
          </p:txBody>
        </p:sp>
        <p:sp>
          <p:nvSpPr>
            <p:cNvPr id="11292" name="Text Box 14"/>
            <p:cNvSpPr txBox="1">
              <a:spLocks noChangeArrowheads="1"/>
            </p:cNvSpPr>
            <p:nvPr/>
          </p:nvSpPr>
          <p:spPr bwMode="auto">
            <a:xfrm>
              <a:off x="1296" y="36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S</a:t>
              </a:r>
            </a:p>
          </p:txBody>
        </p:sp>
        <p:sp>
          <p:nvSpPr>
            <p:cNvPr id="11293" name="Text Box 15"/>
            <p:cNvSpPr txBox="1">
              <a:spLocks noChangeArrowheads="1"/>
            </p:cNvSpPr>
            <p:nvPr/>
          </p:nvSpPr>
          <p:spPr bwMode="auto">
            <a:xfrm>
              <a:off x="902" y="3207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</a:t>
              </a:r>
            </a:p>
          </p:txBody>
        </p:sp>
      </p:grpSp>
      <p:grpSp>
        <p:nvGrpSpPr>
          <p:cNvPr id="11268" name="Group 16"/>
          <p:cNvGrpSpPr>
            <a:grpSpLocks/>
          </p:cNvGrpSpPr>
          <p:nvPr/>
        </p:nvGrpSpPr>
        <p:grpSpPr bwMode="auto">
          <a:xfrm>
            <a:off x="6096000" y="4953000"/>
            <a:ext cx="914400" cy="1295400"/>
            <a:chOff x="1632" y="2928"/>
            <a:chExt cx="576" cy="816"/>
          </a:xfrm>
        </p:grpSpPr>
        <p:sp>
          <p:nvSpPr>
            <p:cNvPr id="11283" name="Line 17"/>
            <p:cNvSpPr>
              <a:spLocks noChangeShapeType="1"/>
            </p:cNvSpPr>
            <p:nvPr/>
          </p:nvSpPr>
          <p:spPr bwMode="auto">
            <a:xfrm>
              <a:off x="2016" y="29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4" name="Oval 18"/>
            <p:cNvSpPr>
              <a:spLocks noChangeArrowheads="1"/>
            </p:cNvSpPr>
            <p:nvPr/>
          </p:nvSpPr>
          <p:spPr bwMode="auto">
            <a:xfrm>
              <a:off x="2016" y="31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285" name="Oval 19"/>
            <p:cNvSpPr>
              <a:spLocks noChangeArrowheads="1"/>
            </p:cNvSpPr>
            <p:nvPr/>
          </p:nvSpPr>
          <p:spPr bwMode="auto">
            <a:xfrm>
              <a:off x="2016" y="34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286" name="Line 20"/>
            <p:cNvSpPr>
              <a:spLocks noChangeShapeType="1"/>
            </p:cNvSpPr>
            <p:nvPr/>
          </p:nvSpPr>
          <p:spPr bwMode="auto">
            <a:xfrm>
              <a:off x="2016" y="34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7" name="Line 21"/>
            <p:cNvSpPr>
              <a:spLocks noChangeShapeType="1"/>
            </p:cNvSpPr>
            <p:nvPr/>
          </p:nvSpPr>
          <p:spPr bwMode="auto">
            <a:xfrm>
              <a:off x="2016" y="316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8" name="Text Box 22"/>
            <p:cNvSpPr txBox="1">
              <a:spLocks noChangeArrowheads="1"/>
            </p:cNvSpPr>
            <p:nvPr/>
          </p:nvSpPr>
          <p:spPr bwMode="auto">
            <a:xfrm>
              <a:off x="1632" y="3216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X=0</a:t>
              </a:r>
            </a:p>
          </p:txBody>
        </p:sp>
      </p:grpSp>
      <p:grpSp>
        <p:nvGrpSpPr>
          <p:cNvPr id="11269" name="Group 23"/>
          <p:cNvGrpSpPr>
            <a:grpSpLocks/>
          </p:cNvGrpSpPr>
          <p:nvPr/>
        </p:nvGrpSpPr>
        <p:grpSpPr bwMode="auto">
          <a:xfrm>
            <a:off x="7924800" y="4953000"/>
            <a:ext cx="685800" cy="1295400"/>
            <a:chOff x="2880" y="3024"/>
            <a:chExt cx="432" cy="816"/>
          </a:xfrm>
        </p:grpSpPr>
        <p:sp>
          <p:nvSpPr>
            <p:cNvPr id="11277" name="Line 24"/>
            <p:cNvSpPr>
              <a:spLocks noChangeShapeType="1"/>
            </p:cNvSpPr>
            <p:nvPr/>
          </p:nvSpPr>
          <p:spPr bwMode="auto">
            <a:xfrm>
              <a:off x="3264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8" name="Oval 25"/>
            <p:cNvSpPr>
              <a:spLocks noChangeArrowheads="1"/>
            </p:cNvSpPr>
            <p:nvPr/>
          </p:nvSpPr>
          <p:spPr bwMode="auto">
            <a:xfrm>
              <a:off x="3264" y="32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279" name="Oval 26"/>
            <p:cNvSpPr>
              <a:spLocks noChangeArrowheads="1"/>
            </p:cNvSpPr>
            <p:nvPr/>
          </p:nvSpPr>
          <p:spPr bwMode="auto">
            <a:xfrm>
              <a:off x="3264" y="35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280" name="Line 27"/>
            <p:cNvSpPr>
              <a:spLocks noChangeShapeType="1"/>
            </p:cNvSpPr>
            <p:nvPr/>
          </p:nvSpPr>
          <p:spPr bwMode="auto">
            <a:xfrm>
              <a:off x="3264" y="35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1" name="Line 28"/>
            <p:cNvSpPr>
              <a:spLocks noChangeShapeType="1"/>
            </p:cNvSpPr>
            <p:nvPr/>
          </p:nvSpPr>
          <p:spPr bwMode="auto">
            <a:xfrm>
              <a:off x="3264" y="3264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82" name="Text Box 29"/>
            <p:cNvSpPr txBox="1">
              <a:spLocks noChangeArrowheads="1"/>
            </p:cNvSpPr>
            <p:nvPr/>
          </p:nvSpPr>
          <p:spPr bwMode="auto">
            <a:xfrm>
              <a:off x="2880" y="3312"/>
              <a:ext cx="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X=1</a:t>
              </a:r>
            </a:p>
          </p:txBody>
        </p:sp>
      </p:grpSp>
      <p:pic>
        <p:nvPicPr>
          <p:cNvPr id="11270" name="Picture 30" descr="mosfet_zo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828800"/>
            <a:ext cx="4724400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71" name="Group 31"/>
          <p:cNvGrpSpPr>
            <a:grpSpLocks/>
          </p:cNvGrpSpPr>
          <p:nvPr/>
        </p:nvGrpSpPr>
        <p:grpSpPr bwMode="auto">
          <a:xfrm>
            <a:off x="533400" y="3048000"/>
            <a:ext cx="2819400" cy="2743200"/>
            <a:chOff x="3024" y="2256"/>
            <a:chExt cx="1776" cy="1728"/>
          </a:xfrm>
        </p:grpSpPr>
        <p:sp>
          <p:nvSpPr>
            <p:cNvPr id="11272" name="Rectangle 32"/>
            <p:cNvSpPr>
              <a:spLocks noChangeArrowheads="1"/>
            </p:cNvSpPr>
            <p:nvPr/>
          </p:nvSpPr>
          <p:spPr bwMode="auto">
            <a:xfrm>
              <a:off x="3024" y="225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ESL design</a:t>
              </a:r>
            </a:p>
            <a:p>
              <a:pPr algn="ctr" eaLnBrk="1" hangingPunct="1"/>
              <a:r>
                <a:rPr lang="en-US" altLang="zh-TW"/>
                <a:t>(Electronic System Level)</a:t>
              </a:r>
            </a:p>
          </p:txBody>
        </p:sp>
        <p:sp>
          <p:nvSpPr>
            <p:cNvPr id="11273" name="Rectangle 33"/>
            <p:cNvSpPr>
              <a:spLocks noChangeArrowheads="1"/>
            </p:cNvSpPr>
            <p:nvPr/>
          </p:nvSpPr>
          <p:spPr bwMode="auto">
            <a:xfrm>
              <a:off x="3024" y="2592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RTL design</a:t>
              </a:r>
            </a:p>
            <a:p>
              <a:pPr algn="ctr" eaLnBrk="1" hangingPunct="1"/>
              <a:r>
                <a:rPr lang="en-US" altLang="zh-TW"/>
                <a:t>(Register Transfer Level)</a:t>
              </a:r>
            </a:p>
          </p:txBody>
        </p:sp>
        <p:sp>
          <p:nvSpPr>
            <p:cNvPr id="11274" name="Rectangle 34"/>
            <p:cNvSpPr>
              <a:spLocks noChangeArrowheads="1"/>
            </p:cNvSpPr>
            <p:nvPr/>
          </p:nvSpPr>
          <p:spPr bwMode="auto">
            <a:xfrm>
              <a:off x="3024" y="2928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gate-level design</a:t>
              </a:r>
            </a:p>
          </p:txBody>
        </p:sp>
        <p:sp>
          <p:nvSpPr>
            <p:cNvPr id="11275" name="Rectangle 35"/>
            <p:cNvSpPr>
              <a:spLocks noChangeArrowheads="1"/>
            </p:cNvSpPr>
            <p:nvPr/>
          </p:nvSpPr>
          <p:spPr bwMode="auto">
            <a:xfrm>
              <a:off x="3024" y="3264"/>
              <a:ext cx="177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circuit-level design</a:t>
              </a:r>
            </a:p>
            <a:p>
              <a:pPr algn="ctr" eaLnBrk="1" hangingPunct="1"/>
              <a:r>
                <a:rPr lang="en-US" altLang="zh-TW"/>
                <a:t>(transistor-level)</a:t>
              </a:r>
            </a:p>
          </p:txBody>
        </p:sp>
        <p:sp>
          <p:nvSpPr>
            <p:cNvPr id="11276" name="Rectangle 36"/>
            <p:cNvSpPr>
              <a:spLocks noChangeArrowheads="1"/>
            </p:cNvSpPr>
            <p:nvPr/>
          </p:nvSpPr>
          <p:spPr bwMode="auto">
            <a:xfrm>
              <a:off x="3024" y="3648"/>
              <a:ext cx="1776" cy="3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/>
                <a:t>physical layout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Physical layout of a chip</a:t>
            </a:r>
          </a:p>
        </p:txBody>
      </p:sp>
      <p:sp>
        <p:nvSpPr>
          <p:cNvPr id="122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181600" y="1981200"/>
            <a:ext cx="38100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 image you find in fully-custom design</a:t>
            </a:r>
          </a:p>
        </p:txBody>
      </p:sp>
      <p:pic>
        <p:nvPicPr>
          <p:cNvPr id="12292" name="Picture 4" descr="x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432175"/>
            <a:ext cx="3843338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 descr="cell_lay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724400"/>
            <a:ext cx="12287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 descr="mosfet_zo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4724400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Circuit-level design</a:t>
            </a:r>
          </a:p>
        </p:txBody>
      </p:sp>
      <p:grpSp>
        <p:nvGrpSpPr>
          <p:cNvPr id="13315" name="Group 3"/>
          <p:cNvGrpSpPr>
            <a:grpSpLocks/>
          </p:cNvGrpSpPr>
          <p:nvPr/>
        </p:nvGrpSpPr>
        <p:grpSpPr bwMode="auto">
          <a:xfrm>
            <a:off x="609600" y="2590800"/>
            <a:ext cx="2819400" cy="2743200"/>
            <a:chOff x="1776" y="1584"/>
            <a:chExt cx="1776" cy="1728"/>
          </a:xfrm>
        </p:grpSpPr>
        <p:sp>
          <p:nvSpPr>
            <p:cNvPr id="13324" name="Rectangle 4"/>
            <p:cNvSpPr>
              <a:spLocks noChangeArrowheads="1"/>
            </p:cNvSpPr>
            <p:nvPr/>
          </p:nvSpPr>
          <p:spPr bwMode="auto">
            <a:xfrm>
              <a:off x="1776" y="1584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ESL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(Electronic System Level)</a:t>
              </a:r>
            </a:p>
          </p:txBody>
        </p:sp>
        <p:sp>
          <p:nvSpPr>
            <p:cNvPr id="13325" name="Rectangle 5"/>
            <p:cNvSpPr>
              <a:spLocks noChangeArrowheads="1"/>
            </p:cNvSpPr>
            <p:nvPr/>
          </p:nvSpPr>
          <p:spPr bwMode="auto">
            <a:xfrm>
              <a:off x="1776" y="1920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RTL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(Register Transfer Level)</a:t>
              </a:r>
            </a:p>
          </p:txBody>
        </p:sp>
        <p:sp>
          <p:nvSpPr>
            <p:cNvPr id="13326" name="Rectangle 6"/>
            <p:cNvSpPr>
              <a:spLocks noChangeArrowheads="1"/>
            </p:cNvSpPr>
            <p:nvPr/>
          </p:nvSpPr>
          <p:spPr bwMode="auto">
            <a:xfrm>
              <a:off x="1776" y="225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gate-level design</a:t>
              </a:r>
            </a:p>
          </p:txBody>
        </p:sp>
        <p:sp>
          <p:nvSpPr>
            <p:cNvPr id="13327" name="Rectangle 7"/>
            <p:cNvSpPr>
              <a:spLocks noChangeArrowheads="1"/>
            </p:cNvSpPr>
            <p:nvPr/>
          </p:nvSpPr>
          <p:spPr bwMode="auto">
            <a:xfrm>
              <a:off x="1776" y="2592"/>
              <a:ext cx="177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circuit-level design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(transistor-level)</a:t>
              </a:r>
            </a:p>
          </p:txBody>
        </p:sp>
        <p:sp>
          <p:nvSpPr>
            <p:cNvPr id="13328" name="Rectangle 8"/>
            <p:cNvSpPr>
              <a:spLocks noChangeArrowheads="1"/>
            </p:cNvSpPr>
            <p:nvPr/>
          </p:nvSpPr>
          <p:spPr bwMode="auto">
            <a:xfrm>
              <a:off x="1776" y="2976"/>
              <a:ext cx="177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physical layout</a:t>
              </a:r>
            </a:p>
          </p:txBody>
        </p:sp>
      </p:grpSp>
      <p:sp>
        <p:nvSpPr>
          <p:cNvPr id="13316" name="Line 9"/>
          <p:cNvSpPr>
            <a:spLocks noChangeShapeType="1"/>
          </p:cNvSpPr>
          <p:nvPr/>
        </p:nvSpPr>
        <p:spPr bwMode="auto">
          <a:xfrm flipV="1">
            <a:off x="3048000" y="2438400"/>
            <a:ext cx="1066800" cy="152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17" name="AutoShape 10"/>
          <p:cNvSpPr>
            <a:spLocks noChangeArrowheads="1"/>
          </p:cNvSpPr>
          <p:nvPr/>
        </p:nvSpPr>
        <p:spPr bwMode="auto">
          <a:xfrm>
            <a:off x="4114800" y="1905000"/>
            <a:ext cx="1447800" cy="838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solidFill>
                <a:srgbClr val="000000"/>
              </a:solidFill>
            </a:endParaRPr>
          </a:p>
        </p:txBody>
      </p:sp>
      <p:sp>
        <p:nvSpPr>
          <p:cNvPr id="13318" name="Line 11"/>
          <p:cNvSpPr>
            <a:spLocks noChangeShapeType="1"/>
          </p:cNvSpPr>
          <p:nvPr/>
        </p:nvSpPr>
        <p:spPr bwMode="auto">
          <a:xfrm>
            <a:off x="3124200" y="4495800"/>
            <a:ext cx="10668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19" name="AutoShape 12"/>
          <p:cNvSpPr>
            <a:spLocks noChangeArrowheads="1"/>
          </p:cNvSpPr>
          <p:nvPr/>
        </p:nvSpPr>
        <p:spPr bwMode="auto">
          <a:xfrm>
            <a:off x="4191000" y="2895600"/>
            <a:ext cx="2895600" cy="3657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solidFill>
                <a:srgbClr val="000000"/>
              </a:solidFill>
            </a:endParaRPr>
          </a:p>
        </p:txBody>
      </p:sp>
      <p:sp>
        <p:nvSpPr>
          <p:cNvPr id="13320" name="Line 13"/>
          <p:cNvSpPr>
            <a:spLocks noChangeShapeType="1"/>
          </p:cNvSpPr>
          <p:nvPr/>
        </p:nvSpPr>
        <p:spPr bwMode="auto">
          <a:xfrm>
            <a:off x="3124200" y="4495800"/>
            <a:ext cx="10668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21" name="Line 14"/>
          <p:cNvSpPr>
            <a:spLocks noChangeShapeType="1"/>
          </p:cNvSpPr>
          <p:nvPr/>
        </p:nvSpPr>
        <p:spPr bwMode="auto">
          <a:xfrm>
            <a:off x="3124200" y="4495800"/>
            <a:ext cx="10668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3322" name="Picture 15" descr="nand_g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057400"/>
            <a:ext cx="10668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16" descr="cmos_na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971800"/>
            <a:ext cx="21050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  <a:cs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lec_template</Template>
  <TotalTime>92</TotalTime>
  <Words>678</Words>
  <Application>Microsoft Office PowerPoint</Application>
  <PresentationFormat>如螢幕大小 (4:3)</PresentationFormat>
  <Paragraphs>214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新細明體</vt:lpstr>
      <vt:lpstr>標楷體</vt:lpstr>
      <vt:lpstr>Arial</vt:lpstr>
      <vt:lpstr>Times New Roman</vt:lpstr>
      <vt:lpstr>Wingdings</vt:lpstr>
      <vt:lpstr>Blends</vt:lpstr>
      <vt:lpstr>1_Blends</vt:lpstr>
      <vt:lpstr>Overview of VLSI Design Flow</vt:lpstr>
      <vt:lpstr>Part 00 of this course</vt:lpstr>
      <vt:lpstr>Today’s Goal</vt:lpstr>
      <vt:lpstr>How to make a (digital) chip</vt:lpstr>
      <vt:lpstr>VLSI Design Flow in SoC Era</vt:lpstr>
      <vt:lpstr>Physical Layout</vt:lpstr>
      <vt:lpstr>The basic device to build a chip: MOS transistor</vt:lpstr>
      <vt:lpstr>Physical layout of a chip</vt:lpstr>
      <vt:lpstr>Circuit-level design</vt:lpstr>
      <vt:lpstr>Gate-Level Design</vt:lpstr>
      <vt:lpstr>RTL Design</vt:lpstr>
      <vt:lpstr>Electronic System Level (ESL) Design</vt:lpstr>
      <vt:lpstr>ESL Design</vt:lpstr>
      <vt:lpstr>Transform application algorithm to Silicon SoC (System-on-Chip)</vt:lpstr>
      <vt:lpstr>How to make a cell-phone play video?</vt:lpstr>
      <vt:lpstr>How to make a cell-phone play video?</vt:lpstr>
      <vt:lpstr>A typical SoC: Qualcomm Snapdragon 845</vt:lpstr>
      <vt:lpstr>What a computer architect do</vt:lpstr>
      <vt:lpstr>Think of this problem after your finish the course</vt:lpstr>
      <vt:lpstr>The IC industry in Taiwan</vt:lpstr>
      <vt:lpstr>Coming 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18</cp:revision>
  <cp:lastPrinted>1601-01-01T00:00:00Z</cp:lastPrinted>
  <dcterms:created xsi:type="dcterms:W3CDTF">2009-02-25T12:43:02Z</dcterms:created>
  <dcterms:modified xsi:type="dcterms:W3CDTF">2018-03-05T14:47:50Z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