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6" r:id="rId21"/>
    <p:sldId id="277" r:id="rId22"/>
    <p:sldId id="271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041BD-8576-40C8-8601-4531B179E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6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7A7BC-602E-4977-A389-F9827BDE79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429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83C2A-2F58-4452-A03E-007E1D1EB9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60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49A6-D1C3-4DC9-ADE1-7532AE9DB0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21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E62CA-2A53-44CB-B70F-D89428F40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3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B9635-CE50-47E2-9B40-311EE3FA17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0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5C8D-2D86-48A5-8BC5-1F5499ABAB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0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5978-C559-4757-BEFC-43BA04A67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2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F162-7768-4540-82C0-482C70F98C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9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87ED-2F81-48A8-B80F-7D71FEDDE1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19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65FC-2087-49D6-A415-1500E267B6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829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B8C627F-2019-4C62-98CB-8CEC804405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Digital System and RTL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23900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remind you the most important thing you learned in present hardware course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238250"/>
            <a:ext cx="3363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01 (Part 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we need a clock?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05200" y="30480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819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3505200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10, 20, 6, 5, 13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1054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962400" y="3429000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ACC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7912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54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18125" y="3186113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895600" y="3200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200400" y="2514600"/>
          <a:ext cx="2743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743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505200" y="4724400"/>
          <a:ext cx="1524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方程式" r:id="rId5" imgW="723586" imgH="342751" progId="Equation.3">
                  <p:embed/>
                </p:oleObj>
              </mc:Choice>
              <mc:Fallback>
                <p:oleObj name="方程式" r:id="rId5" imgW="723586" imgH="3427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24400"/>
                        <a:ext cx="1524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257800"/>
            <a:ext cx="7772400" cy="874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Q: when will storage device store the outcome of the adder?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124200" y="1981200"/>
            <a:ext cx="2590800" cy="2909888"/>
            <a:chOff x="1968" y="1527"/>
            <a:chExt cx="1632" cy="1833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08" y="2784"/>
              <a:ext cx="13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storage device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496" y="2208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9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283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96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196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2774" y="1527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 in detail</a:t>
            </a:r>
          </a:p>
        </p:txBody>
      </p:sp>
      <p:grpSp>
        <p:nvGrpSpPr>
          <p:cNvPr id="15363" name="Group 96"/>
          <p:cNvGrpSpPr>
            <a:grpSpLocks/>
          </p:cNvGrpSpPr>
          <p:nvPr/>
        </p:nvGrpSpPr>
        <p:grpSpPr bwMode="auto">
          <a:xfrm>
            <a:off x="6096000" y="2362200"/>
            <a:ext cx="1809750" cy="609600"/>
            <a:chOff x="3840" y="1488"/>
            <a:chExt cx="1140" cy="384"/>
          </a:xfrm>
        </p:grpSpPr>
        <p:sp>
          <p:nvSpPr>
            <p:cNvPr id="15432" name="Rectangle 90"/>
            <p:cNvSpPr>
              <a:spLocks noChangeArrowheads="1"/>
            </p:cNvSpPr>
            <p:nvPr/>
          </p:nvSpPr>
          <p:spPr bwMode="auto">
            <a:xfrm>
              <a:off x="3840" y="1488"/>
              <a:ext cx="48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15433" name="Text Box 91"/>
            <p:cNvSpPr txBox="1">
              <a:spLocks noChangeArrowheads="1"/>
            </p:cNvSpPr>
            <p:nvPr/>
          </p:nvSpPr>
          <p:spPr bwMode="auto">
            <a:xfrm>
              <a:off x="4368" y="1536"/>
              <a:ext cx="6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full adder</a:t>
              </a:r>
            </a:p>
          </p:txBody>
        </p:sp>
      </p:grpSp>
      <p:grpSp>
        <p:nvGrpSpPr>
          <p:cNvPr id="15364" name="Group 93"/>
          <p:cNvGrpSpPr>
            <a:grpSpLocks/>
          </p:cNvGrpSpPr>
          <p:nvPr/>
        </p:nvGrpSpPr>
        <p:grpSpPr bwMode="auto">
          <a:xfrm>
            <a:off x="304800" y="2057400"/>
            <a:ext cx="5273675" cy="4495800"/>
            <a:chOff x="192" y="1296"/>
            <a:chExt cx="3322" cy="2832"/>
          </a:xfrm>
        </p:grpSpPr>
        <p:grpSp>
          <p:nvGrpSpPr>
            <p:cNvPr id="15368" name="Group 28"/>
            <p:cNvGrpSpPr>
              <a:grpSpLocks/>
            </p:cNvGrpSpPr>
            <p:nvPr/>
          </p:nvGrpSpPr>
          <p:grpSpPr bwMode="auto">
            <a:xfrm>
              <a:off x="2506" y="1824"/>
              <a:ext cx="480" cy="864"/>
              <a:chOff x="2736" y="1776"/>
              <a:chExt cx="480" cy="864"/>
            </a:xfrm>
          </p:grpSpPr>
          <p:sp>
            <p:nvSpPr>
              <p:cNvPr id="15427" name="Rectangle 4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28" name="Line 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9" name="Line 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0" name="Line 10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1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69" name="Group 29"/>
            <p:cNvGrpSpPr>
              <a:grpSpLocks/>
            </p:cNvGrpSpPr>
            <p:nvPr/>
          </p:nvGrpSpPr>
          <p:grpSpPr bwMode="auto">
            <a:xfrm>
              <a:off x="1786" y="1824"/>
              <a:ext cx="480" cy="864"/>
              <a:chOff x="2736" y="1776"/>
              <a:chExt cx="480" cy="864"/>
            </a:xfrm>
          </p:grpSpPr>
          <p:sp>
            <p:nvSpPr>
              <p:cNvPr id="15422" name="Rectangle 30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23" name="Line 31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4" name="Line 32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5" name="Line 33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6" name="Line 34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0" name="Group 35"/>
            <p:cNvGrpSpPr>
              <a:grpSpLocks/>
            </p:cNvGrpSpPr>
            <p:nvPr/>
          </p:nvGrpSpPr>
          <p:grpSpPr bwMode="auto">
            <a:xfrm>
              <a:off x="970" y="1824"/>
              <a:ext cx="480" cy="864"/>
              <a:chOff x="2736" y="1776"/>
              <a:chExt cx="480" cy="864"/>
            </a:xfrm>
          </p:grpSpPr>
          <p:sp>
            <p:nvSpPr>
              <p:cNvPr id="15417" name="Rectangle 36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18" name="Line 37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9" name="Line 3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0" name="Line 39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1" name="Line 40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1" name="Group 41"/>
            <p:cNvGrpSpPr>
              <a:grpSpLocks/>
            </p:cNvGrpSpPr>
            <p:nvPr/>
          </p:nvGrpSpPr>
          <p:grpSpPr bwMode="auto">
            <a:xfrm>
              <a:off x="202" y="1824"/>
              <a:ext cx="480" cy="864"/>
              <a:chOff x="2736" y="1776"/>
              <a:chExt cx="480" cy="864"/>
            </a:xfrm>
          </p:grpSpPr>
          <p:sp>
            <p:nvSpPr>
              <p:cNvPr id="15412" name="Rectangle 42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5413" name="Line 43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4" name="Line 4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5" name="Line 45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6" name="Line 46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5372" name="AutoShape 47"/>
            <p:cNvCxnSpPr>
              <a:cxnSpLocks noChangeShapeType="1"/>
              <a:stCxn id="15431" idx="1"/>
              <a:endCxn id="15423" idx="0"/>
            </p:cNvCxnSpPr>
            <p:nvPr/>
          </p:nvCxnSpPr>
          <p:spPr bwMode="auto">
            <a:xfrm rot="16200000" flipV="1">
              <a:off x="2002" y="1944"/>
              <a:ext cx="864" cy="624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3" name="AutoShape 48"/>
            <p:cNvCxnSpPr>
              <a:cxnSpLocks noChangeShapeType="1"/>
              <a:stCxn id="15426" idx="1"/>
              <a:endCxn id="15418" idx="0"/>
            </p:cNvCxnSpPr>
            <p:nvPr/>
          </p:nvCxnSpPr>
          <p:spPr bwMode="auto">
            <a:xfrm rot="16200000" flipV="1">
              <a:off x="1234" y="1896"/>
              <a:ext cx="864" cy="720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4" name="AutoShape 49"/>
            <p:cNvCxnSpPr>
              <a:cxnSpLocks noChangeShapeType="1"/>
              <a:stCxn id="15421" idx="1"/>
              <a:endCxn id="15413" idx="0"/>
            </p:cNvCxnSpPr>
            <p:nvPr/>
          </p:nvCxnSpPr>
          <p:spPr bwMode="auto">
            <a:xfrm rot="16200000" flipV="1">
              <a:off x="442" y="1920"/>
              <a:ext cx="864" cy="672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375" name="Group 52"/>
            <p:cNvGrpSpPr>
              <a:grpSpLocks/>
            </p:cNvGrpSpPr>
            <p:nvPr/>
          </p:nvGrpSpPr>
          <p:grpSpPr bwMode="auto">
            <a:xfrm>
              <a:off x="2506" y="3024"/>
              <a:ext cx="432" cy="624"/>
              <a:chOff x="2736" y="2976"/>
              <a:chExt cx="432" cy="624"/>
            </a:xfrm>
          </p:grpSpPr>
          <p:sp>
            <p:nvSpPr>
              <p:cNvPr id="15410" name="Rectangle 50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5411" name="Line 51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6" name="Group 53"/>
            <p:cNvGrpSpPr>
              <a:grpSpLocks/>
            </p:cNvGrpSpPr>
            <p:nvPr/>
          </p:nvGrpSpPr>
          <p:grpSpPr bwMode="auto">
            <a:xfrm>
              <a:off x="1834" y="3024"/>
              <a:ext cx="432" cy="624"/>
              <a:chOff x="2736" y="2976"/>
              <a:chExt cx="432" cy="624"/>
            </a:xfrm>
          </p:grpSpPr>
          <p:sp>
            <p:nvSpPr>
              <p:cNvPr id="15408" name="Rectangle 54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5409" name="Line 55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7" name="Group 56"/>
            <p:cNvGrpSpPr>
              <a:grpSpLocks/>
            </p:cNvGrpSpPr>
            <p:nvPr/>
          </p:nvGrpSpPr>
          <p:grpSpPr bwMode="auto">
            <a:xfrm>
              <a:off x="1018" y="3024"/>
              <a:ext cx="432" cy="624"/>
              <a:chOff x="2736" y="2976"/>
              <a:chExt cx="432" cy="624"/>
            </a:xfrm>
          </p:grpSpPr>
          <p:sp>
            <p:nvSpPr>
              <p:cNvPr id="15406" name="Rectangle 5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5407" name="Line 58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8" name="Group 59"/>
            <p:cNvGrpSpPr>
              <a:grpSpLocks/>
            </p:cNvGrpSpPr>
            <p:nvPr/>
          </p:nvGrpSpPr>
          <p:grpSpPr bwMode="auto">
            <a:xfrm>
              <a:off x="250" y="3024"/>
              <a:ext cx="432" cy="624"/>
              <a:chOff x="2736" y="2976"/>
              <a:chExt cx="432" cy="624"/>
            </a:xfrm>
          </p:grpSpPr>
          <p:sp>
            <p:nvSpPr>
              <p:cNvPr id="15404" name="Rectangle 60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5405" name="Line 61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5379" name="AutoShape 63"/>
            <p:cNvCxnSpPr>
              <a:cxnSpLocks noChangeShapeType="1"/>
              <a:stCxn id="15411" idx="1"/>
              <a:endCxn id="15429" idx="0"/>
            </p:cNvCxnSpPr>
            <p:nvPr/>
          </p:nvCxnSpPr>
          <p:spPr bwMode="auto">
            <a:xfrm rot="5400000" flipH="1" flipV="1">
              <a:off x="1835" y="2735"/>
              <a:ext cx="1824" cy="1"/>
            </a:xfrm>
            <a:prstGeom prst="bentConnector5">
              <a:avLst>
                <a:gd name="adj1" fmla="val -7894"/>
                <a:gd name="adj2" fmla="val 42300000"/>
                <a:gd name="adj3" fmla="val 1157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0" name="Line 66"/>
            <p:cNvSpPr>
              <a:spLocks noChangeShapeType="1"/>
            </p:cNvSpPr>
            <p:nvPr/>
          </p:nvSpPr>
          <p:spPr bwMode="auto">
            <a:xfrm>
              <a:off x="207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67"/>
            <p:cNvSpPr>
              <a:spLocks noChangeShapeType="1"/>
            </p:cNvSpPr>
            <p:nvPr/>
          </p:nvSpPr>
          <p:spPr bwMode="auto">
            <a:xfrm>
              <a:off x="2074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68"/>
            <p:cNvSpPr>
              <a:spLocks noChangeShapeType="1"/>
            </p:cNvSpPr>
            <p:nvPr/>
          </p:nvSpPr>
          <p:spPr bwMode="auto">
            <a:xfrm flipV="1">
              <a:off x="3274" y="14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Line 69"/>
            <p:cNvSpPr>
              <a:spLocks noChangeShapeType="1"/>
            </p:cNvSpPr>
            <p:nvPr/>
          </p:nvSpPr>
          <p:spPr bwMode="auto">
            <a:xfrm flipH="1">
              <a:off x="2026" y="14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70"/>
            <p:cNvSpPr>
              <a:spLocks noChangeShapeType="1"/>
            </p:cNvSpPr>
            <p:nvPr/>
          </p:nvSpPr>
          <p:spPr bwMode="auto">
            <a:xfrm>
              <a:off x="2026" y="14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Line 71"/>
            <p:cNvSpPr>
              <a:spLocks noChangeShapeType="1"/>
            </p:cNvSpPr>
            <p:nvPr/>
          </p:nvSpPr>
          <p:spPr bwMode="auto">
            <a:xfrm>
              <a:off x="1258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72"/>
            <p:cNvSpPr>
              <a:spLocks noChangeShapeType="1"/>
            </p:cNvSpPr>
            <p:nvPr/>
          </p:nvSpPr>
          <p:spPr bwMode="auto">
            <a:xfrm>
              <a:off x="125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73"/>
            <p:cNvSpPr>
              <a:spLocks noChangeShapeType="1"/>
            </p:cNvSpPr>
            <p:nvPr/>
          </p:nvSpPr>
          <p:spPr bwMode="auto">
            <a:xfrm flipV="1">
              <a:off x="3370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74"/>
            <p:cNvSpPr>
              <a:spLocks noChangeShapeType="1"/>
            </p:cNvSpPr>
            <p:nvPr/>
          </p:nvSpPr>
          <p:spPr bwMode="auto">
            <a:xfrm flipH="1">
              <a:off x="1210" y="13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75"/>
            <p:cNvSpPr>
              <a:spLocks noChangeShapeType="1"/>
            </p:cNvSpPr>
            <p:nvPr/>
          </p:nvSpPr>
          <p:spPr bwMode="auto">
            <a:xfrm>
              <a:off x="1210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76"/>
            <p:cNvSpPr>
              <a:spLocks noChangeShapeType="1"/>
            </p:cNvSpPr>
            <p:nvPr/>
          </p:nvSpPr>
          <p:spPr bwMode="auto">
            <a:xfrm>
              <a:off x="490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77"/>
            <p:cNvSpPr>
              <a:spLocks noChangeShapeType="1"/>
            </p:cNvSpPr>
            <p:nvPr/>
          </p:nvSpPr>
          <p:spPr bwMode="auto">
            <a:xfrm>
              <a:off x="490" y="412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78"/>
            <p:cNvSpPr>
              <a:spLocks noChangeShapeType="1"/>
            </p:cNvSpPr>
            <p:nvPr/>
          </p:nvSpPr>
          <p:spPr bwMode="auto">
            <a:xfrm flipV="1">
              <a:off x="3514" y="1296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79"/>
            <p:cNvSpPr>
              <a:spLocks noChangeShapeType="1"/>
            </p:cNvSpPr>
            <p:nvPr/>
          </p:nvSpPr>
          <p:spPr bwMode="auto">
            <a:xfrm flipH="1">
              <a:off x="442" y="12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80"/>
            <p:cNvSpPr>
              <a:spLocks noChangeShapeType="1"/>
            </p:cNvSpPr>
            <p:nvPr/>
          </p:nvSpPr>
          <p:spPr bwMode="auto">
            <a:xfrm flipH="1">
              <a:off x="442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81"/>
            <p:cNvSpPr>
              <a:spLocks noChangeShapeType="1"/>
            </p:cNvSpPr>
            <p:nvPr/>
          </p:nvSpPr>
          <p:spPr bwMode="auto">
            <a:xfrm>
              <a:off x="2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6" name="Line 82"/>
            <p:cNvSpPr>
              <a:spLocks noChangeShapeType="1"/>
            </p:cNvSpPr>
            <p:nvPr/>
          </p:nvSpPr>
          <p:spPr bwMode="auto">
            <a:xfrm>
              <a:off x="202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Line 83"/>
            <p:cNvSpPr>
              <a:spLocks noChangeShapeType="1"/>
            </p:cNvSpPr>
            <p:nvPr/>
          </p:nvSpPr>
          <p:spPr bwMode="auto">
            <a:xfrm>
              <a:off x="121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Line 84"/>
            <p:cNvSpPr>
              <a:spLocks noChangeShapeType="1"/>
            </p:cNvSpPr>
            <p:nvPr/>
          </p:nvSpPr>
          <p:spPr bwMode="auto">
            <a:xfrm>
              <a:off x="44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9" name="Text Box 85"/>
            <p:cNvSpPr txBox="1">
              <a:spLocks noChangeArrowheads="1"/>
            </p:cNvSpPr>
            <p:nvPr/>
          </p:nvSpPr>
          <p:spPr bwMode="auto">
            <a:xfrm>
              <a:off x="192" y="157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in3</a:t>
              </a:r>
            </a:p>
          </p:txBody>
        </p:sp>
        <p:sp>
          <p:nvSpPr>
            <p:cNvPr id="15400" name="Text Box 86"/>
            <p:cNvSpPr txBox="1">
              <a:spLocks noChangeArrowheads="1"/>
            </p:cNvSpPr>
            <p:nvPr/>
          </p:nvSpPr>
          <p:spPr bwMode="auto">
            <a:xfrm>
              <a:off x="922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in2</a:t>
              </a:r>
            </a:p>
          </p:txBody>
        </p:sp>
        <p:sp>
          <p:nvSpPr>
            <p:cNvPr id="15401" name="Text Box 87"/>
            <p:cNvSpPr txBox="1">
              <a:spLocks noChangeArrowheads="1"/>
            </p:cNvSpPr>
            <p:nvPr/>
          </p:nvSpPr>
          <p:spPr bwMode="auto">
            <a:xfrm>
              <a:off x="173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in1</a:t>
              </a:r>
            </a:p>
          </p:txBody>
        </p:sp>
        <p:sp>
          <p:nvSpPr>
            <p:cNvPr id="15402" name="Text Box 88"/>
            <p:cNvSpPr txBox="1">
              <a:spLocks noChangeArrowheads="1"/>
            </p:cNvSpPr>
            <p:nvPr/>
          </p:nvSpPr>
          <p:spPr bwMode="auto">
            <a:xfrm>
              <a:off x="245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in0</a:t>
              </a:r>
            </a:p>
          </p:txBody>
        </p:sp>
        <p:sp>
          <p:nvSpPr>
            <p:cNvPr id="15403" name="Text Box 92"/>
            <p:cNvSpPr txBox="1">
              <a:spLocks noChangeArrowheads="1"/>
            </p:cNvSpPr>
            <p:nvPr/>
          </p:nvSpPr>
          <p:spPr bwMode="auto">
            <a:xfrm>
              <a:off x="2774" y="15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15365" name="Group 97"/>
          <p:cNvGrpSpPr>
            <a:grpSpLocks/>
          </p:cNvGrpSpPr>
          <p:nvPr/>
        </p:nvGrpSpPr>
        <p:grpSpPr bwMode="auto">
          <a:xfrm>
            <a:off x="6096000" y="3276600"/>
            <a:ext cx="2674938" cy="609600"/>
            <a:chOff x="3840" y="2064"/>
            <a:chExt cx="1685" cy="384"/>
          </a:xfrm>
        </p:grpSpPr>
        <p:sp>
          <p:nvSpPr>
            <p:cNvPr id="15366" name="Rectangle 94"/>
            <p:cNvSpPr>
              <a:spLocks noChangeArrowheads="1"/>
            </p:cNvSpPr>
            <p:nvPr/>
          </p:nvSpPr>
          <p:spPr bwMode="auto">
            <a:xfrm>
              <a:off x="3840" y="2064"/>
              <a:ext cx="48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5367" name="Text Box 95"/>
            <p:cNvSpPr txBox="1">
              <a:spLocks noChangeArrowheads="1"/>
            </p:cNvSpPr>
            <p:nvPr/>
          </p:nvSpPr>
          <p:spPr bwMode="auto">
            <a:xfrm>
              <a:off x="4368" y="2112"/>
              <a:ext cx="11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some storage device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 in detail</a:t>
            </a:r>
          </a:p>
        </p:txBody>
      </p:sp>
      <p:grpSp>
        <p:nvGrpSpPr>
          <p:cNvPr id="16387" name="Group 6"/>
          <p:cNvGrpSpPr>
            <a:grpSpLocks/>
          </p:cNvGrpSpPr>
          <p:nvPr/>
        </p:nvGrpSpPr>
        <p:grpSpPr bwMode="auto">
          <a:xfrm>
            <a:off x="304800" y="2057400"/>
            <a:ext cx="5273675" cy="4495800"/>
            <a:chOff x="192" y="1296"/>
            <a:chExt cx="3322" cy="2832"/>
          </a:xfrm>
        </p:grpSpPr>
        <p:grpSp>
          <p:nvGrpSpPr>
            <p:cNvPr id="16397" name="Group 7"/>
            <p:cNvGrpSpPr>
              <a:grpSpLocks/>
            </p:cNvGrpSpPr>
            <p:nvPr/>
          </p:nvGrpSpPr>
          <p:grpSpPr bwMode="auto">
            <a:xfrm>
              <a:off x="2506" y="1824"/>
              <a:ext cx="480" cy="864"/>
              <a:chOff x="2736" y="1776"/>
              <a:chExt cx="480" cy="864"/>
            </a:xfrm>
          </p:grpSpPr>
          <p:sp>
            <p:nvSpPr>
              <p:cNvPr id="16456" name="Rectangle 8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6457" name="Line 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8" name="Line 1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9" name="Line 11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60" name="Line 12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98" name="Group 13"/>
            <p:cNvGrpSpPr>
              <a:grpSpLocks/>
            </p:cNvGrpSpPr>
            <p:nvPr/>
          </p:nvGrpSpPr>
          <p:grpSpPr bwMode="auto">
            <a:xfrm>
              <a:off x="1786" y="1824"/>
              <a:ext cx="480" cy="864"/>
              <a:chOff x="2736" y="1776"/>
              <a:chExt cx="480" cy="864"/>
            </a:xfrm>
          </p:grpSpPr>
          <p:sp>
            <p:nvSpPr>
              <p:cNvPr id="16451" name="Rectangle 14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6452" name="Line 15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3" name="Line 1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4" name="Line 17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5" name="Line 18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99" name="Group 19"/>
            <p:cNvGrpSpPr>
              <a:grpSpLocks/>
            </p:cNvGrpSpPr>
            <p:nvPr/>
          </p:nvGrpSpPr>
          <p:grpSpPr bwMode="auto">
            <a:xfrm>
              <a:off x="970" y="1824"/>
              <a:ext cx="480" cy="864"/>
              <a:chOff x="2736" y="1776"/>
              <a:chExt cx="480" cy="864"/>
            </a:xfrm>
          </p:grpSpPr>
          <p:sp>
            <p:nvSpPr>
              <p:cNvPr id="16446" name="Rectangle 20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6447" name="Line 21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8" name="Line 22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9" name="Line 23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0" name="Line 24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0" name="Group 25"/>
            <p:cNvGrpSpPr>
              <a:grpSpLocks/>
            </p:cNvGrpSpPr>
            <p:nvPr/>
          </p:nvGrpSpPr>
          <p:grpSpPr bwMode="auto">
            <a:xfrm>
              <a:off x="202" y="1824"/>
              <a:ext cx="480" cy="864"/>
              <a:chOff x="2736" y="1776"/>
              <a:chExt cx="480" cy="864"/>
            </a:xfrm>
          </p:grpSpPr>
          <p:sp>
            <p:nvSpPr>
              <p:cNvPr id="16441" name="Rectangle 26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6442" name="Line 27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3" name="Line 2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4" name="Line 29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5" name="Line 30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6401" name="AutoShape 31"/>
            <p:cNvCxnSpPr>
              <a:cxnSpLocks noChangeShapeType="1"/>
              <a:stCxn id="16460" idx="1"/>
              <a:endCxn id="16452" idx="0"/>
            </p:cNvCxnSpPr>
            <p:nvPr/>
          </p:nvCxnSpPr>
          <p:spPr bwMode="auto">
            <a:xfrm rot="16200000" flipV="1">
              <a:off x="2002" y="1944"/>
              <a:ext cx="864" cy="624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/>
            <p:cNvCxnSpPr>
              <a:cxnSpLocks noChangeShapeType="1"/>
              <a:stCxn id="16455" idx="1"/>
              <a:endCxn id="16447" idx="0"/>
            </p:cNvCxnSpPr>
            <p:nvPr/>
          </p:nvCxnSpPr>
          <p:spPr bwMode="auto">
            <a:xfrm rot="16200000" flipV="1">
              <a:off x="1234" y="1896"/>
              <a:ext cx="864" cy="720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/>
            <p:cNvCxnSpPr>
              <a:cxnSpLocks noChangeShapeType="1"/>
              <a:stCxn id="16450" idx="1"/>
              <a:endCxn id="16442" idx="0"/>
            </p:cNvCxnSpPr>
            <p:nvPr/>
          </p:nvCxnSpPr>
          <p:spPr bwMode="auto">
            <a:xfrm rot="16200000" flipV="1">
              <a:off x="442" y="1920"/>
              <a:ext cx="864" cy="672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404" name="Group 34"/>
            <p:cNvGrpSpPr>
              <a:grpSpLocks/>
            </p:cNvGrpSpPr>
            <p:nvPr/>
          </p:nvGrpSpPr>
          <p:grpSpPr bwMode="auto">
            <a:xfrm>
              <a:off x="2506" y="3024"/>
              <a:ext cx="432" cy="624"/>
              <a:chOff x="2736" y="2976"/>
              <a:chExt cx="432" cy="624"/>
            </a:xfrm>
          </p:grpSpPr>
          <p:sp>
            <p:nvSpPr>
              <p:cNvPr id="16439" name="Rectangle 35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6440" name="Line 36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5" name="Group 37"/>
            <p:cNvGrpSpPr>
              <a:grpSpLocks/>
            </p:cNvGrpSpPr>
            <p:nvPr/>
          </p:nvGrpSpPr>
          <p:grpSpPr bwMode="auto">
            <a:xfrm>
              <a:off x="1834" y="3024"/>
              <a:ext cx="432" cy="624"/>
              <a:chOff x="2736" y="2976"/>
              <a:chExt cx="432" cy="624"/>
            </a:xfrm>
          </p:grpSpPr>
          <p:sp>
            <p:nvSpPr>
              <p:cNvPr id="16437" name="Rectangle 38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6438" name="Line 39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6" name="Group 40"/>
            <p:cNvGrpSpPr>
              <a:grpSpLocks/>
            </p:cNvGrpSpPr>
            <p:nvPr/>
          </p:nvGrpSpPr>
          <p:grpSpPr bwMode="auto">
            <a:xfrm>
              <a:off x="1018" y="3024"/>
              <a:ext cx="432" cy="624"/>
              <a:chOff x="2736" y="2976"/>
              <a:chExt cx="432" cy="624"/>
            </a:xfrm>
          </p:grpSpPr>
          <p:sp>
            <p:nvSpPr>
              <p:cNvPr id="16435" name="Rectangle 41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6436" name="Line 42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7" name="Group 43"/>
            <p:cNvGrpSpPr>
              <a:grpSpLocks/>
            </p:cNvGrpSpPr>
            <p:nvPr/>
          </p:nvGrpSpPr>
          <p:grpSpPr bwMode="auto">
            <a:xfrm>
              <a:off x="250" y="3024"/>
              <a:ext cx="432" cy="624"/>
              <a:chOff x="2736" y="2976"/>
              <a:chExt cx="432" cy="624"/>
            </a:xfrm>
          </p:grpSpPr>
          <p:sp>
            <p:nvSpPr>
              <p:cNvPr id="16433" name="Rectangle 44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6434" name="Line 45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6408" name="AutoShape 46"/>
            <p:cNvCxnSpPr>
              <a:cxnSpLocks noChangeShapeType="1"/>
              <a:stCxn id="16440" idx="1"/>
              <a:endCxn id="16458" idx="0"/>
            </p:cNvCxnSpPr>
            <p:nvPr/>
          </p:nvCxnSpPr>
          <p:spPr bwMode="auto">
            <a:xfrm rot="5400000" flipH="1" flipV="1">
              <a:off x="1835" y="2735"/>
              <a:ext cx="1824" cy="1"/>
            </a:xfrm>
            <a:prstGeom prst="bentConnector5">
              <a:avLst>
                <a:gd name="adj1" fmla="val -7894"/>
                <a:gd name="adj2" fmla="val 42300000"/>
                <a:gd name="adj3" fmla="val 1157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>
              <a:off x="207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>
              <a:off x="2074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1" name="Line 49"/>
            <p:cNvSpPr>
              <a:spLocks noChangeShapeType="1"/>
            </p:cNvSpPr>
            <p:nvPr/>
          </p:nvSpPr>
          <p:spPr bwMode="auto">
            <a:xfrm flipV="1">
              <a:off x="3274" y="14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2" name="Line 50"/>
            <p:cNvSpPr>
              <a:spLocks noChangeShapeType="1"/>
            </p:cNvSpPr>
            <p:nvPr/>
          </p:nvSpPr>
          <p:spPr bwMode="auto">
            <a:xfrm flipH="1">
              <a:off x="2026" y="14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3" name="Line 51"/>
            <p:cNvSpPr>
              <a:spLocks noChangeShapeType="1"/>
            </p:cNvSpPr>
            <p:nvPr/>
          </p:nvSpPr>
          <p:spPr bwMode="auto">
            <a:xfrm>
              <a:off x="2026" y="14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4" name="Line 52"/>
            <p:cNvSpPr>
              <a:spLocks noChangeShapeType="1"/>
            </p:cNvSpPr>
            <p:nvPr/>
          </p:nvSpPr>
          <p:spPr bwMode="auto">
            <a:xfrm>
              <a:off x="1258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5" name="Line 53"/>
            <p:cNvSpPr>
              <a:spLocks noChangeShapeType="1"/>
            </p:cNvSpPr>
            <p:nvPr/>
          </p:nvSpPr>
          <p:spPr bwMode="auto">
            <a:xfrm>
              <a:off x="125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6" name="Line 54"/>
            <p:cNvSpPr>
              <a:spLocks noChangeShapeType="1"/>
            </p:cNvSpPr>
            <p:nvPr/>
          </p:nvSpPr>
          <p:spPr bwMode="auto">
            <a:xfrm flipV="1">
              <a:off x="3370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7" name="Line 55"/>
            <p:cNvSpPr>
              <a:spLocks noChangeShapeType="1"/>
            </p:cNvSpPr>
            <p:nvPr/>
          </p:nvSpPr>
          <p:spPr bwMode="auto">
            <a:xfrm flipH="1">
              <a:off x="1210" y="13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8" name="Line 56"/>
            <p:cNvSpPr>
              <a:spLocks noChangeShapeType="1"/>
            </p:cNvSpPr>
            <p:nvPr/>
          </p:nvSpPr>
          <p:spPr bwMode="auto">
            <a:xfrm>
              <a:off x="1210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9" name="Line 57"/>
            <p:cNvSpPr>
              <a:spLocks noChangeShapeType="1"/>
            </p:cNvSpPr>
            <p:nvPr/>
          </p:nvSpPr>
          <p:spPr bwMode="auto">
            <a:xfrm>
              <a:off x="490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0" name="Line 58"/>
            <p:cNvSpPr>
              <a:spLocks noChangeShapeType="1"/>
            </p:cNvSpPr>
            <p:nvPr/>
          </p:nvSpPr>
          <p:spPr bwMode="auto">
            <a:xfrm>
              <a:off x="490" y="412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1" name="Line 59"/>
            <p:cNvSpPr>
              <a:spLocks noChangeShapeType="1"/>
            </p:cNvSpPr>
            <p:nvPr/>
          </p:nvSpPr>
          <p:spPr bwMode="auto">
            <a:xfrm flipV="1">
              <a:off x="3514" y="1296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2" name="Line 60"/>
            <p:cNvSpPr>
              <a:spLocks noChangeShapeType="1"/>
            </p:cNvSpPr>
            <p:nvPr/>
          </p:nvSpPr>
          <p:spPr bwMode="auto">
            <a:xfrm flipH="1">
              <a:off x="442" y="12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3" name="Line 61"/>
            <p:cNvSpPr>
              <a:spLocks noChangeShapeType="1"/>
            </p:cNvSpPr>
            <p:nvPr/>
          </p:nvSpPr>
          <p:spPr bwMode="auto">
            <a:xfrm flipH="1">
              <a:off x="442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4" name="Line 62"/>
            <p:cNvSpPr>
              <a:spLocks noChangeShapeType="1"/>
            </p:cNvSpPr>
            <p:nvPr/>
          </p:nvSpPr>
          <p:spPr bwMode="auto">
            <a:xfrm>
              <a:off x="2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5" name="Line 63"/>
            <p:cNvSpPr>
              <a:spLocks noChangeShapeType="1"/>
            </p:cNvSpPr>
            <p:nvPr/>
          </p:nvSpPr>
          <p:spPr bwMode="auto">
            <a:xfrm>
              <a:off x="202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6" name="Line 64"/>
            <p:cNvSpPr>
              <a:spLocks noChangeShapeType="1"/>
            </p:cNvSpPr>
            <p:nvPr/>
          </p:nvSpPr>
          <p:spPr bwMode="auto">
            <a:xfrm>
              <a:off x="121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7" name="Line 65"/>
            <p:cNvSpPr>
              <a:spLocks noChangeShapeType="1"/>
            </p:cNvSpPr>
            <p:nvPr/>
          </p:nvSpPr>
          <p:spPr bwMode="auto">
            <a:xfrm>
              <a:off x="44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8" name="Text Box 66"/>
            <p:cNvSpPr txBox="1">
              <a:spLocks noChangeArrowheads="1"/>
            </p:cNvSpPr>
            <p:nvPr/>
          </p:nvSpPr>
          <p:spPr bwMode="auto">
            <a:xfrm>
              <a:off x="192" y="157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in3</a:t>
              </a:r>
            </a:p>
          </p:txBody>
        </p:sp>
        <p:sp>
          <p:nvSpPr>
            <p:cNvPr id="16429" name="Text Box 67"/>
            <p:cNvSpPr txBox="1">
              <a:spLocks noChangeArrowheads="1"/>
            </p:cNvSpPr>
            <p:nvPr/>
          </p:nvSpPr>
          <p:spPr bwMode="auto">
            <a:xfrm>
              <a:off x="922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in2</a:t>
              </a:r>
            </a:p>
          </p:txBody>
        </p:sp>
        <p:sp>
          <p:nvSpPr>
            <p:cNvPr id="16430" name="Text Box 68"/>
            <p:cNvSpPr txBox="1">
              <a:spLocks noChangeArrowheads="1"/>
            </p:cNvSpPr>
            <p:nvPr/>
          </p:nvSpPr>
          <p:spPr bwMode="auto">
            <a:xfrm>
              <a:off x="173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in1</a:t>
              </a:r>
            </a:p>
          </p:txBody>
        </p:sp>
        <p:sp>
          <p:nvSpPr>
            <p:cNvPr id="16431" name="Text Box 69"/>
            <p:cNvSpPr txBox="1">
              <a:spLocks noChangeArrowheads="1"/>
            </p:cNvSpPr>
            <p:nvPr/>
          </p:nvSpPr>
          <p:spPr bwMode="auto">
            <a:xfrm>
              <a:off x="245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in0</a:t>
              </a:r>
            </a:p>
          </p:txBody>
        </p:sp>
        <p:sp>
          <p:nvSpPr>
            <p:cNvPr id="16432" name="Text Box 70"/>
            <p:cNvSpPr txBox="1">
              <a:spLocks noChangeArrowheads="1"/>
            </p:cNvSpPr>
            <p:nvPr/>
          </p:nvSpPr>
          <p:spPr bwMode="auto">
            <a:xfrm>
              <a:off x="2774" y="15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sp>
        <p:nvSpPr>
          <p:cNvPr id="16388" name="Text Box 74"/>
          <p:cNvSpPr txBox="1">
            <a:spLocks noChangeArrowheads="1"/>
          </p:cNvSpPr>
          <p:nvPr/>
        </p:nvSpPr>
        <p:spPr bwMode="auto">
          <a:xfrm>
            <a:off x="6477000" y="1981200"/>
            <a:ext cx="1835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 + 0011 = 1000</a:t>
            </a:r>
          </a:p>
        </p:txBody>
      </p:sp>
      <p:sp>
        <p:nvSpPr>
          <p:cNvPr id="16389" name="Text Box 75"/>
          <p:cNvSpPr txBox="1">
            <a:spLocks noChangeArrowheads="1"/>
          </p:cNvSpPr>
          <p:nvPr/>
        </p:nvSpPr>
        <p:spPr bwMode="auto">
          <a:xfrm>
            <a:off x="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6390" name="Text Box 76"/>
          <p:cNvSpPr txBox="1">
            <a:spLocks noChangeArrowheads="1"/>
          </p:cNvSpPr>
          <p:nvPr/>
        </p:nvSpPr>
        <p:spPr bwMode="auto">
          <a:xfrm>
            <a:off x="12954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6391" name="Text Box 77"/>
          <p:cNvSpPr txBox="1">
            <a:spLocks noChangeArrowheads="1"/>
          </p:cNvSpPr>
          <p:nvPr/>
        </p:nvSpPr>
        <p:spPr bwMode="auto">
          <a:xfrm>
            <a:off x="2590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6392" name="Text Box 78"/>
          <p:cNvSpPr txBox="1">
            <a:spLocks noChangeArrowheads="1"/>
          </p:cNvSpPr>
          <p:nvPr/>
        </p:nvSpPr>
        <p:spPr bwMode="auto">
          <a:xfrm>
            <a:off x="3733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6393" name="Text Box 79"/>
          <p:cNvSpPr txBox="1">
            <a:spLocks noChangeArrowheads="1"/>
          </p:cNvSpPr>
          <p:nvPr/>
        </p:nvSpPr>
        <p:spPr bwMode="auto">
          <a:xfrm>
            <a:off x="40386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6394" name="Text Box 80"/>
          <p:cNvSpPr txBox="1">
            <a:spLocks noChangeArrowheads="1"/>
          </p:cNvSpPr>
          <p:nvPr/>
        </p:nvSpPr>
        <p:spPr bwMode="auto">
          <a:xfrm>
            <a:off x="28194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6395" name="Text Box 82"/>
          <p:cNvSpPr txBox="1">
            <a:spLocks noChangeArrowheads="1"/>
          </p:cNvSpPr>
          <p:nvPr/>
        </p:nvSpPr>
        <p:spPr bwMode="auto">
          <a:xfrm>
            <a:off x="14478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6396" name="Text Box 83"/>
          <p:cNvSpPr txBox="1">
            <a:spLocks noChangeArrowheads="1"/>
          </p:cNvSpPr>
          <p:nvPr/>
        </p:nvSpPr>
        <p:spPr bwMode="auto">
          <a:xfrm>
            <a:off x="304800" y="220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 in detail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4800" y="2057400"/>
            <a:ext cx="5273675" cy="4495800"/>
            <a:chOff x="192" y="1296"/>
            <a:chExt cx="3322" cy="2832"/>
          </a:xfrm>
        </p:grpSpPr>
        <p:grpSp>
          <p:nvGrpSpPr>
            <p:cNvPr id="17440" name="Group 4"/>
            <p:cNvGrpSpPr>
              <a:grpSpLocks/>
            </p:cNvGrpSpPr>
            <p:nvPr/>
          </p:nvGrpSpPr>
          <p:grpSpPr bwMode="auto">
            <a:xfrm>
              <a:off x="2506" y="1824"/>
              <a:ext cx="480" cy="864"/>
              <a:chOff x="2736" y="1776"/>
              <a:chExt cx="480" cy="864"/>
            </a:xfrm>
          </p:grpSpPr>
          <p:sp>
            <p:nvSpPr>
              <p:cNvPr id="17499" name="Rectangle 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7500" name="Line 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01" name="Line 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02" name="Line 8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03" name="Line 9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41" name="Group 10"/>
            <p:cNvGrpSpPr>
              <a:grpSpLocks/>
            </p:cNvGrpSpPr>
            <p:nvPr/>
          </p:nvGrpSpPr>
          <p:grpSpPr bwMode="auto">
            <a:xfrm>
              <a:off x="1786" y="1824"/>
              <a:ext cx="480" cy="864"/>
              <a:chOff x="2736" y="1776"/>
              <a:chExt cx="480" cy="864"/>
            </a:xfrm>
          </p:grpSpPr>
          <p:sp>
            <p:nvSpPr>
              <p:cNvPr id="17494" name="Rectangle 11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7495" name="Line 1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6" name="Line 13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7" name="Line 14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8" name="Line 15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42" name="Group 16"/>
            <p:cNvGrpSpPr>
              <a:grpSpLocks/>
            </p:cNvGrpSpPr>
            <p:nvPr/>
          </p:nvGrpSpPr>
          <p:grpSpPr bwMode="auto">
            <a:xfrm>
              <a:off x="970" y="1824"/>
              <a:ext cx="480" cy="864"/>
              <a:chOff x="2736" y="1776"/>
              <a:chExt cx="480" cy="864"/>
            </a:xfrm>
          </p:grpSpPr>
          <p:sp>
            <p:nvSpPr>
              <p:cNvPr id="17489" name="Rectangle 17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7490" name="Line 1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1" name="Line 1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2" name="Line 20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93" name="Line 21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43" name="Group 22"/>
            <p:cNvGrpSpPr>
              <a:grpSpLocks/>
            </p:cNvGrpSpPr>
            <p:nvPr/>
          </p:nvGrpSpPr>
          <p:grpSpPr bwMode="auto">
            <a:xfrm>
              <a:off x="202" y="1824"/>
              <a:ext cx="480" cy="864"/>
              <a:chOff x="2736" y="1776"/>
              <a:chExt cx="480" cy="864"/>
            </a:xfrm>
          </p:grpSpPr>
          <p:sp>
            <p:nvSpPr>
              <p:cNvPr id="17484" name="Rectangle 23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7485" name="Line 24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86" name="Line 25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87" name="Line 26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88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7444" name="AutoShape 28"/>
            <p:cNvCxnSpPr>
              <a:cxnSpLocks noChangeShapeType="1"/>
              <a:stCxn id="17503" idx="1"/>
              <a:endCxn id="17495" idx="0"/>
            </p:cNvCxnSpPr>
            <p:nvPr/>
          </p:nvCxnSpPr>
          <p:spPr bwMode="auto">
            <a:xfrm rot="16200000" flipV="1">
              <a:off x="2002" y="1944"/>
              <a:ext cx="864" cy="624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5" name="AutoShape 29"/>
            <p:cNvCxnSpPr>
              <a:cxnSpLocks noChangeShapeType="1"/>
              <a:stCxn id="17498" idx="1"/>
              <a:endCxn id="17490" idx="0"/>
            </p:cNvCxnSpPr>
            <p:nvPr/>
          </p:nvCxnSpPr>
          <p:spPr bwMode="auto">
            <a:xfrm rot="16200000" flipV="1">
              <a:off x="1234" y="1896"/>
              <a:ext cx="864" cy="720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6" name="AutoShape 30"/>
            <p:cNvCxnSpPr>
              <a:cxnSpLocks noChangeShapeType="1"/>
              <a:stCxn id="17493" idx="1"/>
              <a:endCxn id="17485" idx="0"/>
            </p:cNvCxnSpPr>
            <p:nvPr/>
          </p:nvCxnSpPr>
          <p:spPr bwMode="auto">
            <a:xfrm rot="16200000" flipV="1">
              <a:off x="442" y="1920"/>
              <a:ext cx="864" cy="672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47" name="Group 31"/>
            <p:cNvGrpSpPr>
              <a:grpSpLocks/>
            </p:cNvGrpSpPr>
            <p:nvPr/>
          </p:nvGrpSpPr>
          <p:grpSpPr bwMode="auto">
            <a:xfrm>
              <a:off x="2506" y="3024"/>
              <a:ext cx="432" cy="624"/>
              <a:chOff x="2736" y="2976"/>
              <a:chExt cx="432" cy="624"/>
            </a:xfrm>
          </p:grpSpPr>
          <p:sp>
            <p:nvSpPr>
              <p:cNvPr id="17482" name="Rectangle 32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7483" name="Line 33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48" name="Group 34"/>
            <p:cNvGrpSpPr>
              <a:grpSpLocks/>
            </p:cNvGrpSpPr>
            <p:nvPr/>
          </p:nvGrpSpPr>
          <p:grpSpPr bwMode="auto">
            <a:xfrm>
              <a:off x="1834" y="3024"/>
              <a:ext cx="432" cy="624"/>
              <a:chOff x="2736" y="2976"/>
              <a:chExt cx="432" cy="624"/>
            </a:xfrm>
          </p:grpSpPr>
          <p:sp>
            <p:nvSpPr>
              <p:cNvPr id="17480" name="Rectangle 35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7481" name="Line 36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49" name="Group 37"/>
            <p:cNvGrpSpPr>
              <a:grpSpLocks/>
            </p:cNvGrpSpPr>
            <p:nvPr/>
          </p:nvGrpSpPr>
          <p:grpSpPr bwMode="auto">
            <a:xfrm>
              <a:off x="1018" y="3024"/>
              <a:ext cx="432" cy="624"/>
              <a:chOff x="2736" y="2976"/>
              <a:chExt cx="432" cy="624"/>
            </a:xfrm>
          </p:grpSpPr>
          <p:sp>
            <p:nvSpPr>
              <p:cNvPr id="17478" name="Rectangle 38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7479" name="Line 39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50" name="Group 40"/>
            <p:cNvGrpSpPr>
              <a:grpSpLocks/>
            </p:cNvGrpSpPr>
            <p:nvPr/>
          </p:nvGrpSpPr>
          <p:grpSpPr bwMode="auto">
            <a:xfrm>
              <a:off x="250" y="3024"/>
              <a:ext cx="432" cy="624"/>
              <a:chOff x="2736" y="2976"/>
              <a:chExt cx="432" cy="624"/>
            </a:xfrm>
          </p:grpSpPr>
          <p:sp>
            <p:nvSpPr>
              <p:cNvPr id="17476" name="Rectangle 41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7477" name="Line 42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7451" name="AutoShape 43"/>
            <p:cNvCxnSpPr>
              <a:cxnSpLocks noChangeShapeType="1"/>
              <a:stCxn id="17483" idx="1"/>
              <a:endCxn id="17501" idx="0"/>
            </p:cNvCxnSpPr>
            <p:nvPr/>
          </p:nvCxnSpPr>
          <p:spPr bwMode="auto">
            <a:xfrm rot="5400000" flipH="1" flipV="1">
              <a:off x="1835" y="2735"/>
              <a:ext cx="1824" cy="1"/>
            </a:xfrm>
            <a:prstGeom prst="bentConnector5">
              <a:avLst>
                <a:gd name="adj1" fmla="val -7894"/>
                <a:gd name="adj2" fmla="val 42300000"/>
                <a:gd name="adj3" fmla="val 1157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07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2074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 flipV="1">
              <a:off x="3274" y="14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>
              <a:off x="2026" y="14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>
              <a:off x="2026" y="14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>
              <a:off x="1258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>
              <a:off x="125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 flipV="1">
              <a:off x="3370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 flipH="1">
              <a:off x="1210" y="13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>
              <a:off x="1210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2" name="Line 54"/>
            <p:cNvSpPr>
              <a:spLocks noChangeShapeType="1"/>
            </p:cNvSpPr>
            <p:nvPr/>
          </p:nvSpPr>
          <p:spPr bwMode="auto">
            <a:xfrm>
              <a:off x="490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>
              <a:off x="490" y="412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 flipV="1">
              <a:off x="3514" y="1296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5" name="Line 57"/>
            <p:cNvSpPr>
              <a:spLocks noChangeShapeType="1"/>
            </p:cNvSpPr>
            <p:nvPr/>
          </p:nvSpPr>
          <p:spPr bwMode="auto">
            <a:xfrm flipH="1">
              <a:off x="442" y="12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 flipH="1">
              <a:off x="442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7" name="Line 59"/>
            <p:cNvSpPr>
              <a:spLocks noChangeShapeType="1"/>
            </p:cNvSpPr>
            <p:nvPr/>
          </p:nvSpPr>
          <p:spPr bwMode="auto">
            <a:xfrm>
              <a:off x="2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202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69" name="Line 61"/>
            <p:cNvSpPr>
              <a:spLocks noChangeShapeType="1"/>
            </p:cNvSpPr>
            <p:nvPr/>
          </p:nvSpPr>
          <p:spPr bwMode="auto">
            <a:xfrm>
              <a:off x="121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70" name="Line 62"/>
            <p:cNvSpPr>
              <a:spLocks noChangeShapeType="1"/>
            </p:cNvSpPr>
            <p:nvPr/>
          </p:nvSpPr>
          <p:spPr bwMode="auto">
            <a:xfrm>
              <a:off x="44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71" name="Text Box 63"/>
            <p:cNvSpPr txBox="1">
              <a:spLocks noChangeArrowheads="1"/>
            </p:cNvSpPr>
            <p:nvPr/>
          </p:nvSpPr>
          <p:spPr bwMode="auto">
            <a:xfrm>
              <a:off x="192" y="157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in3</a:t>
              </a:r>
            </a:p>
          </p:txBody>
        </p:sp>
        <p:sp>
          <p:nvSpPr>
            <p:cNvPr id="17472" name="Text Box 64"/>
            <p:cNvSpPr txBox="1">
              <a:spLocks noChangeArrowheads="1"/>
            </p:cNvSpPr>
            <p:nvPr/>
          </p:nvSpPr>
          <p:spPr bwMode="auto">
            <a:xfrm>
              <a:off x="922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in2</a:t>
              </a:r>
            </a:p>
          </p:txBody>
        </p:sp>
        <p:sp>
          <p:nvSpPr>
            <p:cNvPr id="17473" name="Text Box 65"/>
            <p:cNvSpPr txBox="1">
              <a:spLocks noChangeArrowheads="1"/>
            </p:cNvSpPr>
            <p:nvPr/>
          </p:nvSpPr>
          <p:spPr bwMode="auto">
            <a:xfrm>
              <a:off x="173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in1</a:t>
              </a:r>
            </a:p>
          </p:txBody>
        </p:sp>
        <p:sp>
          <p:nvSpPr>
            <p:cNvPr id="17474" name="Text Box 66"/>
            <p:cNvSpPr txBox="1">
              <a:spLocks noChangeArrowheads="1"/>
            </p:cNvSpPr>
            <p:nvPr/>
          </p:nvSpPr>
          <p:spPr bwMode="auto">
            <a:xfrm>
              <a:off x="245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in0</a:t>
              </a:r>
            </a:p>
          </p:txBody>
        </p:sp>
        <p:sp>
          <p:nvSpPr>
            <p:cNvPr id="17475" name="Text Box 67"/>
            <p:cNvSpPr txBox="1">
              <a:spLocks noChangeArrowheads="1"/>
            </p:cNvSpPr>
            <p:nvPr/>
          </p:nvSpPr>
          <p:spPr bwMode="auto">
            <a:xfrm>
              <a:off x="2774" y="15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sp>
        <p:nvSpPr>
          <p:cNvPr id="17412" name="Text Box 68"/>
          <p:cNvSpPr txBox="1">
            <a:spLocks noChangeArrowheads="1"/>
          </p:cNvSpPr>
          <p:nvPr/>
        </p:nvSpPr>
        <p:spPr bwMode="auto">
          <a:xfrm>
            <a:off x="6477000" y="1981200"/>
            <a:ext cx="1835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 + 0011 = 1000</a:t>
            </a:r>
          </a:p>
        </p:txBody>
      </p:sp>
      <p:sp>
        <p:nvSpPr>
          <p:cNvPr id="17413" name="Text Box 69"/>
          <p:cNvSpPr txBox="1">
            <a:spLocks noChangeArrowheads="1"/>
          </p:cNvSpPr>
          <p:nvPr/>
        </p:nvSpPr>
        <p:spPr bwMode="auto">
          <a:xfrm>
            <a:off x="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414" name="Text Box 70"/>
          <p:cNvSpPr txBox="1">
            <a:spLocks noChangeArrowheads="1"/>
          </p:cNvSpPr>
          <p:nvPr/>
        </p:nvSpPr>
        <p:spPr bwMode="auto">
          <a:xfrm>
            <a:off x="12954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5" name="Text Box 71"/>
          <p:cNvSpPr txBox="1">
            <a:spLocks noChangeArrowheads="1"/>
          </p:cNvSpPr>
          <p:nvPr/>
        </p:nvSpPr>
        <p:spPr bwMode="auto">
          <a:xfrm>
            <a:off x="2590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416" name="Text Box 72"/>
          <p:cNvSpPr txBox="1">
            <a:spLocks noChangeArrowheads="1"/>
          </p:cNvSpPr>
          <p:nvPr/>
        </p:nvSpPr>
        <p:spPr bwMode="auto">
          <a:xfrm>
            <a:off x="3733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7" name="Text Box 73"/>
          <p:cNvSpPr txBox="1">
            <a:spLocks noChangeArrowheads="1"/>
          </p:cNvSpPr>
          <p:nvPr/>
        </p:nvSpPr>
        <p:spPr bwMode="auto">
          <a:xfrm>
            <a:off x="40386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8" name="Text Box 74"/>
          <p:cNvSpPr txBox="1">
            <a:spLocks noChangeArrowheads="1"/>
          </p:cNvSpPr>
          <p:nvPr/>
        </p:nvSpPr>
        <p:spPr bwMode="auto">
          <a:xfrm>
            <a:off x="28194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14478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420" name="Text Box 76"/>
          <p:cNvSpPr txBox="1">
            <a:spLocks noChangeArrowheads="1"/>
          </p:cNvSpPr>
          <p:nvPr/>
        </p:nvSpPr>
        <p:spPr bwMode="auto">
          <a:xfrm>
            <a:off x="304800" y="220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421" name="Text Box 77"/>
          <p:cNvSpPr txBox="1">
            <a:spLocks noChangeArrowheads="1"/>
          </p:cNvSpPr>
          <p:nvPr/>
        </p:nvSpPr>
        <p:spPr bwMode="auto">
          <a:xfrm>
            <a:off x="43434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F0</a:t>
            </a:r>
          </a:p>
        </p:txBody>
      </p:sp>
      <p:sp>
        <p:nvSpPr>
          <p:cNvPr id="17422" name="Text Box 78"/>
          <p:cNvSpPr txBox="1">
            <a:spLocks noChangeArrowheads="1"/>
          </p:cNvSpPr>
          <p:nvPr/>
        </p:nvSpPr>
        <p:spPr bwMode="auto">
          <a:xfrm>
            <a:off x="32004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F1</a:t>
            </a:r>
          </a:p>
        </p:txBody>
      </p:sp>
      <p:sp>
        <p:nvSpPr>
          <p:cNvPr id="17423" name="Text Box 79"/>
          <p:cNvSpPr txBox="1">
            <a:spLocks noChangeArrowheads="1"/>
          </p:cNvSpPr>
          <p:nvPr/>
        </p:nvSpPr>
        <p:spPr bwMode="auto">
          <a:xfrm>
            <a:off x="19050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F2</a:t>
            </a:r>
          </a:p>
        </p:txBody>
      </p:sp>
      <p:sp>
        <p:nvSpPr>
          <p:cNvPr id="17424" name="Text Box 80"/>
          <p:cNvSpPr txBox="1">
            <a:spLocks noChangeArrowheads="1"/>
          </p:cNvSpPr>
          <p:nvPr/>
        </p:nvSpPr>
        <p:spPr bwMode="auto">
          <a:xfrm>
            <a:off x="6858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F3</a:t>
            </a:r>
          </a:p>
        </p:txBody>
      </p:sp>
      <p:grpSp>
        <p:nvGrpSpPr>
          <p:cNvPr id="17425" name="Group 95"/>
          <p:cNvGrpSpPr>
            <a:grpSpLocks/>
          </p:cNvGrpSpPr>
          <p:nvPr/>
        </p:nvGrpSpPr>
        <p:grpSpPr bwMode="auto">
          <a:xfrm>
            <a:off x="6096000" y="2667000"/>
            <a:ext cx="2362200" cy="2757488"/>
            <a:chOff x="3744" y="1767"/>
            <a:chExt cx="1488" cy="1737"/>
          </a:xfrm>
        </p:grpSpPr>
        <p:sp>
          <p:nvSpPr>
            <p:cNvPr id="17426" name="Rectangle 81"/>
            <p:cNvSpPr>
              <a:spLocks noChangeArrowheads="1"/>
            </p:cNvSpPr>
            <p:nvPr/>
          </p:nvSpPr>
          <p:spPr bwMode="auto">
            <a:xfrm>
              <a:off x="4080" y="2112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7427" name="Rectangle 82"/>
            <p:cNvSpPr>
              <a:spLocks noChangeArrowheads="1"/>
            </p:cNvSpPr>
            <p:nvPr/>
          </p:nvSpPr>
          <p:spPr bwMode="auto">
            <a:xfrm>
              <a:off x="4512" y="2112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28" name="Rectangle 83"/>
            <p:cNvSpPr>
              <a:spLocks noChangeArrowheads="1"/>
            </p:cNvSpPr>
            <p:nvPr/>
          </p:nvSpPr>
          <p:spPr bwMode="auto">
            <a:xfrm>
              <a:off x="4080" y="2496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7429" name="Rectangle 84"/>
            <p:cNvSpPr>
              <a:spLocks noChangeArrowheads="1"/>
            </p:cNvSpPr>
            <p:nvPr/>
          </p:nvSpPr>
          <p:spPr bwMode="auto">
            <a:xfrm>
              <a:off x="4704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0" name="Rectangle 85"/>
            <p:cNvSpPr>
              <a:spLocks noChangeArrowheads="1"/>
            </p:cNvSpPr>
            <p:nvPr/>
          </p:nvSpPr>
          <p:spPr bwMode="auto">
            <a:xfrm>
              <a:off x="4080" y="2880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7431" name="Rectangle 86"/>
            <p:cNvSpPr>
              <a:spLocks noChangeArrowheads="1"/>
            </p:cNvSpPr>
            <p:nvPr/>
          </p:nvSpPr>
          <p:spPr bwMode="auto">
            <a:xfrm>
              <a:off x="4080" y="326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7432" name="Rectangle 87"/>
            <p:cNvSpPr>
              <a:spLocks noChangeArrowheads="1"/>
            </p:cNvSpPr>
            <p:nvPr/>
          </p:nvSpPr>
          <p:spPr bwMode="auto">
            <a:xfrm>
              <a:off x="4848" y="2880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7433" name="Rectangle 88"/>
            <p:cNvSpPr>
              <a:spLocks noChangeArrowheads="1"/>
            </p:cNvSpPr>
            <p:nvPr/>
          </p:nvSpPr>
          <p:spPr bwMode="auto">
            <a:xfrm>
              <a:off x="4944" y="326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7434" name="Text Box 89"/>
            <p:cNvSpPr txBox="1">
              <a:spLocks noChangeArrowheads="1"/>
            </p:cNvSpPr>
            <p:nvPr/>
          </p:nvSpPr>
          <p:spPr bwMode="auto">
            <a:xfrm>
              <a:off x="3744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F0</a:t>
              </a:r>
            </a:p>
          </p:txBody>
        </p:sp>
        <p:sp>
          <p:nvSpPr>
            <p:cNvPr id="17435" name="Text Box 90"/>
            <p:cNvSpPr txBox="1">
              <a:spLocks noChangeArrowheads="1"/>
            </p:cNvSpPr>
            <p:nvPr/>
          </p:nvSpPr>
          <p:spPr bwMode="auto">
            <a:xfrm>
              <a:off x="3744" y="2496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F1</a:t>
              </a:r>
            </a:p>
          </p:txBody>
        </p:sp>
        <p:sp>
          <p:nvSpPr>
            <p:cNvPr id="17436" name="Text Box 91"/>
            <p:cNvSpPr txBox="1">
              <a:spLocks noChangeArrowheads="1"/>
            </p:cNvSpPr>
            <p:nvPr/>
          </p:nvSpPr>
          <p:spPr bwMode="auto">
            <a:xfrm>
              <a:off x="3744" y="2880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F2</a:t>
              </a:r>
            </a:p>
          </p:txBody>
        </p:sp>
        <p:sp>
          <p:nvSpPr>
            <p:cNvPr id="17437" name="Text Box 92"/>
            <p:cNvSpPr txBox="1">
              <a:spLocks noChangeArrowheads="1"/>
            </p:cNvSpPr>
            <p:nvPr/>
          </p:nvSpPr>
          <p:spPr bwMode="auto">
            <a:xfrm>
              <a:off x="3744" y="32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F3</a:t>
              </a:r>
            </a:p>
          </p:txBody>
        </p:sp>
        <p:sp>
          <p:nvSpPr>
            <p:cNvPr id="17438" name="Line 93"/>
            <p:cNvSpPr>
              <a:spLocks noChangeShapeType="1"/>
            </p:cNvSpPr>
            <p:nvPr/>
          </p:nvSpPr>
          <p:spPr bwMode="auto">
            <a:xfrm>
              <a:off x="4176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Text Box 94"/>
            <p:cNvSpPr txBox="1">
              <a:spLocks noChangeArrowheads="1"/>
            </p:cNvSpPr>
            <p:nvPr/>
          </p:nvSpPr>
          <p:spPr bwMode="auto">
            <a:xfrm>
              <a:off x="4598" y="1767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accumulator in detail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4800" y="2057400"/>
            <a:ext cx="5273675" cy="4495800"/>
            <a:chOff x="192" y="1296"/>
            <a:chExt cx="3322" cy="2832"/>
          </a:xfrm>
        </p:grpSpPr>
        <p:grpSp>
          <p:nvGrpSpPr>
            <p:cNvPr id="18465" name="Group 4"/>
            <p:cNvGrpSpPr>
              <a:grpSpLocks/>
            </p:cNvGrpSpPr>
            <p:nvPr/>
          </p:nvGrpSpPr>
          <p:grpSpPr bwMode="auto">
            <a:xfrm>
              <a:off x="2506" y="1824"/>
              <a:ext cx="480" cy="864"/>
              <a:chOff x="2736" y="1776"/>
              <a:chExt cx="480" cy="864"/>
            </a:xfrm>
          </p:grpSpPr>
          <p:sp>
            <p:nvSpPr>
              <p:cNvPr id="18524" name="Rectangle 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8525" name="Line 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6" name="Line 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7" name="Line 8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8" name="Line 9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66" name="Group 10"/>
            <p:cNvGrpSpPr>
              <a:grpSpLocks/>
            </p:cNvGrpSpPr>
            <p:nvPr/>
          </p:nvGrpSpPr>
          <p:grpSpPr bwMode="auto">
            <a:xfrm>
              <a:off x="1786" y="1824"/>
              <a:ext cx="480" cy="864"/>
              <a:chOff x="2736" y="1776"/>
              <a:chExt cx="480" cy="864"/>
            </a:xfrm>
          </p:grpSpPr>
          <p:sp>
            <p:nvSpPr>
              <p:cNvPr id="18519" name="Rectangle 11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8520" name="Line 1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1" name="Line 13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2" name="Line 14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23" name="Line 15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67" name="Group 16"/>
            <p:cNvGrpSpPr>
              <a:grpSpLocks/>
            </p:cNvGrpSpPr>
            <p:nvPr/>
          </p:nvGrpSpPr>
          <p:grpSpPr bwMode="auto">
            <a:xfrm>
              <a:off x="970" y="1824"/>
              <a:ext cx="480" cy="864"/>
              <a:chOff x="2736" y="1776"/>
              <a:chExt cx="480" cy="864"/>
            </a:xfrm>
          </p:grpSpPr>
          <p:sp>
            <p:nvSpPr>
              <p:cNvPr id="18514" name="Rectangle 17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8515" name="Line 1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6" name="Line 1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7" name="Line 20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8" name="Line 21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68" name="Group 22"/>
            <p:cNvGrpSpPr>
              <a:grpSpLocks/>
            </p:cNvGrpSpPr>
            <p:nvPr/>
          </p:nvGrpSpPr>
          <p:grpSpPr bwMode="auto">
            <a:xfrm>
              <a:off x="202" y="1824"/>
              <a:ext cx="480" cy="864"/>
              <a:chOff x="2736" y="1776"/>
              <a:chExt cx="480" cy="864"/>
            </a:xfrm>
          </p:grpSpPr>
          <p:sp>
            <p:nvSpPr>
              <p:cNvPr id="18509" name="Rectangle 23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8510" name="Line 24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1" name="Line 25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2" name="Line 26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3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8469" name="AutoShape 28"/>
            <p:cNvCxnSpPr>
              <a:cxnSpLocks noChangeShapeType="1"/>
              <a:stCxn id="18528" idx="1"/>
              <a:endCxn id="18520" idx="0"/>
            </p:cNvCxnSpPr>
            <p:nvPr/>
          </p:nvCxnSpPr>
          <p:spPr bwMode="auto">
            <a:xfrm rot="16200000" flipV="1">
              <a:off x="2002" y="1944"/>
              <a:ext cx="864" cy="624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0" name="AutoShape 29"/>
            <p:cNvCxnSpPr>
              <a:cxnSpLocks noChangeShapeType="1"/>
              <a:stCxn id="18523" idx="1"/>
              <a:endCxn id="18515" idx="0"/>
            </p:cNvCxnSpPr>
            <p:nvPr/>
          </p:nvCxnSpPr>
          <p:spPr bwMode="auto">
            <a:xfrm rot="16200000" flipV="1">
              <a:off x="1234" y="1896"/>
              <a:ext cx="864" cy="720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71" name="AutoShape 30"/>
            <p:cNvCxnSpPr>
              <a:cxnSpLocks noChangeShapeType="1"/>
              <a:stCxn id="18518" idx="1"/>
              <a:endCxn id="18510" idx="0"/>
            </p:cNvCxnSpPr>
            <p:nvPr/>
          </p:nvCxnSpPr>
          <p:spPr bwMode="auto">
            <a:xfrm rot="16200000" flipV="1">
              <a:off x="442" y="1920"/>
              <a:ext cx="864" cy="672"/>
            </a:xfrm>
            <a:prstGeom prst="bentConnector5">
              <a:avLst>
                <a:gd name="adj1" fmla="val -16667"/>
                <a:gd name="adj2" fmla="val 50000"/>
                <a:gd name="adj3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472" name="Group 31"/>
            <p:cNvGrpSpPr>
              <a:grpSpLocks/>
            </p:cNvGrpSpPr>
            <p:nvPr/>
          </p:nvGrpSpPr>
          <p:grpSpPr bwMode="auto">
            <a:xfrm>
              <a:off x="2506" y="3024"/>
              <a:ext cx="432" cy="624"/>
              <a:chOff x="2736" y="2976"/>
              <a:chExt cx="432" cy="624"/>
            </a:xfrm>
          </p:grpSpPr>
          <p:sp>
            <p:nvSpPr>
              <p:cNvPr id="18507" name="Rectangle 32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8508" name="Line 33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73" name="Group 34"/>
            <p:cNvGrpSpPr>
              <a:grpSpLocks/>
            </p:cNvGrpSpPr>
            <p:nvPr/>
          </p:nvGrpSpPr>
          <p:grpSpPr bwMode="auto">
            <a:xfrm>
              <a:off x="1834" y="3024"/>
              <a:ext cx="432" cy="624"/>
              <a:chOff x="2736" y="2976"/>
              <a:chExt cx="432" cy="624"/>
            </a:xfrm>
          </p:grpSpPr>
          <p:sp>
            <p:nvSpPr>
              <p:cNvPr id="18505" name="Rectangle 35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8506" name="Line 36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74" name="Group 37"/>
            <p:cNvGrpSpPr>
              <a:grpSpLocks/>
            </p:cNvGrpSpPr>
            <p:nvPr/>
          </p:nvGrpSpPr>
          <p:grpSpPr bwMode="auto">
            <a:xfrm>
              <a:off x="1018" y="3024"/>
              <a:ext cx="432" cy="624"/>
              <a:chOff x="2736" y="2976"/>
              <a:chExt cx="432" cy="624"/>
            </a:xfrm>
          </p:grpSpPr>
          <p:sp>
            <p:nvSpPr>
              <p:cNvPr id="18503" name="Rectangle 38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8504" name="Line 39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75" name="Group 40"/>
            <p:cNvGrpSpPr>
              <a:grpSpLocks/>
            </p:cNvGrpSpPr>
            <p:nvPr/>
          </p:nvGrpSpPr>
          <p:grpSpPr bwMode="auto">
            <a:xfrm>
              <a:off x="250" y="3024"/>
              <a:ext cx="432" cy="624"/>
              <a:chOff x="2736" y="2976"/>
              <a:chExt cx="432" cy="624"/>
            </a:xfrm>
          </p:grpSpPr>
          <p:sp>
            <p:nvSpPr>
              <p:cNvPr id="18501" name="Rectangle 41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  <p:sp>
            <p:nvSpPr>
              <p:cNvPr id="18502" name="Line 42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8476" name="AutoShape 43"/>
            <p:cNvCxnSpPr>
              <a:cxnSpLocks noChangeShapeType="1"/>
              <a:stCxn id="18508" idx="1"/>
              <a:endCxn id="18526" idx="0"/>
            </p:cNvCxnSpPr>
            <p:nvPr/>
          </p:nvCxnSpPr>
          <p:spPr bwMode="auto">
            <a:xfrm rot="5400000" flipH="1" flipV="1">
              <a:off x="1835" y="2735"/>
              <a:ext cx="1824" cy="1"/>
            </a:xfrm>
            <a:prstGeom prst="bentConnector5">
              <a:avLst>
                <a:gd name="adj1" fmla="val -7894"/>
                <a:gd name="adj2" fmla="val 42300000"/>
                <a:gd name="adj3" fmla="val 1157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77" name="Line 44"/>
            <p:cNvSpPr>
              <a:spLocks noChangeShapeType="1"/>
            </p:cNvSpPr>
            <p:nvPr/>
          </p:nvSpPr>
          <p:spPr bwMode="auto">
            <a:xfrm>
              <a:off x="207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Line 45"/>
            <p:cNvSpPr>
              <a:spLocks noChangeShapeType="1"/>
            </p:cNvSpPr>
            <p:nvPr/>
          </p:nvSpPr>
          <p:spPr bwMode="auto">
            <a:xfrm>
              <a:off x="2074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9" name="Line 46"/>
            <p:cNvSpPr>
              <a:spLocks noChangeShapeType="1"/>
            </p:cNvSpPr>
            <p:nvPr/>
          </p:nvSpPr>
          <p:spPr bwMode="auto">
            <a:xfrm flipV="1">
              <a:off x="3274" y="144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0" name="Line 47"/>
            <p:cNvSpPr>
              <a:spLocks noChangeShapeType="1"/>
            </p:cNvSpPr>
            <p:nvPr/>
          </p:nvSpPr>
          <p:spPr bwMode="auto">
            <a:xfrm flipH="1">
              <a:off x="2026" y="14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1" name="Line 48"/>
            <p:cNvSpPr>
              <a:spLocks noChangeShapeType="1"/>
            </p:cNvSpPr>
            <p:nvPr/>
          </p:nvSpPr>
          <p:spPr bwMode="auto">
            <a:xfrm>
              <a:off x="2026" y="14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Line 49"/>
            <p:cNvSpPr>
              <a:spLocks noChangeShapeType="1"/>
            </p:cNvSpPr>
            <p:nvPr/>
          </p:nvSpPr>
          <p:spPr bwMode="auto">
            <a:xfrm>
              <a:off x="1258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3" name="Line 50"/>
            <p:cNvSpPr>
              <a:spLocks noChangeShapeType="1"/>
            </p:cNvSpPr>
            <p:nvPr/>
          </p:nvSpPr>
          <p:spPr bwMode="auto">
            <a:xfrm>
              <a:off x="125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4" name="Line 51"/>
            <p:cNvSpPr>
              <a:spLocks noChangeShapeType="1"/>
            </p:cNvSpPr>
            <p:nvPr/>
          </p:nvSpPr>
          <p:spPr bwMode="auto">
            <a:xfrm flipV="1">
              <a:off x="3370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5" name="Line 52"/>
            <p:cNvSpPr>
              <a:spLocks noChangeShapeType="1"/>
            </p:cNvSpPr>
            <p:nvPr/>
          </p:nvSpPr>
          <p:spPr bwMode="auto">
            <a:xfrm flipH="1">
              <a:off x="1210" y="13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6" name="Line 53"/>
            <p:cNvSpPr>
              <a:spLocks noChangeShapeType="1"/>
            </p:cNvSpPr>
            <p:nvPr/>
          </p:nvSpPr>
          <p:spPr bwMode="auto">
            <a:xfrm>
              <a:off x="1210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7" name="Line 54"/>
            <p:cNvSpPr>
              <a:spLocks noChangeShapeType="1"/>
            </p:cNvSpPr>
            <p:nvPr/>
          </p:nvSpPr>
          <p:spPr bwMode="auto">
            <a:xfrm>
              <a:off x="490" y="36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8" name="Line 55"/>
            <p:cNvSpPr>
              <a:spLocks noChangeShapeType="1"/>
            </p:cNvSpPr>
            <p:nvPr/>
          </p:nvSpPr>
          <p:spPr bwMode="auto">
            <a:xfrm>
              <a:off x="490" y="412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9" name="Line 56"/>
            <p:cNvSpPr>
              <a:spLocks noChangeShapeType="1"/>
            </p:cNvSpPr>
            <p:nvPr/>
          </p:nvSpPr>
          <p:spPr bwMode="auto">
            <a:xfrm flipV="1">
              <a:off x="3514" y="1296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0" name="Line 57"/>
            <p:cNvSpPr>
              <a:spLocks noChangeShapeType="1"/>
            </p:cNvSpPr>
            <p:nvPr/>
          </p:nvSpPr>
          <p:spPr bwMode="auto">
            <a:xfrm flipH="1">
              <a:off x="442" y="12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1" name="Line 58"/>
            <p:cNvSpPr>
              <a:spLocks noChangeShapeType="1"/>
            </p:cNvSpPr>
            <p:nvPr/>
          </p:nvSpPr>
          <p:spPr bwMode="auto">
            <a:xfrm flipH="1">
              <a:off x="442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2" name="Line 59"/>
            <p:cNvSpPr>
              <a:spLocks noChangeShapeType="1"/>
            </p:cNvSpPr>
            <p:nvPr/>
          </p:nvSpPr>
          <p:spPr bwMode="auto">
            <a:xfrm>
              <a:off x="2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3" name="Line 60"/>
            <p:cNvSpPr>
              <a:spLocks noChangeShapeType="1"/>
            </p:cNvSpPr>
            <p:nvPr/>
          </p:nvSpPr>
          <p:spPr bwMode="auto">
            <a:xfrm>
              <a:off x="202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4" name="Line 61"/>
            <p:cNvSpPr>
              <a:spLocks noChangeShapeType="1"/>
            </p:cNvSpPr>
            <p:nvPr/>
          </p:nvSpPr>
          <p:spPr bwMode="auto">
            <a:xfrm>
              <a:off x="121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5" name="Line 62"/>
            <p:cNvSpPr>
              <a:spLocks noChangeShapeType="1"/>
            </p:cNvSpPr>
            <p:nvPr/>
          </p:nvSpPr>
          <p:spPr bwMode="auto">
            <a:xfrm>
              <a:off x="44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96" name="Text Box 63"/>
            <p:cNvSpPr txBox="1">
              <a:spLocks noChangeArrowheads="1"/>
            </p:cNvSpPr>
            <p:nvPr/>
          </p:nvSpPr>
          <p:spPr bwMode="auto">
            <a:xfrm>
              <a:off x="192" y="1575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in3</a:t>
              </a:r>
            </a:p>
          </p:txBody>
        </p:sp>
        <p:sp>
          <p:nvSpPr>
            <p:cNvPr id="18497" name="Text Box 64"/>
            <p:cNvSpPr txBox="1">
              <a:spLocks noChangeArrowheads="1"/>
            </p:cNvSpPr>
            <p:nvPr/>
          </p:nvSpPr>
          <p:spPr bwMode="auto">
            <a:xfrm>
              <a:off x="922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in2</a:t>
              </a:r>
            </a:p>
          </p:txBody>
        </p:sp>
        <p:sp>
          <p:nvSpPr>
            <p:cNvPr id="18498" name="Text Box 65"/>
            <p:cNvSpPr txBox="1">
              <a:spLocks noChangeArrowheads="1"/>
            </p:cNvSpPr>
            <p:nvPr/>
          </p:nvSpPr>
          <p:spPr bwMode="auto">
            <a:xfrm>
              <a:off x="173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in1</a:t>
              </a:r>
            </a:p>
          </p:txBody>
        </p:sp>
        <p:sp>
          <p:nvSpPr>
            <p:cNvPr id="18499" name="Text Box 66"/>
            <p:cNvSpPr txBox="1">
              <a:spLocks noChangeArrowheads="1"/>
            </p:cNvSpPr>
            <p:nvPr/>
          </p:nvSpPr>
          <p:spPr bwMode="auto">
            <a:xfrm>
              <a:off x="2458" y="15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in0</a:t>
              </a:r>
            </a:p>
          </p:txBody>
        </p:sp>
        <p:sp>
          <p:nvSpPr>
            <p:cNvPr id="18500" name="Text Box 67"/>
            <p:cNvSpPr txBox="1">
              <a:spLocks noChangeArrowheads="1"/>
            </p:cNvSpPr>
            <p:nvPr/>
          </p:nvSpPr>
          <p:spPr bwMode="auto">
            <a:xfrm>
              <a:off x="2774" y="15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sp>
        <p:nvSpPr>
          <p:cNvPr id="18436" name="Text Box 68"/>
          <p:cNvSpPr txBox="1">
            <a:spLocks noChangeArrowheads="1"/>
          </p:cNvSpPr>
          <p:nvPr/>
        </p:nvSpPr>
        <p:spPr bwMode="auto">
          <a:xfrm>
            <a:off x="6477000" y="1981200"/>
            <a:ext cx="1835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 + 0011 = 1000</a:t>
            </a:r>
          </a:p>
        </p:txBody>
      </p:sp>
      <p:sp>
        <p:nvSpPr>
          <p:cNvPr id="18437" name="Text Box 69"/>
          <p:cNvSpPr txBox="1">
            <a:spLocks noChangeArrowheads="1"/>
          </p:cNvSpPr>
          <p:nvPr/>
        </p:nvSpPr>
        <p:spPr bwMode="auto">
          <a:xfrm>
            <a:off x="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38" name="Text Box 70"/>
          <p:cNvSpPr txBox="1">
            <a:spLocks noChangeArrowheads="1"/>
          </p:cNvSpPr>
          <p:nvPr/>
        </p:nvSpPr>
        <p:spPr bwMode="auto">
          <a:xfrm>
            <a:off x="12954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Text Box 71"/>
          <p:cNvSpPr txBox="1">
            <a:spLocks noChangeArrowheads="1"/>
          </p:cNvSpPr>
          <p:nvPr/>
        </p:nvSpPr>
        <p:spPr bwMode="auto">
          <a:xfrm>
            <a:off x="2590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40" name="Text Box 72"/>
          <p:cNvSpPr txBox="1">
            <a:spLocks noChangeArrowheads="1"/>
          </p:cNvSpPr>
          <p:nvPr/>
        </p:nvSpPr>
        <p:spPr bwMode="auto">
          <a:xfrm>
            <a:off x="37338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41" name="Text Box 73"/>
          <p:cNvSpPr txBox="1">
            <a:spLocks noChangeArrowheads="1"/>
          </p:cNvSpPr>
          <p:nvPr/>
        </p:nvSpPr>
        <p:spPr bwMode="auto">
          <a:xfrm>
            <a:off x="40386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42" name="Text Box 74"/>
          <p:cNvSpPr txBox="1">
            <a:spLocks noChangeArrowheads="1"/>
          </p:cNvSpPr>
          <p:nvPr/>
        </p:nvSpPr>
        <p:spPr bwMode="auto">
          <a:xfrm>
            <a:off x="28194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43" name="Text Box 75"/>
          <p:cNvSpPr txBox="1">
            <a:spLocks noChangeArrowheads="1"/>
          </p:cNvSpPr>
          <p:nvPr/>
        </p:nvSpPr>
        <p:spPr bwMode="auto">
          <a:xfrm>
            <a:off x="14478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44" name="Text Box 76"/>
          <p:cNvSpPr txBox="1">
            <a:spLocks noChangeArrowheads="1"/>
          </p:cNvSpPr>
          <p:nvPr/>
        </p:nvSpPr>
        <p:spPr bwMode="auto">
          <a:xfrm>
            <a:off x="304800" y="220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45" name="Text Box 77"/>
          <p:cNvSpPr txBox="1">
            <a:spLocks noChangeArrowheads="1"/>
          </p:cNvSpPr>
          <p:nvPr/>
        </p:nvSpPr>
        <p:spPr bwMode="auto">
          <a:xfrm>
            <a:off x="43434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F0</a:t>
            </a:r>
          </a:p>
        </p:txBody>
      </p:sp>
      <p:sp>
        <p:nvSpPr>
          <p:cNvPr id="18446" name="Text Box 78"/>
          <p:cNvSpPr txBox="1">
            <a:spLocks noChangeArrowheads="1"/>
          </p:cNvSpPr>
          <p:nvPr/>
        </p:nvSpPr>
        <p:spPr bwMode="auto">
          <a:xfrm>
            <a:off x="32004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F1</a:t>
            </a:r>
          </a:p>
        </p:txBody>
      </p:sp>
      <p:sp>
        <p:nvSpPr>
          <p:cNvPr id="18447" name="Text Box 79"/>
          <p:cNvSpPr txBox="1">
            <a:spLocks noChangeArrowheads="1"/>
          </p:cNvSpPr>
          <p:nvPr/>
        </p:nvSpPr>
        <p:spPr bwMode="auto">
          <a:xfrm>
            <a:off x="19050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F2</a:t>
            </a:r>
          </a:p>
        </p:txBody>
      </p:sp>
      <p:sp>
        <p:nvSpPr>
          <p:cNvPr id="18448" name="Text Box 80"/>
          <p:cNvSpPr txBox="1">
            <a:spLocks noChangeArrowheads="1"/>
          </p:cNvSpPr>
          <p:nvPr/>
        </p:nvSpPr>
        <p:spPr bwMode="auto">
          <a:xfrm>
            <a:off x="685800" y="4038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F3</a:t>
            </a:r>
          </a:p>
        </p:txBody>
      </p:sp>
      <p:grpSp>
        <p:nvGrpSpPr>
          <p:cNvPr id="18449" name="Group 81"/>
          <p:cNvGrpSpPr>
            <a:grpSpLocks/>
          </p:cNvGrpSpPr>
          <p:nvPr/>
        </p:nvGrpSpPr>
        <p:grpSpPr bwMode="auto">
          <a:xfrm>
            <a:off x="6096000" y="2667000"/>
            <a:ext cx="2362200" cy="2757488"/>
            <a:chOff x="3744" y="1767"/>
            <a:chExt cx="1488" cy="1737"/>
          </a:xfrm>
        </p:grpSpPr>
        <p:sp>
          <p:nvSpPr>
            <p:cNvPr id="18451" name="Rectangle 82"/>
            <p:cNvSpPr>
              <a:spLocks noChangeArrowheads="1"/>
            </p:cNvSpPr>
            <p:nvPr/>
          </p:nvSpPr>
          <p:spPr bwMode="auto">
            <a:xfrm>
              <a:off x="4080" y="2112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8452" name="Rectangle 83"/>
            <p:cNvSpPr>
              <a:spLocks noChangeArrowheads="1"/>
            </p:cNvSpPr>
            <p:nvPr/>
          </p:nvSpPr>
          <p:spPr bwMode="auto">
            <a:xfrm>
              <a:off x="4512" y="2112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3" name="Rectangle 84"/>
            <p:cNvSpPr>
              <a:spLocks noChangeArrowheads="1"/>
            </p:cNvSpPr>
            <p:nvPr/>
          </p:nvSpPr>
          <p:spPr bwMode="auto">
            <a:xfrm>
              <a:off x="4080" y="2496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8454" name="Rectangle 85"/>
            <p:cNvSpPr>
              <a:spLocks noChangeArrowheads="1"/>
            </p:cNvSpPr>
            <p:nvPr/>
          </p:nvSpPr>
          <p:spPr bwMode="auto">
            <a:xfrm>
              <a:off x="4704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5" name="Rectangle 86"/>
            <p:cNvSpPr>
              <a:spLocks noChangeArrowheads="1"/>
            </p:cNvSpPr>
            <p:nvPr/>
          </p:nvSpPr>
          <p:spPr bwMode="auto">
            <a:xfrm>
              <a:off x="4080" y="2880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8456" name="Rectangle 87"/>
            <p:cNvSpPr>
              <a:spLocks noChangeArrowheads="1"/>
            </p:cNvSpPr>
            <p:nvPr/>
          </p:nvSpPr>
          <p:spPr bwMode="auto">
            <a:xfrm>
              <a:off x="4080" y="326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18457" name="Rectangle 88"/>
            <p:cNvSpPr>
              <a:spLocks noChangeArrowheads="1"/>
            </p:cNvSpPr>
            <p:nvPr/>
          </p:nvSpPr>
          <p:spPr bwMode="auto">
            <a:xfrm>
              <a:off x="4848" y="2880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8" name="Rectangle 89"/>
            <p:cNvSpPr>
              <a:spLocks noChangeArrowheads="1"/>
            </p:cNvSpPr>
            <p:nvPr/>
          </p:nvSpPr>
          <p:spPr bwMode="auto">
            <a:xfrm>
              <a:off x="4944" y="326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9" name="Text Box 90"/>
            <p:cNvSpPr txBox="1">
              <a:spLocks noChangeArrowheads="1"/>
            </p:cNvSpPr>
            <p:nvPr/>
          </p:nvSpPr>
          <p:spPr bwMode="auto">
            <a:xfrm>
              <a:off x="3744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F0</a:t>
              </a:r>
            </a:p>
          </p:txBody>
        </p:sp>
        <p:sp>
          <p:nvSpPr>
            <p:cNvPr id="18460" name="Text Box 91"/>
            <p:cNvSpPr txBox="1">
              <a:spLocks noChangeArrowheads="1"/>
            </p:cNvSpPr>
            <p:nvPr/>
          </p:nvSpPr>
          <p:spPr bwMode="auto">
            <a:xfrm>
              <a:off x="3744" y="2496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F1</a:t>
              </a:r>
            </a:p>
          </p:txBody>
        </p:sp>
        <p:sp>
          <p:nvSpPr>
            <p:cNvPr id="18461" name="Text Box 92"/>
            <p:cNvSpPr txBox="1">
              <a:spLocks noChangeArrowheads="1"/>
            </p:cNvSpPr>
            <p:nvPr/>
          </p:nvSpPr>
          <p:spPr bwMode="auto">
            <a:xfrm>
              <a:off x="3744" y="2880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F2</a:t>
              </a:r>
            </a:p>
          </p:txBody>
        </p:sp>
        <p:sp>
          <p:nvSpPr>
            <p:cNvPr id="18462" name="Text Box 93"/>
            <p:cNvSpPr txBox="1">
              <a:spLocks noChangeArrowheads="1"/>
            </p:cNvSpPr>
            <p:nvPr/>
          </p:nvSpPr>
          <p:spPr bwMode="auto">
            <a:xfrm>
              <a:off x="3744" y="32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F3</a:t>
              </a:r>
            </a:p>
          </p:txBody>
        </p:sp>
        <p:sp>
          <p:nvSpPr>
            <p:cNvPr id="18463" name="Line 94"/>
            <p:cNvSpPr>
              <a:spLocks noChangeShapeType="1"/>
            </p:cNvSpPr>
            <p:nvPr/>
          </p:nvSpPr>
          <p:spPr bwMode="auto">
            <a:xfrm>
              <a:off x="4176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4" name="Text Box 95"/>
            <p:cNvSpPr txBox="1">
              <a:spLocks noChangeArrowheads="1"/>
            </p:cNvSpPr>
            <p:nvPr/>
          </p:nvSpPr>
          <p:spPr bwMode="auto">
            <a:xfrm>
              <a:off x="4598" y="1767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18450" name="AutoShape 96"/>
          <p:cNvSpPr>
            <a:spLocks noChangeArrowheads="1"/>
          </p:cNvSpPr>
          <p:nvPr/>
        </p:nvSpPr>
        <p:spPr bwMode="auto">
          <a:xfrm>
            <a:off x="1905000" y="5638800"/>
            <a:ext cx="52578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When a storage device can memorize it’s input?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an orchestration band works?</a:t>
            </a:r>
          </a:p>
        </p:txBody>
      </p:sp>
      <p:pic>
        <p:nvPicPr>
          <p:cNvPr id="19459" name="Picture 3" descr="orche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3403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Solution: a clock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signal received by all storage devices at the same time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057400" y="4953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0" y="4953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38600" y="4953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4953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676400" y="3886200"/>
            <a:ext cx="4343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combinatorial circuit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3622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1295400" y="563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1295400" y="3657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295400" y="3657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429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76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1066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10668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066800" y="3505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810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2672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838200" y="594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838200" y="3352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838200" y="3352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4267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3340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533400" y="60960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533400" y="3124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334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4876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286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2766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43434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257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2133600" y="6324600"/>
            <a:ext cx="3886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V="1">
            <a:off x="2133600" y="548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 flipV="1">
            <a:off x="3200400" y="548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 flipV="1">
            <a:off x="4114800" y="548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 flipV="1">
            <a:off x="5181600" y="548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6096000" y="60960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2"/>
                </a:solidFill>
              </a:rPr>
              <a:t>Clock</a:t>
            </a:r>
          </a:p>
        </p:txBody>
      </p: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5486400" y="2590800"/>
            <a:ext cx="1949450" cy="533400"/>
            <a:chOff x="4176" y="2064"/>
            <a:chExt cx="1228" cy="336"/>
          </a:xfrm>
        </p:grpSpPr>
        <p:sp>
          <p:nvSpPr>
            <p:cNvPr id="20536" name="Rectangle 40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0537" name="Text Box 41"/>
            <p:cNvSpPr txBox="1">
              <a:spLocks noChangeArrowheads="1"/>
            </p:cNvSpPr>
            <p:nvPr/>
          </p:nvSpPr>
          <p:spPr bwMode="auto">
            <a:xfrm>
              <a:off x="4550" y="2103"/>
              <a:ext cx="8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storage device</a:t>
              </a:r>
            </a:p>
          </p:txBody>
        </p:sp>
      </p:grpSp>
      <p:grpSp>
        <p:nvGrpSpPr>
          <p:cNvPr id="20520" name="Group 42"/>
          <p:cNvGrpSpPr>
            <a:grpSpLocks/>
          </p:cNvGrpSpPr>
          <p:nvPr/>
        </p:nvGrpSpPr>
        <p:grpSpPr bwMode="auto">
          <a:xfrm>
            <a:off x="6324600" y="2971800"/>
            <a:ext cx="2362200" cy="2757488"/>
            <a:chOff x="3744" y="1767"/>
            <a:chExt cx="1488" cy="1737"/>
          </a:xfrm>
        </p:grpSpPr>
        <p:sp>
          <p:nvSpPr>
            <p:cNvPr id="20522" name="Rectangle 43"/>
            <p:cNvSpPr>
              <a:spLocks noChangeArrowheads="1"/>
            </p:cNvSpPr>
            <p:nvPr/>
          </p:nvSpPr>
          <p:spPr bwMode="auto">
            <a:xfrm>
              <a:off x="4080" y="2112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20523" name="Rectangle 44"/>
            <p:cNvSpPr>
              <a:spLocks noChangeArrowheads="1"/>
            </p:cNvSpPr>
            <p:nvPr/>
          </p:nvSpPr>
          <p:spPr bwMode="auto">
            <a:xfrm>
              <a:off x="4512" y="2112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24" name="Rectangle 45"/>
            <p:cNvSpPr>
              <a:spLocks noChangeArrowheads="1"/>
            </p:cNvSpPr>
            <p:nvPr/>
          </p:nvSpPr>
          <p:spPr bwMode="auto">
            <a:xfrm>
              <a:off x="4080" y="2496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20525" name="Rectangle 46"/>
            <p:cNvSpPr>
              <a:spLocks noChangeArrowheads="1"/>
            </p:cNvSpPr>
            <p:nvPr/>
          </p:nvSpPr>
          <p:spPr bwMode="auto">
            <a:xfrm>
              <a:off x="4704" y="24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26" name="Rectangle 47"/>
            <p:cNvSpPr>
              <a:spLocks noChangeArrowheads="1"/>
            </p:cNvSpPr>
            <p:nvPr/>
          </p:nvSpPr>
          <p:spPr bwMode="auto">
            <a:xfrm>
              <a:off x="4080" y="2880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20527" name="Rectangle 48"/>
            <p:cNvSpPr>
              <a:spLocks noChangeArrowheads="1"/>
            </p:cNvSpPr>
            <p:nvPr/>
          </p:nvSpPr>
          <p:spPr bwMode="auto">
            <a:xfrm>
              <a:off x="4080" y="326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unstable</a:t>
              </a:r>
            </a:p>
          </p:txBody>
        </p:sp>
        <p:sp>
          <p:nvSpPr>
            <p:cNvPr id="20528" name="Rectangle 49"/>
            <p:cNvSpPr>
              <a:spLocks noChangeArrowheads="1"/>
            </p:cNvSpPr>
            <p:nvPr/>
          </p:nvSpPr>
          <p:spPr bwMode="auto">
            <a:xfrm>
              <a:off x="4848" y="2880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529" name="Rectangle 50"/>
            <p:cNvSpPr>
              <a:spLocks noChangeArrowheads="1"/>
            </p:cNvSpPr>
            <p:nvPr/>
          </p:nvSpPr>
          <p:spPr bwMode="auto">
            <a:xfrm>
              <a:off x="4944" y="326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0530" name="Text Box 51"/>
            <p:cNvSpPr txBox="1">
              <a:spLocks noChangeArrowheads="1"/>
            </p:cNvSpPr>
            <p:nvPr/>
          </p:nvSpPr>
          <p:spPr bwMode="auto">
            <a:xfrm>
              <a:off x="3744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F0</a:t>
              </a:r>
            </a:p>
          </p:txBody>
        </p:sp>
        <p:sp>
          <p:nvSpPr>
            <p:cNvPr id="20531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F1</a:t>
              </a:r>
            </a:p>
          </p:txBody>
        </p:sp>
        <p:sp>
          <p:nvSpPr>
            <p:cNvPr id="20532" name="Text Box 53"/>
            <p:cNvSpPr txBox="1">
              <a:spLocks noChangeArrowheads="1"/>
            </p:cNvSpPr>
            <p:nvPr/>
          </p:nvSpPr>
          <p:spPr bwMode="auto">
            <a:xfrm>
              <a:off x="3744" y="2880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F2</a:t>
              </a:r>
            </a:p>
          </p:txBody>
        </p:sp>
        <p:sp>
          <p:nvSpPr>
            <p:cNvPr id="20533" name="Text Box 54"/>
            <p:cNvSpPr txBox="1">
              <a:spLocks noChangeArrowheads="1"/>
            </p:cNvSpPr>
            <p:nvPr/>
          </p:nvSpPr>
          <p:spPr bwMode="auto">
            <a:xfrm>
              <a:off x="3744" y="32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F3</a:t>
              </a:r>
            </a:p>
          </p:txBody>
        </p:sp>
        <p:sp>
          <p:nvSpPr>
            <p:cNvPr id="20534" name="Line 55"/>
            <p:cNvSpPr>
              <a:spLocks noChangeShapeType="1"/>
            </p:cNvSpPr>
            <p:nvPr/>
          </p:nvSpPr>
          <p:spPr bwMode="auto">
            <a:xfrm>
              <a:off x="4176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5" name="Text Box 56"/>
            <p:cNvSpPr txBox="1">
              <a:spLocks noChangeArrowheads="1"/>
            </p:cNvSpPr>
            <p:nvPr/>
          </p:nvSpPr>
          <p:spPr bwMode="auto">
            <a:xfrm>
              <a:off x="4598" y="1767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0521" name="Line 57"/>
          <p:cNvSpPr>
            <a:spLocks noChangeShapeType="1"/>
          </p:cNvSpPr>
          <p:nvPr/>
        </p:nvSpPr>
        <p:spPr bwMode="auto">
          <a:xfrm>
            <a:off x="8534400" y="2895600"/>
            <a:ext cx="0" cy="3352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Realization of the scheme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TW" smtClean="0"/>
              <a:t>a storage device triggered by clock signal</a:t>
            </a:r>
          </a:p>
          <a:p>
            <a:pPr lvl="1" eaLnBrk="1" hangingPunct="1"/>
            <a:r>
              <a:rPr lang="en-US" altLang="zh-TW" smtClean="0"/>
              <a:t>e.g. the D flip-flop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819400" y="3810000"/>
            <a:ext cx="1770063" cy="1600200"/>
            <a:chOff x="1488" y="2208"/>
            <a:chExt cx="1115" cy="100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920" y="2208"/>
              <a:ext cx="67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910" y="234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 rot="5400000">
              <a:off x="1920" y="278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342" y="234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352" y="2736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488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172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728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a digital system</a:t>
            </a:r>
          </a:p>
          <a:p>
            <a:pPr eaLnBrk="1" hangingPunct="1"/>
            <a:r>
              <a:rPr lang="en-US" altLang="zh-TW" smtClean="0"/>
              <a:t>Why clock? the synchronous sequential circuit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the most important thing on hardware design you learned so far</a:t>
            </a:r>
          </a:p>
          <a:p>
            <a:pPr eaLnBrk="1" hangingPunct="1"/>
            <a:r>
              <a:rPr lang="en-US" altLang="zh-TW" smtClean="0"/>
              <a:t>RTL design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755650" y="3500438"/>
            <a:ext cx="6840538" cy="2952750"/>
            <a:chOff x="385" y="1842"/>
            <a:chExt cx="4309" cy="1860"/>
          </a:xfrm>
        </p:grpSpPr>
        <p:grpSp>
          <p:nvGrpSpPr>
            <p:cNvPr id="22545" name="Group 4"/>
            <p:cNvGrpSpPr>
              <a:grpSpLocks/>
            </p:cNvGrpSpPr>
            <p:nvPr/>
          </p:nvGrpSpPr>
          <p:grpSpPr bwMode="auto">
            <a:xfrm>
              <a:off x="1021" y="2205"/>
              <a:ext cx="544" cy="227"/>
              <a:chOff x="975" y="1525"/>
              <a:chExt cx="544" cy="227"/>
            </a:xfrm>
          </p:grpSpPr>
          <p:sp>
            <p:nvSpPr>
              <p:cNvPr id="22595" name="Line 5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6" name="Line 6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7" name="Line 7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8" name="Line 8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6" name="Group 9"/>
            <p:cNvGrpSpPr>
              <a:grpSpLocks/>
            </p:cNvGrpSpPr>
            <p:nvPr/>
          </p:nvGrpSpPr>
          <p:grpSpPr bwMode="auto">
            <a:xfrm>
              <a:off x="1565" y="2205"/>
              <a:ext cx="544" cy="227"/>
              <a:chOff x="975" y="1525"/>
              <a:chExt cx="544" cy="227"/>
            </a:xfrm>
          </p:grpSpPr>
          <p:sp>
            <p:nvSpPr>
              <p:cNvPr id="22591" name="Line 10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2" name="Line 11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3" name="Line 12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4" name="Line 13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7" name="Group 14"/>
            <p:cNvGrpSpPr>
              <a:grpSpLocks/>
            </p:cNvGrpSpPr>
            <p:nvPr/>
          </p:nvGrpSpPr>
          <p:grpSpPr bwMode="auto">
            <a:xfrm>
              <a:off x="2110" y="2205"/>
              <a:ext cx="544" cy="227"/>
              <a:chOff x="975" y="1525"/>
              <a:chExt cx="544" cy="227"/>
            </a:xfrm>
          </p:grpSpPr>
          <p:sp>
            <p:nvSpPr>
              <p:cNvPr id="22587" name="Line 15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8" name="Line 16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9" name="Line 17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0" name="Line 18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8" name="Group 19"/>
            <p:cNvGrpSpPr>
              <a:grpSpLocks/>
            </p:cNvGrpSpPr>
            <p:nvPr/>
          </p:nvGrpSpPr>
          <p:grpSpPr bwMode="auto">
            <a:xfrm>
              <a:off x="2654" y="2205"/>
              <a:ext cx="544" cy="227"/>
              <a:chOff x="975" y="1525"/>
              <a:chExt cx="544" cy="227"/>
            </a:xfrm>
          </p:grpSpPr>
          <p:sp>
            <p:nvSpPr>
              <p:cNvPr id="22583" name="Line 20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4" name="Line 21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5" name="Line 22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6" name="Line 23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9" name="Group 24"/>
            <p:cNvGrpSpPr>
              <a:grpSpLocks/>
            </p:cNvGrpSpPr>
            <p:nvPr/>
          </p:nvGrpSpPr>
          <p:grpSpPr bwMode="auto">
            <a:xfrm>
              <a:off x="3198" y="2205"/>
              <a:ext cx="544" cy="227"/>
              <a:chOff x="975" y="1525"/>
              <a:chExt cx="544" cy="227"/>
            </a:xfrm>
          </p:grpSpPr>
          <p:sp>
            <p:nvSpPr>
              <p:cNvPr id="22579" name="Line 25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0" name="Line 26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1" name="Line 27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2" name="Line 28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50" name="Group 29"/>
            <p:cNvGrpSpPr>
              <a:grpSpLocks/>
            </p:cNvGrpSpPr>
            <p:nvPr/>
          </p:nvGrpSpPr>
          <p:grpSpPr bwMode="auto">
            <a:xfrm>
              <a:off x="3742" y="2205"/>
              <a:ext cx="544" cy="227"/>
              <a:chOff x="975" y="1525"/>
              <a:chExt cx="544" cy="227"/>
            </a:xfrm>
          </p:grpSpPr>
          <p:sp>
            <p:nvSpPr>
              <p:cNvPr id="22575" name="Line 30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6" name="Line 31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7" name="Line 32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8" name="Line 33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51" name="Text Box 34"/>
            <p:cNvSpPr txBox="1">
              <a:spLocks noChangeArrowheads="1"/>
            </p:cNvSpPr>
            <p:nvPr/>
          </p:nvSpPr>
          <p:spPr bwMode="auto">
            <a:xfrm>
              <a:off x="612" y="2659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552" name="Text Box 35"/>
            <p:cNvSpPr txBox="1">
              <a:spLocks noChangeArrowheads="1"/>
            </p:cNvSpPr>
            <p:nvPr/>
          </p:nvSpPr>
          <p:spPr bwMode="auto">
            <a:xfrm>
              <a:off x="385" y="3113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2553" name="AutoShape 36"/>
            <p:cNvSpPr>
              <a:spLocks noChangeArrowheads="1"/>
            </p:cNvSpPr>
            <p:nvPr/>
          </p:nvSpPr>
          <p:spPr bwMode="auto">
            <a:xfrm>
              <a:off x="1292" y="2659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2554" name="Line 37"/>
            <p:cNvSpPr>
              <a:spLocks noChangeShapeType="1"/>
            </p:cNvSpPr>
            <p:nvPr/>
          </p:nvSpPr>
          <p:spPr bwMode="auto">
            <a:xfrm>
              <a:off x="1292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5" name="Line 38"/>
            <p:cNvSpPr>
              <a:spLocks noChangeShapeType="1"/>
            </p:cNvSpPr>
            <p:nvPr/>
          </p:nvSpPr>
          <p:spPr bwMode="auto">
            <a:xfrm>
              <a:off x="1837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6" name="Line 39"/>
            <p:cNvSpPr>
              <a:spLocks noChangeShapeType="1"/>
            </p:cNvSpPr>
            <p:nvPr/>
          </p:nvSpPr>
          <p:spPr bwMode="auto">
            <a:xfrm>
              <a:off x="2381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7" name="Line 40"/>
            <p:cNvSpPr>
              <a:spLocks noChangeShapeType="1"/>
            </p:cNvSpPr>
            <p:nvPr/>
          </p:nvSpPr>
          <p:spPr bwMode="auto">
            <a:xfrm>
              <a:off x="2925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41"/>
            <p:cNvSpPr>
              <a:spLocks noChangeShapeType="1"/>
            </p:cNvSpPr>
            <p:nvPr/>
          </p:nvSpPr>
          <p:spPr bwMode="auto">
            <a:xfrm>
              <a:off x="3470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Line 42"/>
            <p:cNvSpPr>
              <a:spLocks noChangeShapeType="1"/>
            </p:cNvSpPr>
            <p:nvPr/>
          </p:nvSpPr>
          <p:spPr bwMode="auto">
            <a:xfrm>
              <a:off x="4014" y="2432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AutoShape 43"/>
            <p:cNvSpPr>
              <a:spLocks noChangeArrowheads="1"/>
            </p:cNvSpPr>
            <p:nvPr/>
          </p:nvSpPr>
          <p:spPr bwMode="auto">
            <a:xfrm>
              <a:off x="1837" y="3067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2561" name="AutoShape 44"/>
            <p:cNvSpPr>
              <a:spLocks noChangeArrowheads="1"/>
            </p:cNvSpPr>
            <p:nvPr/>
          </p:nvSpPr>
          <p:spPr bwMode="auto">
            <a:xfrm>
              <a:off x="1837" y="2659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2562" name="AutoShape 45"/>
            <p:cNvSpPr>
              <a:spLocks noChangeArrowheads="1"/>
            </p:cNvSpPr>
            <p:nvPr/>
          </p:nvSpPr>
          <p:spPr bwMode="auto">
            <a:xfrm>
              <a:off x="2381" y="2659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2563" name="AutoShape 46"/>
            <p:cNvSpPr>
              <a:spLocks noChangeArrowheads="1"/>
            </p:cNvSpPr>
            <p:nvPr/>
          </p:nvSpPr>
          <p:spPr bwMode="auto">
            <a:xfrm>
              <a:off x="2925" y="2659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2564" name="AutoShape 47"/>
            <p:cNvSpPr>
              <a:spLocks noChangeArrowheads="1"/>
            </p:cNvSpPr>
            <p:nvPr/>
          </p:nvSpPr>
          <p:spPr bwMode="auto">
            <a:xfrm>
              <a:off x="2381" y="3067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2565" name="AutoShape 48"/>
            <p:cNvSpPr>
              <a:spLocks noChangeArrowheads="1"/>
            </p:cNvSpPr>
            <p:nvPr/>
          </p:nvSpPr>
          <p:spPr bwMode="auto">
            <a:xfrm>
              <a:off x="2925" y="3067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2566" name="AutoShape 49"/>
            <p:cNvSpPr>
              <a:spLocks noChangeArrowheads="1"/>
            </p:cNvSpPr>
            <p:nvPr/>
          </p:nvSpPr>
          <p:spPr bwMode="auto">
            <a:xfrm>
              <a:off x="3469" y="3067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2567" name="Line 50"/>
            <p:cNvSpPr>
              <a:spLocks noChangeShapeType="1"/>
            </p:cNvSpPr>
            <p:nvPr/>
          </p:nvSpPr>
          <p:spPr bwMode="auto">
            <a:xfrm>
              <a:off x="4286" y="243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8" name="Text Box 51"/>
            <p:cNvSpPr txBox="1">
              <a:spLocks noChangeArrowheads="1"/>
            </p:cNvSpPr>
            <p:nvPr/>
          </p:nvSpPr>
          <p:spPr bwMode="auto">
            <a:xfrm>
              <a:off x="567" y="34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69" name="AutoShape 52"/>
            <p:cNvSpPr>
              <a:spLocks noChangeArrowheads="1"/>
            </p:cNvSpPr>
            <p:nvPr/>
          </p:nvSpPr>
          <p:spPr bwMode="auto">
            <a:xfrm>
              <a:off x="1837" y="347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2570" name="AutoShape 53"/>
            <p:cNvSpPr>
              <a:spLocks noChangeArrowheads="1"/>
            </p:cNvSpPr>
            <p:nvPr/>
          </p:nvSpPr>
          <p:spPr bwMode="auto">
            <a:xfrm>
              <a:off x="2381" y="347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2571" name="AutoShape 54"/>
            <p:cNvSpPr>
              <a:spLocks noChangeArrowheads="1"/>
            </p:cNvSpPr>
            <p:nvPr/>
          </p:nvSpPr>
          <p:spPr bwMode="auto">
            <a:xfrm>
              <a:off x="2925" y="347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2572" name="AutoShape 55"/>
            <p:cNvSpPr>
              <a:spLocks noChangeArrowheads="1"/>
            </p:cNvSpPr>
            <p:nvPr/>
          </p:nvSpPr>
          <p:spPr bwMode="auto">
            <a:xfrm>
              <a:off x="3469" y="347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2573" name="Line 56"/>
            <p:cNvSpPr>
              <a:spLocks noChangeShapeType="1"/>
            </p:cNvSpPr>
            <p:nvPr/>
          </p:nvSpPr>
          <p:spPr bwMode="auto">
            <a:xfrm>
              <a:off x="2608" y="193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Text Box 57"/>
            <p:cNvSpPr txBox="1">
              <a:spLocks noChangeArrowheads="1"/>
            </p:cNvSpPr>
            <p:nvPr/>
          </p:nvSpPr>
          <p:spPr bwMode="auto">
            <a:xfrm>
              <a:off x="3061" y="1842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grpSp>
        <p:nvGrpSpPr>
          <p:cNvPr id="22532" name="Group 58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2534" name="Rectangle 5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35" name="Text Box 6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2536" name="AutoShape 6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37" name="Text Box 6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38" name="Line 6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6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Line 6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Line 6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6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543" name="Text Box 6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2544" name="Text Box 6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sp>
        <p:nvSpPr>
          <p:cNvPr id="22533" name="Line 70"/>
          <p:cNvSpPr>
            <a:spLocks noChangeShapeType="1"/>
          </p:cNvSpPr>
          <p:nvPr/>
        </p:nvSpPr>
        <p:spPr bwMode="auto">
          <a:xfrm>
            <a:off x="2843213" y="5084763"/>
            <a:ext cx="433387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3633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34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3635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36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637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8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9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40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41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642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3643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3556" name="Group 15"/>
          <p:cNvGrpSpPr>
            <a:grpSpLocks/>
          </p:cNvGrpSpPr>
          <p:nvPr/>
        </p:nvGrpSpPr>
        <p:grpSpPr bwMode="auto">
          <a:xfrm>
            <a:off x="755650" y="3500438"/>
            <a:ext cx="7705725" cy="3168650"/>
            <a:chOff x="476" y="2205"/>
            <a:chExt cx="4854" cy="1996"/>
          </a:xfrm>
        </p:grpSpPr>
        <p:grpSp>
          <p:nvGrpSpPr>
            <p:cNvPr id="23557" name="Group 16"/>
            <p:cNvGrpSpPr>
              <a:grpSpLocks/>
            </p:cNvGrpSpPr>
            <p:nvPr/>
          </p:nvGrpSpPr>
          <p:grpSpPr bwMode="auto">
            <a:xfrm>
              <a:off x="1112" y="2568"/>
              <a:ext cx="544" cy="227"/>
              <a:chOff x="975" y="1525"/>
              <a:chExt cx="544" cy="227"/>
            </a:xfrm>
          </p:grpSpPr>
          <p:sp>
            <p:nvSpPr>
              <p:cNvPr id="23629" name="Line 1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0" name="Line 1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1" name="Line 1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2" name="Line 2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58" name="Group 21"/>
            <p:cNvGrpSpPr>
              <a:grpSpLocks/>
            </p:cNvGrpSpPr>
            <p:nvPr/>
          </p:nvGrpSpPr>
          <p:grpSpPr bwMode="auto">
            <a:xfrm>
              <a:off x="1656" y="2568"/>
              <a:ext cx="544" cy="227"/>
              <a:chOff x="975" y="1525"/>
              <a:chExt cx="544" cy="227"/>
            </a:xfrm>
          </p:grpSpPr>
          <p:sp>
            <p:nvSpPr>
              <p:cNvPr id="23625" name="Line 2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6" name="Line 2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7" name="Line 2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8" name="Line 2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59" name="Group 26"/>
            <p:cNvGrpSpPr>
              <a:grpSpLocks/>
            </p:cNvGrpSpPr>
            <p:nvPr/>
          </p:nvGrpSpPr>
          <p:grpSpPr bwMode="auto">
            <a:xfrm>
              <a:off x="2201" y="2568"/>
              <a:ext cx="544" cy="227"/>
              <a:chOff x="975" y="1525"/>
              <a:chExt cx="544" cy="227"/>
            </a:xfrm>
          </p:grpSpPr>
          <p:sp>
            <p:nvSpPr>
              <p:cNvPr id="23621" name="Line 2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2" name="Line 2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3" name="Line 2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4" name="Line 3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60" name="Group 31"/>
            <p:cNvGrpSpPr>
              <a:grpSpLocks/>
            </p:cNvGrpSpPr>
            <p:nvPr/>
          </p:nvGrpSpPr>
          <p:grpSpPr bwMode="auto">
            <a:xfrm>
              <a:off x="2745" y="2568"/>
              <a:ext cx="544" cy="227"/>
              <a:chOff x="975" y="1525"/>
              <a:chExt cx="544" cy="227"/>
            </a:xfrm>
          </p:grpSpPr>
          <p:sp>
            <p:nvSpPr>
              <p:cNvPr id="23617" name="Line 3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8" name="Line 3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9" name="Line 3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0" name="Line 3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61" name="Group 36"/>
            <p:cNvGrpSpPr>
              <a:grpSpLocks/>
            </p:cNvGrpSpPr>
            <p:nvPr/>
          </p:nvGrpSpPr>
          <p:grpSpPr bwMode="auto">
            <a:xfrm>
              <a:off x="3289" y="2568"/>
              <a:ext cx="544" cy="227"/>
              <a:chOff x="975" y="1525"/>
              <a:chExt cx="544" cy="227"/>
            </a:xfrm>
          </p:grpSpPr>
          <p:sp>
            <p:nvSpPr>
              <p:cNvPr id="23613" name="Line 3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4" name="Line 3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5" name="Line 3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6" name="Line 4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62" name="Group 41"/>
            <p:cNvGrpSpPr>
              <a:grpSpLocks/>
            </p:cNvGrpSpPr>
            <p:nvPr/>
          </p:nvGrpSpPr>
          <p:grpSpPr bwMode="auto">
            <a:xfrm>
              <a:off x="3833" y="2568"/>
              <a:ext cx="544" cy="227"/>
              <a:chOff x="975" y="1525"/>
              <a:chExt cx="544" cy="227"/>
            </a:xfrm>
          </p:grpSpPr>
          <p:sp>
            <p:nvSpPr>
              <p:cNvPr id="23609" name="Line 4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0" name="Line 4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1" name="Line 4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2" name="Line 4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63" name="Text Box 46"/>
            <p:cNvSpPr txBox="1">
              <a:spLocks noChangeArrowheads="1"/>
            </p:cNvSpPr>
            <p:nvPr/>
          </p:nvSpPr>
          <p:spPr bwMode="auto">
            <a:xfrm>
              <a:off x="703" y="302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564" name="Text Box 47"/>
            <p:cNvSpPr txBox="1">
              <a:spLocks noChangeArrowheads="1"/>
            </p:cNvSpPr>
            <p:nvPr/>
          </p:nvSpPr>
          <p:spPr bwMode="auto">
            <a:xfrm>
              <a:off x="476" y="3476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3565" name="Line 48"/>
            <p:cNvSpPr>
              <a:spLocks noChangeShapeType="1"/>
            </p:cNvSpPr>
            <p:nvPr/>
          </p:nvSpPr>
          <p:spPr bwMode="auto">
            <a:xfrm>
              <a:off x="4377" y="279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49"/>
            <p:cNvSpPr txBox="1">
              <a:spLocks noChangeArrowheads="1"/>
            </p:cNvSpPr>
            <p:nvPr/>
          </p:nvSpPr>
          <p:spPr bwMode="auto">
            <a:xfrm>
              <a:off x="657" y="38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567" name="Line 50"/>
            <p:cNvSpPr>
              <a:spLocks noChangeShapeType="1"/>
            </p:cNvSpPr>
            <p:nvPr/>
          </p:nvSpPr>
          <p:spPr bwMode="auto">
            <a:xfrm>
              <a:off x="2699" y="229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8" name="Text Box 51"/>
            <p:cNvSpPr txBox="1">
              <a:spLocks noChangeArrowheads="1"/>
            </p:cNvSpPr>
            <p:nvPr/>
          </p:nvSpPr>
          <p:spPr bwMode="auto">
            <a:xfrm>
              <a:off x="3152" y="220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3569" name="Line 52"/>
            <p:cNvSpPr>
              <a:spLocks noChangeShapeType="1"/>
            </p:cNvSpPr>
            <p:nvPr/>
          </p:nvSpPr>
          <p:spPr bwMode="auto">
            <a:xfrm>
              <a:off x="1383" y="324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0" name="Line 53"/>
            <p:cNvSpPr>
              <a:spLocks noChangeShapeType="1"/>
            </p:cNvSpPr>
            <p:nvPr/>
          </p:nvSpPr>
          <p:spPr bwMode="auto">
            <a:xfrm flipV="1">
              <a:off x="1927" y="29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1" name="Line 54"/>
            <p:cNvSpPr>
              <a:spLocks noChangeShapeType="1"/>
            </p:cNvSpPr>
            <p:nvPr/>
          </p:nvSpPr>
          <p:spPr bwMode="auto">
            <a:xfrm>
              <a:off x="1927" y="297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2" name="Line 55"/>
            <p:cNvSpPr>
              <a:spLocks noChangeShapeType="1"/>
            </p:cNvSpPr>
            <p:nvPr/>
          </p:nvSpPr>
          <p:spPr bwMode="auto">
            <a:xfrm>
              <a:off x="3016" y="29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3" name="Line 56"/>
            <p:cNvSpPr>
              <a:spLocks noChangeShapeType="1"/>
            </p:cNvSpPr>
            <p:nvPr/>
          </p:nvSpPr>
          <p:spPr bwMode="auto">
            <a:xfrm>
              <a:off x="3016" y="324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4" name="Line 57"/>
            <p:cNvSpPr>
              <a:spLocks noChangeShapeType="1"/>
            </p:cNvSpPr>
            <p:nvPr/>
          </p:nvSpPr>
          <p:spPr bwMode="auto">
            <a:xfrm flipV="1">
              <a:off x="3560" y="29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5" name="Line 58"/>
            <p:cNvSpPr>
              <a:spLocks noChangeShapeType="1"/>
            </p:cNvSpPr>
            <p:nvPr/>
          </p:nvSpPr>
          <p:spPr bwMode="auto">
            <a:xfrm>
              <a:off x="3560" y="297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Line 59"/>
            <p:cNvSpPr>
              <a:spLocks noChangeShapeType="1"/>
            </p:cNvSpPr>
            <p:nvPr/>
          </p:nvSpPr>
          <p:spPr bwMode="auto">
            <a:xfrm>
              <a:off x="4105" y="29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Line 60"/>
            <p:cNvSpPr>
              <a:spLocks noChangeShapeType="1"/>
            </p:cNvSpPr>
            <p:nvPr/>
          </p:nvSpPr>
          <p:spPr bwMode="auto">
            <a:xfrm>
              <a:off x="4105" y="324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Line 61"/>
            <p:cNvSpPr>
              <a:spLocks noChangeShapeType="1"/>
            </p:cNvSpPr>
            <p:nvPr/>
          </p:nvSpPr>
          <p:spPr bwMode="auto">
            <a:xfrm>
              <a:off x="1928" y="370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Line 62"/>
            <p:cNvSpPr>
              <a:spLocks noChangeShapeType="1"/>
            </p:cNvSpPr>
            <p:nvPr/>
          </p:nvSpPr>
          <p:spPr bwMode="auto">
            <a:xfrm flipV="1">
              <a:off x="2472" y="343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0" name="Line 63"/>
            <p:cNvSpPr>
              <a:spLocks noChangeShapeType="1"/>
            </p:cNvSpPr>
            <p:nvPr/>
          </p:nvSpPr>
          <p:spPr bwMode="auto">
            <a:xfrm>
              <a:off x="2472" y="3430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1" name="Line 64"/>
            <p:cNvSpPr>
              <a:spLocks noChangeShapeType="1"/>
            </p:cNvSpPr>
            <p:nvPr/>
          </p:nvSpPr>
          <p:spPr bwMode="auto">
            <a:xfrm>
              <a:off x="3561" y="343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2" name="Line 65"/>
            <p:cNvSpPr>
              <a:spLocks noChangeShapeType="1"/>
            </p:cNvSpPr>
            <p:nvPr/>
          </p:nvSpPr>
          <p:spPr bwMode="auto">
            <a:xfrm>
              <a:off x="3561" y="370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3" name="Line 66"/>
            <p:cNvSpPr>
              <a:spLocks noChangeShapeType="1"/>
            </p:cNvSpPr>
            <p:nvPr/>
          </p:nvSpPr>
          <p:spPr bwMode="auto">
            <a:xfrm flipV="1">
              <a:off x="4105" y="343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4" name="Line 67"/>
            <p:cNvSpPr>
              <a:spLocks noChangeShapeType="1"/>
            </p:cNvSpPr>
            <p:nvPr/>
          </p:nvSpPr>
          <p:spPr bwMode="auto">
            <a:xfrm>
              <a:off x="4105" y="343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5" name="Line 68"/>
            <p:cNvSpPr>
              <a:spLocks noChangeShapeType="1"/>
            </p:cNvSpPr>
            <p:nvPr/>
          </p:nvSpPr>
          <p:spPr bwMode="auto">
            <a:xfrm>
              <a:off x="4650" y="343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6" name="Line 69"/>
            <p:cNvSpPr>
              <a:spLocks noChangeShapeType="1"/>
            </p:cNvSpPr>
            <p:nvPr/>
          </p:nvSpPr>
          <p:spPr bwMode="auto">
            <a:xfrm>
              <a:off x="4650" y="370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7" name="Line 70"/>
            <p:cNvSpPr>
              <a:spLocks noChangeShapeType="1"/>
            </p:cNvSpPr>
            <p:nvPr/>
          </p:nvSpPr>
          <p:spPr bwMode="auto">
            <a:xfrm>
              <a:off x="1928" y="406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8" name="Line 71"/>
            <p:cNvSpPr>
              <a:spLocks noChangeShapeType="1"/>
            </p:cNvSpPr>
            <p:nvPr/>
          </p:nvSpPr>
          <p:spPr bwMode="auto">
            <a:xfrm flipV="1">
              <a:off x="2472" y="379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9" name="Line 72"/>
            <p:cNvSpPr>
              <a:spLocks noChangeShapeType="1"/>
            </p:cNvSpPr>
            <p:nvPr/>
          </p:nvSpPr>
          <p:spPr bwMode="auto">
            <a:xfrm>
              <a:off x="2472" y="379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0" name="Line 73"/>
            <p:cNvSpPr>
              <a:spLocks noChangeShapeType="1"/>
            </p:cNvSpPr>
            <p:nvPr/>
          </p:nvSpPr>
          <p:spPr bwMode="auto">
            <a:xfrm>
              <a:off x="3561" y="379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1" name="Line 74"/>
            <p:cNvSpPr>
              <a:spLocks noChangeShapeType="1"/>
            </p:cNvSpPr>
            <p:nvPr/>
          </p:nvSpPr>
          <p:spPr bwMode="auto">
            <a:xfrm>
              <a:off x="3561" y="406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2" name="Line 75"/>
            <p:cNvSpPr>
              <a:spLocks noChangeShapeType="1"/>
            </p:cNvSpPr>
            <p:nvPr/>
          </p:nvSpPr>
          <p:spPr bwMode="auto">
            <a:xfrm flipV="1">
              <a:off x="4105" y="379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3" name="Line 76"/>
            <p:cNvSpPr>
              <a:spLocks noChangeShapeType="1"/>
            </p:cNvSpPr>
            <p:nvPr/>
          </p:nvSpPr>
          <p:spPr bwMode="auto">
            <a:xfrm>
              <a:off x="4105" y="379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4" name="Line 77"/>
            <p:cNvSpPr>
              <a:spLocks noChangeShapeType="1"/>
            </p:cNvSpPr>
            <p:nvPr/>
          </p:nvSpPr>
          <p:spPr bwMode="auto">
            <a:xfrm>
              <a:off x="4650" y="379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5" name="Line 78"/>
            <p:cNvSpPr>
              <a:spLocks noChangeShapeType="1"/>
            </p:cNvSpPr>
            <p:nvPr/>
          </p:nvSpPr>
          <p:spPr bwMode="auto">
            <a:xfrm>
              <a:off x="4650" y="406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6" name="Line 79"/>
            <p:cNvSpPr>
              <a:spLocks noChangeShapeType="1"/>
            </p:cNvSpPr>
            <p:nvPr/>
          </p:nvSpPr>
          <p:spPr bwMode="auto">
            <a:xfrm>
              <a:off x="1927" y="2795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7" name="Line 80"/>
            <p:cNvSpPr>
              <a:spLocks noChangeShapeType="1"/>
            </p:cNvSpPr>
            <p:nvPr/>
          </p:nvSpPr>
          <p:spPr bwMode="auto">
            <a:xfrm>
              <a:off x="2472" y="2795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8" name="Line 81"/>
            <p:cNvSpPr>
              <a:spLocks noChangeShapeType="1"/>
            </p:cNvSpPr>
            <p:nvPr/>
          </p:nvSpPr>
          <p:spPr bwMode="auto">
            <a:xfrm>
              <a:off x="3016" y="2750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9" name="Line 82"/>
            <p:cNvSpPr>
              <a:spLocks noChangeShapeType="1"/>
            </p:cNvSpPr>
            <p:nvPr/>
          </p:nvSpPr>
          <p:spPr bwMode="auto">
            <a:xfrm>
              <a:off x="3560" y="2750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0" name="Line 83"/>
            <p:cNvSpPr>
              <a:spLocks noChangeShapeType="1"/>
            </p:cNvSpPr>
            <p:nvPr/>
          </p:nvSpPr>
          <p:spPr bwMode="auto">
            <a:xfrm>
              <a:off x="4105" y="2795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Text Box 84"/>
            <p:cNvSpPr txBox="1">
              <a:spLocks noChangeArrowheads="1"/>
            </p:cNvSpPr>
            <p:nvPr/>
          </p:nvSpPr>
          <p:spPr bwMode="auto">
            <a:xfrm>
              <a:off x="1371" y="3549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3602" name="Text Box 85"/>
            <p:cNvSpPr txBox="1">
              <a:spLocks noChangeArrowheads="1"/>
            </p:cNvSpPr>
            <p:nvPr/>
          </p:nvSpPr>
          <p:spPr bwMode="auto">
            <a:xfrm>
              <a:off x="1338" y="3884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3603" name="Text Box 86"/>
            <p:cNvSpPr txBox="1">
              <a:spLocks noChangeArrowheads="1"/>
            </p:cNvSpPr>
            <p:nvPr/>
          </p:nvSpPr>
          <p:spPr bwMode="auto">
            <a:xfrm>
              <a:off x="1507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3604" name="Text Box 87"/>
            <p:cNvSpPr txBox="1">
              <a:spLocks noChangeArrowheads="1"/>
            </p:cNvSpPr>
            <p:nvPr/>
          </p:nvSpPr>
          <p:spPr bwMode="auto">
            <a:xfrm>
              <a:off x="2109" y="34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3605" name="Text Box 88"/>
            <p:cNvSpPr txBox="1">
              <a:spLocks noChangeArrowheads="1"/>
            </p:cNvSpPr>
            <p:nvPr/>
          </p:nvSpPr>
          <p:spPr bwMode="auto">
            <a:xfrm>
              <a:off x="2154" y="30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3606" name="Text Box 89"/>
            <p:cNvSpPr txBox="1">
              <a:spLocks noChangeArrowheads="1"/>
            </p:cNvSpPr>
            <p:nvPr/>
          </p:nvSpPr>
          <p:spPr bwMode="auto">
            <a:xfrm>
              <a:off x="2699" y="34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3607" name="Line 90"/>
            <p:cNvSpPr>
              <a:spLocks noChangeShapeType="1"/>
            </p:cNvSpPr>
            <p:nvPr/>
          </p:nvSpPr>
          <p:spPr bwMode="auto">
            <a:xfrm>
              <a:off x="1655" y="3203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8" name="Line 91"/>
            <p:cNvSpPr>
              <a:spLocks noChangeShapeType="1"/>
            </p:cNvSpPr>
            <p:nvPr/>
          </p:nvSpPr>
          <p:spPr bwMode="auto">
            <a:xfrm>
              <a:off x="2290" y="3203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 to the accumulator example</a:t>
            </a:r>
          </a:p>
        </p:txBody>
      </p:sp>
      <p:grpSp>
        <p:nvGrpSpPr>
          <p:cNvPr id="24579" name="Group 18"/>
          <p:cNvGrpSpPr>
            <a:grpSpLocks/>
          </p:cNvGrpSpPr>
          <p:nvPr/>
        </p:nvGrpSpPr>
        <p:grpSpPr bwMode="auto">
          <a:xfrm>
            <a:off x="2743200" y="3352800"/>
            <a:ext cx="6019800" cy="2971800"/>
            <a:chOff x="1728" y="1536"/>
            <a:chExt cx="3792" cy="1872"/>
          </a:xfrm>
        </p:grpSpPr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>
              <a:off x="2448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 flipV="1">
              <a:off x="2880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288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>
              <a:off x="316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602" name="Group 23"/>
            <p:cNvGrpSpPr>
              <a:grpSpLocks/>
            </p:cNvGrpSpPr>
            <p:nvPr/>
          </p:nvGrpSpPr>
          <p:grpSpPr bwMode="auto">
            <a:xfrm>
              <a:off x="3168" y="1872"/>
              <a:ext cx="528" cy="240"/>
              <a:chOff x="2208" y="1872"/>
              <a:chExt cx="528" cy="240"/>
            </a:xfrm>
          </p:grpSpPr>
          <p:sp>
            <p:nvSpPr>
              <p:cNvPr id="24649" name="Line 24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0" name="Line 25"/>
              <p:cNvSpPr>
                <a:spLocks noChangeShapeType="1"/>
              </p:cNvSpPr>
              <p:nvPr/>
            </p:nvSpPr>
            <p:spPr bwMode="auto">
              <a:xfrm flipV="1">
                <a:off x="244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1" name="Line 26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2" name="Line 27"/>
              <p:cNvSpPr>
                <a:spLocks noChangeShapeType="1"/>
              </p:cNvSpPr>
              <p:nvPr/>
            </p:nvSpPr>
            <p:spPr bwMode="auto">
              <a:xfrm>
                <a:off x="273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3" name="Group 28"/>
            <p:cNvGrpSpPr>
              <a:grpSpLocks/>
            </p:cNvGrpSpPr>
            <p:nvPr/>
          </p:nvGrpSpPr>
          <p:grpSpPr bwMode="auto">
            <a:xfrm>
              <a:off x="3696" y="1872"/>
              <a:ext cx="528" cy="240"/>
              <a:chOff x="2208" y="1872"/>
              <a:chExt cx="528" cy="240"/>
            </a:xfrm>
          </p:grpSpPr>
          <p:sp>
            <p:nvSpPr>
              <p:cNvPr id="24645" name="Line 29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6" name="Line 30"/>
              <p:cNvSpPr>
                <a:spLocks noChangeShapeType="1"/>
              </p:cNvSpPr>
              <p:nvPr/>
            </p:nvSpPr>
            <p:spPr bwMode="auto">
              <a:xfrm flipV="1">
                <a:off x="244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7" name="Line 31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8" name="Line 32"/>
              <p:cNvSpPr>
                <a:spLocks noChangeShapeType="1"/>
              </p:cNvSpPr>
              <p:nvPr/>
            </p:nvSpPr>
            <p:spPr bwMode="auto">
              <a:xfrm>
                <a:off x="273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4" name="Group 33"/>
            <p:cNvGrpSpPr>
              <a:grpSpLocks/>
            </p:cNvGrpSpPr>
            <p:nvPr/>
          </p:nvGrpSpPr>
          <p:grpSpPr bwMode="auto">
            <a:xfrm>
              <a:off x="4224" y="1872"/>
              <a:ext cx="528" cy="240"/>
              <a:chOff x="2208" y="1872"/>
              <a:chExt cx="528" cy="240"/>
            </a:xfrm>
          </p:grpSpPr>
          <p:sp>
            <p:nvSpPr>
              <p:cNvPr id="24641" name="Line 34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2" name="Line 35"/>
              <p:cNvSpPr>
                <a:spLocks noChangeShapeType="1"/>
              </p:cNvSpPr>
              <p:nvPr/>
            </p:nvSpPr>
            <p:spPr bwMode="auto">
              <a:xfrm flipV="1">
                <a:off x="244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3" name="Line 36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4" name="Line 37"/>
              <p:cNvSpPr>
                <a:spLocks noChangeShapeType="1"/>
              </p:cNvSpPr>
              <p:nvPr/>
            </p:nvSpPr>
            <p:spPr bwMode="auto">
              <a:xfrm>
                <a:off x="273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5" name="Group 38"/>
            <p:cNvGrpSpPr>
              <a:grpSpLocks/>
            </p:cNvGrpSpPr>
            <p:nvPr/>
          </p:nvGrpSpPr>
          <p:grpSpPr bwMode="auto">
            <a:xfrm>
              <a:off x="4752" y="1872"/>
              <a:ext cx="528" cy="240"/>
              <a:chOff x="2208" y="1872"/>
              <a:chExt cx="528" cy="240"/>
            </a:xfrm>
          </p:grpSpPr>
          <p:sp>
            <p:nvSpPr>
              <p:cNvPr id="24637" name="Line 39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8" name="Line 40"/>
              <p:cNvSpPr>
                <a:spLocks noChangeShapeType="1"/>
              </p:cNvSpPr>
              <p:nvPr/>
            </p:nvSpPr>
            <p:spPr bwMode="auto">
              <a:xfrm flipV="1">
                <a:off x="244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9" name="Line 41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0" name="Line 42"/>
              <p:cNvSpPr>
                <a:spLocks noChangeShapeType="1"/>
              </p:cNvSpPr>
              <p:nvPr/>
            </p:nvSpPr>
            <p:spPr bwMode="auto">
              <a:xfrm>
                <a:off x="273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06" name="Text Box 43"/>
            <p:cNvSpPr txBox="1">
              <a:spLocks noChangeArrowheads="1"/>
            </p:cNvSpPr>
            <p:nvPr/>
          </p:nvSpPr>
          <p:spPr bwMode="auto">
            <a:xfrm>
              <a:off x="1958" y="2295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sp>
          <p:nvSpPr>
            <p:cNvPr id="24607" name="Text Box 44"/>
            <p:cNvSpPr txBox="1">
              <a:spLocks noChangeArrowheads="1"/>
            </p:cNvSpPr>
            <p:nvPr/>
          </p:nvSpPr>
          <p:spPr bwMode="auto">
            <a:xfrm>
              <a:off x="1958" y="2967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</a:t>
              </a:r>
            </a:p>
          </p:txBody>
        </p:sp>
        <p:sp>
          <p:nvSpPr>
            <p:cNvPr id="24608" name="Rectangle 45"/>
            <p:cNvSpPr>
              <a:spLocks noChangeArrowheads="1"/>
            </p:cNvSpPr>
            <p:nvPr/>
          </p:nvSpPr>
          <p:spPr bwMode="auto">
            <a:xfrm>
              <a:off x="2400" y="292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609" name="Rectangle 46"/>
            <p:cNvSpPr>
              <a:spLocks noChangeArrowheads="1"/>
            </p:cNvSpPr>
            <p:nvPr/>
          </p:nvSpPr>
          <p:spPr bwMode="auto">
            <a:xfrm>
              <a:off x="2400" y="23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24610" name="Rectangle 47"/>
            <p:cNvSpPr>
              <a:spLocks noChangeArrowheads="1"/>
            </p:cNvSpPr>
            <p:nvPr/>
          </p:nvSpPr>
          <p:spPr bwMode="auto">
            <a:xfrm>
              <a:off x="2880" y="23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24611" name="Rectangle 48"/>
            <p:cNvSpPr>
              <a:spLocks noChangeArrowheads="1"/>
            </p:cNvSpPr>
            <p:nvPr/>
          </p:nvSpPr>
          <p:spPr bwMode="auto">
            <a:xfrm>
              <a:off x="3408" y="23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</a:t>
              </a:r>
            </a:p>
          </p:txBody>
        </p:sp>
        <p:sp>
          <p:nvSpPr>
            <p:cNvPr id="24612" name="Rectangle 49"/>
            <p:cNvSpPr>
              <a:spLocks noChangeArrowheads="1"/>
            </p:cNvSpPr>
            <p:nvPr/>
          </p:nvSpPr>
          <p:spPr bwMode="auto">
            <a:xfrm>
              <a:off x="3936" y="23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24613" name="Rectangle 50"/>
            <p:cNvSpPr>
              <a:spLocks noChangeArrowheads="1"/>
            </p:cNvSpPr>
            <p:nvPr/>
          </p:nvSpPr>
          <p:spPr bwMode="auto">
            <a:xfrm>
              <a:off x="4464" y="23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24614" name="Rectangle 51"/>
            <p:cNvSpPr>
              <a:spLocks noChangeArrowheads="1"/>
            </p:cNvSpPr>
            <p:nvPr/>
          </p:nvSpPr>
          <p:spPr bwMode="auto">
            <a:xfrm>
              <a:off x="2880" y="292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24615" name="Rectangle 52"/>
            <p:cNvSpPr>
              <a:spLocks noChangeArrowheads="1"/>
            </p:cNvSpPr>
            <p:nvPr/>
          </p:nvSpPr>
          <p:spPr bwMode="auto">
            <a:xfrm>
              <a:off x="3408" y="292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24616" name="Rectangle 53"/>
            <p:cNvSpPr>
              <a:spLocks noChangeArrowheads="1"/>
            </p:cNvSpPr>
            <p:nvPr/>
          </p:nvSpPr>
          <p:spPr bwMode="auto">
            <a:xfrm>
              <a:off x="3936" y="292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24</a:t>
              </a:r>
            </a:p>
          </p:txBody>
        </p:sp>
        <p:sp>
          <p:nvSpPr>
            <p:cNvPr id="24617" name="Rectangle 54"/>
            <p:cNvSpPr>
              <a:spLocks noChangeArrowheads="1"/>
            </p:cNvSpPr>
            <p:nvPr/>
          </p:nvSpPr>
          <p:spPr bwMode="auto">
            <a:xfrm>
              <a:off x="4464" y="292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44</a:t>
              </a:r>
            </a:p>
          </p:txBody>
        </p:sp>
        <p:sp>
          <p:nvSpPr>
            <p:cNvPr id="24618" name="Rectangle 55"/>
            <p:cNvSpPr>
              <a:spLocks noChangeArrowheads="1"/>
            </p:cNvSpPr>
            <p:nvPr/>
          </p:nvSpPr>
          <p:spPr bwMode="auto">
            <a:xfrm>
              <a:off x="4992" y="292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54</a:t>
              </a:r>
            </a:p>
          </p:txBody>
        </p:sp>
        <p:sp>
          <p:nvSpPr>
            <p:cNvPr id="24619" name="Rectangle 56"/>
            <p:cNvSpPr>
              <a:spLocks noChangeArrowheads="1"/>
            </p:cNvSpPr>
            <p:nvPr/>
          </p:nvSpPr>
          <p:spPr bwMode="auto">
            <a:xfrm>
              <a:off x="4992" y="230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24620" name="Text Box 57"/>
            <p:cNvSpPr txBox="1">
              <a:spLocks noChangeArrowheads="1"/>
            </p:cNvSpPr>
            <p:nvPr/>
          </p:nvSpPr>
          <p:spPr bwMode="auto">
            <a:xfrm>
              <a:off x="1728" y="2640"/>
              <a:ext cx="5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 out</a:t>
              </a:r>
            </a:p>
          </p:txBody>
        </p:sp>
        <p:sp>
          <p:nvSpPr>
            <p:cNvPr id="24621" name="Rectangle 58"/>
            <p:cNvSpPr>
              <a:spLocks noChangeArrowheads="1"/>
            </p:cNvSpPr>
            <p:nvPr/>
          </p:nvSpPr>
          <p:spPr bwMode="auto">
            <a:xfrm>
              <a:off x="2400" y="264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24622" name="Rectangle 59"/>
            <p:cNvSpPr>
              <a:spLocks noChangeArrowheads="1"/>
            </p:cNvSpPr>
            <p:nvPr/>
          </p:nvSpPr>
          <p:spPr bwMode="auto">
            <a:xfrm>
              <a:off x="2880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18</a:t>
              </a:r>
            </a:p>
          </p:txBody>
        </p:sp>
        <p:sp>
          <p:nvSpPr>
            <p:cNvPr id="24623" name="Rectangle 60"/>
            <p:cNvSpPr>
              <a:spLocks noChangeArrowheads="1"/>
            </p:cNvSpPr>
            <p:nvPr/>
          </p:nvSpPr>
          <p:spPr bwMode="auto">
            <a:xfrm>
              <a:off x="340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24</a:t>
              </a:r>
            </a:p>
          </p:txBody>
        </p:sp>
        <p:sp>
          <p:nvSpPr>
            <p:cNvPr id="24624" name="Rectangle 61"/>
            <p:cNvSpPr>
              <a:spLocks noChangeArrowheads="1"/>
            </p:cNvSpPr>
            <p:nvPr/>
          </p:nvSpPr>
          <p:spPr bwMode="auto">
            <a:xfrm>
              <a:off x="3936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44</a:t>
              </a:r>
            </a:p>
          </p:txBody>
        </p:sp>
        <p:sp>
          <p:nvSpPr>
            <p:cNvPr id="24625" name="Rectangle 62"/>
            <p:cNvSpPr>
              <a:spLocks noChangeArrowheads="1"/>
            </p:cNvSpPr>
            <p:nvPr/>
          </p:nvSpPr>
          <p:spPr bwMode="auto">
            <a:xfrm>
              <a:off x="4464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54</a:t>
              </a:r>
            </a:p>
          </p:txBody>
        </p:sp>
        <p:sp>
          <p:nvSpPr>
            <p:cNvPr id="24626" name="Rectangle 63"/>
            <p:cNvSpPr>
              <a:spLocks noChangeArrowheads="1"/>
            </p:cNvSpPr>
            <p:nvPr/>
          </p:nvSpPr>
          <p:spPr bwMode="auto">
            <a:xfrm>
              <a:off x="4992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62</a:t>
              </a:r>
            </a:p>
          </p:txBody>
        </p:sp>
        <p:sp>
          <p:nvSpPr>
            <p:cNvPr id="24627" name="Line 64"/>
            <p:cNvSpPr>
              <a:spLocks noChangeShapeType="1"/>
            </p:cNvSpPr>
            <p:nvPr/>
          </p:nvSpPr>
          <p:spPr bwMode="auto">
            <a:xfrm>
              <a:off x="5280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8" name="Line 65"/>
            <p:cNvSpPr>
              <a:spLocks noChangeShapeType="1"/>
            </p:cNvSpPr>
            <p:nvPr/>
          </p:nvSpPr>
          <p:spPr bwMode="auto">
            <a:xfrm>
              <a:off x="2880" y="2112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9" name="Line 66"/>
            <p:cNvSpPr>
              <a:spLocks noChangeShapeType="1"/>
            </p:cNvSpPr>
            <p:nvPr/>
          </p:nvSpPr>
          <p:spPr bwMode="auto">
            <a:xfrm>
              <a:off x="3408" y="2112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0" name="Line 67"/>
            <p:cNvSpPr>
              <a:spLocks noChangeShapeType="1"/>
            </p:cNvSpPr>
            <p:nvPr/>
          </p:nvSpPr>
          <p:spPr bwMode="auto">
            <a:xfrm>
              <a:off x="3936" y="2112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1" name="Line 68"/>
            <p:cNvSpPr>
              <a:spLocks noChangeShapeType="1"/>
            </p:cNvSpPr>
            <p:nvPr/>
          </p:nvSpPr>
          <p:spPr bwMode="auto">
            <a:xfrm>
              <a:off x="4464" y="2112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2" name="Line 69"/>
            <p:cNvSpPr>
              <a:spLocks noChangeShapeType="1"/>
            </p:cNvSpPr>
            <p:nvPr/>
          </p:nvSpPr>
          <p:spPr bwMode="auto">
            <a:xfrm>
              <a:off x="4992" y="2112"/>
              <a:ext cx="0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633" name="Group 70"/>
            <p:cNvGrpSpPr>
              <a:grpSpLocks/>
            </p:cNvGrpSpPr>
            <p:nvPr/>
          </p:nvGrpSpPr>
          <p:grpSpPr bwMode="auto">
            <a:xfrm>
              <a:off x="3696" y="1536"/>
              <a:ext cx="767" cy="212"/>
              <a:chOff x="3648" y="1431"/>
              <a:chExt cx="767" cy="212"/>
            </a:xfrm>
          </p:grpSpPr>
          <p:sp>
            <p:nvSpPr>
              <p:cNvPr id="24635" name="Line 71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6" name="Text Box 72"/>
              <p:cNvSpPr txBox="1">
                <a:spLocks noChangeArrowheads="1"/>
              </p:cNvSpPr>
              <p:nvPr/>
            </p:nvSpPr>
            <p:spPr bwMode="auto">
              <a:xfrm>
                <a:off x="4070" y="143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4634" name="Text Box 73"/>
            <p:cNvSpPr txBox="1">
              <a:spLocks noChangeArrowheads="1"/>
            </p:cNvSpPr>
            <p:nvPr/>
          </p:nvSpPr>
          <p:spPr bwMode="auto">
            <a:xfrm>
              <a:off x="1968" y="196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24580" name="Group 75"/>
          <p:cNvGrpSpPr>
            <a:grpSpLocks/>
          </p:cNvGrpSpPr>
          <p:nvPr/>
        </p:nvGrpSpPr>
        <p:grpSpPr bwMode="auto">
          <a:xfrm>
            <a:off x="228600" y="1981200"/>
            <a:ext cx="2743200" cy="3613150"/>
            <a:chOff x="144" y="1248"/>
            <a:chExt cx="1728" cy="2276"/>
          </a:xfrm>
        </p:grpSpPr>
        <p:sp>
          <p:nvSpPr>
            <p:cNvPr id="24583" name="Rectangle 4"/>
            <p:cNvSpPr>
              <a:spLocks noChangeArrowheads="1"/>
            </p:cNvSpPr>
            <p:nvPr/>
          </p:nvSpPr>
          <p:spPr bwMode="auto">
            <a:xfrm>
              <a:off x="480" y="2688"/>
              <a:ext cx="13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 AC</a:t>
              </a:r>
            </a:p>
          </p:txBody>
        </p:sp>
        <p:sp>
          <p:nvSpPr>
            <p:cNvPr id="24584" name="Rectangle 5"/>
            <p:cNvSpPr>
              <a:spLocks noChangeArrowheads="1"/>
            </p:cNvSpPr>
            <p:nvPr/>
          </p:nvSpPr>
          <p:spPr bwMode="auto">
            <a:xfrm>
              <a:off x="768" y="1929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24585" name="Line 6"/>
            <p:cNvSpPr>
              <a:spLocks noChangeShapeType="1"/>
            </p:cNvSpPr>
            <p:nvPr/>
          </p:nvSpPr>
          <p:spPr bwMode="auto">
            <a:xfrm>
              <a:off x="1248" y="149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>
              <a:off x="1104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 flipH="1">
              <a:off x="240" y="31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8" name="Line 9"/>
            <p:cNvSpPr>
              <a:spLocks noChangeShapeType="1"/>
            </p:cNvSpPr>
            <p:nvPr/>
          </p:nvSpPr>
          <p:spPr bwMode="auto">
            <a:xfrm flipV="1">
              <a:off x="240" y="168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240" y="168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>
              <a:off x="960" y="168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>
              <a:off x="110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1046" y="1248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  <p:sp>
          <p:nvSpPr>
            <p:cNvPr id="24593" name="AutoShape 14"/>
            <p:cNvSpPr>
              <a:spLocks noChangeArrowheads="1"/>
            </p:cNvSpPr>
            <p:nvPr/>
          </p:nvSpPr>
          <p:spPr bwMode="auto">
            <a:xfrm rot="5400000">
              <a:off x="480" y="28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 flipH="1">
              <a:off x="336" y="28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>
              <a:off x="336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6" name="Text Box 17"/>
            <p:cNvSpPr txBox="1">
              <a:spLocks noChangeArrowheads="1"/>
            </p:cNvSpPr>
            <p:nvPr/>
          </p:nvSpPr>
          <p:spPr bwMode="auto">
            <a:xfrm>
              <a:off x="144" y="331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4597" name="Text Box 74"/>
            <p:cNvSpPr txBox="1">
              <a:spLocks noChangeArrowheads="1"/>
            </p:cNvSpPr>
            <p:nvPr/>
          </p:nvSpPr>
          <p:spPr bwMode="auto">
            <a:xfrm>
              <a:off x="1104" y="2400"/>
              <a:ext cx="6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adder_out</a:t>
              </a:r>
            </a:p>
          </p:txBody>
        </p:sp>
      </p:grpSp>
      <p:sp>
        <p:nvSpPr>
          <p:cNvPr id="24581" name="Line 76"/>
          <p:cNvSpPr>
            <a:spLocks noChangeShapeType="1"/>
          </p:cNvSpPr>
          <p:nvPr/>
        </p:nvSpPr>
        <p:spPr bwMode="auto">
          <a:xfrm>
            <a:off x="4343400" y="53340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2" name="Line 77"/>
          <p:cNvSpPr>
            <a:spLocks noChangeShapeType="1"/>
          </p:cNvSpPr>
          <p:nvPr/>
        </p:nvSpPr>
        <p:spPr bwMode="auto">
          <a:xfrm>
            <a:off x="5181600" y="53340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 am telling you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41148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keep in mind this general framework when you are doing hardware design</a:t>
            </a:r>
          </a:p>
          <a:p>
            <a:pPr eaLnBrk="1" hangingPunct="1"/>
            <a:endParaRPr lang="en-US" altLang="zh-TW" sz="1800" smtClean="0"/>
          </a:p>
          <a:p>
            <a:pPr eaLnBrk="1" hangingPunct="1"/>
            <a:r>
              <a:rPr lang="en-US" altLang="zh-TW" sz="1800" smtClean="0"/>
              <a:t>be aware of combinational circuit and sequential circuit</a:t>
            </a:r>
          </a:p>
          <a:p>
            <a:pPr eaLnBrk="1" hangingPunct="1"/>
            <a:endParaRPr lang="en-US" altLang="zh-TW" sz="1800" smtClean="0"/>
          </a:p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especially when writing Verilog/VHDL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648200" y="2286000"/>
            <a:ext cx="4038600" cy="3733800"/>
            <a:chOff x="720" y="1440"/>
            <a:chExt cx="2544" cy="2352"/>
          </a:xfrm>
        </p:grpSpPr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1104" y="1680"/>
              <a:ext cx="1008" cy="18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400" y="1728"/>
              <a:ext cx="192" cy="432"/>
              <a:chOff x="2496" y="1728"/>
              <a:chExt cx="192" cy="432"/>
            </a:xfrm>
          </p:grpSpPr>
          <p:sp>
            <p:nvSpPr>
              <p:cNvPr id="25631" name="Rectangle 7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32" name="AutoShape 8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7" name="Group 9"/>
            <p:cNvGrpSpPr>
              <a:grpSpLocks/>
            </p:cNvGrpSpPr>
            <p:nvPr/>
          </p:nvGrpSpPr>
          <p:grpSpPr bwMode="auto">
            <a:xfrm>
              <a:off x="2400" y="2304"/>
              <a:ext cx="192" cy="432"/>
              <a:chOff x="2496" y="1728"/>
              <a:chExt cx="192" cy="432"/>
            </a:xfrm>
          </p:grpSpPr>
          <p:sp>
            <p:nvSpPr>
              <p:cNvPr id="25629" name="Rectangle 10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30" name="AutoShape 11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8" name="Group 12"/>
            <p:cNvGrpSpPr>
              <a:grpSpLocks/>
            </p:cNvGrpSpPr>
            <p:nvPr/>
          </p:nvGrpSpPr>
          <p:grpSpPr bwMode="auto">
            <a:xfrm>
              <a:off x="2400" y="3072"/>
              <a:ext cx="192" cy="432"/>
              <a:chOff x="2496" y="1728"/>
              <a:chExt cx="192" cy="432"/>
            </a:xfrm>
          </p:grpSpPr>
          <p:sp>
            <p:nvSpPr>
              <p:cNvPr id="25627" name="Rectangle 13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28" name="AutoShape 14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25609" name="Text Box 15"/>
            <p:cNvSpPr txBox="1">
              <a:spLocks noChangeArrowheads="1"/>
            </p:cNvSpPr>
            <p:nvPr/>
          </p:nvSpPr>
          <p:spPr bwMode="auto">
            <a:xfrm>
              <a:off x="2352" y="278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5610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Line 17"/>
            <p:cNvSpPr>
              <a:spLocks noChangeShapeType="1"/>
            </p:cNvSpPr>
            <p:nvPr/>
          </p:nvSpPr>
          <p:spPr bwMode="auto">
            <a:xfrm>
              <a:off x="211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2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19"/>
            <p:cNvSpPr>
              <a:spLocks noChangeShapeType="1"/>
            </p:cNvSpPr>
            <p:nvPr/>
          </p:nvSpPr>
          <p:spPr bwMode="auto">
            <a:xfrm>
              <a:off x="259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Line 20"/>
            <p:cNvSpPr>
              <a:spLocks noChangeShapeType="1"/>
            </p:cNvSpPr>
            <p:nvPr/>
          </p:nvSpPr>
          <p:spPr bwMode="auto">
            <a:xfrm flipV="1">
              <a:off x="2784" y="14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Line 21"/>
            <p:cNvSpPr>
              <a:spLocks noChangeShapeType="1"/>
            </p:cNvSpPr>
            <p:nvPr/>
          </p:nvSpPr>
          <p:spPr bwMode="auto">
            <a:xfrm flipH="1">
              <a:off x="816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Line 22"/>
            <p:cNvSpPr>
              <a:spLocks noChangeShapeType="1"/>
            </p:cNvSpPr>
            <p:nvPr/>
          </p:nvSpPr>
          <p:spPr bwMode="auto">
            <a:xfrm>
              <a:off x="816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Line 23"/>
            <p:cNvSpPr>
              <a:spLocks noChangeShapeType="1"/>
            </p:cNvSpPr>
            <p:nvPr/>
          </p:nvSpPr>
          <p:spPr bwMode="auto">
            <a:xfrm>
              <a:off x="81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24"/>
            <p:cNvSpPr>
              <a:spLocks noChangeShapeType="1"/>
            </p:cNvSpPr>
            <p:nvPr/>
          </p:nvSpPr>
          <p:spPr bwMode="auto">
            <a:xfrm>
              <a:off x="259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25"/>
            <p:cNvSpPr>
              <a:spLocks noChangeShapeType="1"/>
            </p:cNvSpPr>
            <p:nvPr/>
          </p:nvSpPr>
          <p:spPr bwMode="auto">
            <a:xfrm>
              <a:off x="2784" y="32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26"/>
            <p:cNvSpPr>
              <a:spLocks noChangeShapeType="1"/>
            </p:cNvSpPr>
            <p:nvPr/>
          </p:nvSpPr>
          <p:spPr bwMode="auto">
            <a:xfrm flipH="1">
              <a:off x="864" y="37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Line 27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Line 2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30"/>
            <p:cNvSpPr>
              <a:spLocks noChangeShapeType="1"/>
            </p:cNvSpPr>
            <p:nvPr/>
          </p:nvSpPr>
          <p:spPr bwMode="auto">
            <a:xfrm>
              <a:off x="2112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31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32"/>
            <p:cNvSpPr>
              <a:spLocks noChangeShapeType="1"/>
            </p:cNvSpPr>
            <p:nvPr/>
          </p:nvSpPr>
          <p:spPr bwMode="auto">
            <a:xfrm>
              <a:off x="720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RTL 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register transfer level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method enabling fast design of </a:t>
            </a:r>
            <a:r>
              <a:rPr lang="en-US" altLang="zh-TW" sz="2800" i="1" smtClean="0">
                <a:solidFill>
                  <a:schemeClr val="hlink"/>
                </a:solidFill>
              </a:rPr>
              <a:t>synchronous sequential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automatic transform of behavior description to hardware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581400" y="4419600"/>
            <a:ext cx="2590800" cy="2200275"/>
            <a:chOff x="2976" y="1872"/>
            <a:chExt cx="1632" cy="1386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3072" y="1968"/>
              <a:ext cx="1438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A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B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    clock;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   S [3:0];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clock)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 &lt;= #1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>
              <a:off x="2976" y="187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steps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desired behavior/algorithm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data path and specify all control signals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finite state machine (FSM) for control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elaborate FSM as the control unit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Multiplication Example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81000" y="2590800"/>
            <a:ext cx="1768475" cy="2909888"/>
            <a:chOff x="1478" y="1671"/>
            <a:chExt cx="1114" cy="1833"/>
          </a:xfrm>
        </p:grpSpPr>
        <p:sp>
          <p:nvSpPr>
            <p:cNvPr id="29739" name="Text Box 4"/>
            <p:cNvSpPr txBox="1">
              <a:spLocks noChangeArrowheads="1"/>
            </p:cNvSpPr>
            <p:nvPr/>
          </p:nvSpPr>
          <p:spPr bwMode="auto">
            <a:xfrm>
              <a:off x="1910" y="1671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10111</a:t>
              </a:r>
            </a:p>
          </p:txBody>
        </p:sp>
        <p:sp>
          <p:nvSpPr>
            <p:cNvPr id="29740" name="Text Box 5"/>
            <p:cNvSpPr txBox="1">
              <a:spLocks noChangeArrowheads="1"/>
            </p:cNvSpPr>
            <p:nvPr/>
          </p:nvSpPr>
          <p:spPr bwMode="auto">
            <a:xfrm>
              <a:off x="1920" y="1968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10011</a:t>
              </a:r>
            </a:p>
          </p:txBody>
        </p:sp>
        <p:sp>
          <p:nvSpPr>
            <p:cNvPr id="29741" name="Line 6"/>
            <p:cNvSpPr>
              <a:spLocks noChangeShapeType="1"/>
            </p:cNvSpPr>
            <p:nvPr/>
          </p:nvSpPr>
          <p:spPr bwMode="auto">
            <a:xfrm>
              <a:off x="1632" y="22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2" name="Text Box 7"/>
            <p:cNvSpPr txBox="1">
              <a:spLocks noChangeArrowheads="1"/>
            </p:cNvSpPr>
            <p:nvPr/>
          </p:nvSpPr>
          <p:spPr bwMode="auto">
            <a:xfrm>
              <a:off x="1920" y="2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10111</a:t>
              </a:r>
            </a:p>
          </p:txBody>
        </p:sp>
        <p:sp>
          <p:nvSpPr>
            <p:cNvPr id="29743" name="Text Box 8"/>
            <p:cNvSpPr txBox="1">
              <a:spLocks noChangeArrowheads="1"/>
            </p:cNvSpPr>
            <p:nvPr/>
          </p:nvSpPr>
          <p:spPr bwMode="auto">
            <a:xfrm>
              <a:off x="1872" y="249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10111</a:t>
              </a:r>
            </a:p>
          </p:txBody>
        </p:sp>
        <p:sp>
          <p:nvSpPr>
            <p:cNvPr id="29744" name="Text Box 9"/>
            <p:cNvSpPr txBox="1">
              <a:spLocks noChangeArrowheads="1"/>
            </p:cNvSpPr>
            <p:nvPr/>
          </p:nvSpPr>
          <p:spPr bwMode="auto">
            <a:xfrm>
              <a:off x="1824" y="273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00000</a:t>
              </a:r>
            </a:p>
          </p:txBody>
        </p:sp>
        <p:sp>
          <p:nvSpPr>
            <p:cNvPr id="29745" name="Text Box 10"/>
            <p:cNvSpPr txBox="1">
              <a:spLocks noChangeArrowheads="1"/>
            </p:cNvSpPr>
            <p:nvPr/>
          </p:nvSpPr>
          <p:spPr bwMode="auto">
            <a:xfrm>
              <a:off x="1776" y="297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00000</a:t>
              </a:r>
            </a:p>
          </p:txBody>
        </p:sp>
        <p:sp>
          <p:nvSpPr>
            <p:cNvPr id="29746" name="Text Box 11"/>
            <p:cNvSpPr txBox="1">
              <a:spLocks noChangeArrowheads="1"/>
            </p:cNvSpPr>
            <p:nvPr/>
          </p:nvSpPr>
          <p:spPr bwMode="auto">
            <a:xfrm>
              <a:off x="1728" y="321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10111</a:t>
              </a:r>
            </a:p>
          </p:txBody>
        </p:sp>
        <p:sp>
          <p:nvSpPr>
            <p:cNvPr id="29747" name="Text Box 12"/>
            <p:cNvSpPr txBox="1">
              <a:spLocks noChangeArrowheads="1"/>
            </p:cNvSpPr>
            <p:nvPr/>
          </p:nvSpPr>
          <p:spPr bwMode="auto">
            <a:xfrm>
              <a:off x="1632" y="196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*)</a:t>
              </a:r>
            </a:p>
          </p:txBody>
        </p:sp>
        <p:sp>
          <p:nvSpPr>
            <p:cNvPr id="29748" name="Line 13"/>
            <p:cNvSpPr>
              <a:spLocks noChangeShapeType="1"/>
            </p:cNvSpPr>
            <p:nvPr/>
          </p:nvSpPr>
          <p:spPr bwMode="auto">
            <a:xfrm>
              <a:off x="1536" y="35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9" name="Text Box 14"/>
            <p:cNvSpPr txBox="1">
              <a:spLocks noChangeArrowheads="1"/>
            </p:cNvSpPr>
            <p:nvPr/>
          </p:nvSpPr>
          <p:spPr bwMode="auto">
            <a:xfrm>
              <a:off x="1478" y="3207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</p:grpSp>
      <p:grpSp>
        <p:nvGrpSpPr>
          <p:cNvPr id="29700" name="Group 15"/>
          <p:cNvGrpSpPr>
            <a:grpSpLocks/>
          </p:cNvGrpSpPr>
          <p:nvPr/>
        </p:nvGrpSpPr>
        <p:grpSpPr bwMode="auto">
          <a:xfrm>
            <a:off x="2362200" y="2057400"/>
            <a:ext cx="6553200" cy="4222750"/>
            <a:chOff x="1488" y="1296"/>
            <a:chExt cx="4128" cy="2660"/>
          </a:xfrm>
        </p:grpSpPr>
        <p:grpSp>
          <p:nvGrpSpPr>
            <p:cNvPr id="29701" name="Group 16"/>
            <p:cNvGrpSpPr>
              <a:grpSpLocks/>
            </p:cNvGrpSpPr>
            <p:nvPr/>
          </p:nvGrpSpPr>
          <p:grpSpPr bwMode="auto">
            <a:xfrm>
              <a:off x="3072" y="1296"/>
              <a:ext cx="2544" cy="2304"/>
              <a:chOff x="2496" y="1344"/>
              <a:chExt cx="2544" cy="2304"/>
            </a:xfrm>
          </p:grpSpPr>
          <p:grpSp>
            <p:nvGrpSpPr>
              <p:cNvPr id="29713" name="Group 17"/>
              <p:cNvGrpSpPr>
                <a:grpSpLocks/>
              </p:cNvGrpSpPr>
              <p:nvPr/>
            </p:nvGrpSpPr>
            <p:grpSpPr bwMode="auto">
              <a:xfrm>
                <a:off x="3216" y="1680"/>
                <a:ext cx="1728" cy="1824"/>
                <a:chOff x="2544" y="1920"/>
                <a:chExt cx="1728" cy="1824"/>
              </a:xfrm>
            </p:grpSpPr>
            <p:sp>
              <p:nvSpPr>
                <p:cNvPr id="29724" name="Rectangle 18"/>
                <p:cNvSpPr>
                  <a:spLocks noChangeArrowheads="1"/>
                </p:cNvSpPr>
                <p:nvPr/>
              </p:nvSpPr>
              <p:spPr bwMode="auto">
                <a:xfrm>
                  <a:off x="2688" y="3312"/>
                  <a:ext cx="86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  <p:sp>
              <p:nvSpPr>
                <p:cNvPr id="29725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2" y="3312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</a:t>
                  </a:r>
                </a:p>
              </p:txBody>
            </p:sp>
            <p:sp>
              <p:nvSpPr>
                <p:cNvPr id="29726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0" y="2880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</a:t>
                  </a:r>
                </a:p>
              </p:txBody>
            </p:sp>
            <p:sp>
              <p:nvSpPr>
                <p:cNvPr id="29727" name="AutoShape 21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768" cy="240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MUX</a:t>
                  </a:r>
                </a:p>
              </p:txBody>
            </p:sp>
            <p:sp>
              <p:nvSpPr>
                <p:cNvPr id="29728" name="Rectangle 22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  <p:sp>
              <p:nvSpPr>
                <p:cNvPr id="2972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60" y="1920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29730" name="Line 24"/>
                <p:cNvSpPr>
                  <a:spLocks noChangeShapeType="1"/>
                </p:cNvSpPr>
                <p:nvPr/>
              </p:nvSpPr>
              <p:spPr bwMode="auto">
                <a:xfrm>
                  <a:off x="3072" y="216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1" name="Line 25"/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2" name="Line 26"/>
                <p:cNvSpPr>
                  <a:spLocks noChangeShapeType="1"/>
                </p:cNvSpPr>
                <p:nvPr/>
              </p:nvSpPr>
              <p:spPr bwMode="auto">
                <a:xfrm>
                  <a:off x="3216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3" name="Line 27"/>
                <p:cNvSpPr>
                  <a:spLocks noChangeShapeType="1"/>
                </p:cNvSpPr>
                <p:nvPr/>
              </p:nvSpPr>
              <p:spPr bwMode="auto">
                <a:xfrm>
                  <a:off x="3120" y="36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544" y="37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544" y="2736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6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7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273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8" name="Line 32"/>
                <p:cNvSpPr>
                  <a:spLocks noChangeShapeType="1"/>
                </p:cNvSpPr>
                <p:nvPr/>
              </p:nvSpPr>
              <p:spPr bwMode="auto">
                <a:xfrm>
                  <a:off x="3120" y="31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9714" name="Line 33"/>
              <p:cNvSpPr>
                <a:spLocks noChangeShapeType="1"/>
              </p:cNvSpPr>
              <p:nvPr/>
            </p:nvSpPr>
            <p:spPr bwMode="auto">
              <a:xfrm>
                <a:off x="3312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5" name="Text Box 34"/>
              <p:cNvSpPr txBox="1">
                <a:spLocks noChangeArrowheads="1"/>
              </p:cNvSpPr>
              <p:nvPr/>
            </p:nvSpPr>
            <p:spPr bwMode="auto">
              <a:xfrm>
                <a:off x="2880" y="2208"/>
                <a:ext cx="4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add_B</a:t>
                </a:r>
              </a:p>
            </p:txBody>
          </p:sp>
          <p:sp>
            <p:nvSpPr>
              <p:cNvPr id="29716" name="Text Box 35"/>
              <p:cNvSpPr txBox="1">
                <a:spLocks noChangeArrowheads="1"/>
              </p:cNvSpPr>
              <p:nvPr/>
            </p:nvSpPr>
            <p:spPr bwMode="auto">
              <a:xfrm>
                <a:off x="2496" y="3024"/>
                <a:ext cx="5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shift_AQ</a:t>
                </a:r>
              </a:p>
            </p:txBody>
          </p:sp>
          <p:sp>
            <p:nvSpPr>
              <p:cNvPr id="29717" name="Line 36"/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8" name="Text Box 37"/>
              <p:cNvSpPr txBox="1">
                <a:spLocks noChangeArrowheads="1"/>
              </p:cNvSpPr>
              <p:nvPr/>
            </p:nvSpPr>
            <p:spPr bwMode="auto">
              <a:xfrm>
                <a:off x="2496" y="3216"/>
                <a:ext cx="5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load_reg</a:t>
                </a:r>
              </a:p>
            </p:txBody>
          </p:sp>
          <p:sp>
            <p:nvSpPr>
              <p:cNvPr id="29719" name="Line 38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0" name="Text Box 39"/>
              <p:cNvSpPr txBox="1">
                <a:spLocks noChangeArrowheads="1"/>
              </p:cNvSpPr>
              <p:nvPr/>
            </p:nvSpPr>
            <p:spPr bwMode="auto">
              <a:xfrm>
                <a:off x="2544" y="1728"/>
                <a:ext cx="5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load_reg</a:t>
                </a:r>
              </a:p>
            </p:txBody>
          </p:sp>
          <p:sp>
            <p:nvSpPr>
              <p:cNvPr id="29721" name="Line 40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2" name="Rectangle 41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2544" cy="2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9723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6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datapath</a:t>
                </a:r>
              </a:p>
            </p:txBody>
          </p:sp>
        </p:grpSp>
        <p:sp>
          <p:nvSpPr>
            <p:cNvPr id="29702" name="Rectangle 43"/>
            <p:cNvSpPr>
              <a:spLocks noChangeArrowheads="1"/>
            </p:cNvSpPr>
            <p:nvPr/>
          </p:nvSpPr>
          <p:spPr bwMode="auto">
            <a:xfrm>
              <a:off x="1488" y="1296"/>
              <a:ext cx="960" cy="2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control unit</a:t>
              </a:r>
            </a:p>
          </p:txBody>
        </p:sp>
        <p:sp>
          <p:nvSpPr>
            <p:cNvPr id="29703" name="Line 44"/>
            <p:cNvSpPr>
              <a:spLocks noChangeShapeType="1"/>
            </p:cNvSpPr>
            <p:nvPr/>
          </p:nvSpPr>
          <p:spPr bwMode="auto">
            <a:xfrm>
              <a:off x="2448" y="18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Text Box 45"/>
            <p:cNvSpPr txBox="1">
              <a:spLocks noChangeArrowheads="1"/>
            </p:cNvSpPr>
            <p:nvPr/>
          </p:nvSpPr>
          <p:spPr bwMode="auto">
            <a:xfrm>
              <a:off x="2496" y="1632"/>
              <a:ext cx="5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load_reg</a:t>
              </a:r>
            </a:p>
          </p:txBody>
        </p:sp>
        <p:sp>
          <p:nvSpPr>
            <p:cNvPr id="29705" name="Line 46"/>
            <p:cNvSpPr>
              <a:spLocks noChangeShapeType="1"/>
            </p:cNvSpPr>
            <p:nvPr/>
          </p:nvSpPr>
          <p:spPr bwMode="auto">
            <a:xfrm>
              <a:off x="2448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Text Box 47"/>
            <p:cNvSpPr txBox="1">
              <a:spLocks noChangeArrowheads="1"/>
            </p:cNvSpPr>
            <p:nvPr/>
          </p:nvSpPr>
          <p:spPr bwMode="auto">
            <a:xfrm>
              <a:off x="2496" y="2112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add_B</a:t>
              </a:r>
            </a:p>
          </p:txBody>
        </p:sp>
        <p:sp>
          <p:nvSpPr>
            <p:cNvPr id="29707" name="Line 48"/>
            <p:cNvSpPr>
              <a:spLocks noChangeShapeType="1"/>
            </p:cNvSpPr>
            <p:nvPr/>
          </p:nvSpPr>
          <p:spPr bwMode="auto">
            <a:xfrm>
              <a:off x="2448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>
              <a:off x="2496" y="25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shift_AQ</a:t>
              </a:r>
            </a:p>
          </p:txBody>
        </p:sp>
        <p:sp>
          <p:nvSpPr>
            <p:cNvPr id="29709" name="Line 50"/>
            <p:cNvSpPr>
              <a:spLocks noChangeShapeType="1"/>
            </p:cNvSpPr>
            <p:nvPr/>
          </p:nvSpPr>
          <p:spPr bwMode="auto">
            <a:xfrm>
              <a:off x="513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Line 51"/>
            <p:cNvSpPr>
              <a:spLocks noChangeShapeType="1"/>
            </p:cNvSpPr>
            <p:nvPr/>
          </p:nvSpPr>
          <p:spPr bwMode="auto">
            <a:xfrm flipH="1">
              <a:off x="2064" y="36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Line 52"/>
            <p:cNvSpPr>
              <a:spLocks noChangeShapeType="1"/>
            </p:cNvSpPr>
            <p:nvPr/>
          </p:nvSpPr>
          <p:spPr bwMode="auto">
            <a:xfrm flipV="1">
              <a:off x="206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Text Box 53"/>
            <p:cNvSpPr txBox="1">
              <a:spLocks noChangeArrowheads="1"/>
            </p:cNvSpPr>
            <p:nvPr/>
          </p:nvSpPr>
          <p:spPr bwMode="auto">
            <a:xfrm>
              <a:off x="4032" y="3744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Q[0]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Multiplication Example</a:t>
            </a:r>
          </a:p>
        </p:txBody>
      </p:sp>
      <p:grpSp>
        <p:nvGrpSpPr>
          <p:cNvPr id="30723" name="Group 15"/>
          <p:cNvGrpSpPr>
            <a:grpSpLocks/>
          </p:cNvGrpSpPr>
          <p:nvPr/>
        </p:nvGrpSpPr>
        <p:grpSpPr bwMode="auto">
          <a:xfrm>
            <a:off x="2362200" y="2057400"/>
            <a:ext cx="6553200" cy="4222750"/>
            <a:chOff x="1488" y="1296"/>
            <a:chExt cx="4128" cy="2660"/>
          </a:xfrm>
        </p:grpSpPr>
        <p:grpSp>
          <p:nvGrpSpPr>
            <p:cNvPr id="30733" name="Group 16"/>
            <p:cNvGrpSpPr>
              <a:grpSpLocks/>
            </p:cNvGrpSpPr>
            <p:nvPr/>
          </p:nvGrpSpPr>
          <p:grpSpPr bwMode="auto">
            <a:xfrm>
              <a:off x="3072" y="1296"/>
              <a:ext cx="2544" cy="2304"/>
              <a:chOff x="2496" y="1344"/>
              <a:chExt cx="2544" cy="2304"/>
            </a:xfrm>
          </p:grpSpPr>
          <p:grpSp>
            <p:nvGrpSpPr>
              <p:cNvPr id="30745" name="Group 17"/>
              <p:cNvGrpSpPr>
                <a:grpSpLocks/>
              </p:cNvGrpSpPr>
              <p:nvPr/>
            </p:nvGrpSpPr>
            <p:grpSpPr bwMode="auto">
              <a:xfrm>
                <a:off x="3216" y="1680"/>
                <a:ext cx="1728" cy="1824"/>
                <a:chOff x="2544" y="1920"/>
                <a:chExt cx="1728" cy="1824"/>
              </a:xfrm>
            </p:grpSpPr>
            <p:sp>
              <p:nvSpPr>
                <p:cNvPr id="3075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88" y="3312"/>
                  <a:ext cx="86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  <p:sp>
              <p:nvSpPr>
                <p:cNvPr id="30757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2" y="3312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</a:t>
                  </a:r>
                </a:p>
              </p:txBody>
            </p:sp>
            <p:sp>
              <p:nvSpPr>
                <p:cNvPr id="3075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0" y="2880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</a:t>
                  </a:r>
                </a:p>
              </p:txBody>
            </p:sp>
            <p:sp>
              <p:nvSpPr>
                <p:cNvPr id="30759" name="AutoShape 21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768" cy="240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MUX</a:t>
                  </a:r>
                </a:p>
              </p:txBody>
            </p:sp>
            <p:sp>
              <p:nvSpPr>
                <p:cNvPr id="30760" name="Rectangle 22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  <p:sp>
              <p:nvSpPr>
                <p:cNvPr id="307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60" y="1920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0762" name="Line 24"/>
                <p:cNvSpPr>
                  <a:spLocks noChangeShapeType="1"/>
                </p:cNvSpPr>
                <p:nvPr/>
              </p:nvSpPr>
              <p:spPr bwMode="auto">
                <a:xfrm>
                  <a:off x="3072" y="216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3" name="Line 25"/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4" name="Line 26"/>
                <p:cNvSpPr>
                  <a:spLocks noChangeShapeType="1"/>
                </p:cNvSpPr>
                <p:nvPr/>
              </p:nvSpPr>
              <p:spPr bwMode="auto">
                <a:xfrm>
                  <a:off x="3216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5" name="Line 27"/>
                <p:cNvSpPr>
                  <a:spLocks noChangeShapeType="1"/>
                </p:cNvSpPr>
                <p:nvPr/>
              </p:nvSpPr>
              <p:spPr bwMode="auto">
                <a:xfrm>
                  <a:off x="3120" y="36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544" y="37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544" y="2736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8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9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273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70" name="Line 32"/>
                <p:cNvSpPr>
                  <a:spLocks noChangeShapeType="1"/>
                </p:cNvSpPr>
                <p:nvPr/>
              </p:nvSpPr>
              <p:spPr bwMode="auto">
                <a:xfrm>
                  <a:off x="3120" y="312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0746" name="Line 33"/>
              <p:cNvSpPr>
                <a:spLocks noChangeShapeType="1"/>
              </p:cNvSpPr>
              <p:nvPr/>
            </p:nvSpPr>
            <p:spPr bwMode="auto">
              <a:xfrm>
                <a:off x="3312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7" name="Text Box 34"/>
              <p:cNvSpPr txBox="1">
                <a:spLocks noChangeArrowheads="1"/>
              </p:cNvSpPr>
              <p:nvPr/>
            </p:nvSpPr>
            <p:spPr bwMode="auto">
              <a:xfrm>
                <a:off x="2880" y="2208"/>
                <a:ext cx="4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add_B</a:t>
                </a:r>
              </a:p>
            </p:txBody>
          </p:sp>
          <p:sp>
            <p:nvSpPr>
              <p:cNvPr id="30748" name="Text Box 35"/>
              <p:cNvSpPr txBox="1">
                <a:spLocks noChangeArrowheads="1"/>
              </p:cNvSpPr>
              <p:nvPr/>
            </p:nvSpPr>
            <p:spPr bwMode="auto">
              <a:xfrm>
                <a:off x="2496" y="3024"/>
                <a:ext cx="5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shift_AQ</a:t>
                </a:r>
              </a:p>
            </p:txBody>
          </p:sp>
          <p:sp>
            <p:nvSpPr>
              <p:cNvPr id="30749" name="Line 36"/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0" name="Text Box 37"/>
              <p:cNvSpPr txBox="1">
                <a:spLocks noChangeArrowheads="1"/>
              </p:cNvSpPr>
              <p:nvPr/>
            </p:nvSpPr>
            <p:spPr bwMode="auto">
              <a:xfrm>
                <a:off x="2496" y="3216"/>
                <a:ext cx="5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load_reg</a:t>
                </a:r>
              </a:p>
            </p:txBody>
          </p:sp>
          <p:sp>
            <p:nvSpPr>
              <p:cNvPr id="30751" name="Line 38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2" name="Text Box 39"/>
              <p:cNvSpPr txBox="1">
                <a:spLocks noChangeArrowheads="1"/>
              </p:cNvSpPr>
              <p:nvPr/>
            </p:nvSpPr>
            <p:spPr bwMode="auto">
              <a:xfrm>
                <a:off x="2544" y="1728"/>
                <a:ext cx="5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load_reg</a:t>
                </a:r>
              </a:p>
            </p:txBody>
          </p:sp>
          <p:sp>
            <p:nvSpPr>
              <p:cNvPr id="30753" name="Line 40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4" name="Rectangle 41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2544" cy="2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0755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6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datapath</a:t>
                </a:r>
              </a:p>
            </p:txBody>
          </p:sp>
        </p:grpSp>
        <p:sp>
          <p:nvSpPr>
            <p:cNvPr id="30734" name="Rectangle 43"/>
            <p:cNvSpPr>
              <a:spLocks noChangeArrowheads="1"/>
            </p:cNvSpPr>
            <p:nvPr/>
          </p:nvSpPr>
          <p:spPr bwMode="auto">
            <a:xfrm>
              <a:off x="1488" y="1296"/>
              <a:ext cx="960" cy="2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control unit</a:t>
              </a:r>
            </a:p>
          </p:txBody>
        </p:sp>
        <p:sp>
          <p:nvSpPr>
            <p:cNvPr id="30735" name="Line 44"/>
            <p:cNvSpPr>
              <a:spLocks noChangeShapeType="1"/>
            </p:cNvSpPr>
            <p:nvPr/>
          </p:nvSpPr>
          <p:spPr bwMode="auto">
            <a:xfrm>
              <a:off x="2448" y="18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6" name="Text Box 45"/>
            <p:cNvSpPr txBox="1">
              <a:spLocks noChangeArrowheads="1"/>
            </p:cNvSpPr>
            <p:nvPr/>
          </p:nvSpPr>
          <p:spPr bwMode="auto">
            <a:xfrm>
              <a:off x="2496" y="1632"/>
              <a:ext cx="5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load_reg</a:t>
              </a:r>
            </a:p>
          </p:txBody>
        </p:sp>
        <p:sp>
          <p:nvSpPr>
            <p:cNvPr id="30737" name="Line 46"/>
            <p:cNvSpPr>
              <a:spLocks noChangeShapeType="1"/>
            </p:cNvSpPr>
            <p:nvPr/>
          </p:nvSpPr>
          <p:spPr bwMode="auto">
            <a:xfrm>
              <a:off x="2448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Text Box 47"/>
            <p:cNvSpPr txBox="1">
              <a:spLocks noChangeArrowheads="1"/>
            </p:cNvSpPr>
            <p:nvPr/>
          </p:nvSpPr>
          <p:spPr bwMode="auto">
            <a:xfrm>
              <a:off x="2496" y="2112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add_B</a:t>
              </a:r>
            </a:p>
          </p:txBody>
        </p:sp>
        <p:sp>
          <p:nvSpPr>
            <p:cNvPr id="30739" name="Line 48"/>
            <p:cNvSpPr>
              <a:spLocks noChangeShapeType="1"/>
            </p:cNvSpPr>
            <p:nvPr/>
          </p:nvSpPr>
          <p:spPr bwMode="auto">
            <a:xfrm>
              <a:off x="2448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Text Box 49"/>
            <p:cNvSpPr txBox="1">
              <a:spLocks noChangeArrowheads="1"/>
            </p:cNvSpPr>
            <p:nvPr/>
          </p:nvSpPr>
          <p:spPr bwMode="auto">
            <a:xfrm>
              <a:off x="2496" y="25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shift_AQ</a:t>
              </a:r>
            </a:p>
          </p:txBody>
        </p:sp>
        <p:sp>
          <p:nvSpPr>
            <p:cNvPr id="30741" name="Line 50"/>
            <p:cNvSpPr>
              <a:spLocks noChangeShapeType="1"/>
            </p:cNvSpPr>
            <p:nvPr/>
          </p:nvSpPr>
          <p:spPr bwMode="auto">
            <a:xfrm>
              <a:off x="513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Line 51"/>
            <p:cNvSpPr>
              <a:spLocks noChangeShapeType="1"/>
            </p:cNvSpPr>
            <p:nvPr/>
          </p:nvSpPr>
          <p:spPr bwMode="auto">
            <a:xfrm flipH="1">
              <a:off x="2064" y="36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Line 52"/>
            <p:cNvSpPr>
              <a:spLocks noChangeShapeType="1"/>
            </p:cNvSpPr>
            <p:nvPr/>
          </p:nvSpPr>
          <p:spPr bwMode="auto">
            <a:xfrm flipV="1">
              <a:off x="206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Text Box 53"/>
            <p:cNvSpPr txBox="1">
              <a:spLocks noChangeArrowheads="1"/>
            </p:cNvSpPr>
            <p:nvPr/>
          </p:nvSpPr>
          <p:spPr bwMode="auto">
            <a:xfrm>
              <a:off x="4032" y="3744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Q[0]</a:t>
              </a:r>
            </a:p>
          </p:txBody>
        </p:sp>
      </p:grpSp>
      <p:sp>
        <p:nvSpPr>
          <p:cNvPr id="30724" name="AutoShape 62"/>
          <p:cNvSpPr>
            <a:spLocks noChangeArrowheads="1"/>
          </p:cNvSpPr>
          <p:nvPr/>
        </p:nvSpPr>
        <p:spPr bwMode="auto">
          <a:xfrm>
            <a:off x="533400" y="3124200"/>
            <a:ext cx="1600200" cy="2895600"/>
          </a:xfrm>
          <a:prstGeom prst="wedgeRoundRectCallout">
            <a:avLst>
              <a:gd name="adj1" fmla="val 77083"/>
              <a:gd name="adj2" fmla="val -18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/>
          </a:p>
        </p:txBody>
      </p:sp>
      <p:grpSp>
        <p:nvGrpSpPr>
          <p:cNvPr id="30725" name="Group 61"/>
          <p:cNvGrpSpPr>
            <a:grpSpLocks/>
          </p:cNvGrpSpPr>
          <p:nvPr/>
        </p:nvGrpSpPr>
        <p:grpSpPr bwMode="auto">
          <a:xfrm>
            <a:off x="990600" y="3276600"/>
            <a:ext cx="685800" cy="2438400"/>
            <a:chOff x="624" y="2064"/>
            <a:chExt cx="432" cy="1536"/>
          </a:xfrm>
        </p:grpSpPr>
        <p:sp>
          <p:nvSpPr>
            <p:cNvPr id="30726" name="Oval 54"/>
            <p:cNvSpPr>
              <a:spLocks noChangeArrowheads="1"/>
            </p:cNvSpPr>
            <p:nvPr/>
          </p:nvSpPr>
          <p:spPr bwMode="auto">
            <a:xfrm>
              <a:off x="624" y="2064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Idle</a:t>
              </a:r>
            </a:p>
          </p:txBody>
        </p:sp>
        <p:sp>
          <p:nvSpPr>
            <p:cNvPr id="30727" name="Oval 55"/>
            <p:cNvSpPr>
              <a:spLocks noChangeArrowheads="1"/>
            </p:cNvSpPr>
            <p:nvPr/>
          </p:nvSpPr>
          <p:spPr bwMode="auto">
            <a:xfrm>
              <a:off x="624" y="268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30728" name="Oval 56"/>
            <p:cNvSpPr>
              <a:spLocks noChangeArrowheads="1"/>
            </p:cNvSpPr>
            <p:nvPr/>
          </p:nvSpPr>
          <p:spPr bwMode="auto">
            <a:xfrm>
              <a:off x="624" y="3264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</a:t>
              </a:r>
            </a:p>
          </p:txBody>
        </p:sp>
        <p:sp>
          <p:nvSpPr>
            <p:cNvPr id="30729" name="Line 57"/>
            <p:cNvSpPr>
              <a:spLocks noChangeShapeType="1"/>
            </p:cNvSpPr>
            <p:nvPr/>
          </p:nvSpPr>
          <p:spPr bwMode="auto">
            <a:xfrm>
              <a:off x="912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Line 58"/>
            <p:cNvSpPr>
              <a:spLocks noChangeShapeType="1"/>
            </p:cNvSpPr>
            <p:nvPr/>
          </p:nvSpPr>
          <p:spPr bwMode="auto">
            <a:xfrm flipV="1">
              <a:off x="76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0731" name="AutoShape 59"/>
            <p:cNvCxnSpPr>
              <a:cxnSpLocks noChangeShapeType="1"/>
              <a:stCxn id="30728" idx="2"/>
              <a:endCxn id="30726" idx="2"/>
            </p:cNvCxnSpPr>
            <p:nvPr/>
          </p:nvCxnSpPr>
          <p:spPr bwMode="auto">
            <a:xfrm rot="10800000" flipH="1">
              <a:off x="624" y="2232"/>
              <a:ext cx="1" cy="120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Line 60"/>
            <p:cNvSpPr>
              <a:spLocks noChangeShapeType="1"/>
            </p:cNvSpPr>
            <p:nvPr/>
          </p:nvSpPr>
          <p:spPr bwMode="auto">
            <a:xfrm>
              <a:off x="81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Notes on RTL design in HDL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 still have a hardware draft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high-level block diagram of the data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finite state-machine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but don’t need to be precise to gate-level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You cannot write Verilog/VHDL as C!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You have to be aware of combinational circuit and sequential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different coding styles for Verilog/VHDL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digital circuit?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electronic circuits works in 0 and 1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counter part: analog circuit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Preview on Lab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design an 8-bit </a:t>
            </a:r>
            <a:r>
              <a:rPr lang="en-US" altLang="zh-TW" sz="2800" i="1" smtClean="0">
                <a:solidFill>
                  <a:schemeClr val="hlink"/>
                </a:solidFill>
              </a:rPr>
              <a:t>saturated</a:t>
            </a:r>
            <a:r>
              <a:rPr lang="en-US" altLang="zh-TW" sz="2800" smtClean="0"/>
              <a:t> unsigned accumulator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temp = ACC+data_in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if (temp&gt;0xff) ACC=0xff;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else ACC = temp;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At least doing up to logic synthesis with SAED-32nm process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Purpose: to let you be familiar on practical aspects of hardware design through out the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basic device to build a chip:</a:t>
            </a:r>
            <a:br>
              <a:rPr lang="en-US" altLang="zh-TW" smtClean="0"/>
            </a:br>
            <a:r>
              <a:rPr lang="en-US" altLang="zh-TW" smtClean="0"/>
              <a:t>MOS transistor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981200" y="4648200"/>
            <a:ext cx="955675" cy="1784350"/>
            <a:chOff x="902" y="2784"/>
            <a:chExt cx="602" cy="1124"/>
          </a:xfrm>
        </p:grpSpPr>
        <p:grpSp>
          <p:nvGrpSpPr>
            <p:cNvPr id="6163" name="Group 4"/>
            <p:cNvGrpSpPr>
              <a:grpSpLocks/>
            </p:cNvGrpSpPr>
            <p:nvPr/>
          </p:nvGrpSpPr>
          <p:grpSpPr bwMode="auto">
            <a:xfrm>
              <a:off x="1104" y="3024"/>
              <a:ext cx="288" cy="624"/>
              <a:chOff x="816" y="3216"/>
              <a:chExt cx="288" cy="624"/>
            </a:xfrm>
          </p:grpSpPr>
          <p:sp>
            <p:nvSpPr>
              <p:cNvPr id="6168" name="Line 5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6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7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1" name="Line 8"/>
              <p:cNvSpPr>
                <a:spLocks noChangeShapeType="1"/>
              </p:cNvSpPr>
              <p:nvPr/>
            </p:nvSpPr>
            <p:spPr bwMode="auto">
              <a:xfrm>
                <a:off x="1008" y="36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2" name="Line 9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3" name="Line 10"/>
              <p:cNvSpPr>
                <a:spLocks noChangeShapeType="1"/>
              </p:cNvSpPr>
              <p:nvPr/>
            </p:nvSpPr>
            <p:spPr bwMode="auto">
              <a:xfrm flipV="1">
                <a:off x="11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11"/>
              <p:cNvSpPr>
                <a:spLocks noChangeShapeType="1"/>
              </p:cNvSpPr>
              <p:nvPr/>
            </p:nvSpPr>
            <p:spPr bwMode="auto">
              <a:xfrm flipH="1">
                <a:off x="81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4" name="Text Box 12"/>
            <p:cNvSpPr txBox="1">
              <a:spLocks noChangeArrowheads="1"/>
            </p:cNvSpPr>
            <p:nvPr/>
          </p:nvSpPr>
          <p:spPr bwMode="auto">
            <a:xfrm>
              <a:off x="1046" y="301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6165" name="Text Box 13"/>
            <p:cNvSpPr txBox="1">
              <a:spLocks noChangeArrowheads="1"/>
            </p:cNvSpPr>
            <p:nvPr/>
          </p:nvSpPr>
          <p:spPr bwMode="auto">
            <a:xfrm>
              <a:off x="1296" y="27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166" name="Text Box 14"/>
            <p:cNvSpPr txBox="1">
              <a:spLocks noChangeArrowheads="1"/>
            </p:cNvSpPr>
            <p:nvPr/>
          </p:nvSpPr>
          <p:spPr bwMode="auto">
            <a:xfrm>
              <a:off x="1296" y="36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167" name="Text Box 15"/>
            <p:cNvSpPr txBox="1">
              <a:spLocks noChangeArrowheads="1"/>
            </p:cNvSpPr>
            <p:nvPr/>
          </p:nvSpPr>
          <p:spPr bwMode="auto">
            <a:xfrm>
              <a:off x="902" y="3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148" name="Group 16"/>
          <p:cNvGrpSpPr>
            <a:grpSpLocks/>
          </p:cNvGrpSpPr>
          <p:nvPr/>
        </p:nvGrpSpPr>
        <p:grpSpPr bwMode="auto">
          <a:xfrm>
            <a:off x="3733800" y="4953000"/>
            <a:ext cx="914400" cy="1295400"/>
            <a:chOff x="1632" y="2928"/>
            <a:chExt cx="576" cy="816"/>
          </a:xfrm>
        </p:grpSpPr>
        <p:sp>
          <p:nvSpPr>
            <p:cNvPr id="6157" name="Line 17"/>
            <p:cNvSpPr>
              <a:spLocks noChangeShapeType="1"/>
            </p:cNvSpPr>
            <p:nvPr/>
          </p:nvSpPr>
          <p:spPr bwMode="auto">
            <a:xfrm>
              <a:off x="201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Oval 18"/>
            <p:cNvSpPr>
              <a:spLocks noChangeArrowheads="1"/>
            </p:cNvSpPr>
            <p:nvPr/>
          </p:nvSpPr>
          <p:spPr bwMode="auto">
            <a:xfrm>
              <a:off x="201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9" name="Oval 19"/>
            <p:cNvSpPr>
              <a:spLocks noChangeArrowheads="1"/>
            </p:cNvSpPr>
            <p:nvPr/>
          </p:nvSpPr>
          <p:spPr bwMode="auto">
            <a:xfrm>
              <a:off x="201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0" name="Line 20"/>
            <p:cNvSpPr>
              <a:spLocks noChangeShapeType="1"/>
            </p:cNvSpPr>
            <p:nvPr/>
          </p:nvSpPr>
          <p:spPr bwMode="auto">
            <a:xfrm>
              <a:off x="2016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1"/>
            <p:cNvSpPr>
              <a:spLocks noChangeShapeType="1"/>
            </p:cNvSpPr>
            <p:nvPr/>
          </p:nvSpPr>
          <p:spPr bwMode="auto">
            <a:xfrm>
              <a:off x="2016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22"/>
            <p:cNvSpPr txBox="1">
              <a:spLocks noChangeArrowheads="1"/>
            </p:cNvSpPr>
            <p:nvPr/>
          </p:nvSpPr>
          <p:spPr bwMode="auto">
            <a:xfrm>
              <a:off x="1632" y="3216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X=0</a:t>
              </a:r>
            </a:p>
          </p:txBody>
        </p:sp>
      </p:grpSp>
      <p:grpSp>
        <p:nvGrpSpPr>
          <p:cNvPr id="6149" name="Group 23"/>
          <p:cNvGrpSpPr>
            <a:grpSpLocks/>
          </p:cNvGrpSpPr>
          <p:nvPr/>
        </p:nvGrpSpPr>
        <p:grpSpPr bwMode="auto">
          <a:xfrm>
            <a:off x="5562600" y="4953000"/>
            <a:ext cx="685800" cy="1295400"/>
            <a:chOff x="2880" y="3024"/>
            <a:chExt cx="432" cy="816"/>
          </a:xfrm>
        </p:grpSpPr>
        <p:sp>
          <p:nvSpPr>
            <p:cNvPr id="6151" name="Line 24"/>
            <p:cNvSpPr>
              <a:spLocks noChangeShapeType="1"/>
            </p:cNvSpPr>
            <p:nvPr/>
          </p:nvSpPr>
          <p:spPr bwMode="auto">
            <a:xfrm>
              <a:off x="3264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Oval 25"/>
            <p:cNvSpPr>
              <a:spLocks noChangeArrowheads="1"/>
            </p:cNvSpPr>
            <p:nvPr/>
          </p:nvSpPr>
          <p:spPr bwMode="auto">
            <a:xfrm>
              <a:off x="3264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3" name="Oval 26"/>
            <p:cNvSpPr>
              <a:spLocks noChangeArrowheads="1"/>
            </p:cNvSpPr>
            <p:nvPr/>
          </p:nvSpPr>
          <p:spPr bwMode="auto">
            <a:xfrm>
              <a:off x="3264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>
              <a:off x="3264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8"/>
            <p:cNvSpPr>
              <a:spLocks noChangeShapeType="1"/>
            </p:cNvSpPr>
            <p:nvPr/>
          </p:nvSpPr>
          <p:spPr bwMode="auto">
            <a:xfrm>
              <a:off x="3264" y="326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29"/>
            <p:cNvSpPr txBox="1">
              <a:spLocks noChangeArrowheads="1"/>
            </p:cNvSpPr>
            <p:nvPr/>
          </p:nvSpPr>
          <p:spPr bwMode="auto">
            <a:xfrm>
              <a:off x="2880" y="331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X=1</a:t>
              </a:r>
            </a:p>
          </p:txBody>
        </p:sp>
      </p:grpSp>
      <p:pic>
        <p:nvPicPr>
          <p:cNvPr id="6150" name="Picture 30" descr="mosfet_z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Circuit-Level Design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7182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7183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7184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7185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7186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sp>
        <p:nvSpPr>
          <p:cNvPr id="7172" name="Line 9"/>
          <p:cNvSpPr>
            <a:spLocks noChangeShapeType="1"/>
          </p:cNvSpPr>
          <p:nvPr/>
        </p:nvSpPr>
        <p:spPr bwMode="auto">
          <a:xfrm flipV="1">
            <a:off x="3048000" y="3124200"/>
            <a:ext cx="1143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" name="AutoShape 10"/>
          <p:cNvSpPr>
            <a:spLocks noChangeArrowheads="1"/>
          </p:cNvSpPr>
          <p:nvPr/>
        </p:nvSpPr>
        <p:spPr bwMode="auto">
          <a:xfrm>
            <a:off x="4191000" y="2286000"/>
            <a:ext cx="2514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7174" name="Picture 11" descr="AND_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2057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AutoShape 14"/>
          <p:cNvSpPr>
            <a:spLocks noChangeArrowheads="1"/>
          </p:cNvSpPr>
          <p:nvPr/>
        </p:nvSpPr>
        <p:spPr bwMode="auto">
          <a:xfrm>
            <a:off x="4191000" y="3657600"/>
            <a:ext cx="2438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AutoShape 16"/>
          <p:cNvSpPr>
            <a:spLocks noChangeArrowheads="1"/>
          </p:cNvSpPr>
          <p:nvPr/>
        </p:nvSpPr>
        <p:spPr bwMode="auto">
          <a:xfrm>
            <a:off x="4191000" y="3657600"/>
            <a:ext cx="2438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9" name="Line 17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AutoShape 18"/>
          <p:cNvSpPr>
            <a:spLocks noChangeArrowheads="1"/>
          </p:cNvSpPr>
          <p:nvPr/>
        </p:nvSpPr>
        <p:spPr bwMode="auto">
          <a:xfrm>
            <a:off x="4191000" y="3657600"/>
            <a:ext cx="2438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718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14906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Components in a digital system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5562600"/>
            <a:ext cx="7812088" cy="1027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most important thing in doing design with HDL: </a:t>
            </a:r>
            <a:r>
              <a:rPr lang="en-US" altLang="zh-TW" sz="2400" smtClean="0">
                <a:solidFill>
                  <a:schemeClr val="hlink"/>
                </a:solidFill>
              </a:rPr>
              <a:t>distinguish sequential and combinational circuit</a:t>
            </a:r>
          </a:p>
        </p:txBody>
      </p:sp>
      <p:pic>
        <p:nvPicPr>
          <p:cNvPr id="8196" name="Picture 4" descr="digital_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7912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33400" y="4953000"/>
            <a:ext cx="323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action whenever input signals change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4953000" y="4953000"/>
            <a:ext cx="374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memorize it’s input only upon clock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framework of a synchronous digital system</a:t>
            </a:r>
          </a:p>
        </p:txBody>
      </p:sp>
      <p:grpSp>
        <p:nvGrpSpPr>
          <p:cNvPr id="9219" name="Group 33"/>
          <p:cNvGrpSpPr>
            <a:grpSpLocks/>
          </p:cNvGrpSpPr>
          <p:nvPr/>
        </p:nvGrpSpPr>
        <p:grpSpPr bwMode="auto">
          <a:xfrm>
            <a:off x="2895600" y="2286000"/>
            <a:ext cx="4038600" cy="3733800"/>
            <a:chOff x="720" y="1440"/>
            <a:chExt cx="2544" cy="2352"/>
          </a:xfrm>
        </p:grpSpPr>
        <p:sp>
          <p:nvSpPr>
            <p:cNvPr id="9224" name="AutoShape 5"/>
            <p:cNvSpPr>
              <a:spLocks noChangeArrowheads="1"/>
            </p:cNvSpPr>
            <p:nvPr/>
          </p:nvSpPr>
          <p:spPr bwMode="auto">
            <a:xfrm>
              <a:off x="1104" y="1680"/>
              <a:ext cx="1008" cy="18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9225" name="Group 8"/>
            <p:cNvGrpSpPr>
              <a:grpSpLocks/>
            </p:cNvGrpSpPr>
            <p:nvPr/>
          </p:nvGrpSpPr>
          <p:grpSpPr bwMode="auto">
            <a:xfrm>
              <a:off x="2400" y="1728"/>
              <a:ext cx="192" cy="432"/>
              <a:chOff x="2496" y="1728"/>
              <a:chExt cx="192" cy="432"/>
            </a:xfrm>
          </p:grpSpPr>
          <p:sp>
            <p:nvSpPr>
              <p:cNvPr id="9250" name="Rectangle 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1" name="AutoShape 7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226" name="Group 9"/>
            <p:cNvGrpSpPr>
              <a:grpSpLocks/>
            </p:cNvGrpSpPr>
            <p:nvPr/>
          </p:nvGrpSpPr>
          <p:grpSpPr bwMode="auto">
            <a:xfrm>
              <a:off x="2400" y="2304"/>
              <a:ext cx="192" cy="432"/>
              <a:chOff x="2496" y="1728"/>
              <a:chExt cx="192" cy="432"/>
            </a:xfrm>
          </p:grpSpPr>
          <p:sp>
            <p:nvSpPr>
              <p:cNvPr id="9248" name="Rectangle 10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9" name="AutoShape 11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227" name="Group 12"/>
            <p:cNvGrpSpPr>
              <a:grpSpLocks/>
            </p:cNvGrpSpPr>
            <p:nvPr/>
          </p:nvGrpSpPr>
          <p:grpSpPr bwMode="auto">
            <a:xfrm>
              <a:off x="2400" y="3072"/>
              <a:ext cx="192" cy="432"/>
              <a:chOff x="2496" y="1728"/>
              <a:chExt cx="192" cy="432"/>
            </a:xfrm>
          </p:grpSpPr>
          <p:sp>
            <p:nvSpPr>
              <p:cNvPr id="9246" name="Rectangle 13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7" name="AutoShape 14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228" name="Text Box 15"/>
            <p:cNvSpPr txBox="1">
              <a:spLocks noChangeArrowheads="1"/>
            </p:cNvSpPr>
            <p:nvPr/>
          </p:nvSpPr>
          <p:spPr bwMode="auto">
            <a:xfrm>
              <a:off x="2352" y="278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17"/>
            <p:cNvSpPr>
              <a:spLocks noChangeShapeType="1"/>
            </p:cNvSpPr>
            <p:nvPr/>
          </p:nvSpPr>
          <p:spPr bwMode="auto">
            <a:xfrm>
              <a:off x="211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Line 19"/>
            <p:cNvSpPr>
              <a:spLocks noChangeShapeType="1"/>
            </p:cNvSpPr>
            <p:nvPr/>
          </p:nvSpPr>
          <p:spPr bwMode="auto">
            <a:xfrm>
              <a:off x="259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 flipV="1">
              <a:off x="2784" y="14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 flipH="1">
              <a:off x="816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Line 22"/>
            <p:cNvSpPr>
              <a:spLocks noChangeShapeType="1"/>
            </p:cNvSpPr>
            <p:nvPr/>
          </p:nvSpPr>
          <p:spPr bwMode="auto">
            <a:xfrm>
              <a:off x="816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6" name="Line 23"/>
            <p:cNvSpPr>
              <a:spLocks noChangeShapeType="1"/>
            </p:cNvSpPr>
            <p:nvPr/>
          </p:nvSpPr>
          <p:spPr bwMode="auto">
            <a:xfrm>
              <a:off x="81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Line 24"/>
            <p:cNvSpPr>
              <a:spLocks noChangeShapeType="1"/>
            </p:cNvSpPr>
            <p:nvPr/>
          </p:nvSpPr>
          <p:spPr bwMode="auto">
            <a:xfrm>
              <a:off x="259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25"/>
            <p:cNvSpPr>
              <a:spLocks noChangeShapeType="1"/>
            </p:cNvSpPr>
            <p:nvPr/>
          </p:nvSpPr>
          <p:spPr bwMode="auto">
            <a:xfrm>
              <a:off x="2784" y="32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26"/>
            <p:cNvSpPr>
              <a:spLocks noChangeShapeType="1"/>
            </p:cNvSpPr>
            <p:nvPr/>
          </p:nvSpPr>
          <p:spPr bwMode="auto">
            <a:xfrm flipH="1">
              <a:off x="864" y="37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Line 27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1" name="Line 2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2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3" name="Line 30"/>
            <p:cNvSpPr>
              <a:spLocks noChangeShapeType="1"/>
            </p:cNvSpPr>
            <p:nvPr/>
          </p:nvSpPr>
          <p:spPr bwMode="auto">
            <a:xfrm>
              <a:off x="2112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4" name="Line 31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5" name="Line 32"/>
            <p:cNvSpPr>
              <a:spLocks noChangeShapeType="1"/>
            </p:cNvSpPr>
            <p:nvPr/>
          </p:nvSpPr>
          <p:spPr bwMode="auto">
            <a:xfrm>
              <a:off x="720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0" name="Line 34"/>
          <p:cNvSpPr>
            <a:spLocks noChangeShapeType="1"/>
          </p:cNvSpPr>
          <p:nvPr/>
        </p:nvSpPr>
        <p:spPr bwMode="auto">
          <a:xfrm flipV="1">
            <a:off x="5715000" y="55626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35"/>
          <p:cNvSpPr>
            <a:spLocks noChangeShapeType="1"/>
          </p:cNvSpPr>
          <p:nvPr/>
        </p:nvSpPr>
        <p:spPr bwMode="auto">
          <a:xfrm flipV="1">
            <a:off x="5715000" y="43434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36"/>
          <p:cNvSpPr>
            <a:spLocks noChangeShapeType="1"/>
          </p:cNvSpPr>
          <p:nvPr/>
        </p:nvSpPr>
        <p:spPr bwMode="auto">
          <a:xfrm flipV="1">
            <a:off x="5715000" y="34290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Text Box 37"/>
          <p:cNvSpPr txBox="1">
            <a:spLocks noChangeArrowheads="1"/>
          </p:cNvSpPr>
          <p:nvPr/>
        </p:nvSpPr>
        <p:spPr bwMode="auto">
          <a:xfrm>
            <a:off x="5410200" y="61722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framework of a synchronous digital system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895600" y="2286000"/>
            <a:ext cx="4038600" cy="3733800"/>
            <a:chOff x="720" y="1440"/>
            <a:chExt cx="2544" cy="2352"/>
          </a:xfrm>
        </p:grpSpPr>
        <p:sp>
          <p:nvSpPr>
            <p:cNvPr id="10250" name="AutoShape 4"/>
            <p:cNvSpPr>
              <a:spLocks noChangeArrowheads="1"/>
            </p:cNvSpPr>
            <p:nvPr/>
          </p:nvSpPr>
          <p:spPr bwMode="auto">
            <a:xfrm>
              <a:off x="1104" y="1680"/>
              <a:ext cx="1008" cy="18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10251" name="Group 5"/>
            <p:cNvGrpSpPr>
              <a:grpSpLocks/>
            </p:cNvGrpSpPr>
            <p:nvPr/>
          </p:nvGrpSpPr>
          <p:grpSpPr bwMode="auto">
            <a:xfrm>
              <a:off x="2400" y="1728"/>
              <a:ext cx="192" cy="432"/>
              <a:chOff x="2496" y="1728"/>
              <a:chExt cx="192" cy="432"/>
            </a:xfrm>
          </p:grpSpPr>
          <p:sp>
            <p:nvSpPr>
              <p:cNvPr id="10276" name="Rectangle 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77" name="AutoShape 7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52" name="Group 8"/>
            <p:cNvGrpSpPr>
              <a:grpSpLocks/>
            </p:cNvGrpSpPr>
            <p:nvPr/>
          </p:nvGrpSpPr>
          <p:grpSpPr bwMode="auto">
            <a:xfrm>
              <a:off x="2400" y="2304"/>
              <a:ext cx="192" cy="432"/>
              <a:chOff x="2496" y="1728"/>
              <a:chExt cx="192" cy="432"/>
            </a:xfrm>
          </p:grpSpPr>
          <p:sp>
            <p:nvSpPr>
              <p:cNvPr id="10274" name="Rectangle 9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75" name="AutoShape 10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53" name="Group 11"/>
            <p:cNvGrpSpPr>
              <a:grpSpLocks/>
            </p:cNvGrpSpPr>
            <p:nvPr/>
          </p:nvGrpSpPr>
          <p:grpSpPr bwMode="auto">
            <a:xfrm>
              <a:off x="2400" y="3072"/>
              <a:ext cx="192" cy="432"/>
              <a:chOff x="2496" y="1728"/>
              <a:chExt cx="192" cy="432"/>
            </a:xfrm>
          </p:grpSpPr>
          <p:sp>
            <p:nvSpPr>
              <p:cNvPr id="10272" name="Rectangle 1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73" name="AutoShape 13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352" y="278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11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211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259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2784" y="14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816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816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81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59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2784" y="32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H="1">
              <a:off x="864" y="37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25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12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720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4" name="Line 32"/>
          <p:cNvSpPr>
            <a:spLocks noChangeShapeType="1"/>
          </p:cNvSpPr>
          <p:nvPr/>
        </p:nvSpPr>
        <p:spPr bwMode="auto">
          <a:xfrm flipV="1">
            <a:off x="5715000" y="55626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5" name="Line 33"/>
          <p:cNvSpPr>
            <a:spLocks noChangeShapeType="1"/>
          </p:cNvSpPr>
          <p:nvPr/>
        </p:nvSpPr>
        <p:spPr bwMode="auto">
          <a:xfrm flipV="1">
            <a:off x="5715000" y="43434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34"/>
          <p:cNvSpPr>
            <a:spLocks noChangeShapeType="1"/>
          </p:cNvSpPr>
          <p:nvPr/>
        </p:nvSpPr>
        <p:spPr bwMode="auto">
          <a:xfrm flipV="1">
            <a:off x="5715000" y="34290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Text Box 35"/>
          <p:cNvSpPr txBox="1">
            <a:spLocks noChangeArrowheads="1"/>
          </p:cNvSpPr>
          <p:nvPr/>
        </p:nvSpPr>
        <p:spPr bwMode="auto">
          <a:xfrm>
            <a:off x="5410200" y="61722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clock</a:t>
            </a:r>
          </a:p>
        </p:txBody>
      </p:sp>
      <p:sp>
        <p:nvSpPr>
          <p:cNvPr id="10248" name="AutoShape 37"/>
          <p:cNvSpPr>
            <a:spLocks noChangeArrowheads="1"/>
          </p:cNvSpPr>
          <p:nvPr/>
        </p:nvSpPr>
        <p:spPr bwMode="auto">
          <a:xfrm>
            <a:off x="304800" y="2209800"/>
            <a:ext cx="2971800" cy="2057400"/>
          </a:xfrm>
          <a:prstGeom prst="wedgeRoundRectCallout">
            <a:avLst>
              <a:gd name="adj1" fmla="val 68750"/>
              <a:gd name="adj2" fmla="val 6929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/>
          </a:p>
        </p:txBody>
      </p:sp>
      <p:pic>
        <p:nvPicPr>
          <p:cNvPr id="10249" name="Picture 36" descr="comb_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23082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framework of a synchronous digital system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895600" y="2286000"/>
            <a:ext cx="4038600" cy="3733800"/>
            <a:chOff x="720" y="1440"/>
            <a:chExt cx="2544" cy="2352"/>
          </a:xfrm>
        </p:grpSpPr>
        <p:sp>
          <p:nvSpPr>
            <p:cNvPr id="11274" name="AutoShape 4"/>
            <p:cNvSpPr>
              <a:spLocks noChangeArrowheads="1"/>
            </p:cNvSpPr>
            <p:nvPr/>
          </p:nvSpPr>
          <p:spPr bwMode="auto">
            <a:xfrm>
              <a:off x="1104" y="1680"/>
              <a:ext cx="1008" cy="18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11275" name="Group 5"/>
            <p:cNvGrpSpPr>
              <a:grpSpLocks/>
            </p:cNvGrpSpPr>
            <p:nvPr/>
          </p:nvGrpSpPr>
          <p:grpSpPr bwMode="auto">
            <a:xfrm>
              <a:off x="2400" y="1728"/>
              <a:ext cx="192" cy="432"/>
              <a:chOff x="2496" y="1728"/>
              <a:chExt cx="192" cy="432"/>
            </a:xfrm>
          </p:grpSpPr>
          <p:sp>
            <p:nvSpPr>
              <p:cNvPr id="11300" name="Rectangle 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01" name="AutoShape 7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1276" name="Group 8"/>
            <p:cNvGrpSpPr>
              <a:grpSpLocks/>
            </p:cNvGrpSpPr>
            <p:nvPr/>
          </p:nvGrpSpPr>
          <p:grpSpPr bwMode="auto">
            <a:xfrm>
              <a:off x="2400" y="2304"/>
              <a:ext cx="192" cy="432"/>
              <a:chOff x="2496" y="1728"/>
              <a:chExt cx="192" cy="432"/>
            </a:xfrm>
          </p:grpSpPr>
          <p:sp>
            <p:nvSpPr>
              <p:cNvPr id="11298" name="Rectangle 9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299" name="AutoShape 10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1277" name="Group 11"/>
            <p:cNvGrpSpPr>
              <a:grpSpLocks/>
            </p:cNvGrpSpPr>
            <p:nvPr/>
          </p:nvGrpSpPr>
          <p:grpSpPr bwMode="auto">
            <a:xfrm>
              <a:off x="2400" y="3072"/>
              <a:ext cx="192" cy="432"/>
              <a:chOff x="2496" y="1728"/>
              <a:chExt cx="192" cy="432"/>
            </a:xfrm>
          </p:grpSpPr>
          <p:sp>
            <p:nvSpPr>
              <p:cNvPr id="11296" name="Rectangle 1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1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297" name="AutoShape 13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352" y="278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11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211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259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2784" y="14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816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816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81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259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2784" y="32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864" y="37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25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2112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720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8" name="Line 32"/>
          <p:cNvSpPr>
            <a:spLocks noChangeShapeType="1"/>
          </p:cNvSpPr>
          <p:nvPr/>
        </p:nvSpPr>
        <p:spPr bwMode="auto">
          <a:xfrm flipV="1">
            <a:off x="5715000" y="55626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" name="Line 33"/>
          <p:cNvSpPr>
            <a:spLocks noChangeShapeType="1"/>
          </p:cNvSpPr>
          <p:nvPr/>
        </p:nvSpPr>
        <p:spPr bwMode="auto">
          <a:xfrm flipV="1">
            <a:off x="5715000" y="43434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34"/>
          <p:cNvSpPr>
            <a:spLocks noChangeShapeType="1"/>
          </p:cNvSpPr>
          <p:nvPr/>
        </p:nvSpPr>
        <p:spPr bwMode="auto">
          <a:xfrm flipV="1">
            <a:off x="5715000" y="34290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Text Box 35"/>
          <p:cNvSpPr txBox="1">
            <a:spLocks noChangeArrowheads="1"/>
          </p:cNvSpPr>
          <p:nvPr/>
        </p:nvSpPr>
        <p:spPr bwMode="auto">
          <a:xfrm>
            <a:off x="5410200" y="61722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clock</a:t>
            </a:r>
          </a:p>
        </p:txBody>
      </p:sp>
      <p:sp>
        <p:nvSpPr>
          <p:cNvPr id="11272" name="AutoShape 36"/>
          <p:cNvSpPr>
            <a:spLocks noChangeArrowheads="1"/>
          </p:cNvSpPr>
          <p:nvPr/>
        </p:nvSpPr>
        <p:spPr bwMode="auto">
          <a:xfrm>
            <a:off x="6400800" y="2133600"/>
            <a:ext cx="1828800" cy="1447800"/>
          </a:xfrm>
          <a:prstGeom prst="wedgeRoundRectCallout">
            <a:avLst>
              <a:gd name="adj1" fmla="val -82551"/>
              <a:gd name="adj2" fmla="val 7544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/>
          </a:p>
        </p:txBody>
      </p:sp>
      <p:pic>
        <p:nvPicPr>
          <p:cNvPr id="11273" name="Picture 38" descr="seq_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62200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180</TotalTime>
  <Words>794</Words>
  <Application>Microsoft Office PowerPoint</Application>
  <PresentationFormat>如螢幕大小 (4:3)</PresentationFormat>
  <Paragraphs>370</Paragraphs>
  <Slides>30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Word Picture</vt:lpstr>
      <vt:lpstr>Microsoft 方程式編輯器 3.0</vt:lpstr>
      <vt:lpstr>Digital System and RTL Design</vt:lpstr>
      <vt:lpstr>Outline</vt:lpstr>
      <vt:lpstr>What is digital circuit?</vt:lpstr>
      <vt:lpstr>The basic device to build a chip: MOS transistor</vt:lpstr>
      <vt:lpstr>Circuit-Level Design</vt:lpstr>
      <vt:lpstr>Components in a digital system</vt:lpstr>
      <vt:lpstr>General framework of a synchronous digital system</vt:lpstr>
      <vt:lpstr>General framework of a synchronous digital system</vt:lpstr>
      <vt:lpstr>General framework of a synchronous digital system</vt:lpstr>
      <vt:lpstr>Why we need a clock?</vt:lpstr>
      <vt:lpstr>Example: accumulator</vt:lpstr>
      <vt:lpstr>Example: Accumulator</vt:lpstr>
      <vt:lpstr>Example: accumulator in detail</vt:lpstr>
      <vt:lpstr>Example: accumulator in detail</vt:lpstr>
      <vt:lpstr>Example: accumulator in detail</vt:lpstr>
      <vt:lpstr>Example: accumulator in detail</vt:lpstr>
      <vt:lpstr>How an orchestration band works?</vt:lpstr>
      <vt:lpstr>Solution: a clock</vt:lpstr>
      <vt:lpstr>Realization of the scheme</vt:lpstr>
      <vt:lpstr>The D Flip-Flop</vt:lpstr>
      <vt:lpstr>The D Flip-Flop</vt:lpstr>
      <vt:lpstr>Back to the accumulator example</vt:lpstr>
      <vt:lpstr>What I am telling you</vt:lpstr>
      <vt:lpstr>The RTL design</vt:lpstr>
      <vt:lpstr>What is RTL design</vt:lpstr>
      <vt:lpstr>RTL design steps</vt:lpstr>
      <vt:lpstr>Multiplication Example</vt:lpstr>
      <vt:lpstr>Multiplication Example</vt:lpstr>
      <vt:lpstr>Notes on RTL design in HDL</vt:lpstr>
      <vt:lpstr>Preview on Lab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18</cp:revision>
  <cp:lastPrinted>1601-01-01T00:00:00Z</cp:lastPrinted>
  <dcterms:created xsi:type="dcterms:W3CDTF">2009-02-25T12:43:31Z</dcterms:created>
  <dcterms:modified xsi:type="dcterms:W3CDTF">2018-02-25T17:04:58Z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