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sldIdLst>
    <p:sldId id="256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84" r:id="rId21"/>
    <p:sldId id="266" r:id="rId22"/>
    <p:sldId id="269" r:id="rId23"/>
    <p:sldId id="268" r:id="rId24"/>
    <p:sldId id="267" r:id="rId25"/>
    <p:sldId id="270" r:id="rId26"/>
    <p:sldId id="271" r:id="rId27"/>
    <p:sldId id="272" r:id="rId28"/>
    <p:sldId id="257" r:id="rId29"/>
    <p:sldId id="258" r:id="rId30"/>
    <p:sldId id="259" r:id="rId31"/>
    <p:sldId id="260" r:id="rId32"/>
    <p:sldId id="261" r:id="rId33"/>
    <p:sldId id="262" r:id="rId34"/>
    <p:sldId id="264" r:id="rId35"/>
    <p:sldId id="263" r:id="rId36"/>
    <p:sldId id="265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6" autoAdjust="0"/>
    <p:restoredTop sz="94585" autoAdjust="0"/>
  </p:normalViewPr>
  <p:slideViewPr>
    <p:cSldViewPr>
      <p:cViewPr varScale="1">
        <p:scale>
          <a:sx n="68" d="100"/>
          <a:sy n="68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B533273-2F63-4F24-A9A0-C52D9157CB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621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91178-01CE-4C43-802D-67D6E44DE2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454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31987-BB57-49FF-A196-7ED3A00DE1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154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472CE32-0903-43D6-A2AE-7CE674CE72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164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04CB-2E80-4B7F-8D7D-15869C3C81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372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56018-BCD3-4CC9-BA6B-2E46542807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2D884-0E25-4244-9391-646686852E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411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AB2AC-7700-4AC4-9530-4ECAC2C139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621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3643F-0071-4458-9C6F-C2389AF478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6021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72508-7E96-4314-B3A1-DB966788F3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020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897F9-42C6-40BE-B29A-1E59FCA714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0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85A4C-6304-4335-8C8A-219FBFDC93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2219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4B27B-9580-41BB-A268-8D2F086DA8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3660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1C58C-2AB3-405C-9309-368E9E54C9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2748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6003F-F7FA-4731-9C7F-F9507EE7BF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6341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4B5586F-2A81-4BF0-B583-9E58CD4B24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658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AE889-5A17-4326-9B75-0085A7F999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5335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D5C22-12AA-4566-A3A8-C93BE0CEFA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5052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6C5D6-6BC6-4EDC-B198-7906A3EC3F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0762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61ADF-1F60-493F-B30C-528873ACD2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693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A92A6-E273-4D44-9A0F-2ABD694B73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7639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51C7A-6405-4EB5-85C5-3F2EF90EA8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1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64D04-D977-4065-8A4F-293B2FE4F8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7170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B1FD3-4A5C-4DCF-8B40-957755281C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3681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2DF8B-A0E5-470F-9D8E-5F730099F1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0224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31036-D83D-47A1-856B-2E1EECD590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437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3ACF0-40B5-483C-8AEB-D6F40D660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0E55-46F1-4483-862C-193BFAEE05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05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7D7BC-C6B2-4790-B13F-071E3263B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25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F444B-A956-4629-9399-4FFB6EEDE4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EC326-065C-42D3-84CC-B951B388F5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19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99B0F-8D8E-4271-BA24-06F0A510E2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088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15F41-0DBC-49F7-B49C-FE92D2FC53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186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D62419F-F484-44F6-8B82-D8687FD395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DA7D3F2-CCD1-45D1-8E21-998108469C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4CB0870-5C74-4CF2-BEFC-A5EF13BAE4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Cell-Based Design Flow for VLSI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your RTL homeworks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3363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01 (Part 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most important thing in RTL design stage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0475"/>
            <a:ext cx="845978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 synthesis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Logical synthesis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transform Verilog/VHDL code to gate-level netlist</a:t>
            </a:r>
          </a:p>
          <a:p>
            <a:pPr lvl="1" eaLnBrk="1" hangingPunct="1"/>
            <a:r>
              <a:rPr lang="en-US" altLang="zh-TW" sz="2400" smtClean="0"/>
              <a:t>logic simplification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2082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@(A or B or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D = (A&amp;B) | C;</a:t>
            </a:r>
          </a:p>
        </p:txBody>
      </p:sp>
      <p:pic>
        <p:nvPicPr>
          <p:cNvPr id="18437" name="Picture 5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7600"/>
            <a:ext cx="2332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39624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Environment of logical synthesis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69175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Environment of logical synthesis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69175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362200" y="4267200"/>
            <a:ext cx="2514600" cy="838200"/>
          </a:xfrm>
          <a:prstGeom prst="wedgeRoundRectCallout">
            <a:avLst>
              <a:gd name="adj1" fmla="val -54861"/>
              <a:gd name="adj2" fmla="val 9015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fab dependent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(SAED 32nm)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Environment of logical synthesis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69175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4876800" y="3429000"/>
            <a:ext cx="2514600" cy="838200"/>
          </a:xfrm>
          <a:prstGeom prst="wedgeRoundRectCallout">
            <a:avLst>
              <a:gd name="adj1" fmla="val -54861"/>
              <a:gd name="adj2" fmla="val 9015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set timing and area requirements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constraint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you can give such a command to EDA tool: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path delay from A to D &lt; 10ns</a:t>
            </a:r>
          </a:p>
        </p:txBody>
      </p:sp>
      <p:pic>
        <p:nvPicPr>
          <p:cNvPr id="22532" name="Picture 4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2332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Environment of logical synthesis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69175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6248400" y="4648200"/>
            <a:ext cx="2514600" cy="838200"/>
          </a:xfrm>
          <a:prstGeom prst="wedgeRoundRectCallout">
            <a:avLst>
              <a:gd name="adj1" fmla="val -54861"/>
              <a:gd name="adj2" fmla="val 9015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report timing, area, and power consumption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Verification after logical synthesis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8769350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Place &amp; Route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VLSI design flow</a:t>
            </a:r>
          </a:p>
        </p:txBody>
      </p:sp>
      <p:grpSp>
        <p:nvGrpSpPr>
          <p:cNvPr id="8195" name="Group 5"/>
          <p:cNvGrpSpPr>
            <a:grpSpLocks/>
          </p:cNvGrpSpPr>
          <p:nvPr/>
        </p:nvGrpSpPr>
        <p:grpSpPr bwMode="auto">
          <a:xfrm>
            <a:off x="2590800" y="2590800"/>
            <a:ext cx="2819400" cy="2743200"/>
            <a:chOff x="1776" y="1584"/>
            <a:chExt cx="1776" cy="1728"/>
          </a:xfrm>
        </p:grpSpPr>
        <p:sp>
          <p:nvSpPr>
            <p:cNvPr id="8196" name="Rectangle 6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8197" name="Rectangle 7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cell-based design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compose a chip from library cells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 cell may be: AND gate, OR gate, D flip-flop,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scheme of cell-based design</a:t>
            </a:r>
          </a:p>
        </p:txBody>
      </p:sp>
      <p:sp>
        <p:nvSpPr>
          <p:cNvPr id="27651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22098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planning on chip area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3200400" y="2133600"/>
            <a:ext cx="5181600" cy="4267200"/>
            <a:chOff x="1872" y="1440"/>
            <a:chExt cx="3264" cy="2688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211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240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268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3264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355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384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412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1" name="Rectangle 12"/>
            <p:cNvSpPr>
              <a:spLocks noChangeArrowheads="1"/>
            </p:cNvSpPr>
            <p:nvPr/>
          </p:nvSpPr>
          <p:spPr bwMode="auto">
            <a:xfrm>
              <a:off x="441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11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40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68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5" name="Rectangle 16"/>
            <p:cNvSpPr>
              <a:spLocks noChangeArrowheads="1"/>
            </p:cNvSpPr>
            <p:nvPr/>
          </p:nvSpPr>
          <p:spPr bwMode="auto">
            <a:xfrm>
              <a:off x="297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3264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355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384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412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441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211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240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268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297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5" name="Rectangle 26"/>
            <p:cNvSpPr>
              <a:spLocks noChangeArrowheads="1"/>
            </p:cNvSpPr>
            <p:nvPr/>
          </p:nvSpPr>
          <p:spPr bwMode="auto">
            <a:xfrm>
              <a:off x="3264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355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7" name="Rectangle 28"/>
            <p:cNvSpPr>
              <a:spLocks noChangeArrowheads="1"/>
            </p:cNvSpPr>
            <p:nvPr/>
          </p:nvSpPr>
          <p:spPr bwMode="auto">
            <a:xfrm>
              <a:off x="384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8" name="Rectangle 29"/>
            <p:cNvSpPr>
              <a:spLocks noChangeArrowheads="1"/>
            </p:cNvSpPr>
            <p:nvPr/>
          </p:nvSpPr>
          <p:spPr bwMode="auto">
            <a:xfrm>
              <a:off x="412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441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211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240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268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297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4" name="Rectangle 35"/>
            <p:cNvSpPr>
              <a:spLocks noChangeArrowheads="1"/>
            </p:cNvSpPr>
            <p:nvPr/>
          </p:nvSpPr>
          <p:spPr bwMode="auto">
            <a:xfrm>
              <a:off x="3264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5" name="Rectangle 36"/>
            <p:cNvSpPr>
              <a:spLocks noChangeArrowheads="1"/>
            </p:cNvSpPr>
            <p:nvPr/>
          </p:nvSpPr>
          <p:spPr bwMode="auto">
            <a:xfrm>
              <a:off x="355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6" name="Rectangle 37"/>
            <p:cNvSpPr>
              <a:spLocks noChangeArrowheads="1"/>
            </p:cNvSpPr>
            <p:nvPr/>
          </p:nvSpPr>
          <p:spPr bwMode="auto">
            <a:xfrm>
              <a:off x="384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7" name="Rectangle 38"/>
            <p:cNvSpPr>
              <a:spLocks noChangeArrowheads="1"/>
            </p:cNvSpPr>
            <p:nvPr/>
          </p:nvSpPr>
          <p:spPr bwMode="auto">
            <a:xfrm>
              <a:off x="412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8" name="Rectangle 39"/>
            <p:cNvSpPr>
              <a:spLocks noChangeArrowheads="1"/>
            </p:cNvSpPr>
            <p:nvPr/>
          </p:nvSpPr>
          <p:spPr bwMode="auto">
            <a:xfrm>
              <a:off x="441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9" name="Rectangle 40"/>
            <p:cNvSpPr>
              <a:spLocks noChangeArrowheads="1"/>
            </p:cNvSpPr>
            <p:nvPr/>
          </p:nvSpPr>
          <p:spPr bwMode="auto">
            <a:xfrm>
              <a:off x="1872" y="1440"/>
              <a:ext cx="3264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scheme of cell-based design</a:t>
            </a:r>
          </a:p>
        </p:txBody>
      </p:sp>
      <p:grpSp>
        <p:nvGrpSpPr>
          <p:cNvPr id="28675" name="Group 54"/>
          <p:cNvGrpSpPr>
            <a:grpSpLocks/>
          </p:cNvGrpSpPr>
          <p:nvPr/>
        </p:nvGrpSpPr>
        <p:grpSpPr bwMode="auto">
          <a:xfrm>
            <a:off x="3200400" y="2133600"/>
            <a:ext cx="5181600" cy="4267200"/>
            <a:chOff x="1872" y="1440"/>
            <a:chExt cx="3264" cy="2688"/>
          </a:xfrm>
        </p:grpSpPr>
        <p:sp>
          <p:nvSpPr>
            <p:cNvPr id="28681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2" name="Rectangle 6"/>
            <p:cNvSpPr>
              <a:spLocks noChangeArrowheads="1"/>
            </p:cNvSpPr>
            <p:nvPr/>
          </p:nvSpPr>
          <p:spPr bwMode="auto">
            <a:xfrm>
              <a:off x="240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3" name="Rectangle 7"/>
            <p:cNvSpPr>
              <a:spLocks noChangeArrowheads="1"/>
            </p:cNvSpPr>
            <p:nvPr/>
          </p:nvSpPr>
          <p:spPr bwMode="auto">
            <a:xfrm>
              <a:off x="268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4" name="Rectangle 8"/>
            <p:cNvSpPr>
              <a:spLocks noChangeArrowheads="1"/>
            </p:cNvSpPr>
            <p:nvPr/>
          </p:nvSpPr>
          <p:spPr bwMode="auto">
            <a:xfrm>
              <a:off x="297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5" name="Rectangle 9"/>
            <p:cNvSpPr>
              <a:spLocks noChangeArrowheads="1"/>
            </p:cNvSpPr>
            <p:nvPr/>
          </p:nvSpPr>
          <p:spPr bwMode="auto">
            <a:xfrm>
              <a:off x="3264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6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7" name="Rectangle 11"/>
            <p:cNvSpPr>
              <a:spLocks noChangeArrowheads="1"/>
            </p:cNvSpPr>
            <p:nvPr/>
          </p:nvSpPr>
          <p:spPr bwMode="auto">
            <a:xfrm>
              <a:off x="384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8" name="Rectangle 12"/>
            <p:cNvSpPr>
              <a:spLocks noChangeArrowheads="1"/>
            </p:cNvSpPr>
            <p:nvPr/>
          </p:nvSpPr>
          <p:spPr bwMode="auto">
            <a:xfrm>
              <a:off x="412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9" name="Rectangle 13"/>
            <p:cNvSpPr>
              <a:spLocks noChangeArrowheads="1"/>
            </p:cNvSpPr>
            <p:nvPr/>
          </p:nvSpPr>
          <p:spPr bwMode="auto">
            <a:xfrm>
              <a:off x="441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auto">
            <a:xfrm>
              <a:off x="211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1" name="Rectangle 18"/>
            <p:cNvSpPr>
              <a:spLocks noChangeArrowheads="1"/>
            </p:cNvSpPr>
            <p:nvPr/>
          </p:nvSpPr>
          <p:spPr bwMode="auto">
            <a:xfrm>
              <a:off x="240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268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3" name="Rectangle 20"/>
            <p:cNvSpPr>
              <a:spLocks noChangeArrowheads="1"/>
            </p:cNvSpPr>
            <p:nvPr/>
          </p:nvSpPr>
          <p:spPr bwMode="auto">
            <a:xfrm>
              <a:off x="297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4" name="Rectangle 21"/>
            <p:cNvSpPr>
              <a:spLocks noChangeArrowheads="1"/>
            </p:cNvSpPr>
            <p:nvPr/>
          </p:nvSpPr>
          <p:spPr bwMode="auto">
            <a:xfrm>
              <a:off x="3264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355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384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7" name="Rectangle 24"/>
            <p:cNvSpPr>
              <a:spLocks noChangeArrowheads="1"/>
            </p:cNvSpPr>
            <p:nvPr/>
          </p:nvSpPr>
          <p:spPr bwMode="auto">
            <a:xfrm>
              <a:off x="412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8" name="Rectangle 25"/>
            <p:cNvSpPr>
              <a:spLocks noChangeArrowheads="1"/>
            </p:cNvSpPr>
            <p:nvPr/>
          </p:nvSpPr>
          <p:spPr bwMode="auto">
            <a:xfrm>
              <a:off x="441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99" name="Rectangle 35"/>
            <p:cNvSpPr>
              <a:spLocks noChangeArrowheads="1"/>
            </p:cNvSpPr>
            <p:nvPr/>
          </p:nvSpPr>
          <p:spPr bwMode="auto">
            <a:xfrm>
              <a:off x="211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0" name="Rectangle 36"/>
            <p:cNvSpPr>
              <a:spLocks noChangeArrowheads="1"/>
            </p:cNvSpPr>
            <p:nvPr/>
          </p:nvSpPr>
          <p:spPr bwMode="auto">
            <a:xfrm>
              <a:off x="240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1" name="Rectangle 37"/>
            <p:cNvSpPr>
              <a:spLocks noChangeArrowheads="1"/>
            </p:cNvSpPr>
            <p:nvPr/>
          </p:nvSpPr>
          <p:spPr bwMode="auto">
            <a:xfrm>
              <a:off x="268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2" name="Rectangle 38"/>
            <p:cNvSpPr>
              <a:spLocks noChangeArrowheads="1"/>
            </p:cNvSpPr>
            <p:nvPr/>
          </p:nvSpPr>
          <p:spPr bwMode="auto">
            <a:xfrm>
              <a:off x="297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3" name="Rectangle 39"/>
            <p:cNvSpPr>
              <a:spLocks noChangeArrowheads="1"/>
            </p:cNvSpPr>
            <p:nvPr/>
          </p:nvSpPr>
          <p:spPr bwMode="auto">
            <a:xfrm>
              <a:off x="3264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4" name="Rectangle 40"/>
            <p:cNvSpPr>
              <a:spLocks noChangeArrowheads="1"/>
            </p:cNvSpPr>
            <p:nvPr/>
          </p:nvSpPr>
          <p:spPr bwMode="auto">
            <a:xfrm>
              <a:off x="355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5" name="Rectangle 41"/>
            <p:cNvSpPr>
              <a:spLocks noChangeArrowheads="1"/>
            </p:cNvSpPr>
            <p:nvPr/>
          </p:nvSpPr>
          <p:spPr bwMode="auto">
            <a:xfrm>
              <a:off x="384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6" name="Rectangle 42"/>
            <p:cNvSpPr>
              <a:spLocks noChangeArrowheads="1"/>
            </p:cNvSpPr>
            <p:nvPr/>
          </p:nvSpPr>
          <p:spPr bwMode="auto">
            <a:xfrm>
              <a:off x="412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7" name="Rectangle 43"/>
            <p:cNvSpPr>
              <a:spLocks noChangeArrowheads="1"/>
            </p:cNvSpPr>
            <p:nvPr/>
          </p:nvSpPr>
          <p:spPr bwMode="auto">
            <a:xfrm>
              <a:off x="441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8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9" name="Rectangle 45"/>
            <p:cNvSpPr>
              <a:spLocks noChangeArrowheads="1"/>
            </p:cNvSpPr>
            <p:nvPr/>
          </p:nvSpPr>
          <p:spPr bwMode="auto">
            <a:xfrm>
              <a:off x="240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10" name="Rectangle 46"/>
            <p:cNvSpPr>
              <a:spLocks noChangeArrowheads="1"/>
            </p:cNvSpPr>
            <p:nvPr/>
          </p:nvSpPr>
          <p:spPr bwMode="auto">
            <a:xfrm>
              <a:off x="268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11" name="Rectangle 47"/>
            <p:cNvSpPr>
              <a:spLocks noChangeArrowheads="1"/>
            </p:cNvSpPr>
            <p:nvPr/>
          </p:nvSpPr>
          <p:spPr bwMode="auto">
            <a:xfrm>
              <a:off x="297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12" name="Rectangle 48"/>
            <p:cNvSpPr>
              <a:spLocks noChangeArrowheads="1"/>
            </p:cNvSpPr>
            <p:nvPr/>
          </p:nvSpPr>
          <p:spPr bwMode="auto">
            <a:xfrm>
              <a:off x="3264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13" name="Rectangle 49"/>
            <p:cNvSpPr>
              <a:spLocks noChangeArrowheads="1"/>
            </p:cNvSpPr>
            <p:nvPr/>
          </p:nvSpPr>
          <p:spPr bwMode="auto">
            <a:xfrm>
              <a:off x="355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14" name="Rectangle 50"/>
            <p:cNvSpPr>
              <a:spLocks noChangeArrowheads="1"/>
            </p:cNvSpPr>
            <p:nvPr/>
          </p:nvSpPr>
          <p:spPr bwMode="auto">
            <a:xfrm>
              <a:off x="384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15" name="Rectangle 51"/>
            <p:cNvSpPr>
              <a:spLocks noChangeArrowheads="1"/>
            </p:cNvSpPr>
            <p:nvPr/>
          </p:nvSpPr>
          <p:spPr bwMode="auto">
            <a:xfrm>
              <a:off x="412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16" name="Rectangle 52"/>
            <p:cNvSpPr>
              <a:spLocks noChangeArrowheads="1"/>
            </p:cNvSpPr>
            <p:nvPr/>
          </p:nvSpPr>
          <p:spPr bwMode="auto">
            <a:xfrm>
              <a:off x="441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17" name="Rectangle 53"/>
            <p:cNvSpPr>
              <a:spLocks noChangeArrowheads="1"/>
            </p:cNvSpPr>
            <p:nvPr/>
          </p:nvSpPr>
          <p:spPr bwMode="auto">
            <a:xfrm>
              <a:off x="1872" y="1440"/>
              <a:ext cx="3264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8676" name="Line 56"/>
          <p:cNvSpPr>
            <a:spLocks noChangeShapeType="1"/>
          </p:cNvSpPr>
          <p:nvPr/>
        </p:nvSpPr>
        <p:spPr bwMode="auto">
          <a:xfrm>
            <a:off x="2743200" y="2362200"/>
            <a:ext cx="990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7" name="AutoShape 57"/>
          <p:cNvSpPr>
            <a:spLocks noChangeArrowheads="1"/>
          </p:cNvSpPr>
          <p:nvPr/>
        </p:nvSpPr>
        <p:spPr bwMode="auto">
          <a:xfrm>
            <a:off x="3352800" y="3886200"/>
            <a:ext cx="4572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8" name="Text Box 58"/>
          <p:cNvSpPr txBox="1">
            <a:spLocks noChangeArrowheads="1"/>
          </p:cNvSpPr>
          <p:nvPr/>
        </p:nvSpPr>
        <p:spPr bwMode="auto">
          <a:xfrm>
            <a:off x="1524000" y="2133600"/>
            <a:ext cx="1249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place cells</a:t>
            </a:r>
          </a:p>
        </p:txBody>
      </p:sp>
      <p:sp>
        <p:nvSpPr>
          <p:cNvPr id="28679" name="Line 59"/>
          <p:cNvSpPr>
            <a:spLocks noChangeShapeType="1"/>
          </p:cNvSpPr>
          <p:nvPr/>
        </p:nvSpPr>
        <p:spPr bwMode="auto">
          <a:xfrm>
            <a:off x="2514600" y="3657600"/>
            <a:ext cx="762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0" name="Text Box 60"/>
          <p:cNvSpPr txBox="1">
            <a:spLocks noChangeArrowheads="1"/>
          </p:cNvSpPr>
          <p:nvPr/>
        </p:nvSpPr>
        <p:spPr bwMode="auto">
          <a:xfrm>
            <a:off x="914400" y="3352800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area to route wires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Placement</a:t>
            </a: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3200400" y="2133600"/>
            <a:ext cx="5181600" cy="4267200"/>
            <a:chOff x="1872" y="1440"/>
            <a:chExt cx="3264" cy="2688"/>
          </a:xfrm>
        </p:grpSpPr>
        <p:sp>
          <p:nvSpPr>
            <p:cNvPr id="2970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07" name="Rectangle 6"/>
            <p:cNvSpPr>
              <a:spLocks noChangeArrowheads="1"/>
            </p:cNvSpPr>
            <p:nvPr/>
          </p:nvSpPr>
          <p:spPr bwMode="auto">
            <a:xfrm>
              <a:off x="240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08" name="Rectangle 7"/>
            <p:cNvSpPr>
              <a:spLocks noChangeArrowheads="1"/>
            </p:cNvSpPr>
            <p:nvPr/>
          </p:nvSpPr>
          <p:spPr bwMode="auto">
            <a:xfrm>
              <a:off x="268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09" name="Rectangle 8"/>
            <p:cNvSpPr>
              <a:spLocks noChangeArrowheads="1"/>
            </p:cNvSpPr>
            <p:nvPr/>
          </p:nvSpPr>
          <p:spPr bwMode="auto">
            <a:xfrm>
              <a:off x="297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0" name="Rectangle 9"/>
            <p:cNvSpPr>
              <a:spLocks noChangeArrowheads="1"/>
            </p:cNvSpPr>
            <p:nvPr/>
          </p:nvSpPr>
          <p:spPr bwMode="auto">
            <a:xfrm>
              <a:off x="3264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1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2" name="Rectangle 11"/>
            <p:cNvSpPr>
              <a:spLocks noChangeArrowheads="1"/>
            </p:cNvSpPr>
            <p:nvPr/>
          </p:nvSpPr>
          <p:spPr bwMode="auto">
            <a:xfrm>
              <a:off x="384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3" name="Rectangle 12"/>
            <p:cNvSpPr>
              <a:spLocks noChangeArrowheads="1"/>
            </p:cNvSpPr>
            <p:nvPr/>
          </p:nvSpPr>
          <p:spPr bwMode="auto">
            <a:xfrm>
              <a:off x="412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4" name="Rectangle 13"/>
            <p:cNvSpPr>
              <a:spLocks noChangeArrowheads="1"/>
            </p:cNvSpPr>
            <p:nvPr/>
          </p:nvSpPr>
          <p:spPr bwMode="auto">
            <a:xfrm>
              <a:off x="441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5" name="Rectangle 14"/>
            <p:cNvSpPr>
              <a:spLocks noChangeArrowheads="1"/>
            </p:cNvSpPr>
            <p:nvPr/>
          </p:nvSpPr>
          <p:spPr bwMode="auto">
            <a:xfrm>
              <a:off x="211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6" name="Rectangle 15"/>
            <p:cNvSpPr>
              <a:spLocks noChangeArrowheads="1"/>
            </p:cNvSpPr>
            <p:nvPr/>
          </p:nvSpPr>
          <p:spPr bwMode="auto">
            <a:xfrm>
              <a:off x="240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7" name="Rectangle 16"/>
            <p:cNvSpPr>
              <a:spLocks noChangeArrowheads="1"/>
            </p:cNvSpPr>
            <p:nvPr/>
          </p:nvSpPr>
          <p:spPr bwMode="auto">
            <a:xfrm>
              <a:off x="268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8" name="Rectangle 17"/>
            <p:cNvSpPr>
              <a:spLocks noChangeArrowheads="1"/>
            </p:cNvSpPr>
            <p:nvPr/>
          </p:nvSpPr>
          <p:spPr bwMode="auto">
            <a:xfrm>
              <a:off x="297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19" name="Rectangle 18"/>
            <p:cNvSpPr>
              <a:spLocks noChangeArrowheads="1"/>
            </p:cNvSpPr>
            <p:nvPr/>
          </p:nvSpPr>
          <p:spPr bwMode="auto">
            <a:xfrm>
              <a:off x="3264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0" name="Rectangle 19"/>
            <p:cNvSpPr>
              <a:spLocks noChangeArrowheads="1"/>
            </p:cNvSpPr>
            <p:nvPr/>
          </p:nvSpPr>
          <p:spPr bwMode="auto">
            <a:xfrm>
              <a:off x="355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1" name="Rectangle 20"/>
            <p:cNvSpPr>
              <a:spLocks noChangeArrowheads="1"/>
            </p:cNvSpPr>
            <p:nvPr/>
          </p:nvSpPr>
          <p:spPr bwMode="auto">
            <a:xfrm>
              <a:off x="384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2" name="Rectangle 21"/>
            <p:cNvSpPr>
              <a:spLocks noChangeArrowheads="1"/>
            </p:cNvSpPr>
            <p:nvPr/>
          </p:nvSpPr>
          <p:spPr bwMode="auto">
            <a:xfrm>
              <a:off x="412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3" name="Rectangle 22"/>
            <p:cNvSpPr>
              <a:spLocks noChangeArrowheads="1"/>
            </p:cNvSpPr>
            <p:nvPr/>
          </p:nvSpPr>
          <p:spPr bwMode="auto">
            <a:xfrm>
              <a:off x="441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4" name="Rectangle 23"/>
            <p:cNvSpPr>
              <a:spLocks noChangeArrowheads="1"/>
            </p:cNvSpPr>
            <p:nvPr/>
          </p:nvSpPr>
          <p:spPr bwMode="auto">
            <a:xfrm>
              <a:off x="211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5" name="Rectangle 24"/>
            <p:cNvSpPr>
              <a:spLocks noChangeArrowheads="1"/>
            </p:cNvSpPr>
            <p:nvPr/>
          </p:nvSpPr>
          <p:spPr bwMode="auto">
            <a:xfrm>
              <a:off x="240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6" name="Rectangle 25"/>
            <p:cNvSpPr>
              <a:spLocks noChangeArrowheads="1"/>
            </p:cNvSpPr>
            <p:nvPr/>
          </p:nvSpPr>
          <p:spPr bwMode="auto">
            <a:xfrm>
              <a:off x="268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7" name="Rectangle 26"/>
            <p:cNvSpPr>
              <a:spLocks noChangeArrowheads="1"/>
            </p:cNvSpPr>
            <p:nvPr/>
          </p:nvSpPr>
          <p:spPr bwMode="auto">
            <a:xfrm>
              <a:off x="297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8" name="Rectangle 27"/>
            <p:cNvSpPr>
              <a:spLocks noChangeArrowheads="1"/>
            </p:cNvSpPr>
            <p:nvPr/>
          </p:nvSpPr>
          <p:spPr bwMode="auto">
            <a:xfrm>
              <a:off x="3264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29" name="Rectangle 28"/>
            <p:cNvSpPr>
              <a:spLocks noChangeArrowheads="1"/>
            </p:cNvSpPr>
            <p:nvPr/>
          </p:nvSpPr>
          <p:spPr bwMode="auto">
            <a:xfrm>
              <a:off x="355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0" name="Rectangle 29"/>
            <p:cNvSpPr>
              <a:spLocks noChangeArrowheads="1"/>
            </p:cNvSpPr>
            <p:nvPr/>
          </p:nvSpPr>
          <p:spPr bwMode="auto">
            <a:xfrm>
              <a:off x="384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1" name="Rectangle 30"/>
            <p:cNvSpPr>
              <a:spLocks noChangeArrowheads="1"/>
            </p:cNvSpPr>
            <p:nvPr/>
          </p:nvSpPr>
          <p:spPr bwMode="auto">
            <a:xfrm>
              <a:off x="412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2" name="Rectangle 31"/>
            <p:cNvSpPr>
              <a:spLocks noChangeArrowheads="1"/>
            </p:cNvSpPr>
            <p:nvPr/>
          </p:nvSpPr>
          <p:spPr bwMode="auto">
            <a:xfrm>
              <a:off x="441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3" name="Rectangle 32"/>
            <p:cNvSpPr>
              <a:spLocks noChangeArrowheads="1"/>
            </p:cNvSpPr>
            <p:nvPr/>
          </p:nvSpPr>
          <p:spPr bwMode="auto">
            <a:xfrm>
              <a:off x="211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4" name="Rectangle 33"/>
            <p:cNvSpPr>
              <a:spLocks noChangeArrowheads="1"/>
            </p:cNvSpPr>
            <p:nvPr/>
          </p:nvSpPr>
          <p:spPr bwMode="auto">
            <a:xfrm>
              <a:off x="240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5" name="Rectangle 34"/>
            <p:cNvSpPr>
              <a:spLocks noChangeArrowheads="1"/>
            </p:cNvSpPr>
            <p:nvPr/>
          </p:nvSpPr>
          <p:spPr bwMode="auto">
            <a:xfrm>
              <a:off x="268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6" name="Rectangle 35"/>
            <p:cNvSpPr>
              <a:spLocks noChangeArrowheads="1"/>
            </p:cNvSpPr>
            <p:nvPr/>
          </p:nvSpPr>
          <p:spPr bwMode="auto">
            <a:xfrm>
              <a:off x="297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7" name="Rectangle 36"/>
            <p:cNvSpPr>
              <a:spLocks noChangeArrowheads="1"/>
            </p:cNvSpPr>
            <p:nvPr/>
          </p:nvSpPr>
          <p:spPr bwMode="auto">
            <a:xfrm>
              <a:off x="3264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8" name="Rectangle 37"/>
            <p:cNvSpPr>
              <a:spLocks noChangeArrowheads="1"/>
            </p:cNvSpPr>
            <p:nvPr/>
          </p:nvSpPr>
          <p:spPr bwMode="auto">
            <a:xfrm>
              <a:off x="355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39" name="Rectangle 38"/>
            <p:cNvSpPr>
              <a:spLocks noChangeArrowheads="1"/>
            </p:cNvSpPr>
            <p:nvPr/>
          </p:nvSpPr>
          <p:spPr bwMode="auto">
            <a:xfrm>
              <a:off x="384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40" name="Rectangle 39"/>
            <p:cNvSpPr>
              <a:spLocks noChangeArrowheads="1"/>
            </p:cNvSpPr>
            <p:nvPr/>
          </p:nvSpPr>
          <p:spPr bwMode="auto">
            <a:xfrm>
              <a:off x="412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41" name="Rectangle 40"/>
            <p:cNvSpPr>
              <a:spLocks noChangeArrowheads="1"/>
            </p:cNvSpPr>
            <p:nvPr/>
          </p:nvSpPr>
          <p:spPr bwMode="auto">
            <a:xfrm>
              <a:off x="441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9742" name="Rectangle 41"/>
            <p:cNvSpPr>
              <a:spLocks noChangeArrowheads="1"/>
            </p:cNvSpPr>
            <p:nvPr/>
          </p:nvSpPr>
          <p:spPr bwMode="auto">
            <a:xfrm>
              <a:off x="1872" y="1440"/>
              <a:ext cx="3264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29700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28956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mapping logical gates (cells) onto locations for cells</a:t>
            </a:r>
          </a:p>
        </p:txBody>
      </p:sp>
      <p:pic>
        <p:nvPicPr>
          <p:cNvPr id="29701" name="Picture 44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332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Line 45"/>
          <p:cNvSpPr>
            <a:spLocks noChangeShapeType="1"/>
          </p:cNvSpPr>
          <p:nvPr/>
        </p:nvSpPr>
        <p:spPr bwMode="auto">
          <a:xfrm flipV="1">
            <a:off x="1219200" y="2971800"/>
            <a:ext cx="3048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Line 46"/>
          <p:cNvSpPr>
            <a:spLocks noChangeShapeType="1"/>
          </p:cNvSpPr>
          <p:nvPr/>
        </p:nvSpPr>
        <p:spPr bwMode="auto">
          <a:xfrm flipV="1">
            <a:off x="2209800" y="3733800"/>
            <a:ext cx="2743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4" name="AutoShape 47"/>
          <p:cNvSpPr>
            <a:spLocks noChangeArrowheads="1"/>
          </p:cNvSpPr>
          <p:nvPr/>
        </p:nvSpPr>
        <p:spPr bwMode="auto">
          <a:xfrm>
            <a:off x="4038600" y="26670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9705" name="AutoShape 48"/>
          <p:cNvSpPr>
            <a:spLocks noChangeArrowheads="1"/>
          </p:cNvSpPr>
          <p:nvPr/>
        </p:nvSpPr>
        <p:spPr bwMode="auto">
          <a:xfrm>
            <a:off x="4953000" y="35814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Routing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200400" y="2133600"/>
            <a:ext cx="5181600" cy="4267200"/>
            <a:chOff x="1872" y="1440"/>
            <a:chExt cx="3264" cy="2688"/>
          </a:xfrm>
        </p:grpSpPr>
        <p:sp>
          <p:nvSpPr>
            <p:cNvPr id="30734" name="Rectangle 4"/>
            <p:cNvSpPr>
              <a:spLocks noChangeArrowheads="1"/>
            </p:cNvSpPr>
            <p:nvPr/>
          </p:nvSpPr>
          <p:spPr bwMode="auto">
            <a:xfrm>
              <a:off x="211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35" name="Rectangle 5"/>
            <p:cNvSpPr>
              <a:spLocks noChangeArrowheads="1"/>
            </p:cNvSpPr>
            <p:nvPr/>
          </p:nvSpPr>
          <p:spPr bwMode="auto">
            <a:xfrm>
              <a:off x="240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36" name="Rectangle 6"/>
            <p:cNvSpPr>
              <a:spLocks noChangeArrowheads="1"/>
            </p:cNvSpPr>
            <p:nvPr/>
          </p:nvSpPr>
          <p:spPr bwMode="auto">
            <a:xfrm>
              <a:off x="268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37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38" name="Rectangle 8"/>
            <p:cNvSpPr>
              <a:spLocks noChangeArrowheads="1"/>
            </p:cNvSpPr>
            <p:nvPr/>
          </p:nvSpPr>
          <p:spPr bwMode="auto">
            <a:xfrm>
              <a:off x="3264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39" name="Rectangle 9"/>
            <p:cNvSpPr>
              <a:spLocks noChangeArrowheads="1"/>
            </p:cNvSpPr>
            <p:nvPr/>
          </p:nvSpPr>
          <p:spPr bwMode="auto">
            <a:xfrm>
              <a:off x="355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0" name="Rectangle 10"/>
            <p:cNvSpPr>
              <a:spLocks noChangeArrowheads="1"/>
            </p:cNvSpPr>
            <p:nvPr/>
          </p:nvSpPr>
          <p:spPr bwMode="auto">
            <a:xfrm>
              <a:off x="384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1" name="Rectangle 11"/>
            <p:cNvSpPr>
              <a:spLocks noChangeArrowheads="1"/>
            </p:cNvSpPr>
            <p:nvPr/>
          </p:nvSpPr>
          <p:spPr bwMode="auto">
            <a:xfrm>
              <a:off x="412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2" name="Rectangle 12"/>
            <p:cNvSpPr>
              <a:spLocks noChangeArrowheads="1"/>
            </p:cNvSpPr>
            <p:nvPr/>
          </p:nvSpPr>
          <p:spPr bwMode="auto">
            <a:xfrm>
              <a:off x="441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3" name="Rectangle 13"/>
            <p:cNvSpPr>
              <a:spLocks noChangeArrowheads="1"/>
            </p:cNvSpPr>
            <p:nvPr/>
          </p:nvSpPr>
          <p:spPr bwMode="auto">
            <a:xfrm>
              <a:off x="211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4" name="Rectangle 14"/>
            <p:cNvSpPr>
              <a:spLocks noChangeArrowheads="1"/>
            </p:cNvSpPr>
            <p:nvPr/>
          </p:nvSpPr>
          <p:spPr bwMode="auto">
            <a:xfrm>
              <a:off x="240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5" name="Rectangle 15"/>
            <p:cNvSpPr>
              <a:spLocks noChangeArrowheads="1"/>
            </p:cNvSpPr>
            <p:nvPr/>
          </p:nvSpPr>
          <p:spPr bwMode="auto">
            <a:xfrm>
              <a:off x="268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6" name="Rectangle 16"/>
            <p:cNvSpPr>
              <a:spLocks noChangeArrowheads="1"/>
            </p:cNvSpPr>
            <p:nvPr/>
          </p:nvSpPr>
          <p:spPr bwMode="auto">
            <a:xfrm>
              <a:off x="297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7" name="Rectangle 17"/>
            <p:cNvSpPr>
              <a:spLocks noChangeArrowheads="1"/>
            </p:cNvSpPr>
            <p:nvPr/>
          </p:nvSpPr>
          <p:spPr bwMode="auto">
            <a:xfrm>
              <a:off x="3264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8" name="Rectangle 18"/>
            <p:cNvSpPr>
              <a:spLocks noChangeArrowheads="1"/>
            </p:cNvSpPr>
            <p:nvPr/>
          </p:nvSpPr>
          <p:spPr bwMode="auto">
            <a:xfrm>
              <a:off x="355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49" name="Rectangle 19"/>
            <p:cNvSpPr>
              <a:spLocks noChangeArrowheads="1"/>
            </p:cNvSpPr>
            <p:nvPr/>
          </p:nvSpPr>
          <p:spPr bwMode="auto">
            <a:xfrm>
              <a:off x="384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0" name="Rectangle 20"/>
            <p:cNvSpPr>
              <a:spLocks noChangeArrowheads="1"/>
            </p:cNvSpPr>
            <p:nvPr/>
          </p:nvSpPr>
          <p:spPr bwMode="auto">
            <a:xfrm>
              <a:off x="412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1" name="Rectangle 21"/>
            <p:cNvSpPr>
              <a:spLocks noChangeArrowheads="1"/>
            </p:cNvSpPr>
            <p:nvPr/>
          </p:nvSpPr>
          <p:spPr bwMode="auto">
            <a:xfrm>
              <a:off x="441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2" name="Rectangle 22"/>
            <p:cNvSpPr>
              <a:spLocks noChangeArrowheads="1"/>
            </p:cNvSpPr>
            <p:nvPr/>
          </p:nvSpPr>
          <p:spPr bwMode="auto">
            <a:xfrm>
              <a:off x="211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3" name="Rectangle 23"/>
            <p:cNvSpPr>
              <a:spLocks noChangeArrowheads="1"/>
            </p:cNvSpPr>
            <p:nvPr/>
          </p:nvSpPr>
          <p:spPr bwMode="auto">
            <a:xfrm>
              <a:off x="240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4" name="Rectangle 24"/>
            <p:cNvSpPr>
              <a:spLocks noChangeArrowheads="1"/>
            </p:cNvSpPr>
            <p:nvPr/>
          </p:nvSpPr>
          <p:spPr bwMode="auto">
            <a:xfrm>
              <a:off x="268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5" name="Rectangle 25"/>
            <p:cNvSpPr>
              <a:spLocks noChangeArrowheads="1"/>
            </p:cNvSpPr>
            <p:nvPr/>
          </p:nvSpPr>
          <p:spPr bwMode="auto">
            <a:xfrm>
              <a:off x="297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6" name="Rectangle 26"/>
            <p:cNvSpPr>
              <a:spLocks noChangeArrowheads="1"/>
            </p:cNvSpPr>
            <p:nvPr/>
          </p:nvSpPr>
          <p:spPr bwMode="auto">
            <a:xfrm>
              <a:off x="3264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7" name="Rectangle 27"/>
            <p:cNvSpPr>
              <a:spLocks noChangeArrowheads="1"/>
            </p:cNvSpPr>
            <p:nvPr/>
          </p:nvSpPr>
          <p:spPr bwMode="auto">
            <a:xfrm>
              <a:off x="355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8" name="Rectangle 28"/>
            <p:cNvSpPr>
              <a:spLocks noChangeArrowheads="1"/>
            </p:cNvSpPr>
            <p:nvPr/>
          </p:nvSpPr>
          <p:spPr bwMode="auto">
            <a:xfrm>
              <a:off x="384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59" name="Rectangle 29"/>
            <p:cNvSpPr>
              <a:spLocks noChangeArrowheads="1"/>
            </p:cNvSpPr>
            <p:nvPr/>
          </p:nvSpPr>
          <p:spPr bwMode="auto">
            <a:xfrm>
              <a:off x="412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0" name="Rectangle 30"/>
            <p:cNvSpPr>
              <a:spLocks noChangeArrowheads="1"/>
            </p:cNvSpPr>
            <p:nvPr/>
          </p:nvSpPr>
          <p:spPr bwMode="auto">
            <a:xfrm>
              <a:off x="441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1" name="Rectangle 31"/>
            <p:cNvSpPr>
              <a:spLocks noChangeArrowheads="1"/>
            </p:cNvSpPr>
            <p:nvPr/>
          </p:nvSpPr>
          <p:spPr bwMode="auto">
            <a:xfrm>
              <a:off x="211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2" name="Rectangle 32"/>
            <p:cNvSpPr>
              <a:spLocks noChangeArrowheads="1"/>
            </p:cNvSpPr>
            <p:nvPr/>
          </p:nvSpPr>
          <p:spPr bwMode="auto">
            <a:xfrm>
              <a:off x="240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3" name="Rectangle 33"/>
            <p:cNvSpPr>
              <a:spLocks noChangeArrowheads="1"/>
            </p:cNvSpPr>
            <p:nvPr/>
          </p:nvSpPr>
          <p:spPr bwMode="auto">
            <a:xfrm>
              <a:off x="268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4" name="Rectangle 34"/>
            <p:cNvSpPr>
              <a:spLocks noChangeArrowheads="1"/>
            </p:cNvSpPr>
            <p:nvPr/>
          </p:nvSpPr>
          <p:spPr bwMode="auto">
            <a:xfrm>
              <a:off x="297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5" name="Rectangle 35"/>
            <p:cNvSpPr>
              <a:spLocks noChangeArrowheads="1"/>
            </p:cNvSpPr>
            <p:nvPr/>
          </p:nvSpPr>
          <p:spPr bwMode="auto">
            <a:xfrm>
              <a:off x="3264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6" name="Rectangle 36"/>
            <p:cNvSpPr>
              <a:spLocks noChangeArrowheads="1"/>
            </p:cNvSpPr>
            <p:nvPr/>
          </p:nvSpPr>
          <p:spPr bwMode="auto">
            <a:xfrm>
              <a:off x="355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7" name="Rectangle 37"/>
            <p:cNvSpPr>
              <a:spLocks noChangeArrowheads="1"/>
            </p:cNvSpPr>
            <p:nvPr/>
          </p:nvSpPr>
          <p:spPr bwMode="auto">
            <a:xfrm>
              <a:off x="384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8" name="Rectangle 38"/>
            <p:cNvSpPr>
              <a:spLocks noChangeArrowheads="1"/>
            </p:cNvSpPr>
            <p:nvPr/>
          </p:nvSpPr>
          <p:spPr bwMode="auto">
            <a:xfrm>
              <a:off x="412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69" name="Rectangle 39"/>
            <p:cNvSpPr>
              <a:spLocks noChangeArrowheads="1"/>
            </p:cNvSpPr>
            <p:nvPr/>
          </p:nvSpPr>
          <p:spPr bwMode="auto">
            <a:xfrm>
              <a:off x="441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770" name="Rectangle 40"/>
            <p:cNvSpPr>
              <a:spLocks noChangeArrowheads="1"/>
            </p:cNvSpPr>
            <p:nvPr/>
          </p:nvSpPr>
          <p:spPr bwMode="auto">
            <a:xfrm>
              <a:off x="1872" y="1440"/>
              <a:ext cx="3264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pic>
        <p:nvPicPr>
          <p:cNvPr id="30724" name="Picture 42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332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Line 43"/>
          <p:cNvSpPr>
            <a:spLocks noChangeShapeType="1"/>
          </p:cNvSpPr>
          <p:nvPr/>
        </p:nvSpPr>
        <p:spPr bwMode="auto">
          <a:xfrm flipV="1">
            <a:off x="1219200" y="2971800"/>
            <a:ext cx="3048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6" name="Line 44"/>
          <p:cNvSpPr>
            <a:spLocks noChangeShapeType="1"/>
          </p:cNvSpPr>
          <p:nvPr/>
        </p:nvSpPr>
        <p:spPr bwMode="auto">
          <a:xfrm flipV="1">
            <a:off x="2209800" y="3733800"/>
            <a:ext cx="2743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AutoShape 45"/>
          <p:cNvSpPr>
            <a:spLocks noChangeArrowheads="1"/>
          </p:cNvSpPr>
          <p:nvPr/>
        </p:nvSpPr>
        <p:spPr bwMode="auto">
          <a:xfrm>
            <a:off x="4038600" y="26670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0728" name="AutoShape 46"/>
          <p:cNvSpPr>
            <a:spLocks noChangeArrowheads="1"/>
          </p:cNvSpPr>
          <p:nvPr/>
        </p:nvSpPr>
        <p:spPr bwMode="auto">
          <a:xfrm>
            <a:off x="4953000" y="35814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30729" name="Group 50"/>
          <p:cNvGrpSpPr>
            <a:grpSpLocks/>
          </p:cNvGrpSpPr>
          <p:nvPr/>
        </p:nvGrpSpPr>
        <p:grpSpPr bwMode="auto">
          <a:xfrm>
            <a:off x="4267200" y="2971800"/>
            <a:ext cx="914400" cy="609600"/>
            <a:chOff x="2688" y="1872"/>
            <a:chExt cx="576" cy="384"/>
          </a:xfrm>
        </p:grpSpPr>
        <p:sp>
          <p:nvSpPr>
            <p:cNvPr id="30731" name="Line 47"/>
            <p:cNvSpPr>
              <a:spLocks noChangeShapeType="1"/>
            </p:cNvSpPr>
            <p:nvPr/>
          </p:nvSpPr>
          <p:spPr bwMode="auto">
            <a:xfrm>
              <a:off x="2688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2" name="Line 48"/>
            <p:cNvSpPr>
              <a:spLocks noChangeShapeType="1"/>
            </p:cNvSpPr>
            <p:nvPr/>
          </p:nvSpPr>
          <p:spPr bwMode="auto">
            <a:xfrm>
              <a:off x="2688" y="20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Line 49"/>
            <p:cNvSpPr>
              <a:spLocks noChangeShapeType="1"/>
            </p:cNvSpPr>
            <p:nvPr/>
          </p:nvSpPr>
          <p:spPr bwMode="auto">
            <a:xfrm>
              <a:off x="326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30" name="AutoShape 52"/>
          <p:cNvSpPr>
            <a:spLocks noChangeArrowheads="1"/>
          </p:cNvSpPr>
          <p:nvPr/>
        </p:nvSpPr>
        <p:spPr bwMode="auto">
          <a:xfrm>
            <a:off x="5257800" y="2362200"/>
            <a:ext cx="2133600" cy="533400"/>
          </a:xfrm>
          <a:prstGeom prst="wedgeRoundRectCallout">
            <a:avLst>
              <a:gd name="adj1" fmla="val -51486"/>
              <a:gd name="adj2" fmla="val 145537"/>
              <a:gd name="adj3" fmla="val 16667"/>
            </a:avLst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route wires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Theory about place &amp; route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Optimization issues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timing (path delay)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chip area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power consumption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Theoretical foundation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combinatorial optimization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graph theory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discrete geometry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many many NP-complete problems!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Reference: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S. H. Gerez, </a:t>
            </a:r>
            <a:r>
              <a:rPr lang="en-US" altLang="zh-TW" sz="2000" i="1" smtClean="0"/>
              <a:t>Algorithms for VLSI Design Automation</a:t>
            </a:r>
            <a:r>
              <a:rPr lang="en-US" altLang="zh-TW" sz="2000" smtClean="0"/>
              <a:t>, Addison Wesley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we have to simulate so many times?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effect of different timing precision on simulation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circuit</a:t>
            </a:r>
          </a:p>
        </p:txBody>
      </p:sp>
      <p:pic>
        <p:nvPicPr>
          <p:cNvPr id="33795" name="Picture 5" descr="circuit_diff_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275431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we reasoning the timing in doing digital circuit design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pre-layout simulation result</a:t>
            </a:r>
          </a:p>
        </p:txBody>
      </p:sp>
      <p:pic>
        <p:nvPicPr>
          <p:cNvPr id="34820" name="Picture 4" descr="circuit_diff_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21447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3429000" y="2514600"/>
            <a:ext cx="4191000" cy="3810000"/>
            <a:chOff x="2160" y="1584"/>
            <a:chExt cx="2640" cy="2400"/>
          </a:xfrm>
        </p:grpSpPr>
        <p:sp>
          <p:nvSpPr>
            <p:cNvPr id="34822" name="Line 5"/>
            <p:cNvSpPr>
              <a:spLocks noChangeShapeType="1"/>
            </p:cNvSpPr>
            <p:nvPr/>
          </p:nvSpPr>
          <p:spPr bwMode="auto">
            <a:xfrm>
              <a:off x="3744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3" name="Text Box 6"/>
            <p:cNvSpPr txBox="1">
              <a:spLocks noChangeArrowheads="1"/>
            </p:cNvSpPr>
            <p:nvPr/>
          </p:nvSpPr>
          <p:spPr bwMode="auto">
            <a:xfrm>
              <a:off x="4368" y="158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grpSp>
          <p:nvGrpSpPr>
            <p:cNvPr id="34824" name="Group 11"/>
            <p:cNvGrpSpPr>
              <a:grpSpLocks/>
            </p:cNvGrpSpPr>
            <p:nvPr/>
          </p:nvGrpSpPr>
          <p:grpSpPr bwMode="auto">
            <a:xfrm>
              <a:off x="2496" y="1920"/>
              <a:ext cx="576" cy="192"/>
              <a:chOff x="2064" y="2160"/>
              <a:chExt cx="576" cy="192"/>
            </a:xfrm>
          </p:grpSpPr>
          <p:sp>
            <p:nvSpPr>
              <p:cNvPr id="34858" name="Line 7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9" name="Line 8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0" name="Line 9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1" name="Line 10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5" name="Group 12"/>
            <p:cNvGrpSpPr>
              <a:grpSpLocks/>
            </p:cNvGrpSpPr>
            <p:nvPr/>
          </p:nvGrpSpPr>
          <p:grpSpPr bwMode="auto">
            <a:xfrm>
              <a:off x="3072" y="1920"/>
              <a:ext cx="576" cy="192"/>
              <a:chOff x="2064" y="2160"/>
              <a:chExt cx="576" cy="192"/>
            </a:xfrm>
          </p:grpSpPr>
          <p:sp>
            <p:nvSpPr>
              <p:cNvPr id="34854" name="Line 13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5" name="Line 14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6" name="Line 15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7" name="Line 16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6" name="Group 17"/>
            <p:cNvGrpSpPr>
              <a:grpSpLocks/>
            </p:cNvGrpSpPr>
            <p:nvPr/>
          </p:nvGrpSpPr>
          <p:grpSpPr bwMode="auto">
            <a:xfrm>
              <a:off x="3648" y="1920"/>
              <a:ext cx="576" cy="192"/>
              <a:chOff x="2064" y="2160"/>
              <a:chExt cx="576" cy="192"/>
            </a:xfrm>
          </p:grpSpPr>
          <p:sp>
            <p:nvSpPr>
              <p:cNvPr id="34850" name="Line 18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1" name="Line 19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2" name="Line 20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3" name="Line 21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7" name="Group 22"/>
            <p:cNvGrpSpPr>
              <a:grpSpLocks/>
            </p:cNvGrpSpPr>
            <p:nvPr/>
          </p:nvGrpSpPr>
          <p:grpSpPr bwMode="auto">
            <a:xfrm>
              <a:off x="4224" y="1920"/>
              <a:ext cx="576" cy="192"/>
              <a:chOff x="2064" y="2160"/>
              <a:chExt cx="576" cy="192"/>
            </a:xfrm>
          </p:grpSpPr>
          <p:sp>
            <p:nvSpPr>
              <p:cNvPr id="34846" name="Line 23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7" name="Line 24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8" name="Line 25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9" name="Line 26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28" name="Text Box 37"/>
            <p:cNvSpPr txBox="1">
              <a:spLocks noChangeArrowheads="1"/>
            </p:cNvSpPr>
            <p:nvPr/>
          </p:nvSpPr>
          <p:spPr bwMode="auto">
            <a:xfrm>
              <a:off x="2160" y="225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in1</a:t>
              </a:r>
            </a:p>
          </p:txBody>
        </p:sp>
        <p:sp>
          <p:nvSpPr>
            <p:cNvPr id="34829" name="Text Box 38"/>
            <p:cNvSpPr txBox="1">
              <a:spLocks noChangeArrowheads="1"/>
            </p:cNvSpPr>
            <p:nvPr/>
          </p:nvSpPr>
          <p:spPr bwMode="auto">
            <a:xfrm>
              <a:off x="2160" y="264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in2</a:t>
              </a:r>
            </a:p>
          </p:txBody>
        </p:sp>
        <p:sp>
          <p:nvSpPr>
            <p:cNvPr id="34830" name="AutoShape 39"/>
            <p:cNvSpPr>
              <a:spLocks noChangeArrowheads="1"/>
            </p:cNvSpPr>
            <p:nvPr/>
          </p:nvSpPr>
          <p:spPr bwMode="auto">
            <a:xfrm>
              <a:off x="2784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4831" name="AutoShape 40"/>
            <p:cNvSpPr>
              <a:spLocks noChangeArrowheads="1"/>
            </p:cNvSpPr>
            <p:nvPr/>
          </p:nvSpPr>
          <p:spPr bwMode="auto">
            <a:xfrm>
              <a:off x="2784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4832" name="Text Box 41"/>
            <p:cNvSpPr txBox="1">
              <a:spLocks noChangeArrowheads="1"/>
            </p:cNvSpPr>
            <p:nvPr/>
          </p:nvSpPr>
          <p:spPr bwMode="auto">
            <a:xfrm>
              <a:off x="2208" y="3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4833" name="Text Box 42"/>
            <p:cNvSpPr txBox="1">
              <a:spLocks noChangeArrowheads="1"/>
            </p:cNvSpPr>
            <p:nvPr/>
          </p:nvSpPr>
          <p:spPr bwMode="auto">
            <a:xfrm>
              <a:off x="2208" y="33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4834" name="Text Box 43"/>
            <p:cNvSpPr txBox="1">
              <a:spLocks noChangeArrowheads="1"/>
            </p:cNvSpPr>
            <p:nvPr/>
          </p:nvSpPr>
          <p:spPr bwMode="auto">
            <a:xfrm>
              <a:off x="2208" y="36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34835" name="Line 44"/>
            <p:cNvSpPr>
              <a:spLocks noChangeShapeType="1"/>
            </p:cNvSpPr>
            <p:nvPr/>
          </p:nvSpPr>
          <p:spPr bwMode="auto">
            <a:xfrm>
              <a:off x="3360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6" name="Line 45"/>
            <p:cNvSpPr>
              <a:spLocks noChangeShapeType="1"/>
            </p:cNvSpPr>
            <p:nvPr/>
          </p:nvSpPr>
          <p:spPr bwMode="auto">
            <a:xfrm>
              <a:off x="3936" y="20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7" name="Line 49"/>
            <p:cNvSpPr>
              <a:spLocks noChangeShapeType="1"/>
            </p:cNvSpPr>
            <p:nvPr/>
          </p:nvSpPr>
          <p:spPr bwMode="auto">
            <a:xfrm>
              <a:off x="2784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8" name="AutoShape 50"/>
            <p:cNvSpPr>
              <a:spLocks noChangeArrowheads="1"/>
            </p:cNvSpPr>
            <p:nvPr/>
          </p:nvSpPr>
          <p:spPr bwMode="auto">
            <a:xfrm>
              <a:off x="3360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4839" name="AutoShape 51"/>
            <p:cNvSpPr>
              <a:spLocks noChangeArrowheads="1"/>
            </p:cNvSpPr>
            <p:nvPr/>
          </p:nvSpPr>
          <p:spPr bwMode="auto">
            <a:xfrm>
              <a:off x="3360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4840" name="AutoShape 52"/>
            <p:cNvSpPr>
              <a:spLocks noChangeArrowheads="1"/>
            </p:cNvSpPr>
            <p:nvPr/>
          </p:nvSpPr>
          <p:spPr bwMode="auto">
            <a:xfrm>
              <a:off x="3360" y="3648"/>
              <a:ext cx="115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4841" name="AutoShape 53"/>
            <p:cNvSpPr>
              <a:spLocks noChangeArrowheads="1"/>
            </p:cNvSpPr>
            <p:nvPr/>
          </p:nvSpPr>
          <p:spPr bwMode="auto">
            <a:xfrm>
              <a:off x="3360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42" name="AutoShape 54"/>
            <p:cNvSpPr>
              <a:spLocks noChangeArrowheads="1"/>
            </p:cNvSpPr>
            <p:nvPr/>
          </p:nvSpPr>
          <p:spPr bwMode="auto">
            <a:xfrm>
              <a:off x="3360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43" name="AutoShape 55"/>
            <p:cNvSpPr>
              <a:spLocks noChangeArrowheads="1"/>
            </p:cNvSpPr>
            <p:nvPr/>
          </p:nvSpPr>
          <p:spPr bwMode="auto">
            <a:xfrm>
              <a:off x="3936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44" name="AutoShape 56"/>
            <p:cNvSpPr>
              <a:spLocks noChangeArrowheads="1"/>
            </p:cNvSpPr>
            <p:nvPr/>
          </p:nvSpPr>
          <p:spPr bwMode="auto">
            <a:xfrm>
              <a:off x="3936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45" name="Line 57"/>
            <p:cNvSpPr>
              <a:spLocks noChangeShapeType="1"/>
            </p:cNvSpPr>
            <p:nvPr/>
          </p:nvSpPr>
          <p:spPr bwMode="auto">
            <a:xfrm>
              <a:off x="4512" y="211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we reasoning the timing in doing digital circuit design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pre-layout simulation result</a:t>
            </a:r>
          </a:p>
        </p:txBody>
      </p:sp>
      <p:pic>
        <p:nvPicPr>
          <p:cNvPr id="35844" name="Picture 4" descr="circuit_diff_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21447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3429000" y="2514600"/>
            <a:ext cx="4191000" cy="3810000"/>
            <a:chOff x="2160" y="1584"/>
            <a:chExt cx="2640" cy="2400"/>
          </a:xfrm>
        </p:grpSpPr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>
              <a:off x="3744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4368" y="158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2496" y="1920"/>
              <a:ext cx="576" cy="192"/>
              <a:chOff x="2064" y="2160"/>
              <a:chExt cx="576" cy="192"/>
            </a:xfrm>
          </p:grpSpPr>
          <p:sp>
            <p:nvSpPr>
              <p:cNvPr id="35883" name="Line 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4" name="Line 1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5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6" name="Line 1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50" name="Group 13"/>
            <p:cNvGrpSpPr>
              <a:grpSpLocks/>
            </p:cNvGrpSpPr>
            <p:nvPr/>
          </p:nvGrpSpPr>
          <p:grpSpPr bwMode="auto">
            <a:xfrm>
              <a:off x="3072" y="1920"/>
              <a:ext cx="576" cy="192"/>
              <a:chOff x="2064" y="2160"/>
              <a:chExt cx="576" cy="192"/>
            </a:xfrm>
          </p:grpSpPr>
          <p:sp>
            <p:nvSpPr>
              <p:cNvPr id="35879" name="Line 1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0" name="Line 1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1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2" name="Line 1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51" name="Group 18"/>
            <p:cNvGrpSpPr>
              <a:grpSpLocks/>
            </p:cNvGrpSpPr>
            <p:nvPr/>
          </p:nvGrpSpPr>
          <p:grpSpPr bwMode="auto">
            <a:xfrm>
              <a:off x="3648" y="1920"/>
              <a:ext cx="576" cy="192"/>
              <a:chOff x="2064" y="2160"/>
              <a:chExt cx="576" cy="192"/>
            </a:xfrm>
          </p:grpSpPr>
          <p:sp>
            <p:nvSpPr>
              <p:cNvPr id="35875" name="Line 1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6" name="Line 2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7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8" name="Line 2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52" name="Group 23"/>
            <p:cNvGrpSpPr>
              <a:grpSpLocks/>
            </p:cNvGrpSpPr>
            <p:nvPr/>
          </p:nvGrpSpPr>
          <p:grpSpPr bwMode="auto">
            <a:xfrm>
              <a:off x="4224" y="1920"/>
              <a:ext cx="576" cy="192"/>
              <a:chOff x="2064" y="2160"/>
              <a:chExt cx="576" cy="192"/>
            </a:xfrm>
          </p:grpSpPr>
          <p:sp>
            <p:nvSpPr>
              <p:cNvPr id="35871" name="Line 2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2" name="Line 2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3" name="Line 2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4" name="Line 2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53" name="Text Box 28"/>
            <p:cNvSpPr txBox="1">
              <a:spLocks noChangeArrowheads="1"/>
            </p:cNvSpPr>
            <p:nvPr/>
          </p:nvSpPr>
          <p:spPr bwMode="auto">
            <a:xfrm>
              <a:off x="2160" y="225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in1</a:t>
              </a:r>
            </a:p>
          </p:txBody>
        </p:sp>
        <p:sp>
          <p:nvSpPr>
            <p:cNvPr id="35854" name="Text Box 29"/>
            <p:cNvSpPr txBox="1">
              <a:spLocks noChangeArrowheads="1"/>
            </p:cNvSpPr>
            <p:nvPr/>
          </p:nvSpPr>
          <p:spPr bwMode="auto">
            <a:xfrm>
              <a:off x="2160" y="264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in2</a:t>
              </a:r>
            </a:p>
          </p:txBody>
        </p:sp>
        <p:sp>
          <p:nvSpPr>
            <p:cNvPr id="35855" name="AutoShape 30"/>
            <p:cNvSpPr>
              <a:spLocks noChangeArrowheads="1"/>
            </p:cNvSpPr>
            <p:nvPr/>
          </p:nvSpPr>
          <p:spPr bwMode="auto">
            <a:xfrm>
              <a:off x="2784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5856" name="AutoShape 31"/>
            <p:cNvSpPr>
              <a:spLocks noChangeArrowheads="1"/>
            </p:cNvSpPr>
            <p:nvPr/>
          </p:nvSpPr>
          <p:spPr bwMode="auto">
            <a:xfrm>
              <a:off x="2784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5857" name="Text Box 32"/>
            <p:cNvSpPr txBox="1">
              <a:spLocks noChangeArrowheads="1"/>
            </p:cNvSpPr>
            <p:nvPr/>
          </p:nvSpPr>
          <p:spPr bwMode="auto">
            <a:xfrm>
              <a:off x="2208" y="3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5858" name="Text Box 33"/>
            <p:cNvSpPr txBox="1">
              <a:spLocks noChangeArrowheads="1"/>
            </p:cNvSpPr>
            <p:nvPr/>
          </p:nvSpPr>
          <p:spPr bwMode="auto">
            <a:xfrm>
              <a:off x="2208" y="33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5859" name="Text Box 34"/>
            <p:cNvSpPr txBox="1">
              <a:spLocks noChangeArrowheads="1"/>
            </p:cNvSpPr>
            <p:nvPr/>
          </p:nvSpPr>
          <p:spPr bwMode="auto">
            <a:xfrm>
              <a:off x="2208" y="36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5860" name="Line 35"/>
            <p:cNvSpPr>
              <a:spLocks noChangeShapeType="1"/>
            </p:cNvSpPr>
            <p:nvPr/>
          </p:nvSpPr>
          <p:spPr bwMode="auto">
            <a:xfrm>
              <a:off x="3360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Line 36"/>
            <p:cNvSpPr>
              <a:spLocks noChangeShapeType="1"/>
            </p:cNvSpPr>
            <p:nvPr/>
          </p:nvSpPr>
          <p:spPr bwMode="auto">
            <a:xfrm>
              <a:off x="3936" y="20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2" name="Line 37"/>
            <p:cNvSpPr>
              <a:spLocks noChangeShapeType="1"/>
            </p:cNvSpPr>
            <p:nvPr/>
          </p:nvSpPr>
          <p:spPr bwMode="auto">
            <a:xfrm>
              <a:off x="2784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3" name="AutoShape 38"/>
            <p:cNvSpPr>
              <a:spLocks noChangeArrowheads="1"/>
            </p:cNvSpPr>
            <p:nvPr/>
          </p:nvSpPr>
          <p:spPr bwMode="auto">
            <a:xfrm>
              <a:off x="3360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5864" name="AutoShape 39"/>
            <p:cNvSpPr>
              <a:spLocks noChangeArrowheads="1"/>
            </p:cNvSpPr>
            <p:nvPr/>
          </p:nvSpPr>
          <p:spPr bwMode="auto">
            <a:xfrm>
              <a:off x="3360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5865" name="AutoShape 40"/>
            <p:cNvSpPr>
              <a:spLocks noChangeArrowheads="1"/>
            </p:cNvSpPr>
            <p:nvPr/>
          </p:nvSpPr>
          <p:spPr bwMode="auto">
            <a:xfrm>
              <a:off x="3360" y="3648"/>
              <a:ext cx="115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5866" name="AutoShape 41"/>
            <p:cNvSpPr>
              <a:spLocks noChangeArrowheads="1"/>
            </p:cNvSpPr>
            <p:nvPr/>
          </p:nvSpPr>
          <p:spPr bwMode="auto">
            <a:xfrm>
              <a:off x="3360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867" name="AutoShape 42"/>
            <p:cNvSpPr>
              <a:spLocks noChangeArrowheads="1"/>
            </p:cNvSpPr>
            <p:nvPr/>
          </p:nvSpPr>
          <p:spPr bwMode="auto">
            <a:xfrm>
              <a:off x="3360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868" name="AutoShape 43"/>
            <p:cNvSpPr>
              <a:spLocks noChangeArrowheads="1"/>
            </p:cNvSpPr>
            <p:nvPr/>
          </p:nvSpPr>
          <p:spPr bwMode="auto">
            <a:xfrm>
              <a:off x="3936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869" name="AutoShape 44"/>
            <p:cNvSpPr>
              <a:spLocks noChangeArrowheads="1"/>
            </p:cNvSpPr>
            <p:nvPr/>
          </p:nvSpPr>
          <p:spPr bwMode="auto">
            <a:xfrm>
              <a:off x="3936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870" name="Line 45"/>
            <p:cNvSpPr>
              <a:spLocks noChangeShapeType="1"/>
            </p:cNvSpPr>
            <p:nvPr/>
          </p:nvSpPr>
          <p:spPr bwMode="auto">
            <a:xfrm>
              <a:off x="4512" y="211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846" name="AutoShape 46"/>
          <p:cNvSpPr>
            <a:spLocks noChangeArrowheads="1"/>
          </p:cNvSpPr>
          <p:nvPr/>
        </p:nvSpPr>
        <p:spPr bwMode="auto">
          <a:xfrm>
            <a:off x="6553200" y="3200400"/>
            <a:ext cx="2057400" cy="838200"/>
          </a:xfrm>
          <a:prstGeom prst="wedgeRoundRectCallout">
            <a:avLst>
              <a:gd name="adj1" fmla="val -86111"/>
              <a:gd name="adj2" fmla="val 6250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signal changes alias to clock edges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2819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cell-based design flow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"/>
            <a:ext cx="57023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we reasoning the timing in doing digital circuit design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pre-layout simulation result</a:t>
            </a:r>
          </a:p>
        </p:txBody>
      </p:sp>
      <p:pic>
        <p:nvPicPr>
          <p:cNvPr id="36868" name="Picture 4" descr="circuit_diff_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21447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3429000" y="2514600"/>
            <a:ext cx="4191000" cy="3810000"/>
            <a:chOff x="2160" y="1584"/>
            <a:chExt cx="2640" cy="2400"/>
          </a:xfrm>
        </p:grpSpPr>
        <p:sp>
          <p:nvSpPr>
            <p:cNvPr id="36871" name="Line 6"/>
            <p:cNvSpPr>
              <a:spLocks noChangeShapeType="1"/>
            </p:cNvSpPr>
            <p:nvPr/>
          </p:nvSpPr>
          <p:spPr bwMode="auto">
            <a:xfrm>
              <a:off x="3744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4368" y="158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  <p:grpSp>
          <p:nvGrpSpPr>
            <p:cNvPr id="36873" name="Group 8"/>
            <p:cNvGrpSpPr>
              <a:grpSpLocks/>
            </p:cNvGrpSpPr>
            <p:nvPr/>
          </p:nvGrpSpPr>
          <p:grpSpPr bwMode="auto">
            <a:xfrm>
              <a:off x="2496" y="1920"/>
              <a:ext cx="576" cy="192"/>
              <a:chOff x="2064" y="2160"/>
              <a:chExt cx="576" cy="192"/>
            </a:xfrm>
          </p:grpSpPr>
          <p:sp>
            <p:nvSpPr>
              <p:cNvPr id="36907" name="Line 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8" name="Line 1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9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10" name="Line 1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874" name="Group 13"/>
            <p:cNvGrpSpPr>
              <a:grpSpLocks/>
            </p:cNvGrpSpPr>
            <p:nvPr/>
          </p:nvGrpSpPr>
          <p:grpSpPr bwMode="auto">
            <a:xfrm>
              <a:off x="3072" y="1920"/>
              <a:ext cx="576" cy="192"/>
              <a:chOff x="2064" y="2160"/>
              <a:chExt cx="576" cy="192"/>
            </a:xfrm>
          </p:grpSpPr>
          <p:sp>
            <p:nvSpPr>
              <p:cNvPr id="36903" name="Line 1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4" name="Line 1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5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6" name="Line 1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875" name="Group 18"/>
            <p:cNvGrpSpPr>
              <a:grpSpLocks/>
            </p:cNvGrpSpPr>
            <p:nvPr/>
          </p:nvGrpSpPr>
          <p:grpSpPr bwMode="auto">
            <a:xfrm>
              <a:off x="3648" y="1920"/>
              <a:ext cx="576" cy="192"/>
              <a:chOff x="2064" y="2160"/>
              <a:chExt cx="576" cy="192"/>
            </a:xfrm>
          </p:grpSpPr>
          <p:sp>
            <p:nvSpPr>
              <p:cNvPr id="36899" name="Line 1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0" name="Line 2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1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2" name="Line 2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876" name="Group 23"/>
            <p:cNvGrpSpPr>
              <a:grpSpLocks/>
            </p:cNvGrpSpPr>
            <p:nvPr/>
          </p:nvGrpSpPr>
          <p:grpSpPr bwMode="auto">
            <a:xfrm>
              <a:off x="4224" y="1920"/>
              <a:ext cx="576" cy="192"/>
              <a:chOff x="2064" y="2160"/>
              <a:chExt cx="576" cy="192"/>
            </a:xfrm>
          </p:grpSpPr>
          <p:sp>
            <p:nvSpPr>
              <p:cNvPr id="36895" name="Line 2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96" name="Line 2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97" name="Line 2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98" name="Line 2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6877" name="Text Box 28"/>
            <p:cNvSpPr txBox="1">
              <a:spLocks noChangeArrowheads="1"/>
            </p:cNvSpPr>
            <p:nvPr/>
          </p:nvSpPr>
          <p:spPr bwMode="auto">
            <a:xfrm>
              <a:off x="2160" y="225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in1</a:t>
              </a:r>
            </a:p>
          </p:txBody>
        </p:sp>
        <p:sp>
          <p:nvSpPr>
            <p:cNvPr id="36878" name="Text Box 29"/>
            <p:cNvSpPr txBox="1">
              <a:spLocks noChangeArrowheads="1"/>
            </p:cNvSpPr>
            <p:nvPr/>
          </p:nvSpPr>
          <p:spPr bwMode="auto">
            <a:xfrm>
              <a:off x="2160" y="264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in2</a:t>
              </a:r>
            </a:p>
          </p:txBody>
        </p:sp>
        <p:sp>
          <p:nvSpPr>
            <p:cNvPr id="36879" name="AutoShape 30"/>
            <p:cNvSpPr>
              <a:spLocks noChangeArrowheads="1"/>
            </p:cNvSpPr>
            <p:nvPr/>
          </p:nvSpPr>
          <p:spPr bwMode="auto">
            <a:xfrm>
              <a:off x="2784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6880" name="AutoShape 31"/>
            <p:cNvSpPr>
              <a:spLocks noChangeArrowheads="1"/>
            </p:cNvSpPr>
            <p:nvPr/>
          </p:nvSpPr>
          <p:spPr bwMode="auto">
            <a:xfrm>
              <a:off x="2784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6881" name="Text Box 32"/>
            <p:cNvSpPr txBox="1">
              <a:spLocks noChangeArrowheads="1"/>
            </p:cNvSpPr>
            <p:nvPr/>
          </p:nvSpPr>
          <p:spPr bwMode="auto">
            <a:xfrm>
              <a:off x="2208" y="3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6882" name="Text Box 33"/>
            <p:cNvSpPr txBox="1">
              <a:spLocks noChangeArrowheads="1"/>
            </p:cNvSpPr>
            <p:nvPr/>
          </p:nvSpPr>
          <p:spPr bwMode="auto">
            <a:xfrm>
              <a:off x="2208" y="33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6883" name="Text Box 34"/>
            <p:cNvSpPr txBox="1">
              <a:spLocks noChangeArrowheads="1"/>
            </p:cNvSpPr>
            <p:nvPr/>
          </p:nvSpPr>
          <p:spPr bwMode="auto">
            <a:xfrm>
              <a:off x="2208" y="36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6884" name="Line 35"/>
            <p:cNvSpPr>
              <a:spLocks noChangeShapeType="1"/>
            </p:cNvSpPr>
            <p:nvPr/>
          </p:nvSpPr>
          <p:spPr bwMode="auto">
            <a:xfrm>
              <a:off x="3360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5" name="Line 36"/>
            <p:cNvSpPr>
              <a:spLocks noChangeShapeType="1"/>
            </p:cNvSpPr>
            <p:nvPr/>
          </p:nvSpPr>
          <p:spPr bwMode="auto">
            <a:xfrm>
              <a:off x="3936" y="20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6" name="Line 37"/>
            <p:cNvSpPr>
              <a:spLocks noChangeShapeType="1"/>
            </p:cNvSpPr>
            <p:nvPr/>
          </p:nvSpPr>
          <p:spPr bwMode="auto">
            <a:xfrm>
              <a:off x="2784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7" name="AutoShape 38"/>
            <p:cNvSpPr>
              <a:spLocks noChangeArrowheads="1"/>
            </p:cNvSpPr>
            <p:nvPr/>
          </p:nvSpPr>
          <p:spPr bwMode="auto">
            <a:xfrm>
              <a:off x="3360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6888" name="AutoShape 39"/>
            <p:cNvSpPr>
              <a:spLocks noChangeArrowheads="1"/>
            </p:cNvSpPr>
            <p:nvPr/>
          </p:nvSpPr>
          <p:spPr bwMode="auto">
            <a:xfrm>
              <a:off x="3360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6889" name="AutoShape 40"/>
            <p:cNvSpPr>
              <a:spLocks noChangeArrowheads="1"/>
            </p:cNvSpPr>
            <p:nvPr/>
          </p:nvSpPr>
          <p:spPr bwMode="auto">
            <a:xfrm>
              <a:off x="3360" y="3648"/>
              <a:ext cx="115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6890" name="AutoShape 41"/>
            <p:cNvSpPr>
              <a:spLocks noChangeArrowheads="1"/>
            </p:cNvSpPr>
            <p:nvPr/>
          </p:nvSpPr>
          <p:spPr bwMode="auto">
            <a:xfrm>
              <a:off x="3360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891" name="AutoShape 42"/>
            <p:cNvSpPr>
              <a:spLocks noChangeArrowheads="1"/>
            </p:cNvSpPr>
            <p:nvPr/>
          </p:nvSpPr>
          <p:spPr bwMode="auto">
            <a:xfrm>
              <a:off x="3360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892" name="AutoShape 43"/>
            <p:cNvSpPr>
              <a:spLocks noChangeArrowheads="1"/>
            </p:cNvSpPr>
            <p:nvPr/>
          </p:nvSpPr>
          <p:spPr bwMode="auto">
            <a:xfrm>
              <a:off x="3936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893" name="AutoShape 44"/>
            <p:cNvSpPr>
              <a:spLocks noChangeArrowheads="1"/>
            </p:cNvSpPr>
            <p:nvPr/>
          </p:nvSpPr>
          <p:spPr bwMode="auto">
            <a:xfrm>
              <a:off x="3936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894" name="Line 45"/>
            <p:cNvSpPr>
              <a:spLocks noChangeShapeType="1"/>
            </p:cNvSpPr>
            <p:nvPr/>
          </p:nvSpPr>
          <p:spPr bwMode="auto">
            <a:xfrm>
              <a:off x="4512" y="211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870" name="AutoShape 46"/>
          <p:cNvSpPr>
            <a:spLocks noChangeArrowheads="1"/>
          </p:cNvSpPr>
          <p:nvPr/>
        </p:nvSpPr>
        <p:spPr bwMode="auto">
          <a:xfrm>
            <a:off x="6553200" y="4419600"/>
            <a:ext cx="2362200" cy="838200"/>
          </a:xfrm>
          <a:prstGeom prst="wedgeRoundRectCallout">
            <a:avLst>
              <a:gd name="adj1" fmla="val -52421"/>
              <a:gd name="adj2" fmla="val 11136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no signal glitches in cycle-based reasoning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will happen in the real-world?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post-layout simulation result</a:t>
            </a:r>
          </a:p>
        </p:txBody>
      </p:sp>
      <p:pic>
        <p:nvPicPr>
          <p:cNvPr id="37892" name="Picture 4" descr="circuit_diff_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21447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3" name="Group 58"/>
          <p:cNvGrpSpPr>
            <a:grpSpLocks/>
          </p:cNvGrpSpPr>
          <p:nvPr/>
        </p:nvGrpSpPr>
        <p:grpSpPr bwMode="auto">
          <a:xfrm>
            <a:off x="3429000" y="2514600"/>
            <a:ext cx="4191000" cy="3810000"/>
            <a:chOff x="2160" y="1584"/>
            <a:chExt cx="2640" cy="2400"/>
          </a:xfrm>
        </p:grpSpPr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3744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4368" y="158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>
              <a:off x="2496" y="1920"/>
              <a:ext cx="576" cy="192"/>
              <a:chOff x="2064" y="2160"/>
              <a:chExt cx="576" cy="192"/>
            </a:xfrm>
          </p:grpSpPr>
          <p:sp>
            <p:nvSpPr>
              <p:cNvPr id="37936" name="Line 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7" name="Line 1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8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9" name="Line 1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7" name="Group 13"/>
            <p:cNvGrpSpPr>
              <a:grpSpLocks/>
            </p:cNvGrpSpPr>
            <p:nvPr/>
          </p:nvGrpSpPr>
          <p:grpSpPr bwMode="auto">
            <a:xfrm>
              <a:off x="3072" y="1920"/>
              <a:ext cx="576" cy="192"/>
              <a:chOff x="2064" y="2160"/>
              <a:chExt cx="576" cy="192"/>
            </a:xfrm>
          </p:grpSpPr>
          <p:sp>
            <p:nvSpPr>
              <p:cNvPr id="37932" name="Line 1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3" name="Line 1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4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5" name="Line 1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8" name="Group 18"/>
            <p:cNvGrpSpPr>
              <a:grpSpLocks/>
            </p:cNvGrpSpPr>
            <p:nvPr/>
          </p:nvGrpSpPr>
          <p:grpSpPr bwMode="auto">
            <a:xfrm>
              <a:off x="3648" y="1920"/>
              <a:ext cx="576" cy="192"/>
              <a:chOff x="2064" y="2160"/>
              <a:chExt cx="576" cy="192"/>
            </a:xfrm>
          </p:grpSpPr>
          <p:sp>
            <p:nvSpPr>
              <p:cNvPr id="37928" name="Line 1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9" name="Line 2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0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1" name="Line 2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9" name="Group 23"/>
            <p:cNvGrpSpPr>
              <a:grpSpLocks/>
            </p:cNvGrpSpPr>
            <p:nvPr/>
          </p:nvGrpSpPr>
          <p:grpSpPr bwMode="auto">
            <a:xfrm>
              <a:off x="4224" y="1920"/>
              <a:ext cx="576" cy="192"/>
              <a:chOff x="2064" y="2160"/>
              <a:chExt cx="576" cy="192"/>
            </a:xfrm>
          </p:grpSpPr>
          <p:sp>
            <p:nvSpPr>
              <p:cNvPr id="37924" name="Line 2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5" name="Line 2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6" name="Line 2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7" name="Line 2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7900" name="Text Box 28"/>
            <p:cNvSpPr txBox="1">
              <a:spLocks noChangeArrowheads="1"/>
            </p:cNvSpPr>
            <p:nvPr/>
          </p:nvSpPr>
          <p:spPr bwMode="auto">
            <a:xfrm>
              <a:off x="2160" y="225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in1</a:t>
              </a:r>
            </a:p>
          </p:txBody>
        </p:sp>
        <p:sp>
          <p:nvSpPr>
            <p:cNvPr id="37901" name="Text Box 29"/>
            <p:cNvSpPr txBox="1">
              <a:spLocks noChangeArrowheads="1"/>
            </p:cNvSpPr>
            <p:nvPr/>
          </p:nvSpPr>
          <p:spPr bwMode="auto">
            <a:xfrm>
              <a:off x="2160" y="264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in2</a:t>
              </a:r>
            </a:p>
          </p:txBody>
        </p:sp>
        <p:sp>
          <p:nvSpPr>
            <p:cNvPr id="37902" name="AutoShape 30"/>
            <p:cNvSpPr>
              <a:spLocks noChangeArrowheads="1"/>
            </p:cNvSpPr>
            <p:nvPr/>
          </p:nvSpPr>
          <p:spPr bwMode="auto">
            <a:xfrm>
              <a:off x="2784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7903" name="AutoShape 31"/>
            <p:cNvSpPr>
              <a:spLocks noChangeArrowheads="1"/>
            </p:cNvSpPr>
            <p:nvPr/>
          </p:nvSpPr>
          <p:spPr bwMode="auto">
            <a:xfrm>
              <a:off x="2784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7904" name="Text Box 32"/>
            <p:cNvSpPr txBox="1">
              <a:spLocks noChangeArrowheads="1"/>
            </p:cNvSpPr>
            <p:nvPr/>
          </p:nvSpPr>
          <p:spPr bwMode="auto">
            <a:xfrm>
              <a:off x="2208" y="3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7905" name="Text Box 33"/>
            <p:cNvSpPr txBox="1">
              <a:spLocks noChangeArrowheads="1"/>
            </p:cNvSpPr>
            <p:nvPr/>
          </p:nvSpPr>
          <p:spPr bwMode="auto">
            <a:xfrm>
              <a:off x="2208" y="33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7906" name="Text Box 34"/>
            <p:cNvSpPr txBox="1">
              <a:spLocks noChangeArrowheads="1"/>
            </p:cNvSpPr>
            <p:nvPr/>
          </p:nvSpPr>
          <p:spPr bwMode="auto">
            <a:xfrm>
              <a:off x="2208" y="36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7907" name="Line 35"/>
            <p:cNvSpPr>
              <a:spLocks noChangeShapeType="1"/>
            </p:cNvSpPr>
            <p:nvPr/>
          </p:nvSpPr>
          <p:spPr bwMode="auto">
            <a:xfrm>
              <a:off x="3360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8" name="Line 36"/>
            <p:cNvSpPr>
              <a:spLocks noChangeShapeType="1"/>
            </p:cNvSpPr>
            <p:nvPr/>
          </p:nvSpPr>
          <p:spPr bwMode="auto">
            <a:xfrm>
              <a:off x="3936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9" name="Line 37"/>
            <p:cNvSpPr>
              <a:spLocks noChangeShapeType="1"/>
            </p:cNvSpPr>
            <p:nvPr/>
          </p:nvSpPr>
          <p:spPr bwMode="auto">
            <a:xfrm>
              <a:off x="2784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0" name="AutoShape 41"/>
            <p:cNvSpPr>
              <a:spLocks noChangeArrowheads="1"/>
            </p:cNvSpPr>
            <p:nvPr/>
          </p:nvSpPr>
          <p:spPr bwMode="auto">
            <a:xfrm>
              <a:off x="3360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11" name="AutoShape 42"/>
            <p:cNvSpPr>
              <a:spLocks noChangeArrowheads="1"/>
            </p:cNvSpPr>
            <p:nvPr/>
          </p:nvSpPr>
          <p:spPr bwMode="auto">
            <a:xfrm>
              <a:off x="3360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12" name="Line 45"/>
            <p:cNvSpPr>
              <a:spLocks noChangeShapeType="1"/>
            </p:cNvSpPr>
            <p:nvPr/>
          </p:nvSpPr>
          <p:spPr bwMode="auto">
            <a:xfrm>
              <a:off x="4512" y="211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3" name="Line 47"/>
            <p:cNvSpPr>
              <a:spLocks noChangeShapeType="1"/>
            </p:cNvSpPr>
            <p:nvPr/>
          </p:nvSpPr>
          <p:spPr bwMode="auto">
            <a:xfrm>
              <a:off x="3360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4" name="Line 48"/>
            <p:cNvSpPr>
              <a:spLocks noChangeShapeType="1"/>
            </p:cNvSpPr>
            <p:nvPr/>
          </p:nvSpPr>
          <p:spPr bwMode="auto">
            <a:xfrm flipV="1">
              <a:off x="3984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5" name="Line 49"/>
            <p:cNvSpPr>
              <a:spLocks noChangeShapeType="1"/>
            </p:cNvSpPr>
            <p:nvPr/>
          </p:nvSpPr>
          <p:spPr bwMode="auto">
            <a:xfrm>
              <a:off x="4032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6" name="Line 50"/>
            <p:cNvSpPr>
              <a:spLocks noChangeShapeType="1"/>
            </p:cNvSpPr>
            <p:nvPr/>
          </p:nvSpPr>
          <p:spPr bwMode="auto">
            <a:xfrm>
              <a:off x="3360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7" name="Line 51"/>
            <p:cNvSpPr>
              <a:spLocks noChangeShapeType="1"/>
            </p:cNvSpPr>
            <p:nvPr/>
          </p:nvSpPr>
          <p:spPr bwMode="auto">
            <a:xfrm flipV="1">
              <a:off x="4224" y="326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8" name="Line 52"/>
            <p:cNvSpPr>
              <a:spLocks noChangeShapeType="1"/>
            </p:cNvSpPr>
            <p:nvPr/>
          </p:nvSpPr>
          <p:spPr bwMode="auto">
            <a:xfrm>
              <a:off x="4272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9" name="Line 53"/>
            <p:cNvSpPr>
              <a:spLocks noChangeShapeType="1"/>
            </p:cNvSpPr>
            <p:nvPr/>
          </p:nvSpPr>
          <p:spPr bwMode="auto">
            <a:xfrm>
              <a:off x="3360" y="38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0" name="Line 54"/>
            <p:cNvSpPr>
              <a:spLocks noChangeShapeType="1"/>
            </p:cNvSpPr>
            <p:nvPr/>
          </p:nvSpPr>
          <p:spPr bwMode="auto">
            <a:xfrm flipV="1">
              <a:off x="4032" y="364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1" name="Line 55"/>
            <p:cNvSpPr>
              <a:spLocks noChangeShapeType="1"/>
            </p:cNvSpPr>
            <p:nvPr/>
          </p:nvSpPr>
          <p:spPr bwMode="auto">
            <a:xfrm>
              <a:off x="4080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2" name="Line 56"/>
            <p:cNvSpPr>
              <a:spLocks noChangeShapeType="1"/>
            </p:cNvSpPr>
            <p:nvPr/>
          </p:nvSpPr>
          <p:spPr bwMode="auto">
            <a:xfrm>
              <a:off x="4272" y="364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3" name="Line 57"/>
            <p:cNvSpPr>
              <a:spLocks noChangeShapeType="1"/>
            </p:cNvSpPr>
            <p:nvPr/>
          </p:nvSpPr>
          <p:spPr bwMode="auto">
            <a:xfrm>
              <a:off x="4320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will happen in the real-world?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post-layout simulation result</a:t>
            </a:r>
          </a:p>
        </p:txBody>
      </p:sp>
      <p:pic>
        <p:nvPicPr>
          <p:cNvPr id="38916" name="Picture 4" descr="circuit_diff_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21447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3429000" y="2514600"/>
            <a:ext cx="4191000" cy="3810000"/>
            <a:chOff x="2160" y="1584"/>
            <a:chExt cx="2640" cy="2400"/>
          </a:xfrm>
        </p:grpSpPr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3744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3" name="Text Box 7"/>
            <p:cNvSpPr txBox="1">
              <a:spLocks noChangeArrowheads="1"/>
            </p:cNvSpPr>
            <p:nvPr/>
          </p:nvSpPr>
          <p:spPr bwMode="auto">
            <a:xfrm>
              <a:off x="4368" y="158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  <p:grpSp>
          <p:nvGrpSpPr>
            <p:cNvPr id="38924" name="Group 8"/>
            <p:cNvGrpSpPr>
              <a:grpSpLocks/>
            </p:cNvGrpSpPr>
            <p:nvPr/>
          </p:nvGrpSpPr>
          <p:grpSpPr bwMode="auto">
            <a:xfrm>
              <a:off x="2496" y="1920"/>
              <a:ext cx="576" cy="192"/>
              <a:chOff x="2064" y="2160"/>
              <a:chExt cx="576" cy="192"/>
            </a:xfrm>
          </p:grpSpPr>
          <p:sp>
            <p:nvSpPr>
              <p:cNvPr id="38964" name="Line 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5" name="Line 1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6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7" name="Line 1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8925" name="Group 13"/>
            <p:cNvGrpSpPr>
              <a:grpSpLocks/>
            </p:cNvGrpSpPr>
            <p:nvPr/>
          </p:nvGrpSpPr>
          <p:grpSpPr bwMode="auto">
            <a:xfrm>
              <a:off x="3072" y="1920"/>
              <a:ext cx="576" cy="192"/>
              <a:chOff x="2064" y="2160"/>
              <a:chExt cx="576" cy="192"/>
            </a:xfrm>
          </p:grpSpPr>
          <p:sp>
            <p:nvSpPr>
              <p:cNvPr id="38960" name="Line 1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1" name="Line 1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2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3" name="Line 1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8926" name="Group 18"/>
            <p:cNvGrpSpPr>
              <a:grpSpLocks/>
            </p:cNvGrpSpPr>
            <p:nvPr/>
          </p:nvGrpSpPr>
          <p:grpSpPr bwMode="auto">
            <a:xfrm>
              <a:off x="3648" y="1920"/>
              <a:ext cx="576" cy="192"/>
              <a:chOff x="2064" y="2160"/>
              <a:chExt cx="576" cy="192"/>
            </a:xfrm>
          </p:grpSpPr>
          <p:sp>
            <p:nvSpPr>
              <p:cNvPr id="38956" name="Line 1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7" name="Line 2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8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9" name="Line 2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8927" name="Group 23"/>
            <p:cNvGrpSpPr>
              <a:grpSpLocks/>
            </p:cNvGrpSpPr>
            <p:nvPr/>
          </p:nvGrpSpPr>
          <p:grpSpPr bwMode="auto">
            <a:xfrm>
              <a:off x="4224" y="1920"/>
              <a:ext cx="576" cy="192"/>
              <a:chOff x="2064" y="2160"/>
              <a:chExt cx="576" cy="192"/>
            </a:xfrm>
          </p:grpSpPr>
          <p:sp>
            <p:nvSpPr>
              <p:cNvPr id="38952" name="Line 2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3" name="Line 2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4" name="Line 2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5" name="Line 2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8928" name="Text Box 28"/>
            <p:cNvSpPr txBox="1">
              <a:spLocks noChangeArrowheads="1"/>
            </p:cNvSpPr>
            <p:nvPr/>
          </p:nvSpPr>
          <p:spPr bwMode="auto">
            <a:xfrm>
              <a:off x="2160" y="225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in1</a:t>
              </a:r>
            </a:p>
          </p:txBody>
        </p:sp>
        <p:sp>
          <p:nvSpPr>
            <p:cNvPr id="38929" name="Text Box 29"/>
            <p:cNvSpPr txBox="1">
              <a:spLocks noChangeArrowheads="1"/>
            </p:cNvSpPr>
            <p:nvPr/>
          </p:nvSpPr>
          <p:spPr bwMode="auto">
            <a:xfrm>
              <a:off x="2160" y="264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in2</a:t>
              </a:r>
            </a:p>
          </p:txBody>
        </p:sp>
        <p:sp>
          <p:nvSpPr>
            <p:cNvPr id="38930" name="AutoShape 30"/>
            <p:cNvSpPr>
              <a:spLocks noChangeArrowheads="1"/>
            </p:cNvSpPr>
            <p:nvPr/>
          </p:nvSpPr>
          <p:spPr bwMode="auto">
            <a:xfrm>
              <a:off x="2784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8931" name="AutoShape 31"/>
            <p:cNvSpPr>
              <a:spLocks noChangeArrowheads="1"/>
            </p:cNvSpPr>
            <p:nvPr/>
          </p:nvSpPr>
          <p:spPr bwMode="auto">
            <a:xfrm>
              <a:off x="2784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8932" name="Text Box 32"/>
            <p:cNvSpPr txBox="1">
              <a:spLocks noChangeArrowheads="1"/>
            </p:cNvSpPr>
            <p:nvPr/>
          </p:nvSpPr>
          <p:spPr bwMode="auto">
            <a:xfrm>
              <a:off x="2208" y="3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8933" name="Text Box 33"/>
            <p:cNvSpPr txBox="1">
              <a:spLocks noChangeArrowheads="1"/>
            </p:cNvSpPr>
            <p:nvPr/>
          </p:nvSpPr>
          <p:spPr bwMode="auto">
            <a:xfrm>
              <a:off x="2208" y="33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8934" name="Text Box 34"/>
            <p:cNvSpPr txBox="1">
              <a:spLocks noChangeArrowheads="1"/>
            </p:cNvSpPr>
            <p:nvPr/>
          </p:nvSpPr>
          <p:spPr bwMode="auto">
            <a:xfrm>
              <a:off x="2208" y="36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8935" name="Line 35"/>
            <p:cNvSpPr>
              <a:spLocks noChangeShapeType="1"/>
            </p:cNvSpPr>
            <p:nvPr/>
          </p:nvSpPr>
          <p:spPr bwMode="auto">
            <a:xfrm>
              <a:off x="3360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6" name="Line 36"/>
            <p:cNvSpPr>
              <a:spLocks noChangeShapeType="1"/>
            </p:cNvSpPr>
            <p:nvPr/>
          </p:nvSpPr>
          <p:spPr bwMode="auto">
            <a:xfrm>
              <a:off x="3936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7" name="Line 37"/>
            <p:cNvSpPr>
              <a:spLocks noChangeShapeType="1"/>
            </p:cNvSpPr>
            <p:nvPr/>
          </p:nvSpPr>
          <p:spPr bwMode="auto">
            <a:xfrm>
              <a:off x="2784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8" name="AutoShape 38"/>
            <p:cNvSpPr>
              <a:spLocks noChangeArrowheads="1"/>
            </p:cNvSpPr>
            <p:nvPr/>
          </p:nvSpPr>
          <p:spPr bwMode="auto">
            <a:xfrm>
              <a:off x="3360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39" name="AutoShape 39"/>
            <p:cNvSpPr>
              <a:spLocks noChangeArrowheads="1"/>
            </p:cNvSpPr>
            <p:nvPr/>
          </p:nvSpPr>
          <p:spPr bwMode="auto">
            <a:xfrm>
              <a:off x="3360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40" name="Line 40"/>
            <p:cNvSpPr>
              <a:spLocks noChangeShapeType="1"/>
            </p:cNvSpPr>
            <p:nvPr/>
          </p:nvSpPr>
          <p:spPr bwMode="auto">
            <a:xfrm>
              <a:off x="4512" y="211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1" name="Line 41"/>
            <p:cNvSpPr>
              <a:spLocks noChangeShapeType="1"/>
            </p:cNvSpPr>
            <p:nvPr/>
          </p:nvSpPr>
          <p:spPr bwMode="auto">
            <a:xfrm>
              <a:off x="3360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2" name="Line 42"/>
            <p:cNvSpPr>
              <a:spLocks noChangeShapeType="1"/>
            </p:cNvSpPr>
            <p:nvPr/>
          </p:nvSpPr>
          <p:spPr bwMode="auto">
            <a:xfrm flipV="1">
              <a:off x="3984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3" name="Line 43"/>
            <p:cNvSpPr>
              <a:spLocks noChangeShapeType="1"/>
            </p:cNvSpPr>
            <p:nvPr/>
          </p:nvSpPr>
          <p:spPr bwMode="auto">
            <a:xfrm>
              <a:off x="4032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4" name="Line 44"/>
            <p:cNvSpPr>
              <a:spLocks noChangeShapeType="1"/>
            </p:cNvSpPr>
            <p:nvPr/>
          </p:nvSpPr>
          <p:spPr bwMode="auto">
            <a:xfrm>
              <a:off x="3360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5" name="Line 45"/>
            <p:cNvSpPr>
              <a:spLocks noChangeShapeType="1"/>
            </p:cNvSpPr>
            <p:nvPr/>
          </p:nvSpPr>
          <p:spPr bwMode="auto">
            <a:xfrm flipV="1">
              <a:off x="4224" y="326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6" name="Line 46"/>
            <p:cNvSpPr>
              <a:spLocks noChangeShapeType="1"/>
            </p:cNvSpPr>
            <p:nvPr/>
          </p:nvSpPr>
          <p:spPr bwMode="auto">
            <a:xfrm>
              <a:off x="4272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7" name="Line 47"/>
            <p:cNvSpPr>
              <a:spLocks noChangeShapeType="1"/>
            </p:cNvSpPr>
            <p:nvPr/>
          </p:nvSpPr>
          <p:spPr bwMode="auto">
            <a:xfrm>
              <a:off x="3360" y="38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8" name="Line 48"/>
            <p:cNvSpPr>
              <a:spLocks noChangeShapeType="1"/>
            </p:cNvSpPr>
            <p:nvPr/>
          </p:nvSpPr>
          <p:spPr bwMode="auto">
            <a:xfrm flipV="1">
              <a:off x="4032" y="364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9" name="Line 49"/>
            <p:cNvSpPr>
              <a:spLocks noChangeShapeType="1"/>
            </p:cNvSpPr>
            <p:nvPr/>
          </p:nvSpPr>
          <p:spPr bwMode="auto">
            <a:xfrm>
              <a:off x="4080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50" name="Line 50"/>
            <p:cNvSpPr>
              <a:spLocks noChangeShapeType="1"/>
            </p:cNvSpPr>
            <p:nvPr/>
          </p:nvSpPr>
          <p:spPr bwMode="auto">
            <a:xfrm>
              <a:off x="4272" y="364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51" name="Line 51"/>
            <p:cNvSpPr>
              <a:spLocks noChangeShapeType="1"/>
            </p:cNvSpPr>
            <p:nvPr/>
          </p:nvSpPr>
          <p:spPr bwMode="auto">
            <a:xfrm>
              <a:off x="4320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918" name="Line 52"/>
          <p:cNvSpPr>
            <a:spLocks noChangeShapeType="1"/>
          </p:cNvSpPr>
          <p:nvPr/>
        </p:nvSpPr>
        <p:spPr bwMode="auto">
          <a:xfrm>
            <a:off x="6400800" y="4419600"/>
            <a:ext cx="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19" name="Line 53"/>
          <p:cNvSpPr>
            <a:spLocks noChangeShapeType="1"/>
          </p:cNvSpPr>
          <p:nvPr/>
        </p:nvSpPr>
        <p:spPr bwMode="auto">
          <a:xfrm>
            <a:off x="6705600" y="4419600"/>
            <a:ext cx="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0" name="Line 54"/>
          <p:cNvSpPr>
            <a:spLocks noChangeShapeType="1"/>
          </p:cNvSpPr>
          <p:nvPr/>
        </p:nvSpPr>
        <p:spPr bwMode="auto">
          <a:xfrm>
            <a:off x="6400800" y="45720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AutoShape 55"/>
          <p:cNvSpPr>
            <a:spLocks noChangeArrowheads="1"/>
          </p:cNvSpPr>
          <p:nvPr/>
        </p:nvSpPr>
        <p:spPr bwMode="auto">
          <a:xfrm>
            <a:off x="6400800" y="3048000"/>
            <a:ext cx="2362200" cy="838200"/>
          </a:xfrm>
          <a:prstGeom prst="wedgeRoundRectCallout">
            <a:avLst>
              <a:gd name="adj1" fmla="val -44153"/>
              <a:gd name="adj2" fmla="val 10454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signals may not arrive at the same time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will happen in the real-world?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post-layout simulation result</a:t>
            </a:r>
          </a:p>
        </p:txBody>
      </p:sp>
      <p:pic>
        <p:nvPicPr>
          <p:cNvPr id="39940" name="Picture 4" descr="circuit_diff_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21447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429000" y="2514600"/>
            <a:ext cx="4191000" cy="3810000"/>
            <a:chOff x="2160" y="1584"/>
            <a:chExt cx="2640" cy="2400"/>
          </a:xfrm>
        </p:grpSpPr>
        <p:sp>
          <p:nvSpPr>
            <p:cNvPr id="39947" name="Line 6"/>
            <p:cNvSpPr>
              <a:spLocks noChangeShapeType="1"/>
            </p:cNvSpPr>
            <p:nvPr/>
          </p:nvSpPr>
          <p:spPr bwMode="auto">
            <a:xfrm>
              <a:off x="3744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8" name="Text Box 7"/>
            <p:cNvSpPr txBox="1">
              <a:spLocks noChangeArrowheads="1"/>
            </p:cNvSpPr>
            <p:nvPr/>
          </p:nvSpPr>
          <p:spPr bwMode="auto">
            <a:xfrm>
              <a:off x="4368" y="158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  <p:grpSp>
          <p:nvGrpSpPr>
            <p:cNvPr id="39949" name="Group 8"/>
            <p:cNvGrpSpPr>
              <a:grpSpLocks/>
            </p:cNvGrpSpPr>
            <p:nvPr/>
          </p:nvGrpSpPr>
          <p:grpSpPr bwMode="auto">
            <a:xfrm>
              <a:off x="2496" y="1920"/>
              <a:ext cx="576" cy="192"/>
              <a:chOff x="2064" y="2160"/>
              <a:chExt cx="576" cy="192"/>
            </a:xfrm>
          </p:grpSpPr>
          <p:sp>
            <p:nvSpPr>
              <p:cNvPr id="39989" name="Line 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90" name="Line 1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91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92" name="Line 1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50" name="Group 13"/>
            <p:cNvGrpSpPr>
              <a:grpSpLocks/>
            </p:cNvGrpSpPr>
            <p:nvPr/>
          </p:nvGrpSpPr>
          <p:grpSpPr bwMode="auto">
            <a:xfrm>
              <a:off x="3072" y="1920"/>
              <a:ext cx="576" cy="192"/>
              <a:chOff x="2064" y="2160"/>
              <a:chExt cx="576" cy="192"/>
            </a:xfrm>
          </p:grpSpPr>
          <p:sp>
            <p:nvSpPr>
              <p:cNvPr id="39985" name="Line 1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6" name="Line 1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7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8" name="Line 1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51" name="Group 18"/>
            <p:cNvGrpSpPr>
              <a:grpSpLocks/>
            </p:cNvGrpSpPr>
            <p:nvPr/>
          </p:nvGrpSpPr>
          <p:grpSpPr bwMode="auto">
            <a:xfrm>
              <a:off x="3648" y="1920"/>
              <a:ext cx="576" cy="192"/>
              <a:chOff x="2064" y="2160"/>
              <a:chExt cx="576" cy="192"/>
            </a:xfrm>
          </p:grpSpPr>
          <p:sp>
            <p:nvSpPr>
              <p:cNvPr id="39981" name="Line 1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2" name="Line 2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3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4" name="Line 2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52" name="Group 23"/>
            <p:cNvGrpSpPr>
              <a:grpSpLocks/>
            </p:cNvGrpSpPr>
            <p:nvPr/>
          </p:nvGrpSpPr>
          <p:grpSpPr bwMode="auto">
            <a:xfrm>
              <a:off x="4224" y="1920"/>
              <a:ext cx="576" cy="192"/>
              <a:chOff x="2064" y="2160"/>
              <a:chExt cx="576" cy="192"/>
            </a:xfrm>
          </p:grpSpPr>
          <p:sp>
            <p:nvSpPr>
              <p:cNvPr id="39977" name="Line 2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8" name="Line 2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9" name="Line 2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0" name="Line 2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9953" name="Text Box 28"/>
            <p:cNvSpPr txBox="1">
              <a:spLocks noChangeArrowheads="1"/>
            </p:cNvSpPr>
            <p:nvPr/>
          </p:nvSpPr>
          <p:spPr bwMode="auto">
            <a:xfrm>
              <a:off x="2160" y="225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in1</a:t>
              </a:r>
            </a:p>
          </p:txBody>
        </p:sp>
        <p:sp>
          <p:nvSpPr>
            <p:cNvPr id="39954" name="Text Box 29"/>
            <p:cNvSpPr txBox="1">
              <a:spLocks noChangeArrowheads="1"/>
            </p:cNvSpPr>
            <p:nvPr/>
          </p:nvSpPr>
          <p:spPr bwMode="auto">
            <a:xfrm>
              <a:off x="2160" y="264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in2</a:t>
              </a:r>
            </a:p>
          </p:txBody>
        </p:sp>
        <p:sp>
          <p:nvSpPr>
            <p:cNvPr id="39955" name="AutoShape 30"/>
            <p:cNvSpPr>
              <a:spLocks noChangeArrowheads="1"/>
            </p:cNvSpPr>
            <p:nvPr/>
          </p:nvSpPr>
          <p:spPr bwMode="auto">
            <a:xfrm>
              <a:off x="2784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9956" name="AutoShape 31"/>
            <p:cNvSpPr>
              <a:spLocks noChangeArrowheads="1"/>
            </p:cNvSpPr>
            <p:nvPr/>
          </p:nvSpPr>
          <p:spPr bwMode="auto">
            <a:xfrm>
              <a:off x="2784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9957" name="Text Box 32"/>
            <p:cNvSpPr txBox="1">
              <a:spLocks noChangeArrowheads="1"/>
            </p:cNvSpPr>
            <p:nvPr/>
          </p:nvSpPr>
          <p:spPr bwMode="auto">
            <a:xfrm>
              <a:off x="2208" y="3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9958" name="Text Box 33"/>
            <p:cNvSpPr txBox="1">
              <a:spLocks noChangeArrowheads="1"/>
            </p:cNvSpPr>
            <p:nvPr/>
          </p:nvSpPr>
          <p:spPr bwMode="auto">
            <a:xfrm>
              <a:off x="2208" y="33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9959" name="Text Box 34"/>
            <p:cNvSpPr txBox="1">
              <a:spLocks noChangeArrowheads="1"/>
            </p:cNvSpPr>
            <p:nvPr/>
          </p:nvSpPr>
          <p:spPr bwMode="auto">
            <a:xfrm>
              <a:off x="2208" y="36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9960" name="Line 35"/>
            <p:cNvSpPr>
              <a:spLocks noChangeShapeType="1"/>
            </p:cNvSpPr>
            <p:nvPr/>
          </p:nvSpPr>
          <p:spPr bwMode="auto">
            <a:xfrm>
              <a:off x="3360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Line 36"/>
            <p:cNvSpPr>
              <a:spLocks noChangeShapeType="1"/>
            </p:cNvSpPr>
            <p:nvPr/>
          </p:nvSpPr>
          <p:spPr bwMode="auto">
            <a:xfrm>
              <a:off x="3936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37"/>
            <p:cNvSpPr>
              <a:spLocks noChangeShapeType="1"/>
            </p:cNvSpPr>
            <p:nvPr/>
          </p:nvSpPr>
          <p:spPr bwMode="auto">
            <a:xfrm>
              <a:off x="2784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3" name="AutoShape 38"/>
            <p:cNvSpPr>
              <a:spLocks noChangeArrowheads="1"/>
            </p:cNvSpPr>
            <p:nvPr/>
          </p:nvSpPr>
          <p:spPr bwMode="auto">
            <a:xfrm>
              <a:off x="3360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9964" name="AutoShape 39"/>
            <p:cNvSpPr>
              <a:spLocks noChangeArrowheads="1"/>
            </p:cNvSpPr>
            <p:nvPr/>
          </p:nvSpPr>
          <p:spPr bwMode="auto">
            <a:xfrm>
              <a:off x="3360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9965" name="Line 40"/>
            <p:cNvSpPr>
              <a:spLocks noChangeShapeType="1"/>
            </p:cNvSpPr>
            <p:nvPr/>
          </p:nvSpPr>
          <p:spPr bwMode="auto">
            <a:xfrm>
              <a:off x="4512" y="211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6" name="Line 41"/>
            <p:cNvSpPr>
              <a:spLocks noChangeShapeType="1"/>
            </p:cNvSpPr>
            <p:nvPr/>
          </p:nvSpPr>
          <p:spPr bwMode="auto">
            <a:xfrm>
              <a:off x="3360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7" name="Line 42"/>
            <p:cNvSpPr>
              <a:spLocks noChangeShapeType="1"/>
            </p:cNvSpPr>
            <p:nvPr/>
          </p:nvSpPr>
          <p:spPr bwMode="auto">
            <a:xfrm flipV="1">
              <a:off x="3984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8" name="Line 43"/>
            <p:cNvSpPr>
              <a:spLocks noChangeShapeType="1"/>
            </p:cNvSpPr>
            <p:nvPr/>
          </p:nvSpPr>
          <p:spPr bwMode="auto">
            <a:xfrm>
              <a:off x="4032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9" name="Line 44"/>
            <p:cNvSpPr>
              <a:spLocks noChangeShapeType="1"/>
            </p:cNvSpPr>
            <p:nvPr/>
          </p:nvSpPr>
          <p:spPr bwMode="auto">
            <a:xfrm>
              <a:off x="3360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0" name="Line 45"/>
            <p:cNvSpPr>
              <a:spLocks noChangeShapeType="1"/>
            </p:cNvSpPr>
            <p:nvPr/>
          </p:nvSpPr>
          <p:spPr bwMode="auto">
            <a:xfrm flipV="1">
              <a:off x="4224" y="326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1" name="Line 46"/>
            <p:cNvSpPr>
              <a:spLocks noChangeShapeType="1"/>
            </p:cNvSpPr>
            <p:nvPr/>
          </p:nvSpPr>
          <p:spPr bwMode="auto">
            <a:xfrm>
              <a:off x="4272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2" name="Line 47"/>
            <p:cNvSpPr>
              <a:spLocks noChangeShapeType="1"/>
            </p:cNvSpPr>
            <p:nvPr/>
          </p:nvSpPr>
          <p:spPr bwMode="auto">
            <a:xfrm>
              <a:off x="3360" y="38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3" name="Line 48"/>
            <p:cNvSpPr>
              <a:spLocks noChangeShapeType="1"/>
            </p:cNvSpPr>
            <p:nvPr/>
          </p:nvSpPr>
          <p:spPr bwMode="auto">
            <a:xfrm flipV="1">
              <a:off x="4032" y="364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4" name="Line 49"/>
            <p:cNvSpPr>
              <a:spLocks noChangeShapeType="1"/>
            </p:cNvSpPr>
            <p:nvPr/>
          </p:nvSpPr>
          <p:spPr bwMode="auto">
            <a:xfrm>
              <a:off x="4080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5" name="Line 50"/>
            <p:cNvSpPr>
              <a:spLocks noChangeShapeType="1"/>
            </p:cNvSpPr>
            <p:nvPr/>
          </p:nvSpPr>
          <p:spPr bwMode="auto">
            <a:xfrm>
              <a:off x="4272" y="364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6" name="Line 51"/>
            <p:cNvSpPr>
              <a:spLocks noChangeShapeType="1"/>
            </p:cNvSpPr>
            <p:nvPr/>
          </p:nvSpPr>
          <p:spPr bwMode="auto">
            <a:xfrm>
              <a:off x="4320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942" name="Line 52"/>
          <p:cNvSpPr>
            <a:spLocks noChangeShapeType="1"/>
          </p:cNvSpPr>
          <p:nvPr/>
        </p:nvSpPr>
        <p:spPr bwMode="auto">
          <a:xfrm>
            <a:off x="6400800" y="4419600"/>
            <a:ext cx="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3" name="Line 53"/>
          <p:cNvSpPr>
            <a:spLocks noChangeShapeType="1"/>
          </p:cNvSpPr>
          <p:nvPr/>
        </p:nvSpPr>
        <p:spPr bwMode="auto">
          <a:xfrm>
            <a:off x="6705600" y="4419600"/>
            <a:ext cx="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4" name="Line 54"/>
          <p:cNvSpPr>
            <a:spLocks noChangeShapeType="1"/>
          </p:cNvSpPr>
          <p:nvPr/>
        </p:nvSpPr>
        <p:spPr bwMode="auto">
          <a:xfrm>
            <a:off x="6400800" y="45720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5" name="AutoShape 55"/>
          <p:cNvSpPr>
            <a:spLocks noChangeArrowheads="1"/>
          </p:cNvSpPr>
          <p:nvPr/>
        </p:nvSpPr>
        <p:spPr bwMode="auto">
          <a:xfrm>
            <a:off x="6400800" y="3048000"/>
            <a:ext cx="2362200" cy="838200"/>
          </a:xfrm>
          <a:prstGeom prst="wedgeRoundRectCallout">
            <a:avLst>
              <a:gd name="adj1" fmla="val -44153"/>
              <a:gd name="adj2" fmla="val 10454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signals may not arrive at the same time</a:t>
            </a:r>
          </a:p>
        </p:txBody>
      </p:sp>
      <p:sp>
        <p:nvSpPr>
          <p:cNvPr id="39946" name="AutoShape 56"/>
          <p:cNvSpPr>
            <a:spLocks noChangeArrowheads="1"/>
          </p:cNvSpPr>
          <p:nvPr/>
        </p:nvSpPr>
        <p:spPr bwMode="auto">
          <a:xfrm>
            <a:off x="3505200" y="4572000"/>
            <a:ext cx="2362200" cy="838200"/>
          </a:xfrm>
          <a:prstGeom prst="wedgeRoundRectCallout">
            <a:avLst>
              <a:gd name="adj1" fmla="val 72176"/>
              <a:gd name="adj2" fmla="val 11647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unexpected glitch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will happen in the real-world?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post-layout simulation result</a:t>
            </a:r>
          </a:p>
        </p:txBody>
      </p:sp>
      <p:grpSp>
        <p:nvGrpSpPr>
          <p:cNvPr id="40964" name="Group 5"/>
          <p:cNvGrpSpPr>
            <a:grpSpLocks/>
          </p:cNvGrpSpPr>
          <p:nvPr/>
        </p:nvGrpSpPr>
        <p:grpSpPr bwMode="auto">
          <a:xfrm>
            <a:off x="3429000" y="2514600"/>
            <a:ext cx="4191000" cy="3810000"/>
            <a:chOff x="2160" y="1584"/>
            <a:chExt cx="2640" cy="2400"/>
          </a:xfrm>
        </p:grpSpPr>
        <p:sp>
          <p:nvSpPr>
            <p:cNvPr id="40969" name="Line 6"/>
            <p:cNvSpPr>
              <a:spLocks noChangeShapeType="1"/>
            </p:cNvSpPr>
            <p:nvPr/>
          </p:nvSpPr>
          <p:spPr bwMode="auto">
            <a:xfrm>
              <a:off x="3744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0" name="Text Box 7"/>
            <p:cNvSpPr txBox="1">
              <a:spLocks noChangeArrowheads="1"/>
            </p:cNvSpPr>
            <p:nvPr/>
          </p:nvSpPr>
          <p:spPr bwMode="auto">
            <a:xfrm>
              <a:off x="4368" y="158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  <p:grpSp>
          <p:nvGrpSpPr>
            <p:cNvPr id="40971" name="Group 8"/>
            <p:cNvGrpSpPr>
              <a:grpSpLocks/>
            </p:cNvGrpSpPr>
            <p:nvPr/>
          </p:nvGrpSpPr>
          <p:grpSpPr bwMode="auto">
            <a:xfrm>
              <a:off x="2496" y="1920"/>
              <a:ext cx="576" cy="192"/>
              <a:chOff x="2064" y="2160"/>
              <a:chExt cx="576" cy="192"/>
            </a:xfrm>
          </p:grpSpPr>
          <p:sp>
            <p:nvSpPr>
              <p:cNvPr id="41011" name="Line 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2" name="Line 1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3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4" name="Line 1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972" name="Group 13"/>
            <p:cNvGrpSpPr>
              <a:grpSpLocks/>
            </p:cNvGrpSpPr>
            <p:nvPr/>
          </p:nvGrpSpPr>
          <p:grpSpPr bwMode="auto">
            <a:xfrm>
              <a:off x="3072" y="1920"/>
              <a:ext cx="576" cy="192"/>
              <a:chOff x="2064" y="2160"/>
              <a:chExt cx="576" cy="192"/>
            </a:xfrm>
          </p:grpSpPr>
          <p:sp>
            <p:nvSpPr>
              <p:cNvPr id="41007" name="Line 1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8" name="Line 1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9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0" name="Line 1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973" name="Group 18"/>
            <p:cNvGrpSpPr>
              <a:grpSpLocks/>
            </p:cNvGrpSpPr>
            <p:nvPr/>
          </p:nvGrpSpPr>
          <p:grpSpPr bwMode="auto">
            <a:xfrm>
              <a:off x="3648" y="1920"/>
              <a:ext cx="576" cy="192"/>
              <a:chOff x="2064" y="2160"/>
              <a:chExt cx="576" cy="192"/>
            </a:xfrm>
          </p:grpSpPr>
          <p:sp>
            <p:nvSpPr>
              <p:cNvPr id="41003" name="Line 19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4" name="Line 20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5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6" name="Line 22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974" name="Group 23"/>
            <p:cNvGrpSpPr>
              <a:grpSpLocks/>
            </p:cNvGrpSpPr>
            <p:nvPr/>
          </p:nvGrpSpPr>
          <p:grpSpPr bwMode="auto">
            <a:xfrm>
              <a:off x="4224" y="1920"/>
              <a:ext cx="576" cy="192"/>
              <a:chOff x="2064" y="2160"/>
              <a:chExt cx="576" cy="192"/>
            </a:xfrm>
          </p:grpSpPr>
          <p:sp>
            <p:nvSpPr>
              <p:cNvPr id="40999" name="Line 2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0" name="Line 25"/>
              <p:cNvSpPr>
                <a:spLocks noChangeShapeType="1"/>
              </p:cNvSpPr>
              <p:nvPr/>
            </p:nvSpPr>
            <p:spPr bwMode="auto">
              <a:xfrm flipV="1">
                <a:off x="235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1" name="Line 2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2" name="Line 27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>
              <a:off x="2160" y="225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in1</a:t>
              </a:r>
            </a:p>
          </p:txBody>
        </p:sp>
        <p:sp>
          <p:nvSpPr>
            <p:cNvPr id="40976" name="Text Box 29"/>
            <p:cNvSpPr txBox="1">
              <a:spLocks noChangeArrowheads="1"/>
            </p:cNvSpPr>
            <p:nvPr/>
          </p:nvSpPr>
          <p:spPr bwMode="auto">
            <a:xfrm>
              <a:off x="2160" y="264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in2</a:t>
              </a:r>
            </a:p>
          </p:txBody>
        </p:sp>
        <p:sp>
          <p:nvSpPr>
            <p:cNvPr id="40977" name="AutoShape 30"/>
            <p:cNvSpPr>
              <a:spLocks noChangeArrowheads="1"/>
            </p:cNvSpPr>
            <p:nvPr/>
          </p:nvSpPr>
          <p:spPr bwMode="auto">
            <a:xfrm>
              <a:off x="2784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0978" name="AutoShape 31"/>
            <p:cNvSpPr>
              <a:spLocks noChangeArrowheads="1"/>
            </p:cNvSpPr>
            <p:nvPr/>
          </p:nvSpPr>
          <p:spPr bwMode="auto">
            <a:xfrm>
              <a:off x="2784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0979" name="Text Box 32"/>
            <p:cNvSpPr txBox="1">
              <a:spLocks noChangeArrowheads="1"/>
            </p:cNvSpPr>
            <p:nvPr/>
          </p:nvSpPr>
          <p:spPr bwMode="auto">
            <a:xfrm>
              <a:off x="2208" y="3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0980" name="Text Box 33"/>
            <p:cNvSpPr txBox="1">
              <a:spLocks noChangeArrowheads="1"/>
            </p:cNvSpPr>
            <p:nvPr/>
          </p:nvSpPr>
          <p:spPr bwMode="auto">
            <a:xfrm>
              <a:off x="2208" y="33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0981" name="Text Box 34"/>
            <p:cNvSpPr txBox="1">
              <a:spLocks noChangeArrowheads="1"/>
            </p:cNvSpPr>
            <p:nvPr/>
          </p:nvSpPr>
          <p:spPr bwMode="auto">
            <a:xfrm>
              <a:off x="2208" y="36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0982" name="Line 35"/>
            <p:cNvSpPr>
              <a:spLocks noChangeShapeType="1"/>
            </p:cNvSpPr>
            <p:nvPr/>
          </p:nvSpPr>
          <p:spPr bwMode="auto">
            <a:xfrm>
              <a:off x="3360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3" name="Line 36"/>
            <p:cNvSpPr>
              <a:spLocks noChangeShapeType="1"/>
            </p:cNvSpPr>
            <p:nvPr/>
          </p:nvSpPr>
          <p:spPr bwMode="auto">
            <a:xfrm>
              <a:off x="3936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4" name="Line 37"/>
            <p:cNvSpPr>
              <a:spLocks noChangeShapeType="1"/>
            </p:cNvSpPr>
            <p:nvPr/>
          </p:nvSpPr>
          <p:spPr bwMode="auto">
            <a:xfrm>
              <a:off x="2784" y="20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5" name="AutoShape 38"/>
            <p:cNvSpPr>
              <a:spLocks noChangeArrowheads="1"/>
            </p:cNvSpPr>
            <p:nvPr/>
          </p:nvSpPr>
          <p:spPr bwMode="auto">
            <a:xfrm>
              <a:off x="3360" y="225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86" name="AutoShape 39"/>
            <p:cNvSpPr>
              <a:spLocks noChangeArrowheads="1"/>
            </p:cNvSpPr>
            <p:nvPr/>
          </p:nvSpPr>
          <p:spPr bwMode="auto">
            <a:xfrm>
              <a:off x="3360" y="264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87" name="Line 40"/>
            <p:cNvSpPr>
              <a:spLocks noChangeShapeType="1"/>
            </p:cNvSpPr>
            <p:nvPr/>
          </p:nvSpPr>
          <p:spPr bwMode="auto">
            <a:xfrm>
              <a:off x="4512" y="211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8" name="Line 41"/>
            <p:cNvSpPr>
              <a:spLocks noChangeShapeType="1"/>
            </p:cNvSpPr>
            <p:nvPr/>
          </p:nvSpPr>
          <p:spPr bwMode="auto">
            <a:xfrm>
              <a:off x="3360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9" name="Line 42"/>
            <p:cNvSpPr>
              <a:spLocks noChangeShapeType="1"/>
            </p:cNvSpPr>
            <p:nvPr/>
          </p:nvSpPr>
          <p:spPr bwMode="auto">
            <a:xfrm flipV="1">
              <a:off x="3984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0" name="Line 43"/>
            <p:cNvSpPr>
              <a:spLocks noChangeShapeType="1"/>
            </p:cNvSpPr>
            <p:nvPr/>
          </p:nvSpPr>
          <p:spPr bwMode="auto">
            <a:xfrm>
              <a:off x="4032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1" name="Line 44"/>
            <p:cNvSpPr>
              <a:spLocks noChangeShapeType="1"/>
            </p:cNvSpPr>
            <p:nvPr/>
          </p:nvSpPr>
          <p:spPr bwMode="auto">
            <a:xfrm>
              <a:off x="3360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2" name="Line 45"/>
            <p:cNvSpPr>
              <a:spLocks noChangeShapeType="1"/>
            </p:cNvSpPr>
            <p:nvPr/>
          </p:nvSpPr>
          <p:spPr bwMode="auto">
            <a:xfrm flipV="1">
              <a:off x="4224" y="326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3" name="Line 46"/>
            <p:cNvSpPr>
              <a:spLocks noChangeShapeType="1"/>
            </p:cNvSpPr>
            <p:nvPr/>
          </p:nvSpPr>
          <p:spPr bwMode="auto">
            <a:xfrm>
              <a:off x="4272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4" name="Line 47"/>
            <p:cNvSpPr>
              <a:spLocks noChangeShapeType="1"/>
            </p:cNvSpPr>
            <p:nvPr/>
          </p:nvSpPr>
          <p:spPr bwMode="auto">
            <a:xfrm>
              <a:off x="3360" y="38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5" name="Line 48"/>
            <p:cNvSpPr>
              <a:spLocks noChangeShapeType="1"/>
            </p:cNvSpPr>
            <p:nvPr/>
          </p:nvSpPr>
          <p:spPr bwMode="auto">
            <a:xfrm flipV="1">
              <a:off x="4032" y="364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6" name="Line 49"/>
            <p:cNvSpPr>
              <a:spLocks noChangeShapeType="1"/>
            </p:cNvSpPr>
            <p:nvPr/>
          </p:nvSpPr>
          <p:spPr bwMode="auto">
            <a:xfrm>
              <a:off x="4080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7" name="Line 50"/>
            <p:cNvSpPr>
              <a:spLocks noChangeShapeType="1"/>
            </p:cNvSpPr>
            <p:nvPr/>
          </p:nvSpPr>
          <p:spPr bwMode="auto">
            <a:xfrm>
              <a:off x="4272" y="364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8" name="Line 51"/>
            <p:cNvSpPr>
              <a:spLocks noChangeShapeType="1"/>
            </p:cNvSpPr>
            <p:nvPr/>
          </p:nvSpPr>
          <p:spPr bwMode="auto">
            <a:xfrm>
              <a:off x="4320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65" name="AutoShape 56"/>
          <p:cNvSpPr>
            <a:spLocks noChangeArrowheads="1"/>
          </p:cNvSpPr>
          <p:nvPr/>
        </p:nvSpPr>
        <p:spPr bwMode="auto">
          <a:xfrm>
            <a:off x="3505200" y="4572000"/>
            <a:ext cx="2362200" cy="838200"/>
          </a:xfrm>
          <a:prstGeom prst="wedgeRoundRectCallout">
            <a:avLst>
              <a:gd name="adj1" fmla="val 72176"/>
              <a:gd name="adj2" fmla="val 11647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unexpected glitch</a:t>
            </a:r>
          </a:p>
        </p:txBody>
      </p:sp>
      <p:pic>
        <p:nvPicPr>
          <p:cNvPr id="40966" name="Picture 57" descr="glitch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28225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AutoShape 58"/>
          <p:cNvSpPr>
            <a:spLocks noChangeArrowheads="1"/>
          </p:cNvSpPr>
          <p:nvPr/>
        </p:nvSpPr>
        <p:spPr bwMode="auto">
          <a:xfrm>
            <a:off x="2057400" y="2819400"/>
            <a:ext cx="10668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0968" name="AutoShape 59"/>
          <p:cNvSpPr>
            <a:spLocks noChangeArrowheads="1"/>
          </p:cNvSpPr>
          <p:nvPr/>
        </p:nvSpPr>
        <p:spPr bwMode="auto">
          <a:xfrm>
            <a:off x="3810000" y="2514600"/>
            <a:ext cx="2362200" cy="838200"/>
          </a:xfrm>
          <a:prstGeom prst="wedgeRoundRectCallout">
            <a:avLst>
              <a:gd name="adj1" fmla="val -77218"/>
              <a:gd name="adj2" fmla="val 6704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unexpected behavior on the D flip-flop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an adder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Adder as the example</a:t>
            </a:r>
          </a:p>
        </p:txBody>
      </p:sp>
      <p:grpSp>
        <p:nvGrpSpPr>
          <p:cNvPr id="43011" name="Group 23"/>
          <p:cNvGrpSpPr>
            <a:grpSpLocks/>
          </p:cNvGrpSpPr>
          <p:nvPr/>
        </p:nvGrpSpPr>
        <p:grpSpPr bwMode="auto">
          <a:xfrm>
            <a:off x="2286000" y="2286000"/>
            <a:ext cx="2209800" cy="3536950"/>
            <a:chOff x="1008" y="1335"/>
            <a:chExt cx="1392" cy="2228"/>
          </a:xfrm>
        </p:grpSpPr>
        <p:grpSp>
          <p:nvGrpSpPr>
            <p:cNvPr id="43012" name="Group 6"/>
            <p:cNvGrpSpPr>
              <a:grpSpLocks/>
            </p:cNvGrpSpPr>
            <p:nvPr/>
          </p:nvGrpSpPr>
          <p:grpSpPr bwMode="auto">
            <a:xfrm>
              <a:off x="1008" y="1728"/>
              <a:ext cx="576" cy="192"/>
              <a:chOff x="1008" y="1872"/>
              <a:chExt cx="576" cy="192"/>
            </a:xfrm>
          </p:grpSpPr>
          <p:sp>
            <p:nvSpPr>
              <p:cNvPr id="43029" name="Rectangle 4"/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43030" name="AutoShape 5"/>
              <p:cNvSpPr>
                <a:spLocks noChangeArrowheads="1"/>
              </p:cNvSpPr>
              <p:nvPr/>
            </p:nvSpPr>
            <p:spPr bwMode="auto">
              <a:xfrm rot="5400000">
                <a:off x="1008" y="1920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grpSp>
          <p:nvGrpSpPr>
            <p:cNvPr id="43013" name="Group 7"/>
            <p:cNvGrpSpPr>
              <a:grpSpLocks/>
            </p:cNvGrpSpPr>
            <p:nvPr/>
          </p:nvGrpSpPr>
          <p:grpSpPr bwMode="auto">
            <a:xfrm>
              <a:off x="1824" y="1728"/>
              <a:ext cx="576" cy="192"/>
              <a:chOff x="1008" y="1872"/>
              <a:chExt cx="576" cy="192"/>
            </a:xfrm>
          </p:grpSpPr>
          <p:sp>
            <p:nvSpPr>
              <p:cNvPr id="43027" name="Rectangle 8"/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43028" name="AutoShape 9"/>
              <p:cNvSpPr>
                <a:spLocks noChangeArrowheads="1"/>
              </p:cNvSpPr>
              <p:nvPr/>
            </p:nvSpPr>
            <p:spPr bwMode="auto">
              <a:xfrm rot="5400000">
                <a:off x="1008" y="1920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grpSp>
          <p:nvGrpSpPr>
            <p:cNvPr id="43014" name="Group 10"/>
            <p:cNvGrpSpPr>
              <a:grpSpLocks/>
            </p:cNvGrpSpPr>
            <p:nvPr/>
          </p:nvGrpSpPr>
          <p:grpSpPr bwMode="auto">
            <a:xfrm>
              <a:off x="1392" y="2928"/>
              <a:ext cx="576" cy="192"/>
              <a:chOff x="1008" y="1872"/>
              <a:chExt cx="576" cy="192"/>
            </a:xfrm>
          </p:grpSpPr>
          <p:sp>
            <p:nvSpPr>
              <p:cNvPr id="43025" name="Rectangle 11"/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43026" name="AutoShape 12"/>
              <p:cNvSpPr>
                <a:spLocks noChangeArrowheads="1"/>
              </p:cNvSpPr>
              <p:nvPr/>
            </p:nvSpPr>
            <p:spPr bwMode="auto">
              <a:xfrm rot="5400000">
                <a:off x="1008" y="1920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sp>
          <p:nvSpPr>
            <p:cNvPr id="43015" name="Rectangle 13"/>
            <p:cNvSpPr>
              <a:spLocks noChangeArrowheads="1"/>
            </p:cNvSpPr>
            <p:nvPr/>
          </p:nvSpPr>
          <p:spPr bwMode="auto">
            <a:xfrm>
              <a:off x="1200" y="2256"/>
              <a:ext cx="96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3016" name="Line 14"/>
            <p:cNvSpPr>
              <a:spLocks noChangeShapeType="1"/>
            </p:cNvSpPr>
            <p:nvPr/>
          </p:nvSpPr>
          <p:spPr bwMode="auto">
            <a:xfrm>
              <a:off x="1344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Line 15"/>
            <p:cNvSpPr>
              <a:spLocks noChangeShapeType="1"/>
            </p:cNvSpPr>
            <p:nvPr/>
          </p:nvSpPr>
          <p:spPr bwMode="auto">
            <a:xfrm>
              <a:off x="1968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16"/>
            <p:cNvSpPr>
              <a:spLocks noChangeShapeType="1"/>
            </p:cNvSpPr>
            <p:nvPr/>
          </p:nvSpPr>
          <p:spPr bwMode="auto">
            <a:xfrm>
              <a:off x="1680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9" name="Line 17"/>
            <p:cNvSpPr>
              <a:spLocks noChangeShapeType="1"/>
            </p:cNvSpPr>
            <p:nvPr/>
          </p:nvSpPr>
          <p:spPr bwMode="auto">
            <a:xfrm>
              <a:off x="1680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1248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1" name="Line 19"/>
            <p:cNvSpPr>
              <a:spLocks noChangeShapeType="1"/>
            </p:cNvSpPr>
            <p:nvPr/>
          </p:nvSpPr>
          <p:spPr bwMode="auto">
            <a:xfrm>
              <a:off x="2112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4" y="1335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in1</a:t>
              </a:r>
            </a:p>
          </p:txBody>
        </p:sp>
        <p:sp>
          <p:nvSpPr>
            <p:cNvPr id="43023" name="Text Box 21"/>
            <p:cNvSpPr txBox="1">
              <a:spLocks noChangeArrowheads="1"/>
            </p:cNvSpPr>
            <p:nvPr/>
          </p:nvSpPr>
          <p:spPr bwMode="auto">
            <a:xfrm>
              <a:off x="2006" y="1335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in0</a:t>
              </a:r>
            </a:p>
          </p:txBody>
        </p:sp>
        <p:sp>
          <p:nvSpPr>
            <p:cNvPr id="43024" name="Text Box 22"/>
            <p:cNvSpPr txBox="1">
              <a:spLocks noChangeArrowheads="1"/>
            </p:cNvSpPr>
            <p:nvPr/>
          </p:nvSpPr>
          <p:spPr bwMode="auto">
            <a:xfrm>
              <a:off x="1526" y="33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dout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Observe the result of logic synthesis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select cells?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Q: how to estimate the path delay?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Q: why a cell with multiple gates?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Observe the result of place &amp; route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effect of wire length and width?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Q: how to make all flip flops receive correct clock?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Materials come from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John P. Uyemura, </a:t>
            </a:r>
            <a:r>
              <a:rPr lang="en-US" altLang="zh-TW" i="1" smtClean="0"/>
              <a:t>Introduction to VLSI Circuits and Systems</a:t>
            </a:r>
            <a:r>
              <a:rPr lang="en-US" altLang="zh-TW" smtClean="0"/>
              <a:t>, John Wiley &amp; Sons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Michael John Sebastian Smith, </a:t>
            </a:r>
            <a:r>
              <a:rPr lang="en-US" altLang="zh-TW" i="1" smtClean="0"/>
              <a:t>Application-Specific Integrated Circuits</a:t>
            </a:r>
            <a:r>
              <a:rPr lang="en-US" altLang="zh-TW" smtClean="0"/>
              <a:t>, Addison Wesley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Logical synthesis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transform Verilog/VHDL code to gate-level netlist</a:t>
            </a:r>
          </a:p>
          <a:p>
            <a:pPr lvl="1" eaLnBrk="1" hangingPunct="1"/>
            <a:r>
              <a:rPr lang="en-US" altLang="zh-TW" sz="2400" smtClean="0"/>
              <a:t>logic simplification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1371600" y="3657600"/>
            <a:ext cx="2082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reg 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@(A or B or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D = (A&amp;B) | C;</a:t>
            </a:r>
          </a:p>
        </p:txBody>
      </p:sp>
      <p:pic>
        <p:nvPicPr>
          <p:cNvPr id="10245" name="Picture 9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7600"/>
            <a:ext cx="2332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39624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Place and Route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200400" y="2133600"/>
            <a:ext cx="5181600" cy="4267200"/>
            <a:chOff x="1872" y="1440"/>
            <a:chExt cx="3264" cy="2688"/>
          </a:xfrm>
        </p:grpSpPr>
        <p:sp>
          <p:nvSpPr>
            <p:cNvPr id="11277" name="Rectangle 4"/>
            <p:cNvSpPr>
              <a:spLocks noChangeArrowheads="1"/>
            </p:cNvSpPr>
            <p:nvPr/>
          </p:nvSpPr>
          <p:spPr bwMode="auto">
            <a:xfrm>
              <a:off x="211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78" name="Rectangle 5"/>
            <p:cNvSpPr>
              <a:spLocks noChangeArrowheads="1"/>
            </p:cNvSpPr>
            <p:nvPr/>
          </p:nvSpPr>
          <p:spPr bwMode="auto">
            <a:xfrm>
              <a:off x="240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79" name="Rectangle 6"/>
            <p:cNvSpPr>
              <a:spLocks noChangeArrowheads="1"/>
            </p:cNvSpPr>
            <p:nvPr/>
          </p:nvSpPr>
          <p:spPr bwMode="auto">
            <a:xfrm>
              <a:off x="268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0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3264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2" name="Rectangle 9"/>
            <p:cNvSpPr>
              <a:spLocks noChangeArrowheads="1"/>
            </p:cNvSpPr>
            <p:nvPr/>
          </p:nvSpPr>
          <p:spPr bwMode="auto">
            <a:xfrm>
              <a:off x="355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384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4" name="Rectangle 11"/>
            <p:cNvSpPr>
              <a:spLocks noChangeArrowheads="1"/>
            </p:cNvSpPr>
            <p:nvPr/>
          </p:nvSpPr>
          <p:spPr bwMode="auto">
            <a:xfrm>
              <a:off x="4128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5" name="Rectangle 12"/>
            <p:cNvSpPr>
              <a:spLocks noChangeArrowheads="1"/>
            </p:cNvSpPr>
            <p:nvPr/>
          </p:nvSpPr>
          <p:spPr bwMode="auto">
            <a:xfrm>
              <a:off x="4416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6" name="Rectangle 13"/>
            <p:cNvSpPr>
              <a:spLocks noChangeArrowheads="1"/>
            </p:cNvSpPr>
            <p:nvPr/>
          </p:nvSpPr>
          <p:spPr bwMode="auto">
            <a:xfrm>
              <a:off x="211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7" name="Rectangle 14"/>
            <p:cNvSpPr>
              <a:spLocks noChangeArrowheads="1"/>
            </p:cNvSpPr>
            <p:nvPr/>
          </p:nvSpPr>
          <p:spPr bwMode="auto">
            <a:xfrm>
              <a:off x="240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8" name="Rectangle 15"/>
            <p:cNvSpPr>
              <a:spLocks noChangeArrowheads="1"/>
            </p:cNvSpPr>
            <p:nvPr/>
          </p:nvSpPr>
          <p:spPr bwMode="auto">
            <a:xfrm>
              <a:off x="268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89" name="Rectangle 16"/>
            <p:cNvSpPr>
              <a:spLocks noChangeArrowheads="1"/>
            </p:cNvSpPr>
            <p:nvPr/>
          </p:nvSpPr>
          <p:spPr bwMode="auto">
            <a:xfrm>
              <a:off x="297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0" name="Rectangle 17"/>
            <p:cNvSpPr>
              <a:spLocks noChangeArrowheads="1"/>
            </p:cNvSpPr>
            <p:nvPr/>
          </p:nvSpPr>
          <p:spPr bwMode="auto">
            <a:xfrm>
              <a:off x="3264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1" name="Rectangle 18"/>
            <p:cNvSpPr>
              <a:spLocks noChangeArrowheads="1"/>
            </p:cNvSpPr>
            <p:nvPr/>
          </p:nvSpPr>
          <p:spPr bwMode="auto">
            <a:xfrm>
              <a:off x="3552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2" name="Rectangle 19"/>
            <p:cNvSpPr>
              <a:spLocks noChangeArrowheads="1"/>
            </p:cNvSpPr>
            <p:nvPr/>
          </p:nvSpPr>
          <p:spPr bwMode="auto">
            <a:xfrm>
              <a:off x="3840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3" name="Rectangle 20"/>
            <p:cNvSpPr>
              <a:spLocks noChangeArrowheads="1"/>
            </p:cNvSpPr>
            <p:nvPr/>
          </p:nvSpPr>
          <p:spPr bwMode="auto">
            <a:xfrm>
              <a:off x="4128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4" name="Rectangle 21"/>
            <p:cNvSpPr>
              <a:spLocks noChangeArrowheads="1"/>
            </p:cNvSpPr>
            <p:nvPr/>
          </p:nvSpPr>
          <p:spPr bwMode="auto">
            <a:xfrm>
              <a:off x="4416" y="23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5" name="Rectangle 22"/>
            <p:cNvSpPr>
              <a:spLocks noChangeArrowheads="1"/>
            </p:cNvSpPr>
            <p:nvPr/>
          </p:nvSpPr>
          <p:spPr bwMode="auto">
            <a:xfrm>
              <a:off x="211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6" name="Rectangle 23"/>
            <p:cNvSpPr>
              <a:spLocks noChangeArrowheads="1"/>
            </p:cNvSpPr>
            <p:nvPr/>
          </p:nvSpPr>
          <p:spPr bwMode="auto">
            <a:xfrm>
              <a:off x="240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7" name="Rectangle 24"/>
            <p:cNvSpPr>
              <a:spLocks noChangeArrowheads="1"/>
            </p:cNvSpPr>
            <p:nvPr/>
          </p:nvSpPr>
          <p:spPr bwMode="auto">
            <a:xfrm>
              <a:off x="268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8" name="Rectangle 25"/>
            <p:cNvSpPr>
              <a:spLocks noChangeArrowheads="1"/>
            </p:cNvSpPr>
            <p:nvPr/>
          </p:nvSpPr>
          <p:spPr bwMode="auto">
            <a:xfrm>
              <a:off x="297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299" name="Rectangle 26"/>
            <p:cNvSpPr>
              <a:spLocks noChangeArrowheads="1"/>
            </p:cNvSpPr>
            <p:nvPr/>
          </p:nvSpPr>
          <p:spPr bwMode="auto">
            <a:xfrm>
              <a:off x="3264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0" name="Rectangle 27"/>
            <p:cNvSpPr>
              <a:spLocks noChangeArrowheads="1"/>
            </p:cNvSpPr>
            <p:nvPr/>
          </p:nvSpPr>
          <p:spPr bwMode="auto">
            <a:xfrm>
              <a:off x="3552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1" name="Rectangle 28"/>
            <p:cNvSpPr>
              <a:spLocks noChangeArrowheads="1"/>
            </p:cNvSpPr>
            <p:nvPr/>
          </p:nvSpPr>
          <p:spPr bwMode="auto">
            <a:xfrm>
              <a:off x="3840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2" name="Rectangle 29"/>
            <p:cNvSpPr>
              <a:spLocks noChangeArrowheads="1"/>
            </p:cNvSpPr>
            <p:nvPr/>
          </p:nvSpPr>
          <p:spPr bwMode="auto">
            <a:xfrm>
              <a:off x="4128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3" name="Rectangle 30"/>
            <p:cNvSpPr>
              <a:spLocks noChangeArrowheads="1"/>
            </p:cNvSpPr>
            <p:nvPr/>
          </p:nvSpPr>
          <p:spPr bwMode="auto">
            <a:xfrm>
              <a:off x="4416" y="292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4" name="Rectangle 31"/>
            <p:cNvSpPr>
              <a:spLocks noChangeArrowheads="1"/>
            </p:cNvSpPr>
            <p:nvPr/>
          </p:nvSpPr>
          <p:spPr bwMode="auto">
            <a:xfrm>
              <a:off x="211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5" name="Rectangle 32"/>
            <p:cNvSpPr>
              <a:spLocks noChangeArrowheads="1"/>
            </p:cNvSpPr>
            <p:nvPr/>
          </p:nvSpPr>
          <p:spPr bwMode="auto">
            <a:xfrm>
              <a:off x="240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6" name="Rectangle 33"/>
            <p:cNvSpPr>
              <a:spLocks noChangeArrowheads="1"/>
            </p:cNvSpPr>
            <p:nvPr/>
          </p:nvSpPr>
          <p:spPr bwMode="auto">
            <a:xfrm>
              <a:off x="268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7" name="Rectangle 34"/>
            <p:cNvSpPr>
              <a:spLocks noChangeArrowheads="1"/>
            </p:cNvSpPr>
            <p:nvPr/>
          </p:nvSpPr>
          <p:spPr bwMode="auto">
            <a:xfrm>
              <a:off x="297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8" name="Rectangle 35"/>
            <p:cNvSpPr>
              <a:spLocks noChangeArrowheads="1"/>
            </p:cNvSpPr>
            <p:nvPr/>
          </p:nvSpPr>
          <p:spPr bwMode="auto">
            <a:xfrm>
              <a:off x="3264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09" name="Rectangle 36"/>
            <p:cNvSpPr>
              <a:spLocks noChangeArrowheads="1"/>
            </p:cNvSpPr>
            <p:nvPr/>
          </p:nvSpPr>
          <p:spPr bwMode="auto">
            <a:xfrm>
              <a:off x="3552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10" name="Rectangle 37"/>
            <p:cNvSpPr>
              <a:spLocks noChangeArrowheads="1"/>
            </p:cNvSpPr>
            <p:nvPr/>
          </p:nvSpPr>
          <p:spPr bwMode="auto">
            <a:xfrm>
              <a:off x="3840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11" name="Rectangle 38"/>
            <p:cNvSpPr>
              <a:spLocks noChangeArrowheads="1"/>
            </p:cNvSpPr>
            <p:nvPr/>
          </p:nvSpPr>
          <p:spPr bwMode="auto">
            <a:xfrm>
              <a:off x="4128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12" name="Rectangle 39"/>
            <p:cNvSpPr>
              <a:spLocks noChangeArrowheads="1"/>
            </p:cNvSpPr>
            <p:nvPr/>
          </p:nvSpPr>
          <p:spPr bwMode="auto">
            <a:xfrm>
              <a:off x="4416" y="350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11313" name="Rectangle 40"/>
            <p:cNvSpPr>
              <a:spLocks noChangeArrowheads="1"/>
            </p:cNvSpPr>
            <p:nvPr/>
          </p:nvSpPr>
          <p:spPr bwMode="auto">
            <a:xfrm>
              <a:off x="1872" y="1440"/>
              <a:ext cx="3264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pic>
        <p:nvPicPr>
          <p:cNvPr id="11268" name="Picture 41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332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Line 42"/>
          <p:cNvSpPr>
            <a:spLocks noChangeShapeType="1"/>
          </p:cNvSpPr>
          <p:nvPr/>
        </p:nvSpPr>
        <p:spPr bwMode="auto">
          <a:xfrm flipV="1">
            <a:off x="1219200" y="2971800"/>
            <a:ext cx="3048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Line 43"/>
          <p:cNvSpPr>
            <a:spLocks noChangeShapeType="1"/>
          </p:cNvSpPr>
          <p:nvPr/>
        </p:nvSpPr>
        <p:spPr bwMode="auto">
          <a:xfrm flipV="1">
            <a:off x="2209800" y="3733800"/>
            <a:ext cx="2743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AutoShape 44"/>
          <p:cNvSpPr>
            <a:spLocks noChangeArrowheads="1"/>
          </p:cNvSpPr>
          <p:nvPr/>
        </p:nvSpPr>
        <p:spPr bwMode="auto">
          <a:xfrm>
            <a:off x="4038600" y="26670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1272" name="AutoShape 45"/>
          <p:cNvSpPr>
            <a:spLocks noChangeArrowheads="1"/>
          </p:cNvSpPr>
          <p:nvPr/>
        </p:nvSpPr>
        <p:spPr bwMode="auto">
          <a:xfrm>
            <a:off x="4953000" y="35814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11273" name="Group 46"/>
          <p:cNvGrpSpPr>
            <a:grpSpLocks/>
          </p:cNvGrpSpPr>
          <p:nvPr/>
        </p:nvGrpSpPr>
        <p:grpSpPr bwMode="auto">
          <a:xfrm>
            <a:off x="4267200" y="2971800"/>
            <a:ext cx="914400" cy="609600"/>
            <a:chOff x="2688" y="1872"/>
            <a:chExt cx="576" cy="384"/>
          </a:xfrm>
        </p:grpSpPr>
        <p:sp>
          <p:nvSpPr>
            <p:cNvPr id="11274" name="Line 47"/>
            <p:cNvSpPr>
              <a:spLocks noChangeShapeType="1"/>
            </p:cNvSpPr>
            <p:nvPr/>
          </p:nvSpPr>
          <p:spPr bwMode="auto">
            <a:xfrm>
              <a:off x="2688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5" name="Line 48"/>
            <p:cNvSpPr>
              <a:spLocks noChangeShapeType="1"/>
            </p:cNvSpPr>
            <p:nvPr/>
          </p:nvSpPr>
          <p:spPr bwMode="auto">
            <a:xfrm>
              <a:off x="2688" y="20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6" name="Line 49"/>
            <p:cNvSpPr>
              <a:spLocks noChangeShapeType="1"/>
            </p:cNvSpPr>
            <p:nvPr/>
          </p:nvSpPr>
          <p:spPr bwMode="auto">
            <a:xfrm>
              <a:off x="326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Layout merging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design</a:t>
            </a:r>
          </a:p>
        </p:txBody>
      </p:sp>
      <p:pic>
        <p:nvPicPr>
          <p:cNvPr id="12292" name="Picture 4" descr="cell_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mosfet_z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48000"/>
            <a:ext cx="40386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Lots of things to do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</a:t>
            </a:r>
          </a:p>
          <a:p>
            <a:pPr eaLnBrk="1" hangingPunct="1"/>
            <a:r>
              <a:rPr lang="en-US" altLang="zh-TW" smtClean="0"/>
              <a:t>synthesis (transform to next level)</a:t>
            </a:r>
          </a:p>
          <a:p>
            <a:pPr eaLnBrk="1" hangingPunct="1"/>
            <a:r>
              <a:rPr lang="en-US" altLang="zh-TW" smtClean="0"/>
              <a:t>design analysis: timing, chip area, power consumption</a:t>
            </a:r>
          </a:p>
          <a:p>
            <a:pPr eaLnBrk="1" hangingPunct="1"/>
            <a:r>
              <a:rPr lang="en-US" altLang="zh-TW" smtClean="0"/>
              <a:t>verification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 RTL design stage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stage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35188"/>
            <a:ext cx="8313737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2590800" y="5105400"/>
            <a:ext cx="3810000" cy="914400"/>
          </a:xfrm>
          <a:prstGeom prst="wedgeRoundRectCallout">
            <a:avLst>
              <a:gd name="adj1" fmla="val -78792"/>
              <a:gd name="adj2" fmla="val -14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analyze whether your test patterns touch every signal in your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368</TotalTime>
  <Words>664</Words>
  <Application>Microsoft Office PowerPoint</Application>
  <PresentationFormat>如螢幕大小 (4:3)</PresentationFormat>
  <Paragraphs>207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1_Blends</vt:lpstr>
      <vt:lpstr>2_Blends</vt:lpstr>
      <vt:lpstr>Cell-Based Design Flow for VLSI Design</vt:lpstr>
      <vt:lpstr>Recall: VLSI design flow</vt:lpstr>
      <vt:lpstr>PowerPoint 簡報</vt:lpstr>
      <vt:lpstr>Logical synthesis</vt:lpstr>
      <vt:lpstr>Place and Route</vt:lpstr>
      <vt:lpstr>Layout merging</vt:lpstr>
      <vt:lpstr>Lots of things to do</vt:lpstr>
      <vt:lpstr>On RTL design stage</vt:lpstr>
      <vt:lpstr>RTL design stage</vt:lpstr>
      <vt:lpstr>The most important thing in RTL design stage</vt:lpstr>
      <vt:lpstr>Logic synthesis</vt:lpstr>
      <vt:lpstr>Logical synthesis</vt:lpstr>
      <vt:lpstr>Environment of logical synthesis</vt:lpstr>
      <vt:lpstr>Environment of logical synthesis</vt:lpstr>
      <vt:lpstr>Environment of logical synthesis</vt:lpstr>
      <vt:lpstr>Design constraint</vt:lpstr>
      <vt:lpstr>Environment of logical synthesis</vt:lpstr>
      <vt:lpstr>Verification after logical synthesis</vt:lpstr>
      <vt:lpstr>Place &amp; Route</vt:lpstr>
      <vt:lpstr>What is cell-based design</vt:lpstr>
      <vt:lpstr>Basic scheme of cell-based design</vt:lpstr>
      <vt:lpstr>Basic scheme of cell-based design</vt:lpstr>
      <vt:lpstr>Placement</vt:lpstr>
      <vt:lpstr>Routing</vt:lpstr>
      <vt:lpstr>Theory about place &amp; route</vt:lpstr>
      <vt:lpstr>Why we have to simulate so many times?</vt:lpstr>
      <vt:lpstr>Example circuit</vt:lpstr>
      <vt:lpstr>How we reasoning the timing in doing digital circuit design</vt:lpstr>
      <vt:lpstr>How we reasoning the timing in doing digital circuit design</vt:lpstr>
      <vt:lpstr>How we reasoning the timing in doing digital circuit design</vt:lpstr>
      <vt:lpstr>What will happen in the real-world?</vt:lpstr>
      <vt:lpstr>What will happen in the real-world?</vt:lpstr>
      <vt:lpstr>What will happen in the real-world?</vt:lpstr>
      <vt:lpstr>What will happen in the real-world?</vt:lpstr>
      <vt:lpstr>Example: an adder</vt:lpstr>
      <vt:lpstr>Adder as the example</vt:lpstr>
      <vt:lpstr>Observe the result of logic synthesis</vt:lpstr>
      <vt:lpstr>Observe the result of place &amp; route</vt:lpstr>
      <vt:lpstr>Materials come from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41</cp:revision>
  <cp:lastPrinted>1601-01-01T00:00:00Z</cp:lastPrinted>
  <dcterms:created xsi:type="dcterms:W3CDTF">2008-11-13T14:10:53Z</dcterms:created>
  <dcterms:modified xsi:type="dcterms:W3CDTF">2018-02-25T17:05:17Z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