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6" r:id="rId13"/>
    <p:sldId id="268" r:id="rId14"/>
    <p:sldId id="269" r:id="rId15"/>
    <p:sldId id="271" r:id="rId16"/>
    <p:sldId id="272" r:id="rId17"/>
    <p:sldId id="274" r:id="rId18"/>
    <p:sldId id="273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 autoAdjust="0"/>
    <p:restoredTop sz="94660"/>
  </p:normalViewPr>
  <p:slideViewPr>
    <p:cSldViewPr>
      <p:cViewPr varScale="1">
        <p:scale>
          <a:sx n="68" d="100"/>
          <a:sy n="68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70566B-EFB4-494B-A5EF-2EDC6E6536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97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81C6C-5E0B-49C6-AD49-EB192B3666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9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7E02A-BA4F-406C-BB1B-8DBA78D951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77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4230F-9978-4EC5-A313-07314C25CD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27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64281-76F1-4609-8311-272190D0AE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64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8E982-7D7F-4A24-B9A1-AE64A9AD9C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18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5A56F-846F-451B-AFF3-DFEBBB0C13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A8DC-4F71-4F4B-A1A7-1453CA1ABC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11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54806-A0F7-4D66-A9FF-EB7C74B0E9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466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234AF-B28F-4D47-9288-8B882893FF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6F12-BF09-4576-9B30-D0597490E3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1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2BE4519B-442B-463E-B169-6511FA088F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Arithmetic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course introduction and outline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50925" y="123825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Textbook and References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Textbook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077200" cy="1219200"/>
          </a:xfrm>
        </p:spPr>
        <p:txBody>
          <a:bodyPr/>
          <a:lstStyle/>
          <a:p>
            <a:pPr eaLnBrk="1" hangingPunct="1"/>
            <a:r>
              <a:rPr lang="en-US" altLang="zh-TW" sz="2400" dirty="0" err="1"/>
              <a:t>Mircea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Vlăduţiu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Computer Arithmetic: Algorithms and Hardware </a:t>
            </a:r>
            <a:r>
              <a:rPr lang="en-US" altLang="zh-TW" sz="2400" dirty="0" smtClean="0"/>
              <a:t>Implementations, Springer 2012.</a:t>
            </a:r>
            <a:endParaRPr lang="en-US" altLang="zh-TW" sz="2400" dirty="0"/>
          </a:p>
          <a:p>
            <a:pPr eaLnBrk="1" hangingPunct="1"/>
            <a:r>
              <a:rPr lang="en-US" altLang="zh-TW" sz="2400" dirty="0" err="1" smtClean="0"/>
              <a:t>Behrooz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Parhami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Computer Arithmetic: Algorithms and Hardware Designs</a:t>
            </a:r>
            <a:r>
              <a:rPr lang="en-US" altLang="zh-TW" sz="2400" dirty="0" smtClean="0"/>
              <a:t>, 2/e, Oxford Press, 2008</a:t>
            </a:r>
          </a:p>
        </p:txBody>
      </p:sp>
      <p:pic>
        <p:nvPicPr>
          <p:cNvPr id="13316" name="Picture 5" descr="arit_cover-2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206166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962400"/>
            <a:ext cx="1723454" cy="2582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Advanced Readings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M. Flynn and S. F. Oberman, </a:t>
            </a:r>
            <a:r>
              <a:rPr lang="en-US" altLang="zh-TW" i="1" smtClean="0"/>
              <a:t>Advanced Computer Arithmetic Design</a:t>
            </a:r>
            <a:r>
              <a:rPr lang="en-US" altLang="zh-TW" smtClean="0"/>
              <a:t>, John Wiley &amp; Sons, 2001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L. Wanhammar, </a:t>
            </a:r>
            <a:r>
              <a:rPr lang="en-US" altLang="zh-TW" i="1" smtClean="0">
                <a:solidFill>
                  <a:schemeClr val="hlink"/>
                </a:solidFill>
              </a:rPr>
              <a:t>DSP Integrated Circuits, </a:t>
            </a:r>
            <a:r>
              <a:rPr lang="en-US" altLang="zh-TW" smtClean="0">
                <a:solidFill>
                  <a:schemeClr val="hlink"/>
                </a:solidFill>
              </a:rPr>
              <a:t>Academic Press, 1999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Fundamentals on hardware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M. Morris Mano, Logic and Computer Design Fundamentals, 4/e, Prentice-Hall 2008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D. A. Patterson and J. L. Hennessy, </a:t>
            </a:r>
            <a:r>
              <a:rPr lang="en-US" altLang="zh-TW" sz="2800" i="1" smtClean="0"/>
              <a:t>Computer Organization and Design: the Hardware/Software Interface</a:t>
            </a:r>
            <a:r>
              <a:rPr lang="en-US" altLang="zh-TW" sz="2800" smtClean="0"/>
              <a:t>, Elsevier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hlink"/>
                </a:solidFill>
              </a:rPr>
              <a:t>J. P. Uyemura, </a:t>
            </a:r>
            <a:r>
              <a:rPr lang="en-US" altLang="zh-TW" sz="2800" i="1" smtClean="0">
                <a:solidFill>
                  <a:schemeClr val="hlink"/>
                </a:solidFill>
              </a:rPr>
              <a:t>Introduction to VLSI Circuits and Systems</a:t>
            </a:r>
            <a:r>
              <a:rPr lang="en-US" altLang="zh-TW" sz="2800" smtClean="0">
                <a:solidFill>
                  <a:schemeClr val="hlink"/>
                </a:solidFill>
              </a:rPr>
              <a:t>, John Wiley &amp; Sons, 2002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Rules of the game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/>
              <a:t>Homework: 70% (HW implementation)</a:t>
            </a:r>
          </a:p>
          <a:p>
            <a:pPr eaLnBrk="1" hangingPunct="1"/>
            <a:r>
              <a:rPr lang="en-US" altLang="zh-TW" sz="2400" dirty="0" smtClean="0"/>
              <a:t>Term project: </a:t>
            </a:r>
            <a:r>
              <a:rPr lang="en-US" altLang="zh-TW" sz="2400" dirty="0" smtClean="0"/>
              <a:t>up to 50%</a:t>
            </a:r>
          </a:p>
          <a:p>
            <a:pPr lvl="1" eaLnBrk="1" hangingPunct="1"/>
            <a:r>
              <a:rPr lang="en-US" altLang="zh-TW" sz="2000" dirty="0" err="1" smtClean="0"/>
              <a:t>Dividor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Floating point unit</a:t>
            </a:r>
          </a:p>
          <a:p>
            <a:pPr lvl="1" eaLnBrk="1" hangingPunct="1"/>
            <a:r>
              <a:rPr lang="en-US" altLang="zh-TW" sz="2000" dirty="0" smtClean="0"/>
              <a:t>Vector unit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Multimedia instruction set extension over </a:t>
            </a:r>
            <a:r>
              <a:rPr lang="en-US" altLang="zh-TW" sz="2000" dirty="0" smtClean="0">
                <a:solidFill>
                  <a:srgbClr val="FF0000"/>
                </a:solidFill>
              </a:rPr>
              <a:t>RISC-V processor</a:t>
            </a:r>
          </a:p>
          <a:p>
            <a:pPr lvl="2" eaLnBrk="1" hangingPunct="1"/>
            <a:r>
              <a:rPr lang="en-US" altLang="zh-TW" sz="1800" dirty="0" smtClean="0"/>
              <a:t>With compiler support (optional)</a:t>
            </a:r>
          </a:p>
          <a:p>
            <a:pPr lvl="2" eaLnBrk="1" hangingPunct="1"/>
            <a:r>
              <a:rPr lang="en-US" altLang="zh-TW" sz="1600" dirty="0" smtClean="0"/>
              <a:t>To improve performance or energy efficiency over some benchmark </a:t>
            </a:r>
            <a:r>
              <a:rPr lang="en-US" altLang="zh-TW" sz="1600" dirty="0" smtClean="0"/>
              <a:t>program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 smtClean="0"/>
              <a:t>Team work rule:</a:t>
            </a:r>
          </a:p>
          <a:p>
            <a:pPr lvl="2" eaLnBrk="1" hangingPunct="1"/>
            <a:r>
              <a:rPr lang="en-US" altLang="zh-TW" sz="2000" dirty="0" smtClean="0"/>
              <a:t>One person per group if your work is hardware only</a:t>
            </a:r>
          </a:p>
          <a:p>
            <a:pPr lvl="2" eaLnBrk="1" hangingPunct="1"/>
            <a:r>
              <a:rPr lang="en-US" altLang="zh-TW" sz="2000" dirty="0" smtClean="0"/>
              <a:t>Up to 3 people per group if your work covers </a:t>
            </a:r>
            <a:r>
              <a:rPr lang="en-US" altLang="zh-TW" sz="2000" dirty="0" err="1" smtClean="0"/>
              <a:t>HW+compiler</a:t>
            </a:r>
            <a:endParaRPr lang="en-US" altLang="zh-TW" sz="20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Hardware implementation means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coding your RTL design in Verilog or VHDL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do logic synthesis with Synopsys SAED 32nm cell library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gate-level simulation to show correctness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Evaluate the design 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timing delay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chip area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power consumption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the course hours organized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Interleaved lecture and lab classes</a:t>
            </a:r>
          </a:p>
          <a:p>
            <a:r>
              <a:rPr lang="en-US" altLang="zh-TW" dirty="0" smtClean="0"/>
              <a:t>Lecture 01: Introduction to VLSI design</a:t>
            </a:r>
          </a:p>
          <a:p>
            <a:pPr lvl="1"/>
            <a:r>
              <a:rPr lang="en-US" altLang="zh-TW" dirty="0" smtClean="0"/>
              <a:t>2018/03/08: </a:t>
            </a:r>
            <a:r>
              <a:rPr lang="en-US" altLang="zh-TW" dirty="0" smtClean="0"/>
              <a:t>lecture</a:t>
            </a:r>
          </a:p>
          <a:p>
            <a:pPr lvl="1"/>
            <a:r>
              <a:rPr lang="en-US" altLang="zh-TW" dirty="0" smtClean="0"/>
              <a:t>2018/03/15: </a:t>
            </a:r>
            <a:r>
              <a:rPr lang="en-US" altLang="zh-TW" dirty="0" smtClean="0"/>
              <a:t>lecture</a:t>
            </a:r>
          </a:p>
          <a:p>
            <a:pPr lvl="1"/>
            <a:r>
              <a:rPr lang="en-US" altLang="zh-TW" dirty="0" smtClean="0"/>
              <a:t>2018/03/22: </a:t>
            </a:r>
            <a:r>
              <a:rPr lang="en-US" altLang="zh-TW" dirty="0" smtClean="0"/>
              <a:t>lab hour</a:t>
            </a:r>
          </a:p>
          <a:p>
            <a:r>
              <a:rPr lang="en-US" altLang="zh-TW" dirty="0" smtClean="0"/>
              <a:t>And so on…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64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Resources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</a:t>
            </a:r>
          </a:p>
          <a:p>
            <a:pPr lvl="1" eaLnBrk="1" hangingPunct="1"/>
            <a:r>
              <a:rPr lang="en-US" altLang="zh-TW" sz="2000" smtClean="0"/>
              <a:t>https://github.com/CGUSystemCourses/CompArith-2016</a:t>
            </a:r>
          </a:p>
          <a:p>
            <a:pPr eaLnBrk="1" hangingPunct="1"/>
            <a:r>
              <a:rPr lang="en-US" altLang="zh-TW" smtClean="0"/>
              <a:t>RISC-V processor</a:t>
            </a:r>
          </a:p>
          <a:p>
            <a:pPr lvl="1" eaLnBrk="1" hangingPunct="1"/>
            <a:r>
              <a:rPr lang="en-US" altLang="zh-TW" smtClean="0"/>
              <a:t>http://riscv.org/</a:t>
            </a:r>
          </a:p>
          <a:p>
            <a:pPr eaLnBrk="1" hangingPunct="1"/>
            <a:r>
              <a:rPr lang="en-US" altLang="zh-TW" smtClean="0"/>
              <a:t>LLVM compiler</a:t>
            </a:r>
          </a:p>
          <a:p>
            <a:pPr lvl="1" eaLnBrk="1" hangingPunct="1"/>
            <a:r>
              <a:rPr lang="en-US" altLang="zh-TW" smtClean="0"/>
              <a:t>http://www.llvm.org/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Content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Teaching goal and course content outline</a:t>
            </a:r>
          </a:p>
          <a:p>
            <a:pPr eaLnBrk="1" hangingPunct="1"/>
            <a:r>
              <a:rPr lang="en-US" altLang="zh-TW" smtClean="0"/>
              <a:t>Textbook and references</a:t>
            </a:r>
          </a:p>
          <a:p>
            <a:pPr eaLnBrk="1" hangingPunct="1"/>
            <a:r>
              <a:rPr lang="en-US" altLang="zh-TW" smtClean="0"/>
              <a:t>Rules of the game (grading,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will be covered in this course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why you have to take this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Ultimate Application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you have the ability to design multi-media SoC chips</a:t>
            </a:r>
          </a:p>
          <a:p>
            <a:pPr lvl="1" eaLnBrk="1" hangingPunct="1"/>
            <a:r>
              <a:rPr lang="en-US" altLang="zh-TW" smtClean="0"/>
              <a:t>featuring complex mathematical computations</a:t>
            </a:r>
          </a:p>
          <a:p>
            <a:pPr lvl="2" eaLnBrk="1" hangingPunct="1"/>
            <a:r>
              <a:rPr lang="en-US" altLang="zh-TW" smtClean="0"/>
              <a:t>Fourier Transform</a:t>
            </a:r>
          </a:p>
          <a:p>
            <a:pPr lvl="2" eaLnBrk="1" hangingPunct="1"/>
            <a:endParaRPr lang="en-US" altLang="zh-TW" smtClean="0"/>
          </a:p>
          <a:p>
            <a:pPr lvl="2" eaLnBrk="1" hangingPunct="1"/>
            <a:endParaRPr lang="en-US" altLang="zh-TW" smtClean="0"/>
          </a:p>
          <a:p>
            <a:pPr lvl="2" eaLnBrk="1" hangingPunct="1"/>
            <a:r>
              <a:rPr lang="en-US" altLang="zh-TW" smtClean="0"/>
              <a:t>Discrete Cosine Transform (DCT)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971800" y="4038600"/>
          <a:ext cx="3048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方程式" r:id="rId3" imgW="1625600" imgH="431800" progId="Equation.3">
                  <p:embed/>
                </p:oleObj>
              </mc:Choice>
              <mc:Fallback>
                <p:oleObj name="方程式" r:id="rId3" imgW="1625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3048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0"/>
            <a:ext cx="65008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want to build a digital camera?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533400" y="259080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raw image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1676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2133600" y="2286000"/>
            <a:ext cx="26670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discrete cosine transform</a:t>
            </a:r>
          </a:p>
          <a:p>
            <a:pPr algn="ctr" eaLnBrk="1" hangingPunct="1"/>
            <a:r>
              <a:rPr lang="en-US" altLang="zh-TW"/>
              <a:t>(DCT)</a:t>
            </a:r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800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5257800" y="2286000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Quantization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65532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918325" y="2576513"/>
            <a:ext cx="1695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compressed image</a:t>
            </a:r>
          </a:p>
        </p:txBody>
      </p:sp>
      <p:pic>
        <p:nvPicPr>
          <p:cNvPr id="71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39846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9" name="AutoShape 12"/>
          <p:cNvSpPr>
            <a:spLocks noChangeArrowheads="1"/>
          </p:cNvSpPr>
          <p:nvPr/>
        </p:nvSpPr>
        <p:spPr bwMode="auto">
          <a:xfrm>
            <a:off x="4495800" y="4800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718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33800"/>
            <a:ext cx="2684463" cy="242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want to build a digital camera?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deal with DCT?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Design challenges:</a:t>
            </a:r>
          </a:p>
          <a:p>
            <a:pPr lvl="1" eaLnBrk="1" hangingPunct="1"/>
            <a:r>
              <a:rPr lang="en-US" altLang="zh-TW" smtClean="0"/>
              <a:t>speed</a:t>
            </a:r>
          </a:p>
          <a:p>
            <a:pPr lvl="1" eaLnBrk="1" hangingPunct="1"/>
            <a:r>
              <a:rPr lang="en-US" altLang="zh-TW" smtClean="0"/>
              <a:t>chip area</a:t>
            </a:r>
          </a:p>
          <a:p>
            <a:pPr lvl="1" eaLnBrk="1" hangingPunct="1"/>
            <a:r>
              <a:rPr lang="en-US" altLang="zh-TW" smtClean="0"/>
              <a:t>power consumption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6500813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Goals of this course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/>
              <a:t>realize basic arithmetic operations (+,-,*,/) in hardware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endParaRPr lang="en-US" altLang="zh-TW" smtClean="0"/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TW" smtClean="0">
                <a:solidFill>
                  <a:schemeClr val="hlink"/>
                </a:solidFill>
              </a:rPr>
              <a:t>Future:</a:t>
            </a:r>
            <a:r>
              <a:rPr lang="en-US" altLang="zh-TW" smtClean="0"/>
              <a:t> realize complex mathematical computation and reduce complexity</a:t>
            </a:r>
            <a:endParaRPr lang="en-US" altLang="zh-TW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0: hardware design basics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realize your RTL design with UMC 90nm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1: number system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2: fast addition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e.g. how to do summation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3: multiplication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e.g. high-radix pipelined booth multiplication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4: division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e.g. radix-4 SRT division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5: floating-point unit </a:t>
            </a:r>
            <a:r>
              <a:rPr lang="en-US" altLang="zh-TW" sz="2400" smtClean="0">
                <a:solidFill>
                  <a:schemeClr val="hlink"/>
                </a:solidFill>
              </a:rPr>
              <a:t>(optional)</a:t>
            </a:r>
            <a:endParaRPr lang="en-US" altLang="zh-TW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 6: complex mathematical function </a:t>
            </a:r>
            <a:r>
              <a:rPr lang="en-US" altLang="zh-TW" sz="2400" smtClean="0">
                <a:solidFill>
                  <a:schemeClr val="hlink"/>
                </a:solidFill>
              </a:rPr>
              <a:t>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Preliminaries to learn computer 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Fundamentals on digital hardware design </a:t>
            </a:r>
            <a:r>
              <a:rPr lang="en-US" altLang="zh-TW" sz="2800" smtClean="0">
                <a:solidFill>
                  <a:schemeClr val="hlink"/>
                </a:solidFill>
              </a:rPr>
              <a:t>(Required)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electronics, digital circuits &amp; systems, computer organization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Mathematics knowledge </a:t>
            </a:r>
            <a:r>
              <a:rPr lang="en-US" altLang="zh-TW" sz="2800" smtClean="0">
                <a:solidFill>
                  <a:schemeClr val="hlink"/>
                </a:solidFill>
              </a:rPr>
              <a:t>(optional)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mathematical analysis: calculus, complex analysis, numerical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discrete mathematics: </a:t>
            </a:r>
            <a:r>
              <a:rPr lang="en-US" altLang="zh-TW" sz="2400" smtClean="0">
                <a:solidFill>
                  <a:schemeClr val="hlink"/>
                </a:solidFill>
              </a:rPr>
              <a:t>(may not be used in this course)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scheduling and resource allocation for complex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187</TotalTime>
  <Words>544</Words>
  <Application>Microsoft Office PowerPoint</Application>
  <PresentationFormat>如螢幕大小 (4:3)</PresentationFormat>
  <Paragraphs>106</Paragraphs>
  <Slides>18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新細明體</vt:lpstr>
      <vt:lpstr>標楷體</vt:lpstr>
      <vt:lpstr>Arial</vt:lpstr>
      <vt:lpstr>Times New Roman</vt:lpstr>
      <vt:lpstr>Wingdings</vt:lpstr>
      <vt:lpstr>Blends</vt:lpstr>
      <vt:lpstr>方程式</vt:lpstr>
      <vt:lpstr>Computer Arithmetic</vt:lpstr>
      <vt:lpstr>Today’s Content</vt:lpstr>
      <vt:lpstr>What will be covered in this course</vt:lpstr>
      <vt:lpstr>Ultimate Application</vt:lpstr>
      <vt:lpstr>Example: want to build a digital camera?</vt:lpstr>
      <vt:lpstr>Example: want to build a digital camera?</vt:lpstr>
      <vt:lpstr>Goals of this course</vt:lpstr>
      <vt:lpstr>Course Outline</vt:lpstr>
      <vt:lpstr>Preliminaries to learn computer arithmetic</vt:lpstr>
      <vt:lpstr>Textbook and References</vt:lpstr>
      <vt:lpstr>The Textbook</vt:lpstr>
      <vt:lpstr>Advanced Readings</vt:lpstr>
      <vt:lpstr>Fundamentals on hardware design</vt:lpstr>
      <vt:lpstr>Rules of the game</vt:lpstr>
      <vt:lpstr>Grading</vt:lpstr>
      <vt:lpstr>Hardware implementation means</vt:lpstr>
      <vt:lpstr>How the course hours organized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29</cp:revision>
  <cp:lastPrinted>1601-01-01T00:00:00Z</cp:lastPrinted>
  <dcterms:created xsi:type="dcterms:W3CDTF">2009-02-19T10:54:30Z</dcterms:created>
  <dcterms:modified xsi:type="dcterms:W3CDTF">2019-02-19T18:06:21Z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