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5" r:id="rId17"/>
    <p:sldId id="286" r:id="rId18"/>
    <p:sldId id="287" r:id="rId19"/>
    <p:sldId id="288" r:id="rId20"/>
    <p:sldId id="289" r:id="rId21"/>
    <p:sldId id="290" r:id="rId22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ACBE05E-F813-4DCE-991A-DE93AFB2FF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452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9192D-53E2-4733-A47D-C152105EF2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493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6C605-77E4-42C8-B13E-89D50AF3A4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440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79312-8406-4D7D-AB5D-1B68C015E9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456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F0372-0A06-4979-8AE9-7F5D0922BD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65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52684-913D-4F69-AC9E-60151998C0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33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D98B6-A633-4227-AB3E-CE2C145F3D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102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2A4CD-CA8F-4567-8C55-4448924CB6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208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311BD-18B6-40E9-99D9-6F5BD33313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332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52043-E575-4814-98B5-E6A44A5720E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757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C7AF8-E105-4961-9531-B5534E6E0C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682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B08E875C-BBD0-4E02-9511-4A33290A57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Concepts of Multiplier Design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 what you learned in Computer Organization course</a:t>
            </a:r>
          </a:p>
          <a:p>
            <a:pPr eaLnBrk="1" hangingPunct="1"/>
            <a:r>
              <a:rPr lang="en-US" altLang="zh-TW" smtClean="0"/>
              <a:t>(Chap. 9)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90600" y="685800"/>
            <a:ext cx="33632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u="sng" dirty="0"/>
              <a:t>Lecture </a:t>
            </a:r>
            <a:r>
              <a:rPr lang="en-US" altLang="zh-TW" sz="3200" u="sng" dirty="0" smtClean="0"/>
              <a:t>04 </a:t>
            </a:r>
            <a:r>
              <a:rPr lang="en-US" altLang="zh-TW" sz="3200" u="sng" dirty="0"/>
              <a:t>(Part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multiply scheme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7400" y="2017713"/>
            <a:ext cx="3087688" cy="2097087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the method:</a:t>
            </a:r>
          </a:p>
          <a:p>
            <a:pPr lvl="1" eaLnBrk="1" hangingPunct="1"/>
            <a:r>
              <a:rPr lang="en-US" altLang="zh-TW" sz="1800" smtClean="0"/>
              <a:t>examine one bit of the multiplier each time</a:t>
            </a:r>
          </a:p>
          <a:p>
            <a:pPr lvl="1" eaLnBrk="1" hangingPunct="1"/>
            <a:r>
              <a:rPr lang="en-US" altLang="zh-TW" sz="1800" smtClean="0"/>
              <a:t>generate the partial product MD*MR[i]</a:t>
            </a:r>
          </a:p>
          <a:p>
            <a:pPr lvl="1" eaLnBrk="1" hangingPunct="1"/>
            <a:r>
              <a:rPr lang="en-US" altLang="zh-TW" sz="1800" smtClean="0"/>
              <a:t>and accumulate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609600" y="2590800"/>
            <a:ext cx="3124200" cy="2362200"/>
            <a:chOff x="480" y="1536"/>
            <a:chExt cx="1968" cy="1488"/>
          </a:xfrm>
        </p:grpSpPr>
        <p:sp>
          <p:nvSpPr>
            <p:cNvPr id="12298" name="Text Box 5"/>
            <p:cNvSpPr txBox="1">
              <a:spLocks noChangeArrowheads="1"/>
            </p:cNvSpPr>
            <p:nvPr/>
          </p:nvSpPr>
          <p:spPr bwMode="auto">
            <a:xfrm>
              <a:off x="1488" y="1728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0    1    0    1</a:t>
              </a:r>
            </a:p>
          </p:txBody>
        </p:sp>
        <p:sp>
          <p:nvSpPr>
            <p:cNvPr id="12299" name="Text Box 6"/>
            <p:cNvSpPr txBox="1">
              <a:spLocks noChangeArrowheads="1"/>
            </p:cNvSpPr>
            <p:nvPr/>
          </p:nvSpPr>
          <p:spPr bwMode="auto">
            <a:xfrm>
              <a:off x="1488" y="15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12300" name="Text Box 7"/>
            <p:cNvSpPr txBox="1">
              <a:spLocks noChangeArrowheads="1"/>
            </p:cNvSpPr>
            <p:nvPr/>
          </p:nvSpPr>
          <p:spPr bwMode="auto">
            <a:xfrm>
              <a:off x="1248" y="168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12301" name="Line 8"/>
            <p:cNvSpPr>
              <a:spLocks noChangeShapeType="1"/>
            </p:cNvSpPr>
            <p:nvPr/>
          </p:nvSpPr>
          <p:spPr bwMode="auto">
            <a:xfrm>
              <a:off x="1248" y="196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2" name="Text Box 9"/>
            <p:cNvSpPr txBox="1">
              <a:spLocks noChangeArrowheads="1"/>
            </p:cNvSpPr>
            <p:nvPr/>
          </p:nvSpPr>
          <p:spPr bwMode="auto">
            <a:xfrm>
              <a:off x="1488" y="201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12303" name="Text Box 10"/>
            <p:cNvSpPr txBox="1">
              <a:spLocks noChangeArrowheads="1"/>
            </p:cNvSpPr>
            <p:nvPr/>
          </p:nvSpPr>
          <p:spPr bwMode="auto">
            <a:xfrm>
              <a:off x="1296" y="225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12304" name="Text Box 11"/>
            <p:cNvSpPr txBox="1">
              <a:spLocks noChangeArrowheads="1"/>
            </p:cNvSpPr>
            <p:nvPr/>
          </p:nvSpPr>
          <p:spPr bwMode="auto">
            <a:xfrm>
              <a:off x="1104" y="249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12305" name="Text Box 12"/>
            <p:cNvSpPr txBox="1">
              <a:spLocks noChangeArrowheads="1"/>
            </p:cNvSpPr>
            <p:nvPr/>
          </p:nvSpPr>
          <p:spPr bwMode="auto">
            <a:xfrm>
              <a:off x="912" y="27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12306" name="Text Box 13"/>
            <p:cNvSpPr txBox="1">
              <a:spLocks noChangeArrowheads="1"/>
            </p:cNvSpPr>
            <p:nvPr/>
          </p:nvSpPr>
          <p:spPr bwMode="auto">
            <a:xfrm>
              <a:off x="624" y="273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12307" name="Line 14"/>
            <p:cNvSpPr>
              <a:spLocks noChangeShapeType="1"/>
            </p:cNvSpPr>
            <p:nvPr/>
          </p:nvSpPr>
          <p:spPr bwMode="auto">
            <a:xfrm>
              <a:off x="480" y="302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2293" name="Text Box 15"/>
          <p:cNvSpPr txBox="1">
            <a:spLocks noChangeArrowheads="1"/>
          </p:cNvSpPr>
          <p:nvPr/>
        </p:nvSpPr>
        <p:spPr bwMode="auto">
          <a:xfrm>
            <a:off x="3886200" y="4038600"/>
            <a:ext cx="212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Partial Products</a:t>
            </a:r>
          </a:p>
        </p:txBody>
      </p:sp>
      <p:sp>
        <p:nvSpPr>
          <p:cNvPr id="12294" name="Line 16"/>
          <p:cNvSpPr>
            <a:spLocks noChangeShapeType="1"/>
          </p:cNvSpPr>
          <p:nvPr/>
        </p:nvSpPr>
        <p:spPr bwMode="auto">
          <a:xfrm flipH="1" flipV="1">
            <a:off x="3429000" y="3581400"/>
            <a:ext cx="5334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5" name="Line 17"/>
          <p:cNvSpPr>
            <a:spLocks noChangeShapeType="1"/>
          </p:cNvSpPr>
          <p:nvPr/>
        </p:nvSpPr>
        <p:spPr bwMode="auto">
          <a:xfrm flipH="1" flipV="1">
            <a:off x="3048000" y="3886200"/>
            <a:ext cx="914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6" name="Line 18"/>
          <p:cNvSpPr>
            <a:spLocks noChangeShapeType="1"/>
          </p:cNvSpPr>
          <p:nvPr/>
        </p:nvSpPr>
        <p:spPr bwMode="auto">
          <a:xfrm flipH="1" flipV="1">
            <a:off x="2743200" y="43434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7" name="Line 19"/>
          <p:cNvSpPr>
            <a:spLocks noChangeShapeType="1"/>
          </p:cNvSpPr>
          <p:nvPr/>
        </p:nvSpPr>
        <p:spPr bwMode="auto">
          <a:xfrm flipH="1">
            <a:off x="2590800" y="4419600"/>
            <a:ext cx="12192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multiply scheme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7400" y="2017713"/>
            <a:ext cx="3087688" cy="2097087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the method:</a:t>
            </a:r>
          </a:p>
          <a:p>
            <a:pPr lvl="1" eaLnBrk="1" hangingPunct="1"/>
            <a:r>
              <a:rPr lang="en-US" altLang="zh-TW" sz="1800" smtClean="0"/>
              <a:t>examine one bit of the multiplier each time</a:t>
            </a:r>
          </a:p>
          <a:p>
            <a:pPr lvl="1" eaLnBrk="1" hangingPunct="1"/>
            <a:r>
              <a:rPr lang="en-US" altLang="zh-TW" sz="1800" smtClean="0"/>
              <a:t>generate the partial product MD*MR[i]</a:t>
            </a:r>
          </a:p>
          <a:p>
            <a:pPr lvl="1" eaLnBrk="1" hangingPunct="1"/>
            <a:r>
              <a:rPr lang="en-US" altLang="zh-TW" sz="1800" smtClean="0"/>
              <a:t>and accumulate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609600" y="2590800"/>
            <a:ext cx="3124200" cy="2362200"/>
            <a:chOff x="480" y="1536"/>
            <a:chExt cx="1968" cy="1488"/>
          </a:xfrm>
        </p:grpSpPr>
        <p:sp>
          <p:nvSpPr>
            <p:cNvPr id="13320" name="Text Box 5"/>
            <p:cNvSpPr txBox="1">
              <a:spLocks noChangeArrowheads="1"/>
            </p:cNvSpPr>
            <p:nvPr/>
          </p:nvSpPr>
          <p:spPr bwMode="auto">
            <a:xfrm>
              <a:off x="1488" y="1728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0    1    0    1</a:t>
              </a:r>
            </a:p>
          </p:txBody>
        </p:sp>
        <p:sp>
          <p:nvSpPr>
            <p:cNvPr id="13321" name="Text Box 6"/>
            <p:cNvSpPr txBox="1">
              <a:spLocks noChangeArrowheads="1"/>
            </p:cNvSpPr>
            <p:nvPr/>
          </p:nvSpPr>
          <p:spPr bwMode="auto">
            <a:xfrm>
              <a:off x="1488" y="15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13322" name="Text Box 7"/>
            <p:cNvSpPr txBox="1">
              <a:spLocks noChangeArrowheads="1"/>
            </p:cNvSpPr>
            <p:nvPr/>
          </p:nvSpPr>
          <p:spPr bwMode="auto">
            <a:xfrm>
              <a:off x="1248" y="168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13323" name="Line 8"/>
            <p:cNvSpPr>
              <a:spLocks noChangeShapeType="1"/>
            </p:cNvSpPr>
            <p:nvPr/>
          </p:nvSpPr>
          <p:spPr bwMode="auto">
            <a:xfrm>
              <a:off x="1248" y="196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4" name="Text Box 9"/>
            <p:cNvSpPr txBox="1">
              <a:spLocks noChangeArrowheads="1"/>
            </p:cNvSpPr>
            <p:nvPr/>
          </p:nvSpPr>
          <p:spPr bwMode="auto">
            <a:xfrm>
              <a:off x="1488" y="201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13325" name="Text Box 10"/>
            <p:cNvSpPr txBox="1">
              <a:spLocks noChangeArrowheads="1"/>
            </p:cNvSpPr>
            <p:nvPr/>
          </p:nvSpPr>
          <p:spPr bwMode="auto">
            <a:xfrm>
              <a:off x="1296" y="225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13326" name="Text Box 11"/>
            <p:cNvSpPr txBox="1">
              <a:spLocks noChangeArrowheads="1"/>
            </p:cNvSpPr>
            <p:nvPr/>
          </p:nvSpPr>
          <p:spPr bwMode="auto">
            <a:xfrm>
              <a:off x="1104" y="249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13327" name="Text Box 12"/>
            <p:cNvSpPr txBox="1">
              <a:spLocks noChangeArrowheads="1"/>
            </p:cNvSpPr>
            <p:nvPr/>
          </p:nvSpPr>
          <p:spPr bwMode="auto">
            <a:xfrm>
              <a:off x="912" y="27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13328" name="Text Box 13"/>
            <p:cNvSpPr txBox="1">
              <a:spLocks noChangeArrowheads="1"/>
            </p:cNvSpPr>
            <p:nvPr/>
          </p:nvSpPr>
          <p:spPr bwMode="auto">
            <a:xfrm>
              <a:off x="624" y="273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13329" name="Line 14"/>
            <p:cNvSpPr>
              <a:spLocks noChangeShapeType="1"/>
            </p:cNvSpPr>
            <p:nvPr/>
          </p:nvSpPr>
          <p:spPr bwMode="auto">
            <a:xfrm>
              <a:off x="480" y="302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317" name="Text Box 15"/>
          <p:cNvSpPr txBox="1">
            <a:spLocks noChangeArrowheads="1"/>
          </p:cNvSpPr>
          <p:nvPr/>
        </p:nvSpPr>
        <p:spPr bwMode="auto">
          <a:xfrm>
            <a:off x="4800600" y="4953000"/>
            <a:ext cx="3203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the product is the sum of</a:t>
            </a:r>
          </a:p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all partial products</a:t>
            </a:r>
          </a:p>
        </p:txBody>
      </p:sp>
      <p:sp>
        <p:nvSpPr>
          <p:cNvPr id="13318" name="Line 18"/>
          <p:cNvSpPr>
            <a:spLocks noChangeShapeType="1"/>
          </p:cNvSpPr>
          <p:nvPr/>
        </p:nvSpPr>
        <p:spPr bwMode="auto">
          <a:xfrm flipH="1" flipV="1">
            <a:off x="3581400" y="51816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19" name="Text Box 20"/>
          <p:cNvSpPr txBox="1">
            <a:spLocks noChangeArrowheads="1"/>
          </p:cNvSpPr>
          <p:nvPr/>
        </p:nvSpPr>
        <p:spPr bwMode="auto">
          <a:xfrm>
            <a:off x="1279525" y="5014913"/>
            <a:ext cx="2165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0    1     1    0    1    1    1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dot-diagram</a:t>
            </a:r>
          </a:p>
        </p:txBody>
      </p:sp>
      <p:sp>
        <p:nvSpPr>
          <p:cNvPr id="14339" name="Text Box 16"/>
          <p:cNvSpPr txBox="1">
            <a:spLocks noChangeArrowheads="1"/>
          </p:cNvSpPr>
          <p:nvPr/>
        </p:nvSpPr>
        <p:spPr bwMode="auto">
          <a:xfrm>
            <a:off x="533400" y="1676400"/>
            <a:ext cx="8077200" cy="18605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Notation for our discussion of multiplication algorithms:</a:t>
            </a:r>
          </a:p>
          <a:p>
            <a:pPr algn="just" eaLnBrk="1" hangingPunct="1"/>
            <a:endParaRPr kumimoji="0" lang="en-US" altLang="zh-TW" sz="8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Multiplicand			     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–1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–2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. . .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</a:t>
            </a:r>
          </a:p>
          <a:p>
            <a:pPr algn="just"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Multiplier			      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–1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–2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. . .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</a:p>
          <a:p>
            <a:pPr algn="just"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	Product (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0" lang="en-US" altLang="zh-TW" sz="200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		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–1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–2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1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.    .    . </a:t>
            </a:r>
            <a:r>
              <a:rPr kumimoji="0" lang="en-US" altLang="zh-TW" sz="1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endParaRPr kumimoji="0" lang="en-US" altLang="zh-TW" sz="8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Initially, we assume unsigned operands</a:t>
            </a:r>
          </a:p>
        </p:txBody>
      </p:sp>
      <p:sp>
        <p:nvSpPr>
          <p:cNvPr id="14340" name="Text Box 17"/>
          <p:cNvSpPr txBox="1">
            <a:spLocks noChangeArrowheads="1"/>
          </p:cNvSpPr>
          <p:nvPr/>
        </p:nvSpPr>
        <p:spPr bwMode="auto">
          <a:xfrm>
            <a:off x="228600" y="6324600"/>
            <a:ext cx="8686800" cy="3968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Fig. 9.1  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Multiplication of two 4-bit unsigned binary numbers in dot notation.</a:t>
            </a:r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</a:p>
        </p:txBody>
      </p:sp>
      <p:graphicFrame>
        <p:nvGraphicFramePr>
          <p:cNvPr id="14341" name="Object 18"/>
          <p:cNvGraphicFramePr>
            <a:graphicFrameLocks noChangeAspect="1"/>
          </p:cNvGraphicFramePr>
          <p:nvPr/>
        </p:nvGraphicFramePr>
        <p:xfrm>
          <a:off x="1752600" y="3505200"/>
          <a:ext cx="5638800" cy="281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r:id="rId3" imgW="2790825" imgH="1390650" progId="MSDraw.Drawing.8.2">
                  <p:embed/>
                </p:oleObj>
              </mc:Choice>
              <mc:Fallback>
                <p:oleObj r:id="rId3" imgW="2790825" imgH="1390650" progId="MSDraw.Drawing.8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05200"/>
                        <a:ext cx="5638800" cy="281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Shift-and-add multiplier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Hardware design of the multiply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of the multiplier</a:t>
            </a:r>
          </a:p>
        </p:txBody>
      </p:sp>
      <p:graphicFrame>
        <p:nvGraphicFramePr>
          <p:cNvPr id="16387" name="Object 5"/>
          <p:cNvGraphicFramePr>
            <a:graphicFrameLocks noChangeAspect="1"/>
          </p:cNvGraphicFramePr>
          <p:nvPr/>
        </p:nvGraphicFramePr>
        <p:xfrm>
          <a:off x="3505200" y="1905000"/>
          <a:ext cx="5105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r:id="rId3" imgW="3543300" imgH="3438525" progId="MSDraw.Drawing.8.2">
                  <p:embed/>
                </p:oleObj>
              </mc:Choice>
              <mc:Fallback>
                <p:oleObj r:id="rId3" imgW="3543300" imgH="3438525" progId="MSDraw.Drawing.8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905000"/>
                        <a:ext cx="5105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304800" y="5562600"/>
            <a:ext cx="2971800" cy="9239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kumimoji="0" lang="en-US" altLang="zh-TW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9.4	    Hardware realization of the sequential multiplication algorithm with additions and right shifts.</a:t>
            </a:r>
            <a:r>
              <a:rPr kumimoji="0" lang="en-US" altLang="zh-TW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6635" name="Group 11"/>
          <p:cNvGrpSpPr>
            <a:grpSpLocks/>
          </p:cNvGrpSpPr>
          <p:nvPr/>
        </p:nvGrpSpPr>
        <p:grpSpPr bwMode="auto">
          <a:xfrm>
            <a:off x="457200" y="2514600"/>
            <a:ext cx="5715000" cy="1676400"/>
            <a:chOff x="288" y="1584"/>
            <a:chExt cx="3600" cy="1056"/>
          </a:xfrm>
        </p:grpSpPr>
        <p:sp>
          <p:nvSpPr>
            <p:cNvPr id="16394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14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chemeClr val="hlink"/>
                  </a:solidFill>
                </a:rPr>
                <a:t>registers to store data</a:t>
              </a:r>
            </a:p>
          </p:txBody>
        </p:sp>
        <p:sp>
          <p:nvSpPr>
            <p:cNvPr id="16395" name="Line 8"/>
            <p:cNvSpPr>
              <a:spLocks noChangeShapeType="1"/>
            </p:cNvSpPr>
            <p:nvPr/>
          </p:nvSpPr>
          <p:spPr bwMode="auto">
            <a:xfrm flipV="1">
              <a:off x="1728" y="1584"/>
              <a:ext cx="2160" cy="384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6" name="Line 9"/>
            <p:cNvSpPr>
              <a:spLocks noChangeShapeType="1"/>
            </p:cNvSpPr>
            <p:nvPr/>
          </p:nvSpPr>
          <p:spPr bwMode="auto">
            <a:xfrm flipV="1">
              <a:off x="1728" y="1968"/>
              <a:ext cx="912" cy="4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7" name="Line 10"/>
            <p:cNvSpPr>
              <a:spLocks noChangeShapeType="1"/>
            </p:cNvSpPr>
            <p:nvPr/>
          </p:nvSpPr>
          <p:spPr bwMode="auto">
            <a:xfrm>
              <a:off x="1728" y="2064"/>
              <a:ext cx="1104" cy="57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6636" name="Group 12"/>
          <p:cNvGrpSpPr>
            <a:grpSpLocks/>
          </p:cNvGrpSpPr>
          <p:nvPr/>
        </p:nvGrpSpPr>
        <p:grpSpPr bwMode="auto">
          <a:xfrm>
            <a:off x="5867400" y="2743200"/>
            <a:ext cx="2881313" cy="1997075"/>
            <a:chOff x="3744" y="1680"/>
            <a:chExt cx="1815" cy="1258"/>
          </a:xfrm>
        </p:grpSpPr>
        <p:sp>
          <p:nvSpPr>
            <p:cNvPr id="16391" name="Text Box 13"/>
            <p:cNvSpPr txBox="1">
              <a:spLocks noChangeArrowheads="1"/>
            </p:cNvSpPr>
            <p:nvPr/>
          </p:nvSpPr>
          <p:spPr bwMode="auto">
            <a:xfrm>
              <a:off x="4176" y="2688"/>
              <a:ext cx="138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chemeClr val="hlink"/>
                  </a:solidFill>
                </a:rPr>
                <a:t>shift-right each step</a:t>
              </a:r>
            </a:p>
          </p:txBody>
        </p:sp>
        <p:sp>
          <p:nvSpPr>
            <p:cNvPr id="16392" name="Line 14"/>
            <p:cNvSpPr>
              <a:spLocks noChangeShapeType="1"/>
            </p:cNvSpPr>
            <p:nvPr/>
          </p:nvSpPr>
          <p:spPr bwMode="auto">
            <a:xfrm flipH="1" flipV="1">
              <a:off x="4512" y="1680"/>
              <a:ext cx="144" cy="100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3" name="Line 15"/>
            <p:cNvSpPr>
              <a:spLocks noChangeShapeType="1"/>
            </p:cNvSpPr>
            <p:nvPr/>
          </p:nvSpPr>
          <p:spPr bwMode="auto">
            <a:xfrm flipH="1" flipV="1">
              <a:off x="3744" y="2112"/>
              <a:ext cx="912" cy="57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Algorithm behind the hardware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 simple recurrence relation</a:t>
            </a:r>
          </a:p>
        </p:txBody>
      </p:sp>
      <p:grpSp>
        <p:nvGrpSpPr>
          <p:cNvPr id="17412" name="Group 15"/>
          <p:cNvGrpSpPr>
            <a:grpSpLocks/>
          </p:cNvGrpSpPr>
          <p:nvPr/>
        </p:nvGrpSpPr>
        <p:grpSpPr bwMode="auto">
          <a:xfrm>
            <a:off x="457200" y="4572000"/>
            <a:ext cx="8229600" cy="1981200"/>
            <a:chOff x="288" y="1632"/>
            <a:chExt cx="5184" cy="1248"/>
          </a:xfrm>
        </p:grpSpPr>
        <p:sp>
          <p:nvSpPr>
            <p:cNvPr id="17416" name="AutoShape 16"/>
            <p:cNvSpPr>
              <a:spLocks noChangeArrowheads="1"/>
            </p:cNvSpPr>
            <p:nvPr/>
          </p:nvSpPr>
          <p:spPr bwMode="auto">
            <a:xfrm>
              <a:off x="288" y="1920"/>
              <a:ext cx="5184" cy="9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7417" name="Text Box 17"/>
            <p:cNvSpPr txBox="1">
              <a:spLocks noChangeArrowheads="1"/>
            </p:cNvSpPr>
            <p:nvPr/>
          </p:nvSpPr>
          <p:spPr bwMode="auto">
            <a:xfrm>
              <a:off x="4416" y="1632"/>
              <a:ext cx="86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kumimoji="0"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Preferred</a:t>
              </a:r>
            </a:p>
          </p:txBody>
        </p:sp>
      </p:grpSp>
      <p:sp>
        <p:nvSpPr>
          <p:cNvPr id="17413" name="Text Box 18"/>
          <p:cNvSpPr txBox="1">
            <a:spLocks noChangeArrowheads="1"/>
          </p:cNvSpPr>
          <p:nvPr/>
        </p:nvSpPr>
        <p:spPr bwMode="auto">
          <a:xfrm>
            <a:off x="533400" y="5105400"/>
            <a:ext cx="8229600" cy="141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Multiplication with right shifts: top-to-bottom accumulation</a:t>
            </a:r>
            <a:endParaRPr kumimoji="0" lang="en-US" altLang="zh-TW" sz="2000" i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/>
            <a:endParaRPr kumimoji="0" lang="en-US" altLang="zh-TW" sz="1000" i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	p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0" lang="en-US" altLang="zh-TW" sz="20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j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+1)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=	(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0" lang="en-US" altLang="zh-TW" sz="20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j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)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+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x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j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2</a:t>
            </a:r>
            <a:r>
              <a:rPr kumimoji="0" lang="en-US" altLang="zh-TW" sz="20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k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) 2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–1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		with	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(0)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0	and	</a:t>
            </a:r>
          </a:p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		|–––add–––|			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0" lang="en-US" altLang="zh-TW" sz="20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k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)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=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ax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+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(0)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–</a:t>
            </a:r>
            <a:r>
              <a:rPr kumimoji="0" lang="en-US" altLang="zh-TW" sz="20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k</a:t>
            </a:r>
            <a:endParaRPr kumimoji="0" lang="en-US" altLang="zh-TW" sz="2000" baseline="300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		|––shift right––|</a:t>
            </a:r>
          </a:p>
        </p:txBody>
      </p:sp>
      <p:graphicFrame>
        <p:nvGraphicFramePr>
          <p:cNvPr id="17414" name="Object 19"/>
          <p:cNvGraphicFramePr>
            <a:graphicFrameLocks noChangeAspect="1"/>
          </p:cNvGraphicFramePr>
          <p:nvPr/>
        </p:nvGraphicFramePr>
        <p:xfrm>
          <a:off x="2438400" y="2743200"/>
          <a:ext cx="4495800" cy="223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r:id="rId3" imgW="2790825" imgH="1390650" progId="MSDraw.Drawing.8.2">
                  <p:embed/>
                </p:oleObj>
              </mc:Choice>
              <mc:Fallback>
                <p:oleObj r:id="rId3" imgW="2790825" imgH="1390650" progId="MSDraw.Drawing.8.2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743200"/>
                        <a:ext cx="4495800" cy="223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22"/>
          <p:cNvSpPr txBox="1">
            <a:spLocks noChangeArrowheads="1"/>
          </p:cNvSpPr>
          <p:nvPr/>
        </p:nvSpPr>
        <p:spPr bwMode="auto">
          <a:xfrm>
            <a:off x="1600200" y="3048000"/>
            <a:ext cx="1066800" cy="3968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Fig. 9.1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98" name="Rectangle 26"/>
          <p:cNvSpPr>
            <a:spLocks noChangeArrowheads="1"/>
          </p:cNvSpPr>
          <p:nvPr/>
        </p:nvSpPr>
        <p:spPr bwMode="auto">
          <a:xfrm>
            <a:off x="914400" y="4114800"/>
            <a:ext cx="838200" cy="2286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1295400" y="3352800"/>
            <a:ext cx="5334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54283" name="Group 11"/>
          <p:cNvGrpSpPr>
            <a:grpSpLocks/>
          </p:cNvGrpSpPr>
          <p:nvPr/>
        </p:nvGrpSpPr>
        <p:grpSpPr bwMode="auto">
          <a:xfrm>
            <a:off x="1143000" y="3657600"/>
            <a:ext cx="1066800" cy="457200"/>
            <a:chOff x="720" y="2304"/>
            <a:chExt cx="672" cy="288"/>
          </a:xfrm>
        </p:grpSpPr>
        <p:sp>
          <p:nvSpPr>
            <p:cNvPr id="18457" name="Rectangle 7"/>
            <p:cNvSpPr>
              <a:spLocks noChangeArrowheads="1"/>
            </p:cNvSpPr>
            <p:nvPr/>
          </p:nvSpPr>
          <p:spPr bwMode="auto">
            <a:xfrm>
              <a:off x="720" y="2304"/>
              <a:ext cx="6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8458" name="Line 9"/>
            <p:cNvSpPr>
              <a:spLocks noChangeShapeType="1"/>
            </p:cNvSpPr>
            <p:nvPr/>
          </p:nvSpPr>
          <p:spPr bwMode="auto">
            <a:xfrm>
              <a:off x="1152" y="2304"/>
              <a:ext cx="0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Hardware-Algorithm Match</a:t>
            </a:r>
          </a:p>
        </p:txBody>
      </p:sp>
      <p:graphicFrame>
        <p:nvGraphicFramePr>
          <p:cNvPr id="18438" name="Object 4"/>
          <p:cNvGraphicFramePr>
            <a:graphicFrameLocks noChangeAspect="1"/>
          </p:cNvGraphicFramePr>
          <p:nvPr/>
        </p:nvGraphicFramePr>
        <p:xfrm>
          <a:off x="4953000" y="2133600"/>
          <a:ext cx="3962400" cy="372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r:id="rId3" imgW="3543300" imgH="3438525" progId="MSDraw.Drawing.8.2">
                  <p:embed/>
                </p:oleObj>
              </mc:Choice>
              <mc:Fallback>
                <p:oleObj r:id="rId3" imgW="3543300" imgH="3438525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33600"/>
                        <a:ext cx="3962400" cy="372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94" name="Group 22"/>
          <p:cNvGrpSpPr>
            <a:grpSpLocks/>
          </p:cNvGrpSpPr>
          <p:nvPr/>
        </p:nvGrpSpPr>
        <p:grpSpPr bwMode="auto">
          <a:xfrm>
            <a:off x="5486400" y="2971800"/>
            <a:ext cx="2286000" cy="304800"/>
            <a:chOff x="3456" y="1920"/>
            <a:chExt cx="1440" cy="192"/>
          </a:xfrm>
        </p:grpSpPr>
        <p:sp>
          <p:nvSpPr>
            <p:cNvPr id="18450" name="Rectangle 8"/>
            <p:cNvSpPr>
              <a:spLocks noChangeArrowheads="1"/>
            </p:cNvSpPr>
            <p:nvPr/>
          </p:nvSpPr>
          <p:spPr bwMode="auto">
            <a:xfrm>
              <a:off x="3456" y="1920"/>
              <a:ext cx="144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8451" name="Line 10"/>
            <p:cNvSpPr>
              <a:spLocks noChangeShapeType="1"/>
            </p:cNvSpPr>
            <p:nvPr/>
          </p:nvSpPr>
          <p:spPr bwMode="auto">
            <a:xfrm>
              <a:off x="4416" y="1920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2" name="Oval 15"/>
            <p:cNvSpPr>
              <a:spLocks noChangeArrowheads="1"/>
            </p:cNvSpPr>
            <p:nvPr/>
          </p:nvSpPr>
          <p:spPr bwMode="auto">
            <a:xfrm>
              <a:off x="4512" y="19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8453" name="Oval 16"/>
            <p:cNvSpPr>
              <a:spLocks noChangeArrowheads="1"/>
            </p:cNvSpPr>
            <p:nvPr/>
          </p:nvSpPr>
          <p:spPr bwMode="auto">
            <a:xfrm>
              <a:off x="4656" y="19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8454" name="Oval 17"/>
            <p:cNvSpPr>
              <a:spLocks noChangeArrowheads="1"/>
            </p:cNvSpPr>
            <p:nvPr/>
          </p:nvSpPr>
          <p:spPr bwMode="auto">
            <a:xfrm>
              <a:off x="4176" y="19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8455" name="Oval 18"/>
            <p:cNvSpPr>
              <a:spLocks noChangeArrowheads="1"/>
            </p:cNvSpPr>
            <p:nvPr/>
          </p:nvSpPr>
          <p:spPr bwMode="auto">
            <a:xfrm>
              <a:off x="3984" y="19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8456" name="Oval 19"/>
            <p:cNvSpPr>
              <a:spLocks noChangeArrowheads="1"/>
            </p:cNvSpPr>
            <p:nvPr/>
          </p:nvSpPr>
          <p:spPr bwMode="auto">
            <a:xfrm>
              <a:off x="3792" y="19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8001000" y="2438400"/>
            <a:ext cx="533400" cy="381000"/>
            <a:chOff x="5040" y="1584"/>
            <a:chExt cx="336" cy="240"/>
          </a:xfrm>
        </p:grpSpPr>
        <p:sp>
          <p:nvSpPr>
            <p:cNvPr id="18447" name="Rectangle 13"/>
            <p:cNvSpPr>
              <a:spLocks noChangeArrowheads="1"/>
            </p:cNvSpPr>
            <p:nvPr/>
          </p:nvSpPr>
          <p:spPr bwMode="auto">
            <a:xfrm>
              <a:off x="5040" y="1584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8448" name="Oval 20"/>
            <p:cNvSpPr>
              <a:spLocks noChangeArrowheads="1"/>
            </p:cNvSpPr>
            <p:nvPr/>
          </p:nvSpPr>
          <p:spPr bwMode="auto">
            <a:xfrm>
              <a:off x="5232" y="168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8449" name="Oval 21"/>
            <p:cNvSpPr>
              <a:spLocks noChangeArrowheads="1"/>
            </p:cNvSpPr>
            <p:nvPr/>
          </p:nvSpPr>
          <p:spPr bwMode="auto">
            <a:xfrm>
              <a:off x="5088" y="168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54296" name="Freeform 24"/>
          <p:cNvSpPr>
            <a:spLocks/>
          </p:cNvSpPr>
          <p:nvPr/>
        </p:nvSpPr>
        <p:spPr bwMode="auto">
          <a:xfrm>
            <a:off x="6248400" y="2438400"/>
            <a:ext cx="2933700" cy="2540000"/>
          </a:xfrm>
          <a:custGeom>
            <a:avLst/>
            <a:gdLst>
              <a:gd name="T0" fmla="*/ 2286000 w 1848"/>
              <a:gd name="T1" fmla="*/ 317500 h 1600"/>
              <a:gd name="T2" fmla="*/ 2514600 w 1848"/>
              <a:gd name="T3" fmla="*/ 317500 h 1600"/>
              <a:gd name="T4" fmla="*/ 2514600 w 1848"/>
              <a:gd name="T5" fmla="*/ 2222500 h 1600"/>
              <a:gd name="T6" fmla="*/ 0 w 1848"/>
              <a:gd name="T7" fmla="*/ 2222500 h 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48" h="1600">
                <a:moveTo>
                  <a:pt x="1440" y="200"/>
                </a:moveTo>
                <a:cubicBezTo>
                  <a:pt x="1500" y="100"/>
                  <a:pt x="1560" y="0"/>
                  <a:pt x="1584" y="200"/>
                </a:cubicBezTo>
                <a:cubicBezTo>
                  <a:pt x="1608" y="400"/>
                  <a:pt x="1848" y="1200"/>
                  <a:pt x="1584" y="1400"/>
                </a:cubicBezTo>
                <a:cubicBezTo>
                  <a:pt x="1320" y="1600"/>
                  <a:pt x="660" y="1500"/>
                  <a:pt x="0" y="140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8458200" y="47244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x2</a:t>
            </a: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5943600" y="48006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300" name="Rectangle 28"/>
          <p:cNvSpPr>
            <a:spLocks noChangeArrowheads="1"/>
          </p:cNvSpPr>
          <p:nvPr/>
        </p:nvSpPr>
        <p:spPr bwMode="auto">
          <a:xfrm>
            <a:off x="5257800" y="4800600"/>
            <a:ext cx="609600" cy="2286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301" name="Freeform 29"/>
          <p:cNvSpPr>
            <a:spLocks/>
          </p:cNvSpPr>
          <p:nvPr/>
        </p:nvSpPr>
        <p:spPr bwMode="auto">
          <a:xfrm>
            <a:off x="4648200" y="2209800"/>
            <a:ext cx="2032000" cy="4025900"/>
          </a:xfrm>
          <a:custGeom>
            <a:avLst/>
            <a:gdLst>
              <a:gd name="T0" fmla="*/ 1866900 w 1280"/>
              <a:gd name="T1" fmla="*/ 3365500 h 2536"/>
              <a:gd name="T2" fmla="*/ 1790700 w 1280"/>
              <a:gd name="T3" fmla="*/ 3594100 h 2536"/>
              <a:gd name="T4" fmla="*/ 419100 w 1280"/>
              <a:gd name="T5" fmla="*/ 3517900 h 2536"/>
              <a:gd name="T6" fmla="*/ 190500 w 1280"/>
              <a:gd name="T7" fmla="*/ 546100 h 2536"/>
              <a:gd name="T8" fmla="*/ 1562100 w 1280"/>
              <a:gd name="T9" fmla="*/ 241300 h 2536"/>
              <a:gd name="T10" fmla="*/ 1562100 w 1280"/>
              <a:gd name="T11" fmla="*/ 698500 h 25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0" h="2536">
                <a:moveTo>
                  <a:pt x="1176" y="2120"/>
                </a:moveTo>
                <a:cubicBezTo>
                  <a:pt x="1228" y="2184"/>
                  <a:pt x="1280" y="2248"/>
                  <a:pt x="1128" y="2264"/>
                </a:cubicBezTo>
                <a:cubicBezTo>
                  <a:pt x="976" y="2280"/>
                  <a:pt x="432" y="2536"/>
                  <a:pt x="264" y="2216"/>
                </a:cubicBezTo>
                <a:cubicBezTo>
                  <a:pt x="96" y="1896"/>
                  <a:pt x="0" y="688"/>
                  <a:pt x="120" y="344"/>
                </a:cubicBezTo>
                <a:cubicBezTo>
                  <a:pt x="240" y="0"/>
                  <a:pt x="840" y="136"/>
                  <a:pt x="984" y="152"/>
                </a:cubicBezTo>
                <a:cubicBezTo>
                  <a:pt x="1128" y="168"/>
                  <a:pt x="1056" y="304"/>
                  <a:pt x="984" y="44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8446" name="Object 30"/>
          <p:cNvGraphicFramePr>
            <a:graphicFrameLocks noChangeAspect="1"/>
          </p:cNvGraphicFramePr>
          <p:nvPr/>
        </p:nvGraphicFramePr>
        <p:xfrm>
          <a:off x="533400" y="2971800"/>
          <a:ext cx="3962400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r:id="rId5" imgW="2790825" imgH="1390650" progId="MSDraw.Drawing.8.2">
                  <p:embed/>
                </p:oleObj>
              </mc:Choice>
              <mc:Fallback>
                <p:oleObj r:id="rId5" imgW="2790825" imgH="1390650" progId="MSDraw.Drawing.8.2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71800"/>
                        <a:ext cx="3962400" cy="197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8" grpId="0" animBg="1"/>
      <p:bldP spid="54284" grpId="0" animBg="1"/>
      <p:bldP spid="54296" grpId="0" animBg="1"/>
      <p:bldP spid="54297" grpId="0"/>
      <p:bldP spid="54299" grpId="0" animBg="1"/>
      <p:bldP spid="54300" grpId="0" animBg="1"/>
      <p:bldP spid="5430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Hardware-Algorithm Match</a:t>
            </a:r>
          </a:p>
        </p:txBody>
      </p:sp>
      <p:sp>
        <p:nvSpPr>
          <p:cNvPr id="19459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114800" cy="6858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shift-right each step</a:t>
            </a:r>
          </a:p>
        </p:txBody>
      </p:sp>
      <p:graphicFrame>
        <p:nvGraphicFramePr>
          <p:cNvPr id="19460" name="Object 8"/>
          <p:cNvGraphicFramePr>
            <a:graphicFrameLocks noChangeAspect="1"/>
          </p:cNvGraphicFramePr>
          <p:nvPr/>
        </p:nvGraphicFramePr>
        <p:xfrm>
          <a:off x="4953000" y="2133600"/>
          <a:ext cx="3962400" cy="372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r:id="rId3" imgW="3543300" imgH="3438525" progId="MSDraw.Drawing.8.2">
                  <p:embed/>
                </p:oleObj>
              </mc:Choice>
              <mc:Fallback>
                <p:oleObj r:id="rId3" imgW="3543300" imgH="3438525" progId="MSDraw.Drawing.8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33600"/>
                        <a:ext cx="3962400" cy="372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23"/>
          <p:cNvSpPr txBox="1">
            <a:spLocks noChangeArrowheads="1"/>
          </p:cNvSpPr>
          <p:nvPr/>
        </p:nvSpPr>
        <p:spPr bwMode="auto">
          <a:xfrm>
            <a:off x="8458200" y="47244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x2</a:t>
            </a:r>
          </a:p>
        </p:txBody>
      </p:sp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1371600" y="33528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19463" name="Group 29"/>
          <p:cNvGrpSpPr>
            <a:grpSpLocks/>
          </p:cNvGrpSpPr>
          <p:nvPr/>
        </p:nvGrpSpPr>
        <p:grpSpPr bwMode="auto">
          <a:xfrm>
            <a:off x="914400" y="3657600"/>
            <a:ext cx="1295400" cy="685800"/>
            <a:chOff x="576" y="2304"/>
            <a:chExt cx="816" cy="432"/>
          </a:xfrm>
        </p:grpSpPr>
        <p:sp>
          <p:nvSpPr>
            <p:cNvPr id="19478" name="Rectangle 5"/>
            <p:cNvSpPr>
              <a:spLocks noChangeArrowheads="1"/>
            </p:cNvSpPr>
            <p:nvPr/>
          </p:nvSpPr>
          <p:spPr bwMode="auto">
            <a:xfrm>
              <a:off x="576" y="2304"/>
              <a:ext cx="81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79" name="Line 6"/>
            <p:cNvSpPr>
              <a:spLocks noChangeShapeType="1"/>
            </p:cNvSpPr>
            <p:nvPr/>
          </p:nvSpPr>
          <p:spPr bwMode="auto">
            <a:xfrm>
              <a:off x="1008" y="2304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19464" name="Object 30"/>
          <p:cNvGraphicFramePr>
            <a:graphicFrameLocks noChangeAspect="1"/>
          </p:cNvGraphicFramePr>
          <p:nvPr/>
        </p:nvGraphicFramePr>
        <p:xfrm>
          <a:off x="533400" y="2971800"/>
          <a:ext cx="3962400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r:id="rId5" imgW="2790825" imgH="1390650" progId="MSDraw.Drawing.8.2">
                  <p:embed/>
                </p:oleObj>
              </mc:Choice>
              <mc:Fallback>
                <p:oleObj r:id="rId5" imgW="2790825" imgH="1390650" progId="MSDraw.Drawing.8.2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71800"/>
                        <a:ext cx="3962400" cy="197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5" name="Group 33"/>
          <p:cNvGrpSpPr>
            <a:grpSpLocks/>
          </p:cNvGrpSpPr>
          <p:nvPr/>
        </p:nvGrpSpPr>
        <p:grpSpPr bwMode="auto">
          <a:xfrm>
            <a:off x="7772400" y="2438400"/>
            <a:ext cx="762000" cy="381000"/>
            <a:chOff x="4896" y="1536"/>
            <a:chExt cx="480" cy="240"/>
          </a:xfrm>
        </p:grpSpPr>
        <p:sp>
          <p:nvSpPr>
            <p:cNvPr id="19475" name="Rectangle 19"/>
            <p:cNvSpPr>
              <a:spLocks noChangeArrowheads="1"/>
            </p:cNvSpPr>
            <p:nvPr/>
          </p:nvSpPr>
          <p:spPr bwMode="auto">
            <a:xfrm>
              <a:off x="5136" y="1536"/>
              <a:ext cx="240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76" name="Oval 20"/>
            <p:cNvSpPr>
              <a:spLocks noChangeArrowheads="1"/>
            </p:cNvSpPr>
            <p:nvPr/>
          </p:nvSpPr>
          <p:spPr bwMode="auto">
            <a:xfrm>
              <a:off x="5211" y="1632"/>
              <a:ext cx="110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77" name="Rectangle 31"/>
            <p:cNvSpPr>
              <a:spLocks noChangeArrowheads="1"/>
            </p:cNvSpPr>
            <p:nvPr/>
          </p:nvSpPr>
          <p:spPr bwMode="auto">
            <a:xfrm>
              <a:off x="4896" y="1536"/>
              <a:ext cx="240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folHlink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pSp>
        <p:nvGrpSpPr>
          <p:cNvPr id="19466" name="Group 35"/>
          <p:cNvGrpSpPr>
            <a:grpSpLocks/>
          </p:cNvGrpSpPr>
          <p:nvPr/>
        </p:nvGrpSpPr>
        <p:grpSpPr bwMode="auto">
          <a:xfrm>
            <a:off x="5486400" y="2971800"/>
            <a:ext cx="2438400" cy="304800"/>
            <a:chOff x="3456" y="1872"/>
            <a:chExt cx="1536" cy="192"/>
          </a:xfrm>
        </p:grpSpPr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3456" y="1872"/>
              <a:ext cx="15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4320" y="1872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9" name="Oval 13"/>
            <p:cNvSpPr>
              <a:spLocks noChangeArrowheads="1"/>
            </p:cNvSpPr>
            <p:nvPr/>
          </p:nvSpPr>
          <p:spPr bwMode="auto">
            <a:xfrm>
              <a:off x="4416" y="19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70" name="Oval 14"/>
            <p:cNvSpPr>
              <a:spLocks noChangeArrowheads="1"/>
            </p:cNvSpPr>
            <p:nvPr/>
          </p:nvSpPr>
          <p:spPr bwMode="auto">
            <a:xfrm>
              <a:off x="4560" y="19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71" name="Oval 15"/>
            <p:cNvSpPr>
              <a:spLocks noChangeArrowheads="1"/>
            </p:cNvSpPr>
            <p:nvPr/>
          </p:nvSpPr>
          <p:spPr bwMode="auto">
            <a:xfrm>
              <a:off x="4176" y="19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72" name="Oval 16"/>
            <p:cNvSpPr>
              <a:spLocks noChangeArrowheads="1"/>
            </p:cNvSpPr>
            <p:nvPr/>
          </p:nvSpPr>
          <p:spPr bwMode="auto">
            <a:xfrm>
              <a:off x="3984" y="19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73" name="Oval 17"/>
            <p:cNvSpPr>
              <a:spLocks noChangeArrowheads="1"/>
            </p:cNvSpPr>
            <p:nvPr/>
          </p:nvSpPr>
          <p:spPr bwMode="auto">
            <a:xfrm>
              <a:off x="4704" y="19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74" name="Oval 34"/>
            <p:cNvSpPr>
              <a:spLocks noChangeArrowheads="1"/>
            </p:cNvSpPr>
            <p:nvPr/>
          </p:nvSpPr>
          <p:spPr bwMode="auto">
            <a:xfrm>
              <a:off x="3840" y="19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for this example, show register content for each step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4800600" y="2590800"/>
          <a:ext cx="3962400" cy="372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r:id="rId3" imgW="3543300" imgH="3438525" progId="MSDraw.Drawing.8.2">
                  <p:embed/>
                </p:oleObj>
              </mc:Choice>
              <mc:Fallback>
                <p:oleObj r:id="rId3" imgW="3543300" imgH="3438525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590800"/>
                        <a:ext cx="3962400" cy="372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609600" y="3124200"/>
            <a:ext cx="3124200" cy="2362200"/>
            <a:chOff x="480" y="1536"/>
            <a:chExt cx="1968" cy="1488"/>
          </a:xfrm>
        </p:grpSpPr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1488" y="1728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0    1    0    1</a:t>
              </a:r>
            </a:p>
          </p:txBody>
        </p:sp>
        <p:sp>
          <p:nvSpPr>
            <p:cNvPr id="20487" name="Text Box 7"/>
            <p:cNvSpPr txBox="1">
              <a:spLocks noChangeArrowheads="1"/>
            </p:cNvSpPr>
            <p:nvPr/>
          </p:nvSpPr>
          <p:spPr bwMode="auto">
            <a:xfrm>
              <a:off x="1488" y="15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1248" y="168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>
              <a:off x="1248" y="196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1488" y="201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1296" y="225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1104" y="249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912" y="27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624" y="273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>
              <a:off x="480" y="302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Concluding Remarks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computer performs multiply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elementary-school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Performance of this multiplier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44196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i="1" smtClean="0"/>
              <a:t>n</a:t>
            </a:r>
            <a:r>
              <a:rPr lang="en-US" altLang="zh-TW" sz="2800" smtClean="0"/>
              <a:t> steps (cycles) to multiply two </a:t>
            </a:r>
            <a:r>
              <a:rPr lang="en-US" altLang="zh-TW" sz="2800" i="1" smtClean="0"/>
              <a:t>n</a:t>
            </a:r>
            <a:r>
              <a:rPr lang="en-US" altLang="zh-TW" sz="2800" smtClean="0"/>
              <a:t>-bit numbers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How to do faster?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4953000" y="2133600"/>
          <a:ext cx="3962400" cy="372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r:id="rId3" imgW="3543300" imgH="3438525" progId="MSDraw.Drawing.8.2">
                  <p:embed/>
                </p:oleObj>
              </mc:Choice>
              <mc:Fallback>
                <p:oleObj r:id="rId3" imgW="3543300" imgH="3438525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33600"/>
                        <a:ext cx="3962400" cy="372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Guidelines to design a fast multiplier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4953000" cy="2057400"/>
          </a:xfrm>
        </p:spPr>
        <p:txBody>
          <a:bodyPr/>
          <a:lstStyle/>
          <a:p>
            <a:pPr marL="357188" indent="-357188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reduce amount of partial products</a:t>
            </a:r>
          </a:p>
          <a:p>
            <a:pPr marL="800100" lvl="1" indent="-263525" eaLnBrk="1" hangingPunct="1">
              <a:lnSpc>
                <a:spcPct val="90000"/>
              </a:lnSpc>
            </a:pPr>
            <a:r>
              <a:rPr lang="en-US" altLang="zh-TW" sz="2000" smtClean="0"/>
              <a:t>Booth encoding </a:t>
            </a:r>
            <a:r>
              <a:rPr lang="en-US" altLang="zh-TW" sz="2000" smtClean="0">
                <a:solidFill>
                  <a:schemeClr val="hlink"/>
                </a:solidFill>
              </a:rPr>
              <a:t>(Chap. 10)</a:t>
            </a:r>
          </a:p>
          <a:p>
            <a:pPr marL="357188" indent="-357188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sum of all partial products as fast as possible</a:t>
            </a:r>
          </a:p>
          <a:p>
            <a:pPr marL="800100" lvl="1" indent="-263525" eaLnBrk="1" hangingPunct="1">
              <a:lnSpc>
                <a:spcPct val="90000"/>
              </a:lnSpc>
            </a:pPr>
            <a:r>
              <a:rPr lang="en-US" altLang="zh-TW" sz="2000" smtClean="0"/>
              <a:t>array and tree multiplier </a:t>
            </a:r>
            <a:r>
              <a:rPr lang="en-US" altLang="zh-TW" sz="2000" smtClean="0">
                <a:solidFill>
                  <a:schemeClr val="hlink"/>
                </a:solidFill>
              </a:rPr>
              <a:t>(Chap. 11)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3124200" y="4038600"/>
            <a:ext cx="3124200" cy="2362200"/>
            <a:chOff x="480" y="1536"/>
            <a:chExt cx="1968" cy="1488"/>
          </a:xfrm>
        </p:grpSpPr>
        <p:sp>
          <p:nvSpPr>
            <p:cNvPr id="23562" name="Text Box 5"/>
            <p:cNvSpPr txBox="1">
              <a:spLocks noChangeArrowheads="1"/>
            </p:cNvSpPr>
            <p:nvPr/>
          </p:nvSpPr>
          <p:spPr bwMode="auto">
            <a:xfrm>
              <a:off x="1488" y="1728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0    1    0    1</a:t>
              </a:r>
            </a:p>
          </p:txBody>
        </p:sp>
        <p:sp>
          <p:nvSpPr>
            <p:cNvPr id="23563" name="Text Box 6"/>
            <p:cNvSpPr txBox="1">
              <a:spLocks noChangeArrowheads="1"/>
            </p:cNvSpPr>
            <p:nvPr/>
          </p:nvSpPr>
          <p:spPr bwMode="auto">
            <a:xfrm>
              <a:off x="1488" y="15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23564" name="Text Box 7"/>
            <p:cNvSpPr txBox="1">
              <a:spLocks noChangeArrowheads="1"/>
            </p:cNvSpPr>
            <p:nvPr/>
          </p:nvSpPr>
          <p:spPr bwMode="auto">
            <a:xfrm>
              <a:off x="1248" y="168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23565" name="Line 8"/>
            <p:cNvSpPr>
              <a:spLocks noChangeShapeType="1"/>
            </p:cNvSpPr>
            <p:nvPr/>
          </p:nvSpPr>
          <p:spPr bwMode="auto">
            <a:xfrm>
              <a:off x="1248" y="196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66" name="Text Box 9"/>
            <p:cNvSpPr txBox="1">
              <a:spLocks noChangeArrowheads="1"/>
            </p:cNvSpPr>
            <p:nvPr/>
          </p:nvSpPr>
          <p:spPr bwMode="auto">
            <a:xfrm>
              <a:off x="1488" y="201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23567" name="Text Box 10"/>
            <p:cNvSpPr txBox="1">
              <a:spLocks noChangeArrowheads="1"/>
            </p:cNvSpPr>
            <p:nvPr/>
          </p:nvSpPr>
          <p:spPr bwMode="auto">
            <a:xfrm>
              <a:off x="1296" y="225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23568" name="Text Box 11"/>
            <p:cNvSpPr txBox="1">
              <a:spLocks noChangeArrowheads="1"/>
            </p:cNvSpPr>
            <p:nvPr/>
          </p:nvSpPr>
          <p:spPr bwMode="auto">
            <a:xfrm>
              <a:off x="1104" y="249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23569" name="Text Box 12"/>
            <p:cNvSpPr txBox="1">
              <a:spLocks noChangeArrowheads="1"/>
            </p:cNvSpPr>
            <p:nvPr/>
          </p:nvSpPr>
          <p:spPr bwMode="auto">
            <a:xfrm>
              <a:off x="912" y="27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23570" name="Text Box 13"/>
            <p:cNvSpPr txBox="1">
              <a:spLocks noChangeArrowheads="1"/>
            </p:cNvSpPr>
            <p:nvPr/>
          </p:nvSpPr>
          <p:spPr bwMode="auto">
            <a:xfrm>
              <a:off x="624" y="273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23571" name="Line 14"/>
            <p:cNvSpPr>
              <a:spLocks noChangeShapeType="1"/>
            </p:cNvSpPr>
            <p:nvPr/>
          </p:nvSpPr>
          <p:spPr bwMode="auto">
            <a:xfrm>
              <a:off x="480" y="302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3557" name="Text Box 15"/>
          <p:cNvSpPr txBox="1">
            <a:spLocks noChangeArrowheads="1"/>
          </p:cNvSpPr>
          <p:nvPr/>
        </p:nvSpPr>
        <p:spPr bwMode="auto">
          <a:xfrm>
            <a:off x="6400800" y="5486400"/>
            <a:ext cx="212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Partial Products</a:t>
            </a:r>
          </a:p>
        </p:txBody>
      </p:sp>
      <p:sp>
        <p:nvSpPr>
          <p:cNvPr id="23558" name="Line 16"/>
          <p:cNvSpPr>
            <a:spLocks noChangeShapeType="1"/>
          </p:cNvSpPr>
          <p:nvPr/>
        </p:nvSpPr>
        <p:spPr bwMode="auto">
          <a:xfrm flipH="1" flipV="1">
            <a:off x="5943600" y="5029200"/>
            <a:ext cx="5334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9" name="Line 17"/>
          <p:cNvSpPr>
            <a:spLocks noChangeShapeType="1"/>
          </p:cNvSpPr>
          <p:nvPr/>
        </p:nvSpPr>
        <p:spPr bwMode="auto">
          <a:xfrm flipH="1" flipV="1">
            <a:off x="5562600" y="5334000"/>
            <a:ext cx="914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0" name="Line 18"/>
          <p:cNvSpPr>
            <a:spLocks noChangeShapeType="1"/>
          </p:cNvSpPr>
          <p:nvPr/>
        </p:nvSpPr>
        <p:spPr bwMode="auto">
          <a:xfrm flipH="1" flipV="1">
            <a:off x="5257800" y="57912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1" name="Line 19"/>
          <p:cNvSpPr>
            <a:spLocks noChangeShapeType="1"/>
          </p:cNvSpPr>
          <p:nvPr/>
        </p:nvSpPr>
        <p:spPr bwMode="auto">
          <a:xfrm flipH="1">
            <a:off x="5105400" y="5867400"/>
            <a:ext cx="12192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multiply scheme</a:t>
            </a:r>
          </a:p>
        </p:txBody>
      </p:sp>
      <p:grpSp>
        <p:nvGrpSpPr>
          <p:cNvPr id="5123" name="Group 14"/>
          <p:cNvGrpSpPr>
            <a:grpSpLocks/>
          </p:cNvGrpSpPr>
          <p:nvPr/>
        </p:nvGrpSpPr>
        <p:grpSpPr bwMode="auto">
          <a:xfrm>
            <a:off x="609600" y="2590800"/>
            <a:ext cx="3124200" cy="2362200"/>
            <a:chOff x="480" y="1536"/>
            <a:chExt cx="1968" cy="1488"/>
          </a:xfrm>
        </p:grpSpPr>
        <p:sp>
          <p:nvSpPr>
            <p:cNvPr id="5124" name="Text Box 4"/>
            <p:cNvSpPr txBox="1">
              <a:spLocks noChangeArrowheads="1"/>
            </p:cNvSpPr>
            <p:nvPr/>
          </p:nvSpPr>
          <p:spPr bwMode="auto">
            <a:xfrm>
              <a:off x="1488" y="1728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0    1    0    1</a:t>
              </a:r>
            </a:p>
          </p:txBody>
        </p:sp>
        <p:sp>
          <p:nvSpPr>
            <p:cNvPr id="5125" name="Text Box 5"/>
            <p:cNvSpPr txBox="1">
              <a:spLocks noChangeArrowheads="1"/>
            </p:cNvSpPr>
            <p:nvPr/>
          </p:nvSpPr>
          <p:spPr bwMode="auto">
            <a:xfrm>
              <a:off x="1488" y="15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5126" name="Text Box 6"/>
            <p:cNvSpPr txBox="1">
              <a:spLocks noChangeArrowheads="1"/>
            </p:cNvSpPr>
            <p:nvPr/>
          </p:nvSpPr>
          <p:spPr bwMode="auto">
            <a:xfrm>
              <a:off x="1248" y="168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>
              <a:off x="1248" y="196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1488" y="201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5129" name="Text Box 9"/>
            <p:cNvSpPr txBox="1">
              <a:spLocks noChangeArrowheads="1"/>
            </p:cNvSpPr>
            <p:nvPr/>
          </p:nvSpPr>
          <p:spPr bwMode="auto">
            <a:xfrm>
              <a:off x="1296" y="225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1104" y="249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5131" name="Text Box 11"/>
            <p:cNvSpPr txBox="1">
              <a:spLocks noChangeArrowheads="1"/>
            </p:cNvSpPr>
            <p:nvPr/>
          </p:nvSpPr>
          <p:spPr bwMode="auto">
            <a:xfrm>
              <a:off x="912" y="27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624" y="273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>
              <a:off x="480" y="302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multiply scheme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609600" y="2590800"/>
            <a:ext cx="3124200" cy="2362200"/>
            <a:chOff x="480" y="1536"/>
            <a:chExt cx="1968" cy="1488"/>
          </a:xfrm>
        </p:grpSpPr>
        <p:sp>
          <p:nvSpPr>
            <p:cNvPr id="6152" name="Text Box 4"/>
            <p:cNvSpPr txBox="1">
              <a:spLocks noChangeArrowheads="1"/>
            </p:cNvSpPr>
            <p:nvPr/>
          </p:nvSpPr>
          <p:spPr bwMode="auto">
            <a:xfrm>
              <a:off x="1488" y="1728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0    1    0    1</a:t>
              </a:r>
            </a:p>
          </p:txBody>
        </p:sp>
        <p:sp>
          <p:nvSpPr>
            <p:cNvPr id="6153" name="Text Box 5"/>
            <p:cNvSpPr txBox="1">
              <a:spLocks noChangeArrowheads="1"/>
            </p:cNvSpPr>
            <p:nvPr/>
          </p:nvSpPr>
          <p:spPr bwMode="auto">
            <a:xfrm>
              <a:off x="1488" y="15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6154" name="Text Box 6"/>
            <p:cNvSpPr txBox="1">
              <a:spLocks noChangeArrowheads="1"/>
            </p:cNvSpPr>
            <p:nvPr/>
          </p:nvSpPr>
          <p:spPr bwMode="auto">
            <a:xfrm>
              <a:off x="1248" y="168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6155" name="Line 7"/>
            <p:cNvSpPr>
              <a:spLocks noChangeShapeType="1"/>
            </p:cNvSpPr>
            <p:nvPr/>
          </p:nvSpPr>
          <p:spPr bwMode="auto">
            <a:xfrm>
              <a:off x="1248" y="196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6" name="Text Box 8"/>
            <p:cNvSpPr txBox="1">
              <a:spLocks noChangeArrowheads="1"/>
            </p:cNvSpPr>
            <p:nvPr/>
          </p:nvSpPr>
          <p:spPr bwMode="auto">
            <a:xfrm>
              <a:off x="1488" y="201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6157" name="Text Box 9"/>
            <p:cNvSpPr txBox="1">
              <a:spLocks noChangeArrowheads="1"/>
            </p:cNvSpPr>
            <p:nvPr/>
          </p:nvSpPr>
          <p:spPr bwMode="auto">
            <a:xfrm>
              <a:off x="1296" y="225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6158" name="Text Box 10"/>
            <p:cNvSpPr txBox="1">
              <a:spLocks noChangeArrowheads="1"/>
            </p:cNvSpPr>
            <p:nvPr/>
          </p:nvSpPr>
          <p:spPr bwMode="auto">
            <a:xfrm>
              <a:off x="1104" y="249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6159" name="Text Box 11"/>
            <p:cNvSpPr txBox="1">
              <a:spLocks noChangeArrowheads="1"/>
            </p:cNvSpPr>
            <p:nvPr/>
          </p:nvSpPr>
          <p:spPr bwMode="auto">
            <a:xfrm>
              <a:off x="912" y="27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6160" name="Text Box 12"/>
            <p:cNvSpPr txBox="1">
              <a:spLocks noChangeArrowheads="1"/>
            </p:cNvSpPr>
            <p:nvPr/>
          </p:nvSpPr>
          <p:spPr bwMode="auto">
            <a:xfrm>
              <a:off x="624" y="273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6161" name="Line 13"/>
            <p:cNvSpPr>
              <a:spLocks noChangeShapeType="1"/>
            </p:cNvSpPr>
            <p:nvPr/>
          </p:nvSpPr>
          <p:spPr bwMode="auto">
            <a:xfrm>
              <a:off x="480" y="302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148" name="Text Box 14"/>
          <p:cNvSpPr txBox="1">
            <a:spLocks noChangeArrowheads="1"/>
          </p:cNvSpPr>
          <p:nvPr/>
        </p:nvSpPr>
        <p:spPr bwMode="auto">
          <a:xfrm>
            <a:off x="3886200" y="2362200"/>
            <a:ext cx="159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multiplicand MD</a:t>
            </a:r>
          </a:p>
        </p:txBody>
      </p:sp>
      <p:sp>
        <p:nvSpPr>
          <p:cNvPr id="6149" name="Line 15"/>
          <p:cNvSpPr>
            <a:spLocks noChangeShapeType="1"/>
          </p:cNvSpPr>
          <p:nvPr/>
        </p:nvSpPr>
        <p:spPr bwMode="auto">
          <a:xfrm flipH="1">
            <a:off x="3352800" y="2590800"/>
            <a:ext cx="609600" cy="152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0" name="Text Box 16"/>
          <p:cNvSpPr txBox="1">
            <a:spLocks noChangeArrowheads="1"/>
          </p:cNvSpPr>
          <p:nvPr/>
        </p:nvSpPr>
        <p:spPr bwMode="auto">
          <a:xfrm>
            <a:off x="3962400" y="3048000"/>
            <a:ext cx="1357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multiplier MR</a:t>
            </a:r>
          </a:p>
        </p:txBody>
      </p:sp>
      <p:sp>
        <p:nvSpPr>
          <p:cNvPr id="6151" name="Line 17"/>
          <p:cNvSpPr>
            <a:spLocks noChangeShapeType="1"/>
          </p:cNvSpPr>
          <p:nvPr/>
        </p:nvSpPr>
        <p:spPr bwMode="auto">
          <a:xfrm flipH="1" flipV="1">
            <a:off x="3429000" y="3048000"/>
            <a:ext cx="533400" cy="152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multiply scheme</a:t>
            </a:r>
          </a:p>
        </p:txBody>
      </p:sp>
      <p:sp>
        <p:nvSpPr>
          <p:cNvPr id="7171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5867400" y="2017713"/>
            <a:ext cx="3087688" cy="2097087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the method:</a:t>
            </a:r>
          </a:p>
          <a:p>
            <a:pPr lvl="1" eaLnBrk="1" hangingPunct="1"/>
            <a:r>
              <a:rPr lang="en-US" altLang="zh-TW" sz="1800" smtClean="0"/>
              <a:t>examine one bit of the multiplier each time</a:t>
            </a:r>
          </a:p>
          <a:p>
            <a:pPr lvl="1" eaLnBrk="1" hangingPunct="1"/>
            <a:r>
              <a:rPr lang="en-US" altLang="zh-TW" sz="1800" smtClean="0"/>
              <a:t>generate the partial product MD*MR[i]</a:t>
            </a:r>
          </a:p>
          <a:p>
            <a:pPr lvl="1" eaLnBrk="1" hangingPunct="1"/>
            <a:r>
              <a:rPr lang="en-US" altLang="zh-TW" sz="1800" smtClean="0"/>
              <a:t>and accumulate</a:t>
            </a:r>
          </a:p>
        </p:txBody>
      </p:sp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609600" y="2590800"/>
            <a:ext cx="3124200" cy="2362200"/>
            <a:chOff x="480" y="1536"/>
            <a:chExt cx="1968" cy="1488"/>
          </a:xfrm>
        </p:grpSpPr>
        <p:sp>
          <p:nvSpPr>
            <p:cNvPr id="7173" name="Text Box 4"/>
            <p:cNvSpPr txBox="1">
              <a:spLocks noChangeArrowheads="1"/>
            </p:cNvSpPr>
            <p:nvPr/>
          </p:nvSpPr>
          <p:spPr bwMode="auto">
            <a:xfrm>
              <a:off x="1488" y="1728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0    1    0    1</a:t>
              </a:r>
            </a:p>
          </p:txBody>
        </p:sp>
        <p:sp>
          <p:nvSpPr>
            <p:cNvPr id="7174" name="Text Box 5"/>
            <p:cNvSpPr txBox="1">
              <a:spLocks noChangeArrowheads="1"/>
            </p:cNvSpPr>
            <p:nvPr/>
          </p:nvSpPr>
          <p:spPr bwMode="auto">
            <a:xfrm>
              <a:off x="1488" y="15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7175" name="Text Box 6"/>
            <p:cNvSpPr txBox="1">
              <a:spLocks noChangeArrowheads="1"/>
            </p:cNvSpPr>
            <p:nvPr/>
          </p:nvSpPr>
          <p:spPr bwMode="auto">
            <a:xfrm>
              <a:off x="1248" y="168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7176" name="Line 7"/>
            <p:cNvSpPr>
              <a:spLocks noChangeShapeType="1"/>
            </p:cNvSpPr>
            <p:nvPr/>
          </p:nvSpPr>
          <p:spPr bwMode="auto">
            <a:xfrm>
              <a:off x="1248" y="196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7" name="Text Box 8"/>
            <p:cNvSpPr txBox="1">
              <a:spLocks noChangeArrowheads="1"/>
            </p:cNvSpPr>
            <p:nvPr/>
          </p:nvSpPr>
          <p:spPr bwMode="auto">
            <a:xfrm>
              <a:off x="1488" y="201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7178" name="Text Box 9"/>
            <p:cNvSpPr txBox="1">
              <a:spLocks noChangeArrowheads="1"/>
            </p:cNvSpPr>
            <p:nvPr/>
          </p:nvSpPr>
          <p:spPr bwMode="auto">
            <a:xfrm>
              <a:off x="1296" y="225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7179" name="Text Box 10"/>
            <p:cNvSpPr txBox="1">
              <a:spLocks noChangeArrowheads="1"/>
            </p:cNvSpPr>
            <p:nvPr/>
          </p:nvSpPr>
          <p:spPr bwMode="auto">
            <a:xfrm>
              <a:off x="1104" y="249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7180" name="Text Box 11"/>
            <p:cNvSpPr txBox="1">
              <a:spLocks noChangeArrowheads="1"/>
            </p:cNvSpPr>
            <p:nvPr/>
          </p:nvSpPr>
          <p:spPr bwMode="auto">
            <a:xfrm>
              <a:off x="912" y="27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7181" name="Text Box 12"/>
            <p:cNvSpPr txBox="1">
              <a:spLocks noChangeArrowheads="1"/>
            </p:cNvSpPr>
            <p:nvPr/>
          </p:nvSpPr>
          <p:spPr bwMode="auto">
            <a:xfrm>
              <a:off x="624" y="273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7182" name="Line 13"/>
            <p:cNvSpPr>
              <a:spLocks noChangeShapeType="1"/>
            </p:cNvSpPr>
            <p:nvPr/>
          </p:nvSpPr>
          <p:spPr bwMode="auto">
            <a:xfrm>
              <a:off x="480" y="302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multiply scheme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7400" y="2017713"/>
            <a:ext cx="3087688" cy="2097087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the method:</a:t>
            </a:r>
          </a:p>
          <a:p>
            <a:pPr lvl="1" eaLnBrk="1" hangingPunct="1"/>
            <a:r>
              <a:rPr lang="en-US" altLang="zh-TW" sz="1800" smtClean="0"/>
              <a:t>examine one bit of the multiplier each time</a:t>
            </a:r>
          </a:p>
          <a:p>
            <a:pPr lvl="1" eaLnBrk="1" hangingPunct="1"/>
            <a:r>
              <a:rPr lang="en-US" altLang="zh-TW" sz="1800" smtClean="0"/>
              <a:t>generate the partial product MD*MR[i]</a:t>
            </a:r>
          </a:p>
          <a:p>
            <a:pPr lvl="1" eaLnBrk="1" hangingPunct="1"/>
            <a:r>
              <a:rPr lang="en-US" altLang="zh-TW" sz="1800" smtClean="0"/>
              <a:t>and accumulate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609600" y="2590800"/>
            <a:ext cx="3124200" cy="2362200"/>
            <a:chOff x="480" y="1536"/>
            <a:chExt cx="1968" cy="1488"/>
          </a:xfrm>
        </p:grpSpPr>
        <p:sp>
          <p:nvSpPr>
            <p:cNvPr id="8201" name="Text Box 5"/>
            <p:cNvSpPr txBox="1">
              <a:spLocks noChangeArrowheads="1"/>
            </p:cNvSpPr>
            <p:nvPr/>
          </p:nvSpPr>
          <p:spPr bwMode="auto">
            <a:xfrm>
              <a:off x="1488" y="1728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0    1    0    1</a:t>
              </a:r>
            </a:p>
          </p:txBody>
        </p:sp>
        <p:sp>
          <p:nvSpPr>
            <p:cNvPr id="8202" name="Text Box 6"/>
            <p:cNvSpPr txBox="1">
              <a:spLocks noChangeArrowheads="1"/>
            </p:cNvSpPr>
            <p:nvPr/>
          </p:nvSpPr>
          <p:spPr bwMode="auto">
            <a:xfrm>
              <a:off x="1488" y="15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8203" name="Text Box 7"/>
            <p:cNvSpPr txBox="1">
              <a:spLocks noChangeArrowheads="1"/>
            </p:cNvSpPr>
            <p:nvPr/>
          </p:nvSpPr>
          <p:spPr bwMode="auto">
            <a:xfrm>
              <a:off x="1248" y="168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8204" name="Line 8"/>
            <p:cNvSpPr>
              <a:spLocks noChangeShapeType="1"/>
            </p:cNvSpPr>
            <p:nvPr/>
          </p:nvSpPr>
          <p:spPr bwMode="auto">
            <a:xfrm>
              <a:off x="1248" y="196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5" name="Text Box 9"/>
            <p:cNvSpPr txBox="1">
              <a:spLocks noChangeArrowheads="1"/>
            </p:cNvSpPr>
            <p:nvPr/>
          </p:nvSpPr>
          <p:spPr bwMode="auto">
            <a:xfrm>
              <a:off x="1488" y="201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8206" name="Text Box 10"/>
            <p:cNvSpPr txBox="1">
              <a:spLocks noChangeArrowheads="1"/>
            </p:cNvSpPr>
            <p:nvPr/>
          </p:nvSpPr>
          <p:spPr bwMode="auto">
            <a:xfrm>
              <a:off x="1296" y="225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8207" name="Text Box 11"/>
            <p:cNvSpPr txBox="1">
              <a:spLocks noChangeArrowheads="1"/>
            </p:cNvSpPr>
            <p:nvPr/>
          </p:nvSpPr>
          <p:spPr bwMode="auto">
            <a:xfrm>
              <a:off x="1104" y="249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8208" name="Text Box 12"/>
            <p:cNvSpPr txBox="1">
              <a:spLocks noChangeArrowheads="1"/>
            </p:cNvSpPr>
            <p:nvPr/>
          </p:nvSpPr>
          <p:spPr bwMode="auto">
            <a:xfrm>
              <a:off x="912" y="27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8209" name="Text Box 13"/>
            <p:cNvSpPr txBox="1">
              <a:spLocks noChangeArrowheads="1"/>
            </p:cNvSpPr>
            <p:nvPr/>
          </p:nvSpPr>
          <p:spPr bwMode="auto">
            <a:xfrm>
              <a:off x="624" y="273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8210" name="Line 14"/>
            <p:cNvSpPr>
              <a:spLocks noChangeShapeType="1"/>
            </p:cNvSpPr>
            <p:nvPr/>
          </p:nvSpPr>
          <p:spPr bwMode="auto">
            <a:xfrm>
              <a:off x="480" y="302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8197" name="AutoShape 15"/>
          <p:cNvSpPr>
            <a:spLocks noChangeArrowheads="1"/>
          </p:cNvSpPr>
          <p:nvPr/>
        </p:nvSpPr>
        <p:spPr bwMode="auto">
          <a:xfrm>
            <a:off x="3124200" y="2895600"/>
            <a:ext cx="3048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198" name="AutoShape 16"/>
          <p:cNvSpPr>
            <a:spLocks noChangeArrowheads="1"/>
          </p:cNvSpPr>
          <p:nvPr/>
        </p:nvSpPr>
        <p:spPr bwMode="auto">
          <a:xfrm>
            <a:off x="2133600" y="3429000"/>
            <a:ext cx="1295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199" name="Line 17"/>
          <p:cNvSpPr>
            <a:spLocks noChangeShapeType="1"/>
          </p:cNvSpPr>
          <p:nvPr/>
        </p:nvSpPr>
        <p:spPr bwMode="auto">
          <a:xfrm>
            <a:off x="3276600" y="3200400"/>
            <a:ext cx="0" cy="228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0" name="Text Box 18"/>
          <p:cNvSpPr txBox="1">
            <a:spLocks noChangeArrowheads="1"/>
          </p:cNvSpPr>
          <p:nvPr/>
        </p:nvSpPr>
        <p:spPr bwMode="auto">
          <a:xfrm>
            <a:off x="974725" y="1971675"/>
            <a:ext cx="118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800">
                <a:solidFill>
                  <a:schemeClr val="folHlink"/>
                </a:solidFill>
              </a:rPr>
              <a:t>Step 1: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multiply scheme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7400" y="2017713"/>
            <a:ext cx="3087688" cy="2097087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the method:</a:t>
            </a:r>
          </a:p>
          <a:p>
            <a:pPr lvl="1" eaLnBrk="1" hangingPunct="1"/>
            <a:r>
              <a:rPr lang="en-US" altLang="zh-TW" sz="1800" smtClean="0"/>
              <a:t>examine one bit of the multiplier each time</a:t>
            </a:r>
          </a:p>
          <a:p>
            <a:pPr lvl="1" eaLnBrk="1" hangingPunct="1"/>
            <a:r>
              <a:rPr lang="en-US" altLang="zh-TW" sz="1800" smtClean="0"/>
              <a:t>generate the partial product MD*MR[i]</a:t>
            </a:r>
          </a:p>
          <a:p>
            <a:pPr lvl="1" eaLnBrk="1" hangingPunct="1"/>
            <a:r>
              <a:rPr lang="en-US" altLang="zh-TW" sz="1800" smtClean="0"/>
              <a:t>and accumulate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609600" y="2590800"/>
            <a:ext cx="3124200" cy="2362200"/>
            <a:chOff x="480" y="1536"/>
            <a:chExt cx="1968" cy="1488"/>
          </a:xfrm>
        </p:grpSpPr>
        <p:sp>
          <p:nvSpPr>
            <p:cNvPr id="9225" name="Text Box 5"/>
            <p:cNvSpPr txBox="1">
              <a:spLocks noChangeArrowheads="1"/>
            </p:cNvSpPr>
            <p:nvPr/>
          </p:nvSpPr>
          <p:spPr bwMode="auto">
            <a:xfrm>
              <a:off x="1488" y="1728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0    1    0    1</a:t>
              </a:r>
            </a:p>
          </p:txBody>
        </p:sp>
        <p:sp>
          <p:nvSpPr>
            <p:cNvPr id="9226" name="Text Box 6"/>
            <p:cNvSpPr txBox="1">
              <a:spLocks noChangeArrowheads="1"/>
            </p:cNvSpPr>
            <p:nvPr/>
          </p:nvSpPr>
          <p:spPr bwMode="auto">
            <a:xfrm>
              <a:off x="1488" y="15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9227" name="Text Box 7"/>
            <p:cNvSpPr txBox="1">
              <a:spLocks noChangeArrowheads="1"/>
            </p:cNvSpPr>
            <p:nvPr/>
          </p:nvSpPr>
          <p:spPr bwMode="auto">
            <a:xfrm>
              <a:off x="1248" y="168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9228" name="Line 8"/>
            <p:cNvSpPr>
              <a:spLocks noChangeShapeType="1"/>
            </p:cNvSpPr>
            <p:nvPr/>
          </p:nvSpPr>
          <p:spPr bwMode="auto">
            <a:xfrm>
              <a:off x="1248" y="196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9" name="Text Box 9"/>
            <p:cNvSpPr txBox="1">
              <a:spLocks noChangeArrowheads="1"/>
            </p:cNvSpPr>
            <p:nvPr/>
          </p:nvSpPr>
          <p:spPr bwMode="auto">
            <a:xfrm>
              <a:off x="1488" y="201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9230" name="Text Box 10"/>
            <p:cNvSpPr txBox="1">
              <a:spLocks noChangeArrowheads="1"/>
            </p:cNvSpPr>
            <p:nvPr/>
          </p:nvSpPr>
          <p:spPr bwMode="auto">
            <a:xfrm>
              <a:off x="1296" y="225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9231" name="Text Box 11"/>
            <p:cNvSpPr txBox="1">
              <a:spLocks noChangeArrowheads="1"/>
            </p:cNvSpPr>
            <p:nvPr/>
          </p:nvSpPr>
          <p:spPr bwMode="auto">
            <a:xfrm>
              <a:off x="1104" y="249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9232" name="Text Box 12"/>
            <p:cNvSpPr txBox="1">
              <a:spLocks noChangeArrowheads="1"/>
            </p:cNvSpPr>
            <p:nvPr/>
          </p:nvSpPr>
          <p:spPr bwMode="auto">
            <a:xfrm>
              <a:off x="912" y="27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9233" name="Text Box 13"/>
            <p:cNvSpPr txBox="1">
              <a:spLocks noChangeArrowheads="1"/>
            </p:cNvSpPr>
            <p:nvPr/>
          </p:nvSpPr>
          <p:spPr bwMode="auto">
            <a:xfrm>
              <a:off x="624" y="273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9234" name="Line 14"/>
            <p:cNvSpPr>
              <a:spLocks noChangeShapeType="1"/>
            </p:cNvSpPr>
            <p:nvPr/>
          </p:nvSpPr>
          <p:spPr bwMode="auto">
            <a:xfrm>
              <a:off x="480" y="302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221" name="AutoShape 15"/>
          <p:cNvSpPr>
            <a:spLocks noChangeArrowheads="1"/>
          </p:cNvSpPr>
          <p:nvPr/>
        </p:nvSpPr>
        <p:spPr bwMode="auto">
          <a:xfrm>
            <a:off x="2819400" y="2895600"/>
            <a:ext cx="3048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2" name="AutoShape 16"/>
          <p:cNvSpPr>
            <a:spLocks noChangeArrowheads="1"/>
          </p:cNvSpPr>
          <p:nvPr/>
        </p:nvSpPr>
        <p:spPr bwMode="auto">
          <a:xfrm>
            <a:off x="1752600" y="3810000"/>
            <a:ext cx="13716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3" name="Line 17"/>
          <p:cNvSpPr>
            <a:spLocks noChangeShapeType="1"/>
          </p:cNvSpPr>
          <p:nvPr/>
        </p:nvSpPr>
        <p:spPr bwMode="auto">
          <a:xfrm>
            <a:off x="2971800" y="3200400"/>
            <a:ext cx="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4" name="Text Box 18"/>
          <p:cNvSpPr txBox="1">
            <a:spLocks noChangeArrowheads="1"/>
          </p:cNvSpPr>
          <p:nvPr/>
        </p:nvSpPr>
        <p:spPr bwMode="auto">
          <a:xfrm>
            <a:off x="974725" y="1971675"/>
            <a:ext cx="118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800">
                <a:solidFill>
                  <a:schemeClr val="folHlink"/>
                </a:solidFill>
              </a:rPr>
              <a:t>Step 2: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multiply scheme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7400" y="2017713"/>
            <a:ext cx="3087688" cy="2097087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the method:</a:t>
            </a:r>
          </a:p>
          <a:p>
            <a:pPr lvl="1" eaLnBrk="1" hangingPunct="1"/>
            <a:r>
              <a:rPr lang="en-US" altLang="zh-TW" sz="1800" smtClean="0"/>
              <a:t>examine one bit of the multiplier each time</a:t>
            </a:r>
          </a:p>
          <a:p>
            <a:pPr lvl="1" eaLnBrk="1" hangingPunct="1"/>
            <a:r>
              <a:rPr lang="en-US" altLang="zh-TW" sz="1800" smtClean="0"/>
              <a:t>generate the partial product MD*MR[i]</a:t>
            </a:r>
          </a:p>
          <a:p>
            <a:pPr lvl="1" eaLnBrk="1" hangingPunct="1"/>
            <a:r>
              <a:rPr lang="en-US" altLang="zh-TW" sz="1800" smtClean="0"/>
              <a:t>and accumulate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609600" y="2590800"/>
            <a:ext cx="3124200" cy="2362200"/>
            <a:chOff x="480" y="1536"/>
            <a:chExt cx="1968" cy="1488"/>
          </a:xfrm>
        </p:grpSpPr>
        <p:sp>
          <p:nvSpPr>
            <p:cNvPr id="10249" name="Text Box 5"/>
            <p:cNvSpPr txBox="1">
              <a:spLocks noChangeArrowheads="1"/>
            </p:cNvSpPr>
            <p:nvPr/>
          </p:nvSpPr>
          <p:spPr bwMode="auto">
            <a:xfrm>
              <a:off x="1488" y="1728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0    1    0    1</a:t>
              </a:r>
            </a:p>
          </p:txBody>
        </p:sp>
        <p:sp>
          <p:nvSpPr>
            <p:cNvPr id="10250" name="Text Box 6"/>
            <p:cNvSpPr txBox="1">
              <a:spLocks noChangeArrowheads="1"/>
            </p:cNvSpPr>
            <p:nvPr/>
          </p:nvSpPr>
          <p:spPr bwMode="auto">
            <a:xfrm>
              <a:off x="1488" y="15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10251" name="Text Box 7"/>
            <p:cNvSpPr txBox="1">
              <a:spLocks noChangeArrowheads="1"/>
            </p:cNvSpPr>
            <p:nvPr/>
          </p:nvSpPr>
          <p:spPr bwMode="auto">
            <a:xfrm>
              <a:off x="1248" y="168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10252" name="Line 8"/>
            <p:cNvSpPr>
              <a:spLocks noChangeShapeType="1"/>
            </p:cNvSpPr>
            <p:nvPr/>
          </p:nvSpPr>
          <p:spPr bwMode="auto">
            <a:xfrm>
              <a:off x="1248" y="196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3" name="Text Box 9"/>
            <p:cNvSpPr txBox="1">
              <a:spLocks noChangeArrowheads="1"/>
            </p:cNvSpPr>
            <p:nvPr/>
          </p:nvSpPr>
          <p:spPr bwMode="auto">
            <a:xfrm>
              <a:off x="1488" y="201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10254" name="Text Box 10"/>
            <p:cNvSpPr txBox="1">
              <a:spLocks noChangeArrowheads="1"/>
            </p:cNvSpPr>
            <p:nvPr/>
          </p:nvSpPr>
          <p:spPr bwMode="auto">
            <a:xfrm>
              <a:off x="1296" y="225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10255" name="Text Box 11"/>
            <p:cNvSpPr txBox="1">
              <a:spLocks noChangeArrowheads="1"/>
            </p:cNvSpPr>
            <p:nvPr/>
          </p:nvSpPr>
          <p:spPr bwMode="auto">
            <a:xfrm>
              <a:off x="1104" y="249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10256" name="Text Box 12"/>
            <p:cNvSpPr txBox="1">
              <a:spLocks noChangeArrowheads="1"/>
            </p:cNvSpPr>
            <p:nvPr/>
          </p:nvSpPr>
          <p:spPr bwMode="auto">
            <a:xfrm>
              <a:off x="912" y="27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10257" name="Text Box 13"/>
            <p:cNvSpPr txBox="1">
              <a:spLocks noChangeArrowheads="1"/>
            </p:cNvSpPr>
            <p:nvPr/>
          </p:nvSpPr>
          <p:spPr bwMode="auto">
            <a:xfrm>
              <a:off x="624" y="273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10258" name="Line 14"/>
            <p:cNvSpPr>
              <a:spLocks noChangeShapeType="1"/>
            </p:cNvSpPr>
            <p:nvPr/>
          </p:nvSpPr>
          <p:spPr bwMode="auto">
            <a:xfrm>
              <a:off x="480" y="302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45" name="AutoShape 15"/>
          <p:cNvSpPr>
            <a:spLocks noChangeArrowheads="1"/>
          </p:cNvSpPr>
          <p:nvPr/>
        </p:nvSpPr>
        <p:spPr bwMode="auto">
          <a:xfrm>
            <a:off x="2514600" y="2895600"/>
            <a:ext cx="3048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46" name="AutoShape 16"/>
          <p:cNvSpPr>
            <a:spLocks noChangeArrowheads="1"/>
          </p:cNvSpPr>
          <p:nvPr/>
        </p:nvSpPr>
        <p:spPr bwMode="auto">
          <a:xfrm>
            <a:off x="1447800" y="4191000"/>
            <a:ext cx="13716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47" name="Line 17"/>
          <p:cNvSpPr>
            <a:spLocks noChangeShapeType="1"/>
          </p:cNvSpPr>
          <p:nvPr/>
        </p:nvSpPr>
        <p:spPr bwMode="auto">
          <a:xfrm>
            <a:off x="2667000" y="3200400"/>
            <a:ext cx="0" cy="990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8" name="Text Box 18"/>
          <p:cNvSpPr txBox="1">
            <a:spLocks noChangeArrowheads="1"/>
          </p:cNvSpPr>
          <p:nvPr/>
        </p:nvSpPr>
        <p:spPr bwMode="auto">
          <a:xfrm>
            <a:off x="974725" y="1971675"/>
            <a:ext cx="118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800">
                <a:solidFill>
                  <a:schemeClr val="folHlink"/>
                </a:solidFill>
              </a:rPr>
              <a:t>Step 3: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multiply scheme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7400" y="2017713"/>
            <a:ext cx="3087688" cy="2097087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the method:</a:t>
            </a:r>
          </a:p>
          <a:p>
            <a:pPr lvl="1" eaLnBrk="1" hangingPunct="1"/>
            <a:r>
              <a:rPr lang="en-US" altLang="zh-TW" sz="1800" smtClean="0"/>
              <a:t>examine one bit of the multiplier each time</a:t>
            </a:r>
          </a:p>
          <a:p>
            <a:pPr lvl="1" eaLnBrk="1" hangingPunct="1"/>
            <a:r>
              <a:rPr lang="en-US" altLang="zh-TW" sz="1800" smtClean="0"/>
              <a:t>generate the partial product MD*MR[i]</a:t>
            </a:r>
          </a:p>
          <a:p>
            <a:pPr lvl="1" eaLnBrk="1" hangingPunct="1"/>
            <a:r>
              <a:rPr lang="en-US" altLang="zh-TW" sz="1800" smtClean="0"/>
              <a:t>and accumulate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609600" y="2590800"/>
            <a:ext cx="3124200" cy="2362200"/>
            <a:chOff x="480" y="1536"/>
            <a:chExt cx="1968" cy="1488"/>
          </a:xfrm>
        </p:grpSpPr>
        <p:sp>
          <p:nvSpPr>
            <p:cNvPr id="11273" name="Text Box 5"/>
            <p:cNvSpPr txBox="1">
              <a:spLocks noChangeArrowheads="1"/>
            </p:cNvSpPr>
            <p:nvPr/>
          </p:nvSpPr>
          <p:spPr bwMode="auto">
            <a:xfrm>
              <a:off x="1488" y="1728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0    1    0    1</a:t>
              </a:r>
            </a:p>
          </p:txBody>
        </p:sp>
        <p:sp>
          <p:nvSpPr>
            <p:cNvPr id="11274" name="Text Box 6"/>
            <p:cNvSpPr txBox="1">
              <a:spLocks noChangeArrowheads="1"/>
            </p:cNvSpPr>
            <p:nvPr/>
          </p:nvSpPr>
          <p:spPr bwMode="auto">
            <a:xfrm>
              <a:off x="1488" y="15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11275" name="Text Box 7"/>
            <p:cNvSpPr txBox="1">
              <a:spLocks noChangeArrowheads="1"/>
            </p:cNvSpPr>
            <p:nvPr/>
          </p:nvSpPr>
          <p:spPr bwMode="auto">
            <a:xfrm>
              <a:off x="1248" y="168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11276" name="Line 8"/>
            <p:cNvSpPr>
              <a:spLocks noChangeShapeType="1"/>
            </p:cNvSpPr>
            <p:nvPr/>
          </p:nvSpPr>
          <p:spPr bwMode="auto">
            <a:xfrm>
              <a:off x="1248" y="196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7" name="Text Box 9"/>
            <p:cNvSpPr txBox="1">
              <a:spLocks noChangeArrowheads="1"/>
            </p:cNvSpPr>
            <p:nvPr/>
          </p:nvSpPr>
          <p:spPr bwMode="auto">
            <a:xfrm>
              <a:off x="1488" y="201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11278" name="Text Box 10"/>
            <p:cNvSpPr txBox="1">
              <a:spLocks noChangeArrowheads="1"/>
            </p:cNvSpPr>
            <p:nvPr/>
          </p:nvSpPr>
          <p:spPr bwMode="auto">
            <a:xfrm>
              <a:off x="1296" y="225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11279" name="Text Box 11"/>
            <p:cNvSpPr txBox="1">
              <a:spLocks noChangeArrowheads="1"/>
            </p:cNvSpPr>
            <p:nvPr/>
          </p:nvSpPr>
          <p:spPr bwMode="auto">
            <a:xfrm>
              <a:off x="1104" y="249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11280" name="Text Box 12"/>
            <p:cNvSpPr txBox="1">
              <a:spLocks noChangeArrowheads="1"/>
            </p:cNvSpPr>
            <p:nvPr/>
          </p:nvSpPr>
          <p:spPr bwMode="auto">
            <a:xfrm>
              <a:off x="912" y="27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11281" name="Text Box 13"/>
            <p:cNvSpPr txBox="1">
              <a:spLocks noChangeArrowheads="1"/>
            </p:cNvSpPr>
            <p:nvPr/>
          </p:nvSpPr>
          <p:spPr bwMode="auto">
            <a:xfrm>
              <a:off x="624" y="273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11282" name="Line 14"/>
            <p:cNvSpPr>
              <a:spLocks noChangeShapeType="1"/>
            </p:cNvSpPr>
            <p:nvPr/>
          </p:nvSpPr>
          <p:spPr bwMode="auto">
            <a:xfrm>
              <a:off x="480" y="302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269" name="AutoShape 15"/>
          <p:cNvSpPr>
            <a:spLocks noChangeArrowheads="1"/>
          </p:cNvSpPr>
          <p:nvPr/>
        </p:nvSpPr>
        <p:spPr bwMode="auto">
          <a:xfrm>
            <a:off x="2209800" y="2895600"/>
            <a:ext cx="3048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270" name="AutoShape 16"/>
          <p:cNvSpPr>
            <a:spLocks noChangeArrowheads="1"/>
          </p:cNvSpPr>
          <p:nvPr/>
        </p:nvSpPr>
        <p:spPr bwMode="auto">
          <a:xfrm>
            <a:off x="1219200" y="4572000"/>
            <a:ext cx="13716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271" name="Line 17"/>
          <p:cNvSpPr>
            <a:spLocks noChangeShapeType="1"/>
          </p:cNvSpPr>
          <p:nvPr/>
        </p:nvSpPr>
        <p:spPr bwMode="auto">
          <a:xfrm>
            <a:off x="2362200" y="3200400"/>
            <a:ext cx="0" cy="1371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2" name="Text Box 18"/>
          <p:cNvSpPr txBox="1">
            <a:spLocks noChangeArrowheads="1"/>
          </p:cNvSpPr>
          <p:nvPr/>
        </p:nvSpPr>
        <p:spPr bwMode="auto">
          <a:xfrm>
            <a:off x="974725" y="1971675"/>
            <a:ext cx="118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800">
                <a:solidFill>
                  <a:schemeClr val="folHlink"/>
                </a:solidFill>
              </a:rPr>
              <a:t>Step 4: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my_lec</Template>
  <TotalTime>171</TotalTime>
  <Words>658</Words>
  <Application>Microsoft Office PowerPoint</Application>
  <PresentationFormat>如螢幕大小 (4:3)</PresentationFormat>
  <Paragraphs>183</Paragraphs>
  <Slides>21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Times New Roman</vt:lpstr>
      <vt:lpstr>標楷體</vt:lpstr>
      <vt:lpstr>新細明體</vt:lpstr>
      <vt:lpstr>Arial</vt:lpstr>
      <vt:lpstr>Wingdings</vt:lpstr>
      <vt:lpstr>Calibri</vt:lpstr>
      <vt:lpstr>Symbol</vt:lpstr>
      <vt:lpstr>Blends</vt:lpstr>
      <vt:lpstr>MSDraw.Drawing.8.2</vt:lpstr>
      <vt:lpstr>Basic Concepts of Multiplier Design</vt:lpstr>
      <vt:lpstr>How a computer performs multiply</vt:lpstr>
      <vt:lpstr>Basic multiply scheme</vt:lpstr>
      <vt:lpstr>Basic multiply scheme</vt:lpstr>
      <vt:lpstr>Basic multiply scheme</vt:lpstr>
      <vt:lpstr>Basic multiply scheme</vt:lpstr>
      <vt:lpstr>Basic multiply scheme</vt:lpstr>
      <vt:lpstr>Basic multiply scheme</vt:lpstr>
      <vt:lpstr>Basic multiply scheme</vt:lpstr>
      <vt:lpstr>Basic multiply scheme</vt:lpstr>
      <vt:lpstr>Basic multiply scheme</vt:lpstr>
      <vt:lpstr>The dot-diagram</vt:lpstr>
      <vt:lpstr>Shift-and-add multiplier</vt:lpstr>
      <vt:lpstr>Data path of the multiplier</vt:lpstr>
      <vt:lpstr>Algorithm behind the hardware</vt:lpstr>
      <vt:lpstr>Hardware-Algorithm Match</vt:lpstr>
      <vt:lpstr>Hardware-Algorithm Match</vt:lpstr>
      <vt:lpstr>In-Class Exercise</vt:lpstr>
      <vt:lpstr>Concluding Remarks</vt:lpstr>
      <vt:lpstr>Performance of this multiplier</vt:lpstr>
      <vt:lpstr>Guidelines to design a fast multiplier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34</cp:revision>
  <cp:lastPrinted>1601-01-01T00:00:00Z</cp:lastPrinted>
  <dcterms:created xsi:type="dcterms:W3CDTF">1601-01-01T00:00:00Z</dcterms:created>
  <dcterms:modified xsi:type="dcterms:W3CDTF">2018-05-12T16:26:29Z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