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  <p:sldId id="274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EBED52-C9D8-44E6-AC7D-97036509B5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66D4-2B78-4F4E-BB04-269A571F65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55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1A2D-35BB-45A7-B262-F60211D6C5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53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1B22C-DB21-478D-B7C7-F8F53E96EC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35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87F7-2BC7-491F-B02E-0D40990BFE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9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C14CD-19BD-4263-A659-C4B896BB0F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01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8F4F-4EED-4C41-930B-AF5E0B09CB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999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1E327-964D-4B1D-A38F-249AB0DD54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7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7B30-2821-4797-AC35-DE2203E35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7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A1F06-CDEA-4754-B324-88A6C6FD6C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52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EC18-65E4-4645-BE7E-FDB13C196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49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7646E46-8C20-4919-94F2-87370CA66B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Fast Summation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62050"/>
            <a:ext cx="336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04 </a:t>
            </a:r>
            <a:r>
              <a:rPr lang="en-US" altLang="zh-TW" sz="3200" u="sng" dirty="0"/>
              <a:t>(Part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Issues to realize the general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partial product generation</a:t>
            </a:r>
          </a:p>
          <a:p>
            <a:pPr lvl="1" eaLnBrk="1" hangingPunct="1"/>
            <a:r>
              <a:rPr lang="en-US" altLang="zh-TW" smtClean="0"/>
              <a:t>reduce amount of partial products: (high-radix) Booth encoding</a:t>
            </a:r>
          </a:p>
          <a:p>
            <a:pPr lvl="1" eaLnBrk="1" hangingPunct="1"/>
            <a:r>
              <a:rPr lang="en-US" altLang="zh-TW" smtClean="0"/>
              <a:t>reduce the width of a partial product: Baugh-Wooly encoding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fast summation: Wallace and Dada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[Flynn] Michael J. Flynn and Stuart F. Oberman, Advanced Computer Arithmetic Design, 2001</a:t>
            </a:r>
          </a:p>
          <a:p>
            <a:pPr lvl="1" eaLnBrk="1" hangingPunct="1"/>
            <a:r>
              <a:rPr lang="en-US" altLang="zh-TW" smtClean="0"/>
              <a:t>Chap. 3-4</a:t>
            </a:r>
          </a:p>
          <a:p>
            <a:pPr lvl="1" eaLnBrk="1" hangingPunct="1"/>
            <a:r>
              <a:rPr lang="en-US" altLang="zh-TW" smtClean="0"/>
              <a:t>Chap. 5: technology scaling and wire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 the following as fast as possible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i="1" smtClean="0"/>
              <a:t>a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: </a:t>
            </a:r>
            <a:r>
              <a:rPr lang="en-US" altLang="zh-TW" i="1" smtClean="0"/>
              <a:t>k</a:t>
            </a:r>
            <a:r>
              <a:rPr lang="en-US" altLang="zh-TW" smtClean="0"/>
              <a:t>-bit integer</a:t>
            </a:r>
          </a:p>
          <a:p>
            <a:pPr lvl="1" eaLnBrk="1" hangingPunct="1"/>
            <a:r>
              <a:rPr lang="en-US" altLang="zh-TW" i="1" smtClean="0"/>
              <a:t>n</a:t>
            </a:r>
            <a:r>
              <a:rPr lang="en-US" altLang="zh-TW" smtClean="0"/>
              <a:t>: known at compile time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minimize the circuit delay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362200" y="2743200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方程式" r:id="rId3" imgW="1727200" imgH="431800" progId="Equation.3">
                  <p:embed/>
                </p:oleObj>
              </mc:Choice>
              <mc:Fallback>
                <p:oleObj name="方程式" r:id="rId3" imgW="1727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to the straight approach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Straight approach for summation</a:t>
            </a:r>
          </a:p>
        </p:txBody>
      </p:sp>
      <p:sp>
        <p:nvSpPr>
          <p:cNvPr id="16387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5257800" y="2017713"/>
            <a:ext cx="3697288" cy="43068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O(log 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) levels of addition</a:t>
            </a:r>
          </a:p>
          <a:p>
            <a:pPr eaLnBrk="1" hangingPunct="1"/>
            <a:r>
              <a:rPr lang="en-US" altLang="zh-TW" sz="2000" smtClean="0"/>
              <a:t>each addition requires O(log </a:t>
            </a:r>
            <a:r>
              <a:rPr lang="en-US" altLang="zh-TW" sz="2000" i="1" smtClean="0"/>
              <a:t>k</a:t>
            </a:r>
            <a:r>
              <a:rPr lang="en-US" altLang="zh-TW" sz="2000" smtClean="0"/>
              <a:t>) delay</a:t>
            </a:r>
          </a:p>
          <a:p>
            <a:pPr lvl="1" eaLnBrk="1" hangingPunct="1"/>
            <a:r>
              <a:rPr lang="en-US" altLang="zh-TW" sz="1800" smtClean="0"/>
              <a:t>for </a:t>
            </a:r>
            <a:r>
              <a:rPr lang="en-US" altLang="zh-TW" sz="1800" i="1" smtClean="0"/>
              <a:t>k</a:t>
            </a:r>
            <a:r>
              <a:rPr lang="en-US" altLang="zh-TW" sz="1800" smtClean="0"/>
              <a:t>-bit carry-lookahead adder</a:t>
            </a:r>
          </a:p>
          <a:p>
            <a:pPr eaLnBrk="1" hangingPunct="1"/>
            <a:r>
              <a:rPr lang="en-US" altLang="zh-TW" sz="2000" smtClean="0"/>
              <a:t>total delay: O(log 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)*O(log </a:t>
            </a:r>
            <a:r>
              <a:rPr lang="en-US" altLang="zh-TW" sz="2000" i="1" smtClean="0"/>
              <a:t>k</a:t>
            </a:r>
            <a:r>
              <a:rPr lang="en-US" altLang="zh-TW" sz="2000" smtClean="0"/>
              <a:t>)</a:t>
            </a:r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/>
              <a:t>obstacle to do summation fast:</a:t>
            </a:r>
          </a:p>
          <a:p>
            <a:pPr lvl="1" eaLnBrk="1" hangingPunct="1"/>
            <a:r>
              <a:rPr lang="en-US" altLang="zh-TW" sz="1800" smtClean="0">
                <a:solidFill>
                  <a:schemeClr val="hlink"/>
                </a:solidFill>
              </a:rPr>
              <a:t>still the carry in addition!</a:t>
            </a:r>
          </a:p>
          <a:p>
            <a:pPr eaLnBrk="1" hangingPunct="1"/>
            <a:r>
              <a:rPr lang="en-US" altLang="zh-TW" sz="2000" smtClean="0"/>
              <a:t>Thiking direction:</a:t>
            </a:r>
          </a:p>
          <a:p>
            <a:pPr lvl="1" eaLnBrk="1" hangingPunct="1"/>
            <a:r>
              <a:rPr lang="en-US" altLang="zh-TW" sz="1800" smtClean="0">
                <a:solidFill>
                  <a:schemeClr val="hlink"/>
                </a:solidFill>
              </a:rPr>
              <a:t>deal with carry in parallel!</a:t>
            </a:r>
          </a:p>
          <a:p>
            <a:pPr lvl="1" eaLnBrk="1" hangingPunct="1"/>
            <a:r>
              <a:rPr lang="en-US" altLang="zh-TW" sz="1800" smtClean="0">
                <a:solidFill>
                  <a:schemeClr val="hlink"/>
                </a:solidFill>
              </a:rPr>
              <a:t>across addition boundary</a:t>
            </a:r>
          </a:p>
        </p:txBody>
      </p:sp>
      <p:grpSp>
        <p:nvGrpSpPr>
          <p:cNvPr id="16388" name="Group 40"/>
          <p:cNvGrpSpPr>
            <a:grpSpLocks/>
          </p:cNvGrpSpPr>
          <p:nvPr/>
        </p:nvGrpSpPr>
        <p:grpSpPr bwMode="auto">
          <a:xfrm>
            <a:off x="609600" y="2667000"/>
            <a:ext cx="4165600" cy="2774950"/>
            <a:chOff x="1488" y="1488"/>
            <a:chExt cx="2624" cy="1748"/>
          </a:xfrm>
        </p:grpSpPr>
        <p:sp>
          <p:nvSpPr>
            <p:cNvPr id="16389" name="Oval 8"/>
            <p:cNvSpPr>
              <a:spLocks noChangeArrowheads="1"/>
            </p:cNvSpPr>
            <p:nvPr/>
          </p:nvSpPr>
          <p:spPr bwMode="auto">
            <a:xfrm>
              <a:off x="2496" y="2640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grpSp>
          <p:nvGrpSpPr>
            <p:cNvPr id="16390" name="Group 11"/>
            <p:cNvGrpSpPr>
              <a:grpSpLocks/>
            </p:cNvGrpSpPr>
            <p:nvPr/>
          </p:nvGrpSpPr>
          <p:grpSpPr bwMode="auto">
            <a:xfrm>
              <a:off x="3552" y="1488"/>
              <a:ext cx="560" cy="624"/>
              <a:chOff x="3408" y="1584"/>
              <a:chExt cx="560" cy="624"/>
            </a:xfrm>
          </p:grpSpPr>
          <p:sp>
            <p:nvSpPr>
              <p:cNvPr id="16419" name="Oval 5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384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</a:t>
                </a:r>
              </a:p>
            </p:txBody>
          </p:sp>
          <p:sp>
            <p:nvSpPr>
              <p:cNvPr id="16420" name="Line 6"/>
              <p:cNvSpPr>
                <a:spLocks noChangeShapeType="1"/>
              </p:cNvSpPr>
              <p:nvPr/>
            </p:nvSpPr>
            <p:spPr bwMode="auto">
              <a:xfrm flipH="1">
                <a:off x="374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1" name="Text Box 7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16422" name="Line 9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3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</a:p>
            </p:txBody>
          </p:sp>
        </p:grpSp>
        <p:grpSp>
          <p:nvGrpSpPr>
            <p:cNvPr id="16391" name="Group 12"/>
            <p:cNvGrpSpPr>
              <a:grpSpLocks/>
            </p:cNvGrpSpPr>
            <p:nvPr/>
          </p:nvGrpSpPr>
          <p:grpSpPr bwMode="auto">
            <a:xfrm>
              <a:off x="2880" y="1488"/>
              <a:ext cx="560" cy="624"/>
              <a:chOff x="3408" y="1584"/>
              <a:chExt cx="560" cy="624"/>
            </a:xfrm>
          </p:grpSpPr>
          <p:sp>
            <p:nvSpPr>
              <p:cNvPr id="16414" name="Oval 13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384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</a:t>
                </a:r>
              </a:p>
            </p:txBody>
          </p:sp>
          <p:sp>
            <p:nvSpPr>
              <p:cNvPr id="16415" name="Line 14"/>
              <p:cNvSpPr>
                <a:spLocks noChangeShapeType="1"/>
              </p:cNvSpPr>
              <p:nvPr/>
            </p:nvSpPr>
            <p:spPr bwMode="auto">
              <a:xfrm flipH="1">
                <a:off x="374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6" name="Text Box 15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</a:p>
            </p:txBody>
          </p:sp>
          <p:sp>
            <p:nvSpPr>
              <p:cNvPr id="16417" name="Line 16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8" name="Text Box 17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3</a:t>
                </a:r>
              </a:p>
            </p:txBody>
          </p:sp>
        </p:grpSp>
        <p:grpSp>
          <p:nvGrpSpPr>
            <p:cNvPr id="16392" name="Group 18"/>
            <p:cNvGrpSpPr>
              <a:grpSpLocks/>
            </p:cNvGrpSpPr>
            <p:nvPr/>
          </p:nvGrpSpPr>
          <p:grpSpPr bwMode="auto">
            <a:xfrm>
              <a:off x="2208" y="1488"/>
              <a:ext cx="560" cy="624"/>
              <a:chOff x="3408" y="1584"/>
              <a:chExt cx="560" cy="624"/>
            </a:xfrm>
          </p:grpSpPr>
          <p:sp>
            <p:nvSpPr>
              <p:cNvPr id="16409" name="Oval 19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384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</a:t>
                </a:r>
              </a:p>
            </p:txBody>
          </p:sp>
          <p:sp>
            <p:nvSpPr>
              <p:cNvPr id="16410" name="Line 20"/>
              <p:cNvSpPr>
                <a:spLocks noChangeShapeType="1"/>
              </p:cNvSpPr>
              <p:nvPr/>
            </p:nvSpPr>
            <p:spPr bwMode="auto">
              <a:xfrm flipH="1">
                <a:off x="374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Text Box 21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4</a:t>
                </a:r>
              </a:p>
            </p:txBody>
          </p:sp>
          <p:sp>
            <p:nvSpPr>
              <p:cNvPr id="16412" name="Line 22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5</a:t>
                </a:r>
              </a:p>
            </p:txBody>
          </p:sp>
        </p:grpSp>
        <p:grpSp>
          <p:nvGrpSpPr>
            <p:cNvPr id="16393" name="Group 24"/>
            <p:cNvGrpSpPr>
              <a:grpSpLocks/>
            </p:cNvGrpSpPr>
            <p:nvPr/>
          </p:nvGrpSpPr>
          <p:grpSpPr bwMode="auto">
            <a:xfrm>
              <a:off x="1488" y="1488"/>
              <a:ext cx="560" cy="624"/>
              <a:chOff x="3408" y="1584"/>
              <a:chExt cx="560" cy="624"/>
            </a:xfrm>
          </p:grpSpPr>
          <p:sp>
            <p:nvSpPr>
              <p:cNvPr id="16404" name="Oval 25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384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</a:t>
                </a:r>
              </a:p>
            </p:txBody>
          </p:sp>
          <p:sp>
            <p:nvSpPr>
              <p:cNvPr id="16405" name="Line 26"/>
              <p:cNvSpPr>
                <a:spLocks noChangeShapeType="1"/>
              </p:cNvSpPr>
              <p:nvPr/>
            </p:nvSpPr>
            <p:spPr bwMode="auto">
              <a:xfrm flipH="1">
                <a:off x="374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6" name="Text Box 27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6</a:t>
                </a:r>
              </a:p>
            </p:txBody>
          </p:sp>
          <p:sp>
            <p:nvSpPr>
              <p:cNvPr id="16407" name="Line 28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8" name="Text Box 29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7</a:t>
                </a:r>
              </a:p>
            </p:txBody>
          </p:sp>
        </p:grpSp>
        <p:sp>
          <p:nvSpPr>
            <p:cNvPr id="16394" name="Oval 30"/>
            <p:cNvSpPr>
              <a:spLocks noChangeArrowheads="1"/>
            </p:cNvSpPr>
            <p:nvPr/>
          </p:nvSpPr>
          <p:spPr bwMode="auto">
            <a:xfrm>
              <a:off x="3216" y="2304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16395" name="Oval 31"/>
            <p:cNvSpPr>
              <a:spLocks noChangeArrowheads="1"/>
            </p:cNvSpPr>
            <p:nvPr/>
          </p:nvSpPr>
          <p:spPr bwMode="auto">
            <a:xfrm>
              <a:off x="1824" y="2304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16396" name="Line 32"/>
            <p:cNvSpPr>
              <a:spLocks noChangeShapeType="1"/>
            </p:cNvSpPr>
            <p:nvPr/>
          </p:nvSpPr>
          <p:spPr bwMode="auto">
            <a:xfrm flipH="1">
              <a:off x="3552" y="21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Line 33"/>
            <p:cNvSpPr>
              <a:spLocks noChangeShapeType="1"/>
            </p:cNvSpPr>
            <p:nvPr/>
          </p:nvSpPr>
          <p:spPr bwMode="auto">
            <a:xfrm>
              <a:off x="3120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 flipH="1">
              <a:off x="2160" y="211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Line 35"/>
            <p:cNvSpPr>
              <a:spLocks noChangeShapeType="1"/>
            </p:cNvSpPr>
            <p:nvPr/>
          </p:nvSpPr>
          <p:spPr bwMode="auto">
            <a:xfrm>
              <a:off x="172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0" name="Line 36"/>
            <p:cNvSpPr>
              <a:spLocks noChangeShapeType="1"/>
            </p:cNvSpPr>
            <p:nvPr/>
          </p:nvSpPr>
          <p:spPr bwMode="auto">
            <a:xfrm flipH="1">
              <a:off x="2832" y="25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Line 37"/>
            <p:cNvSpPr>
              <a:spLocks noChangeShapeType="1"/>
            </p:cNvSpPr>
            <p:nvPr/>
          </p:nvSpPr>
          <p:spPr bwMode="auto">
            <a:xfrm>
              <a:off x="2064" y="2544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2" name="Line 38"/>
            <p:cNvSpPr>
              <a:spLocks noChangeShapeType="1"/>
            </p:cNvSpPr>
            <p:nvPr/>
          </p:nvSpPr>
          <p:spPr bwMode="auto">
            <a:xfrm>
              <a:off x="2688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2592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Observation: redundant number system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derive carry-free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Recap:</a:t>
            </a:r>
            <a:br>
              <a:rPr lang="en-US" altLang="zh-TW" sz="3600" smtClean="0">
                <a:ea typeface="新細明體" panose="02020500000000000000" pitchFamily="18" charset="-120"/>
              </a:rPr>
            </a:br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number represented by a vector: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Radix-10 number system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695575" y="3276600"/>
          <a:ext cx="329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方程式" r:id="rId5" imgW="1562100" imgH="228600" progId="Equation.3">
                  <p:embed/>
                </p:oleObj>
              </mc:Choice>
              <mc:Fallback>
                <p:oleObj name="方程式" r:id="rId5" imgW="1562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276600"/>
                        <a:ext cx="329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371600" y="4800600"/>
          <a:ext cx="6248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方程式" r:id="rId7" imgW="2019300" imgH="203200" progId="Equation.3">
                  <p:embed/>
                </p:oleObj>
              </mc:Choice>
              <mc:Fallback>
                <p:oleObj name="方程式" r:id="rId7" imgW="2019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48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Redundant number system</a:t>
            </a:r>
            <a:br>
              <a:rPr lang="en-US" altLang="zh-TW" smtClean="0"/>
            </a:br>
            <a:r>
              <a:rPr lang="en-US" altLang="zh-TW" smtClean="0"/>
              <a:t>(with radix-r)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represent an integer </a:t>
            </a:r>
            <a:r>
              <a:rPr lang="en-US" altLang="zh-TW" i="1" smtClean="0"/>
              <a:t>x</a:t>
            </a:r>
            <a:r>
              <a:rPr lang="en-US" altLang="zh-TW" smtClean="0"/>
              <a:t> with two vectors</a:t>
            </a:r>
          </a:p>
          <a:p>
            <a:pPr lvl="1" eaLnBrk="1" hangingPunct="1"/>
            <a:r>
              <a:rPr lang="en-US" altLang="zh-TW" smtClean="0"/>
              <a:t>(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k-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k</a:t>
            </a:r>
            <a:r>
              <a:rPr lang="en-US" altLang="zh-TW" baseline="-25000" smtClean="0"/>
              <a:t>-2</a:t>
            </a:r>
            <a:r>
              <a:rPr lang="en-US" altLang="zh-TW" smtClean="0"/>
              <a:t>, ...,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0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(</a:t>
            </a:r>
            <a:r>
              <a:rPr lang="en-US" altLang="zh-TW" i="1" smtClean="0"/>
              <a:t>b</a:t>
            </a:r>
            <a:r>
              <a:rPr lang="en-US" altLang="zh-TW" i="1" baseline="-25000" smtClean="0"/>
              <a:t>k-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b</a:t>
            </a:r>
            <a:r>
              <a:rPr lang="en-US" altLang="zh-TW" i="1" baseline="-25000" smtClean="0"/>
              <a:t>k</a:t>
            </a:r>
            <a:r>
              <a:rPr lang="en-US" altLang="zh-TW" baseline="-25000" smtClean="0"/>
              <a:t>-2</a:t>
            </a:r>
            <a:r>
              <a:rPr lang="en-US" altLang="zh-TW" smtClean="0"/>
              <a:t>, ..., </a:t>
            </a:r>
            <a:r>
              <a:rPr lang="en-US" altLang="zh-TW" i="1" smtClean="0"/>
              <a:t>b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b</a:t>
            </a:r>
            <a:r>
              <a:rPr lang="en-US" altLang="zh-TW" baseline="-25000" smtClean="0"/>
              <a:t>0</a:t>
            </a:r>
            <a:r>
              <a:rPr lang="en-US" altLang="zh-TW" smtClean="0"/>
              <a:t>)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371600" y="4038600"/>
          <a:ext cx="6781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方程式" r:id="rId3" imgW="4013200" imgH="431800" progId="Equation.3">
                  <p:embed/>
                </p:oleObj>
              </mc:Choice>
              <mc:Fallback>
                <p:oleObj name="方程式" r:id="rId3" imgW="4013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6781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Redundant number system with radix-10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integer 1207638 represented as</a:t>
            </a:r>
          </a:p>
          <a:p>
            <a:pPr lvl="1" eaLnBrk="1" hangingPunct="1"/>
            <a:r>
              <a:rPr lang="en-US" altLang="zh-TW" smtClean="0"/>
              <a:t>(0, 1, 9, 7, 5, 2, 8)</a:t>
            </a:r>
          </a:p>
          <a:p>
            <a:pPr lvl="1" eaLnBrk="1" hangingPunct="1"/>
            <a:r>
              <a:rPr lang="en-US" altLang="zh-TW" smtClean="0"/>
              <a:t>(1, 0, 1, 0, 1, 1, 0)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 of high-performance multiplier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redundant number system?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257800"/>
            <a:ext cx="7772400" cy="8747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to enable carry-free addition</a:t>
            </a:r>
          </a:p>
        </p:txBody>
      </p:sp>
      <p:grpSp>
        <p:nvGrpSpPr>
          <p:cNvPr id="22532" name="Group 27"/>
          <p:cNvGrpSpPr>
            <a:grpSpLocks/>
          </p:cNvGrpSpPr>
          <p:nvPr/>
        </p:nvGrpSpPr>
        <p:grpSpPr bwMode="auto">
          <a:xfrm>
            <a:off x="1676400" y="2209800"/>
            <a:ext cx="3048000" cy="2698750"/>
            <a:chOff x="1056" y="1431"/>
            <a:chExt cx="1920" cy="1700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1574" y="1431"/>
              <a:ext cx="1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5    7     8     2    4    9</a:t>
              </a:r>
            </a:p>
          </p:txBody>
        </p:sp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1584" y="1680"/>
              <a:ext cx="1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6    2     9     3    8    9</a:t>
              </a: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1286" y="1671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>
              <a:off x="1200" y="19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488" y="196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 11    9    17     5  12  18</a:t>
              </a: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1152" y="259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1056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Text Box 13"/>
            <p:cNvSpPr txBox="1">
              <a:spLocks noChangeArrowheads="1"/>
            </p:cNvSpPr>
            <p:nvPr/>
          </p:nvSpPr>
          <p:spPr bwMode="auto">
            <a:xfrm>
              <a:off x="1382" y="2919"/>
              <a:ext cx="14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1    2   0      7     6     3    8</a:t>
              </a:r>
            </a:p>
          </p:txBody>
        </p:sp>
        <p:grpSp>
          <p:nvGrpSpPr>
            <p:cNvPr id="22541" name="Group 20"/>
            <p:cNvGrpSpPr>
              <a:grpSpLocks/>
            </p:cNvGrpSpPr>
            <p:nvPr/>
          </p:nvGrpSpPr>
          <p:grpSpPr bwMode="auto">
            <a:xfrm>
              <a:off x="1344" y="2352"/>
              <a:ext cx="1460" cy="452"/>
              <a:chOff x="1344" y="2352"/>
              <a:chExt cx="1460" cy="452"/>
            </a:xfrm>
          </p:grpSpPr>
          <p:sp>
            <p:nvSpPr>
              <p:cNvPr id="22548" name="Text Box 9"/>
              <p:cNvSpPr txBox="1">
                <a:spLocks noChangeArrowheads="1"/>
              </p:cNvSpPr>
              <p:nvPr/>
            </p:nvSpPr>
            <p:spPr bwMode="auto">
              <a:xfrm>
                <a:off x="1536" y="2352"/>
                <a:ext cx="126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 1    9      7     5    2    8</a:t>
                </a:r>
              </a:p>
            </p:txBody>
          </p:sp>
          <p:sp>
            <p:nvSpPr>
              <p:cNvPr id="22549" name="Text Box 10"/>
              <p:cNvSpPr txBox="1">
                <a:spLocks noChangeArrowheads="1"/>
              </p:cNvSpPr>
              <p:nvPr/>
            </p:nvSpPr>
            <p:spPr bwMode="auto">
              <a:xfrm>
                <a:off x="1344" y="2592"/>
                <a:ext cx="126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 1    0    1      0     1    1</a:t>
                </a:r>
              </a:p>
            </p:txBody>
          </p:sp>
          <p:sp>
            <p:nvSpPr>
              <p:cNvPr id="22550" name="Line 14"/>
              <p:cNvSpPr>
                <a:spLocks noChangeShapeType="1"/>
              </p:cNvSpPr>
              <p:nvPr/>
            </p:nvSpPr>
            <p:spPr bwMode="auto">
              <a:xfrm flipH="1">
                <a:off x="2592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1" name="Line 15"/>
              <p:cNvSpPr>
                <a:spLocks noChangeShapeType="1"/>
              </p:cNvSpPr>
              <p:nvPr/>
            </p:nvSpPr>
            <p:spPr bwMode="auto">
              <a:xfrm flipH="1">
                <a:off x="2352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2" name="Line 16"/>
              <p:cNvSpPr>
                <a:spLocks noChangeShapeType="1"/>
              </p:cNvSpPr>
              <p:nvPr/>
            </p:nvSpPr>
            <p:spPr bwMode="auto">
              <a:xfrm flipH="1">
                <a:off x="2112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3" name="Line 17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4" name="Line 18"/>
              <p:cNvSpPr>
                <a:spLocks noChangeShapeType="1"/>
              </p:cNvSpPr>
              <p:nvPr/>
            </p:nvSpPr>
            <p:spPr bwMode="auto">
              <a:xfrm flipH="1">
                <a:off x="1632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5" name="Line 19"/>
              <p:cNvSpPr>
                <a:spLocks noChangeShapeType="1"/>
              </p:cNvSpPr>
              <p:nvPr/>
            </p:nvSpPr>
            <p:spPr bwMode="auto">
              <a:xfrm flipH="1">
                <a:off x="1440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2" name="Line 21"/>
            <p:cNvSpPr>
              <a:spLocks noChangeShapeType="1"/>
            </p:cNvSpPr>
            <p:nvPr/>
          </p:nvSpPr>
          <p:spPr bwMode="auto">
            <a:xfrm>
              <a:off x="268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2496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Line 23"/>
            <p:cNvSpPr>
              <a:spLocks noChangeShapeType="1"/>
            </p:cNvSpPr>
            <p:nvPr/>
          </p:nvSpPr>
          <p:spPr bwMode="auto">
            <a:xfrm>
              <a:off x="230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206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7" name="Line 26"/>
            <p:cNvSpPr>
              <a:spLocks noChangeShapeType="1"/>
            </p:cNvSpPr>
            <p:nvPr/>
          </p:nvSpPr>
          <p:spPr bwMode="auto">
            <a:xfrm>
              <a:off x="163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key to fast summation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Idea of redundant number system</a:t>
            </a:r>
          </a:p>
          <a:p>
            <a:pPr lvl="1" eaLnBrk="1" hangingPunct="1"/>
            <a:r>
              <a:rPr lang="en-US" altLang="zh-TW" smtClean="0"/>
              <a:t>reserve the carry for the next addition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to exploit parallelism on additions of multiple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save adder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carry-free addition on binary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grpSp>
        <p:nvGrpSpPr>
          <p:cNvPr id="25603" name="Group 27"/>
          <p:cNvGrpSpPr>
            <a:grpSpLocks/>
          </p:cNvGrpSpPr>
          <p:nvPr/>
        </p:nvGrpSpPr>
        <p:grpSpPr bwMode="auto">
          <a:xfrm>
            <a:off x="914400" y="2362200"/>
            <a:ext cx="2971800" cy="2622550"/>
            <a:chOff x="576" y="1488"/>
            <a:chExt cx="1872" cy="1652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1    0     0     1    1    0    1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0    1     1     1    1    0    0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1    0     1     0    1    0    1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2    1     2     2    3    0    2</a:t>
              </a:r>
            </a:p>
          </p:txBody>
        </p:sp>
        <p:grpSp>
          <p:nvGrpSpPr>
            <p:cNvPr id="25610" name="Group 19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25618" name="Text Box 10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0    1     0     0    1    0    0</a:t>
                </a:r>
              </a:p>
            </p:txBody>
          </p:sp>
          <p:sp>
            <p:nvSpPr>
              <p:cNvPr id="25619" name="Text Box 11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1    0    1     1     1    0    1</a:t>
                </a:r>
              </a:p>
            </p:txBody>
          </p:sp>
          <p:sp>
            <p:nvSpPr>
              <p:cNvPr id="25620" name="Line 12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1" name="Line 13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2" name="Line 14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3" name="Line 15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4" name="Line 16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5" name="Line 17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6" name="Line 18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Line 25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Line 26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sp>
        <p:nvSpPr>
          <p:cNvPr id="26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full adder for a bit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914400" y="3429000"/>
            <a:ext cx="2971800" cy="2622550"/>
            <a:chOff x="576" y="1488"/>
            <a:chExt cx="1872" cy="1652"/>
          </a:xfrm>
        </p:grpSpPr>
        <p:sp>
          <p:nvSpPr>
            <p:cNvPr id="26643" name="Text Box 4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1    0     0     1    1    0    1</a:t>
              </a:r>
            </a:p>
          </p:txBody>
        </p:sp>
        <p:sp>
          <p:nvSpPr>
            <p:cNvPr id="26644" name="Text Box 5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0    1     1     1    1    0    0</a:t>
              </a:r>
            </a:p>
          </p:txBody>
        </p:sp>
        <p:sp>
          <p:nvSpPr>
            <p:cNvPr id="26645" name="Text Box 6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1    0     1     0    1    0    1</a:t>
              </a:r>
            </a:p>
          </p:txBody>
        </p:sp>
        <p:sp>
          <p:nvSpPr>
            <p:cNvPr id="26646" name="Text Box 7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6647" name="Line 8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8" name="Text Box 9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2    1     2     2    3    0    2</a:t>
              </a:r>
            </a:p>
          </p:txBody>
        </p:sp>
        <p:grpSp>
          <p:nvGrpSpPr>
            <p:cNvPr id="26649" name="Group 10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26657" name="Text Box 11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0    1     0     0    1    0    0</a:t>
                </a:r>
              </a:p>
            </p:txBody>
          </p:sp>
          <p:sp>
            <p:nvSpPr>
              <p:cNvPr id="26658" name="Text Box 12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1    0    1     1     1    0    1</a:t>
                </a:r>
              </a:p>
            </p:txBody>
          </p:sp>
          <p:sp>
            <p:nvSpPr>
              <p:cNvPr id="26659" name="Line 13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0" name="Line 14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1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2" name="Line 16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3" name="Line 17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4" name="Line 18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5" name="Line 19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50" name="Line 20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Line 21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Line 23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25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Line 26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29" name="AutoShape 29"/>
          <p:cNvSpPr>
            <a:spLocks noChangeArrowheads="1"/>
          </p:cNvSpPr>
          <p:nvPr/>
        </p:nvSpPr>
        <p:spPr bwMode="auto">
          <a:xfrm>
            <a:off x="3429000" y="3429000"/>
            <a:ext cx="381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0" name="AutoShape 38"/>
          <p:cNvSpPr>
            <a:spLocks noChangeArrowheads="1"/>
          </p:cNvSpPr>
          <p:nvPr/>
        </p:nvSpPr>
        <p:spPr bwMode="auto">
          <a:xfrm rot="2235438">
            <a:off x="3244850" y="5270500"/>
            <a:ext cx="4572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6631" name="Group 41"/>
          <p:cNvGrpSpPr>
            <a:grpSpLocks/>
          </p:cNvGrpSpPr>
          <p:nvPr/>
        </p:nvGrpSpPr>
        <p:grpSpPr bwMode="auto">
          <a:xfrm>
            <a:off x="6019800" y="3276600"/>
            <a:ext cx="1143000" cy="2165350"/>
            <a:chOff x="3264" y="1968"/>
            <a:chExt cx="720" cy="1364"/>
          </a:xfrm>
        </p:grpSpPr>
        <p:grpSp>
          <p:nvGrpSpPr>
            <p:cNvPr id="26632" name="Group 37"/>
            <p:cNvGrpSpPr>
              <a:grpSpLocks/>
            </p:cNvGrpSpPr>
            <p:nvPr/>
          </p:nvGrpSpPr>
          <p:grpSpPr bwMode="auto">
            <a:xfrm>
              <a:off x="3264" y="2208"/>
              <a:ext cx="720" cy="971"/>
              <a:chOff x="2976" y="1920"/>
              <a:chExt cx="720" cy="971"/>
            </a:xfrm>
          </p:grpSpPr>
          <p:sp>
            <p:nvSpPr>
              <p:cNvPr id="26635" name="Rectangle 28"/>
              <p:cNvSpPr>
                <a:spLocks noChangeArrowheads="1"/>
              </p:cNvSpPr>
              <p:nvPr/>
            </p:nvSpPr>
            <p:spPr bwMode="auto">
              <a:xfrm>
                <a:off x="2976" y="216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  <a:p>
                <a:pPr algn="ctr" eaLnBrk="1" hangingPunct="1"/>
                <a:r>
                  <a:rPr lang="en-US" altLang="zh-TW"/>
                  <a:t>(full adder)</a:t>
                </a:r>
              </a:p>
            </p:txBody>
          </p:sp>
          <p:sp>
            <p:nvSpPr>
              <p:cNvPr id="26636" name="Line 30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7" name="Line 31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Line 32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9" name="Line 3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0" name="Line 34"/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1" name="Text Box 35"/>
              <p:cNvSpPr txBox="1">
                <a:spLocks noChangeArrowheads="1"/>
              </p:cNvSpPr>
              <p:nvPr/>
            </p:nvSpPr>
            <p:spPr bwMode="auto">
              <a:xfrm>
                <a:off x="3062" y="267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</a:t>
                </a:r>
              </a:p>
            </p:txBody>
          </p:sp>
          <p:sp>
            <p:nvSpPr>
              <p:cNvPr id="26642" name="Text Box 36"/>
              <p:cNvSpPr txBox="1">
                <a:spLocks noChangeArrowheads="1"/>
              </p:cNvSpPr>
              <p:nvPr/>
            </p:nvSpPr>
            <p:spPr bwMode="auto">
              <a:xfrm>
                <a:off x="3302" y="267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</p:grpSp>
        <p:sp>
          <p:nvSpPr>
            <p:cNvPr id="26633" name="Text Box 39"/>
            <p:cNvSpPr txBox="1">
              <a:spLocks noChangeArrowheads="1"/>
            </p:cNvSpPr>
            <p:nvPr/>
          </p:nvSpPr>
          <p:spPr bwMode="auto">
            <a:xfrm>
              <a:off x="3408" y="1968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inputs</a:t>
              </a:r>
            </a:p>
          </p:txBody>
        </p:sp>
        <p:sp>
          <p:nvSpPr>
            <p:cNvPr id="26634" name="Text Box 40"/>
            <p:cNvSpPr txBox="1">
              <a:spLocks noChangeArrowheads="1"/>
            </p:cNvSpPr>
            <p:nvPr/>
          </p:nvSpPr>
          <p:spPr bwMode="auto">
            <a:xfrm>
              <a:off x="3312" y="3120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parallel full adders for the addition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14400" y="3429000"/>
            <a:ext cx="2971800" cy="2622550"/>
            <a:chOff x="576" y="1488"/>
            <a:chExt cx="1872" cy="1652"/>
          </a:xfrm>
        </p:grpSpPr>
        <p:sp>
          <p:nvSpPr>
            <p:cNvPr id="27693" name="Text Box 5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1    0     0     1    1    0    1</a:t>
              </a: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0    1     1     1    1    0    0</a:t>
              </a:r>
            </a:p>
          </p:txBody>
        </p:sp>
        <p:sp>
          <p:nvSpPr>
            <p:cNvPr id="27695" name="Text Box 7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1    0     1     0    1    0    1</a:t>
              </a:r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7697" name="Line 9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2    1     2     2    3    0    2</a:t>
              </a:r>
            </a:p>
          </p:txBody>
        </p:sp>
        <p:grpSp>
          <p:nvGrpSpPr>
            <p:cNvPr id="27699" name="Group 11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27707" name="Text Box 1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0    1     0     0    1    0    0</a:t>
                </a:r>
              </a:p>
            </p:txBody>
          </p:sp>
          <p:sp>
            <p:nvSpPr>
              <p:cNvPr id="27708" name="Text Box 13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1    0    1     1     1    0    1</a:t>
                </a:r>
              </a:p>
            </p:txBody>
          </p:sp>
          <p:sp>
            <p:nvSpPr>
              <p:cNvPr id="27709" name="Line 14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0" name="Line 15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1" name="Line 16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2" name="Line 17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3" name="Line 18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4" name="Line 19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5" name="Line 20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700" name="Line 21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1" name="Line 22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2" name="Line 23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3" name="Line 24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4" name="Line 25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5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6" name="Line 27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653" name="Group 73"/>
          <p:cNvGrpSpPr>
            <a:grpSpLocks/>
          </p:cNvGrpSpPr>
          <p:nvPr/>
        </p:nvGrpSpPr>
        <p:grpSpPr bwMode="auto">
          <a:xfrm>
            <a:off x="4191000" y="3200400"/>
            <a:ext cx="4495800" cy="2149475"/>
            <a:chOff x="2640" y="2016"/>
            <a:chExt cx="2832" cy="1354"/>
          </a:xfrm>
        </p:grpSpPr>
        <p:grpSp>
          <p:nvGrpSpPr>
            <p:cNvPr id="27654" name="Group 42"/>
            <p:cNvGrpSpPr>
              <a:grpSpLocks/>
            </p:cNvGrpSpPr>
            <p:nvPr/>
          </p:nvGrpSpPr>
          <p:grpSpPr bwMode="auto">
            <a:xfrm>
              <a:off x="4656" y="2160"/>
              <a:ext cx="443" cy="836"/>
              <a:chOff x="4080" y="2448"/>
              <a:chExt cx="443" cy="836"/>
            </a:xfrm>
          </p:grpSpPr>
          <p:sp>
            <p:nvSpPr>
              <p:cNvPr id="27685" name="Rectangle 3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7686" name="Line 33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7" name="Line 34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8" name="Line 35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9" name="Line 36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0" name="Line 37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1" name="Text Box 38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  <p:sp>
            <p:nvSpPr>
              <p:cNvPr id="27692" name="Text Box 39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S0</a:t>
                </a:r>
              </a:p>
            </p:txBody>
          </p:sp>
        </p:grpSp>
        <p:grpSp>
          <p:nvGrpSpPr>
            <p:cNvPr id="27655" name="Group 43"/>
            <p:cNvGrpSpPr>
              <a:grpSpLocks/>
            </p:cNvGrpSpPr>
            <p:nvPr/>
          </p:nvGrpSpPr>
          <p:grpSpPr bwMode="auto">
            <a:xfrm>
              <a:off x="4128" y="2160"/>
              <a:ext cx="443" cy="836"/>
              <a:chOff x="4080" y="2448"/>
              <a:chExt cx="443" cy="836"/>
            </a:xfrm>
          </p:grpSpPr>
          <p:sp>
            <p:nvSpPr>
              <p:cNvPr id="27677" name="Rectangle 4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7678" name="Line 45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46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Line 47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1" name="Line 48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2" name="Line 49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3" name="Text Box 50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  <p:sp>
            <p:nvSpPr>
              <p:cNvPr id="27684" name="Text Box 51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S2</a:t>
                </a:r>
              </a:p>
            </p:txBody>
          </p:sp>
        </p:grpSp>
        <p:grpSp>
          <p:nvGrpSpPr>
            <p:cNvPr id="27656" name="Group 52"/>
            <p:cNvGrpSpPr>
              <a:grpSpLocks/>
            </p:cNvGrpSpPr>
            <p:nvPr/>
          </p:nvGrpSpPr>
          <p:grpSpPr bwMode="auto">
            <a:xfrm>
              <a:off x="3552" y="2160"/>
              <a:ext cx="443" cy="836"/>
              <a:chOff x="4080" y="2448"/>
              <a:chExt cx="443" cy="836"/>
            </a:xfrm>
          </p:grpSpPr>
          <p:sp>
            <p:nvSpPr>
              <p:cNvPr id="27669" name="Rectangle 53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7670" name="Line 54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1" name="Line 55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2" name="Line 56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3" name="Line 57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4" name="Line 58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5" name="Text Box 59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  <p:sp>
            <p:nvSpPr>
              <p:cNvPr id="27676" name="Text Box 60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S3</a:t>
                </a:r>
              </a:p>
            </p:txBody>
          </p:sp>
        </p:grpSp>
        <p:grpSp>
          <p:nvGrpSpPr>
            <p:cNvPr id="27657" name="Group 61"/>
            <p:cNvGrpSpPr>
              <a:grpSpLocks/>
            </p:cNvGrpSpPr>
            <p:nvPr/>
          </p:nvGrpSpPr>
          <p:grpSpPr bwMode="auto">
            <a:xfrm>
              <a:off x="2880" y="2160"/>
              <a:ext cx="443" cy="836"/>
              <a:chOff x="4080" y="2448"/>
              <a:chExt cx="443" cy="836"/>
            </a:xfrm>
          </p:grpSpPr>
          <p:sp>
            <p:nvSpPr>
              <p:cNvPr id="27661" name="Rectangle 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7662" name="Line 63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3" name="Line 64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4" name="Line 65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5" name="Line 66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6" name="Line 67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7" name="Text Box 68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C7</a:t>
                </a:r>
              </a:p>
            </p:txBody>
          </p:sp>
          <p:sp>
            <p:nvSpPr>
              <p:cNvPr id="27668" name="Text Box 69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S6</a:t>
                </a:r>
              </a:p>
            </p:txBody>
          </p:sp>
        </p:grpSp>
        <p:sp>
          <p:nvSpPr>
            <p:cNvPr id="27658" name="Text Box 70"/>
            <p:cNvSpPr txBox="1">
              <a:spLocks noChangeArrowheads="1"/>
            </p:cNvSpPr>
            <p:nvPr/>
          </p:nvSpPr>
          <p:spPr bwMode="auto">
            <a:xfrm>
              <a:off x="3302" y="2391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  <p:sp>
          <p:nvSpPr>
            <p:cNvPr id="27659" name="AutoShape 71"/>
            <p:cNvSpPr>
              <a:spLocks noChangeArrowheads="1"/>
            </p:cNvSpPr>
            <p:nvPr/>
          </p:nvSpPr>
          <p:spPr bwMode="auto">
            <a:xfrm>
              <a:off x="2640" y="2016"/>
              <a:ext cx="283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7660" name="Text Box 72"/>
            <p:cNvSpPr txBox="1">
              <a:spLocks noChangeArrowheads="1"/>
            </p:cNvSpPr>
            <p:nvPr/>
          </p:nvSpPr>
          <p:spPr bwMode="auto">
            <a:xfrm>
              <a:off x="3168" y="3120"/>
              <a:ext cx="17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/>
                <a:t>CSA (Carry-Save Adder)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Carry-Save Adder (CSA)</a:t>
            </a:r>
          </a:p>
        </p:txBody>
      </p:sp>
      <p:grpSp>
        <p:nvGrpSpPr>
          <p:cNvPr id="28675" name="Group 58"/>
          <p:cNvGrpSpPr>
            <a:grpSpLocks/>
          </p:cNvGrpSpPr>
          <p:nvPr/>
        </p:nvGrpSpPr>
        <p:grpSpPr bwMode="auto">
          <a:xfrm>
            <a:off x="1447800" y="2438400"/>
            <a:ext cx="6400800" cy="2378075"/>
            <a:chOff x="816" y="1536"/>
            <a:chExt cx="4032" cy="1498"/>
          </a:xfrm>
        </p:grpSpPr>
        <p:grpSp>
          <p:nvGrpSpPr>
            <p:cNvPr id="28677" name="Group 15"/>
            <p:cNvGrpSpPr>
              <a:grpSpLocks/>
            </p:cNvGrpSpPr>
            <p:nvPr/>
          </p:nvGrpSpPr>
          <p:grpSpPr bwMode="auto">
            <a:xfrm>
              <a:off x="816" y="1671"/>
              <a:ext cx="576" cy="1085"/>
              <a:chOff x="816" y="1671"/>
              <a:chExt cx="576" cy="1085"/>
            </a:xfrm>
          </p:grpSpPr>
          <p:sp>
            <p:nvSpPr>
              <p:cNvPr id="28720" name="Rectangle 4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CSA</a:t>
                </a:r>
              </a:p>
            </p:txBody>
          </p:sp>
          <p:sp>
            <p:nvSpPr>
              <p:cNvPr id="28721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2" name="Text Box 6"/>
              <p:cNvSpPr txBox="1">
                <a:spLocks noChangeArrowheads="1"/>
              </p:cNvSpPr>
              <p:nvPr/>
            </p:nvSpPr>
            <p:spPr bwMode="auto">
              <a:xfrm>
                <a:off x="1190" y="167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  <p:sp>
            <p:nvSpPr>
              <p:cNvPr id="28723" name="Line 7"/>
              <p:cNvSpPr>
                <a:spLocks noChangeShapeType="1"/>
              </p:cNvSpPr>
              <p:nvPr/>
            </p:nvSpPr>
            <p:spPr bwMode="auto">
              <a:xfrm>
                <a:off x="1114" y="188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4" name="Text Box 8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y</a:t>
                </a:r>
              </a:p>
            </p:txBody>
          </p:sp>
          <p:sp>
            <p:nvSpPr>
              <p:cNvPr id="28725" name="Line 9"/>
              <p:cNvSpPr>
                <a:spLocks noChangeShapeType="1"/>
              </p:cNvSpPr>
              <p:nvPr/>
            </p:nvSpPr>
            <p:spPr bwMode="auto">
              <a:xfrm>
                <a:off x="970" y="188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6" name="Text Box 10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z</a:t>
                </a:r>
              </a:p>
            </p:txBody>
          </p:sp>
          <p:sp>
            <p:nvSpPr>
              <p:cNvPr id="28727" name="Line 11"/>
              <p:cNvSpPr>
                <a:spLocks noChangeShapeType="1"/>
              </p:cNvSpPr>
              <p:nvPr/>
            </p:nvSpPr>
            <p:spPr bwMode="auto">
              <a:xfrm>
                <a:off x="12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8" name="Line 12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9" name="Text Box 13"/>
              <p:cNvSpPr txBox="1">
                <a:spLocks noChangeArrowheads="1"/>
              </p:cNvSpPr>
              <p:nvPr/>
            </p:nvSpPr>
            <p:spPr bwMode="auto">
              <a:xfrm>
                <a:off x="864" y="254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</a:t>
                </a:r>
              </a:p>
            </p:txBody>
          </p:sp>
          <p:sp>
            <p:nvSpPr>
              <p:cNvPr id="2873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254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</p:grpSp>
        <p:sp>
          <p:nvSpPr>
            <p:cNvPr id="28678" name="Line 16"/>
            <p:cNvSpPr>
              <a:spLocks noChangeShapeType="1"/>
            </p:cNvSpPr>
            <p:nvPr/>
          </p:nvSpPr>
          <p:spPr bwMode="auto">
            <a:xfrm flipV="1">
              <a:off x="1392" y="1536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79" name="Line 17"/>
            <p:cNvSpPr>
              <a:spLocks noChangeShapeType="1"/>
            </p:cNvSpPr>
            <p:nvPr/>
          </p:nvSpPr>
          <p:spPr bwMode="auto">
            <a:xfrm>
              <a:off x="1392" y="2400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2016" y="1680"/>
              <a:ext cx="2832" cy="1354"/>
              <a:chOff x="2640" y="2016"/>
              <a:chExt cx="2832" cy="1354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4656" y="2160"/>
                <a:ext cx="443" cy="836"/>
                <a:chOff x="4080" y="2448"/>
                <a:chExt cx="443" cy="836"/>
              </a:xfrm>
            </p:grpSpPr>
            <p:sp>
              <p:nvSpPr>
                <p:cNvPr id="28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8713" name="Line 21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4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5" name="Line 23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6" name="Line 24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7" name="Line 25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C1</a:t>
                  </a:r>
                </a:p>
              </p:txBody>
            </p:sp>
            <p:sp>
              <p:nvSpPr>
                <p:cNvPr id="287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S0</a:t>
                  </a:r>
                </a:p>
              </p:txBody>
            </p:sp>
          </p:grpSp>
          <p:grpSp>
            <p:nvGrpSpPr>
              <p:cNvPr id="28682" name="Group 28"/>
              <p:cNvGrpSpPr>
                <a:grpSpLocks/>
              </p:cNvGrpSpPr>
              <p:nvPr/>
            </p:nvGrpSpPr>
            <p:grpSpPr bwMode="auto">
              <a:xfrm>
                <a:off x="4128" y="2160"/>
                <a:ext cx="443" cy="836"/>
                <a:chOff x="4080" y="2448"/>
                <a:chExt cx="443" cy="836"/>
              </a:xfrm>
            </p:grpSpPr>
            <p:sp>
              <p:nvSpPr>
                <p:cNvPr id="28704" name="Rectangle 29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8705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6" name="Line 31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7" name="Line 32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8" name="Line 33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9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C2</a:t>
                  </a:r>
                </a:p>
              </p:txBody>
            </p:sp>
            <p:sp>
              <p:nvSpPr>
                <p:cNvPr id="2871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S2</a:t>
                  </a:r>
                </a:p>
              </p:txBody>
            </p:sp>
          </p:grpSp>
          <p:grpSp>
            <p:nvGrpSpPr>
              <p:cNvPr id="28683" name="Group 37"/>
              <p:cNvGrpSpPr>
                <a:grpSpLocks/>
              </p:cNvGrpSpPr>
              <p:nvPr/>
            </p:nvGrpSpPr>
            <p:grpSpPr bwMode="auto">
              <a:xfrm>
                <a:off x="3552" y="2160"/>
                <a:ext cx="443" cy="836"/>
                <a:chOff x="4080" y="2448"/>
                <a:chExt cx="443" cy="836"/>
              </a:xfrm>
            </p:grpSpPr>
            <p:sp>
              <p:nvSpPr>
                <p:cNvPr id="28696" name="Rectangle 38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8697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8" name="Line 40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9" name="Line 41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0" name="Line 42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1" name="Line 43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C3</a:t>
                  </a:r>
                </a:p>
              </p:txBody>
            </p:sp>
            <p:sp>
              <p:nvSpPr>
                <p:cNvPr id="2870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S3</a:t>
                  </a:r>
                </a:p>
              </p:txBody>
            </p:sp>
          </p:grpSp>
          <p:grpSp>
            <p:nvGrpSpPr>
              <p:cNvPr id="28684" name="Group 46"/>
              <p:cNvGrpSpPr>
                <a:grpSpLocks/>
              </p:cNvGrpSpPr>
              <p:nvPr/>
            </p:nvGrpSpPr>
            <p:grpSpPr bwMode="auto">
              <a:xfrm>
                <a:off x="2880" y="2160"/>
                <a:ext cx="443" cy="836"/>
                <a:chOff x="4080" y="2448"/>
                <a:chExt cx="443" cy="836"/>
              </a:xfrm>
            </p:grpSpPr>
            <p:sp>
              <p:nvSpPr>
                <p:cNvPr id="2868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8689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0" name="Line 49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1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2" name="Line 51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3" name="Line 52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69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C7</a:t>
                  </a:r>
                </a:p>
              </p:txBody>
            </p:sp>
            <p:sp>
              <p:nvSpPr>
                <p:cNvPr id="2869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S6</a:t>
                  </a:r>
                </a:p>
              </p:txBody>
            </p:sp>
          </p:grpSp>
          <p:sp>
            <p:nvSpPr>
              <p:cNvPr id="28685" name="Text Box 55"/>
              <p:cNvSpPr txBox="1">
                <a:spLocks noChangeArrowheads="1"/>
              </p:cNvSpPr>
              <p:nvPr/>
            </p:nvSpPr>
            <p:spPr bwMode="auto">
              <a:xfrm>
                <a:off x="3302" y="2391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...</a:t>
                </a:r>
              </a:p>
            </p:txBody>
          </p:sp>
          <p:sp>
            <p:nvSpPr>
              <p:cNvPr id="28686" name="AutoShape 56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283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8687" name="Text Box 57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17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/>
                  <a:t>CSA (Carry-Save Adder)</a:t>
                </a:r>
              </a:p>
            </p:txBody>
          </p:sp>
        </p:grpSp>
      </p:grpSp>
      <p:graphicFrame>
        <p:nvGraphicFramePr>
          <p:cNvPr id="28676" name="Object 59"/>
          <p:cNvGraphicFramePr>
            <a:graphicFrameLocks noChangeAspect="1"/>
          </p:cNvGraphicFramePr>
          <p:nvPr/>
        </p:nvGraphicFramePr>
        <p:xfrm>
          <a:off x="2590800" y="5105400"/>
          <a:ext cx="3276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方程式" r:id="rId3" imgW="1040948" imgH="203112" progId="Equation.3">
                  <p:embed/>
                </p:oleObj>
              </mc:Choice>
              <mc:Fallback>
                <p:oleObj name="方程式" r:id="rId3" imgW="1040948" imgH="20311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276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CSA-tree for fast summation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fast summation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57600" y="1905000"/>
            <a:ext cx="5297488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one full adder per 3 input dots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reduce to 2 dots in 2nd segment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35052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8.10   Addition of seven 6-bit numbers in dot notation.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990600" y="193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9906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990600" y="2286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z</a:t>
            </a:r>
          </a:p>
        </p:txBody>
      </p:sp>
      <p:grpSp>
        <p:nvGrpSpPr>
          <p:cNvPr id="30729" name="Group 21"/>
          <p:cNvGrpSpPr>
            <a:grpSpLocks/>
          </p:cNvGrpSpPr>
          <p:nvPr/>
        </p:nvGrpSpPr>
        <p:grpSpPr bwMode="auto">
          <a:xfrm>
            <a:off x="6477000" y="2743200"/>
            <a:ext cx="1546225" cy="1600200"/>
            <a:chOff x="4080" y="1728"/>
            <a:chExt cx="974" cy="1008"/>
          </a:xfrm>
        </p:grpSpPr>
        <p:sp>
          <p:nvSpPr>
            <p:cNvPr id="30735" name="Rectangle 10"/>
            <p:cNvSpPr>
              <a:spLocks noChangeArrowheads="1"/>
            </p:cNvSpPr>
            <p:nvPr/>
          </p:nvSpPr>
          <p:spPr bwMode="auto">
            <a:xfrm>
              <a:off x="4080" y="211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>
              <a:off x="48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7" name="Text Box 12"/>
            <p:cNvSpPr txBox="1">
              <a:spLocks noChangeArrowheads="1"/>
            </p:cNvSpPr>
            <p:nvPr/>
          </p:nvSpPr>
          <p:spPr bwMode="auto">
            <a:xfrm>
              <a:off x="4752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x[0]</a:t>
              </a:r>
            </a:p>
          </p:txBody>
        </p:sp>
        <p:sp>
          <p:nvSpPr>
            <p:cNvPr id="30738" name="Line 13"/>
            <p:cNvSpPr>
              <a:spLocks noChangeShapeType="1"/>
            </p:cNvSpPr>
            <p:nvPr/>
          </p:nvSpPr>
          <p:spPr bwMode="auto">
            <a:xfrm>
              <a:off x="4618" y="192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Text Box 14"/>
            <p:cNvSpPr txBox="1">
              <a:spLocks noChangeArrowheads="1"/>
            </p:cNvSpPr>
            <p:nvPr/>
          </p:nvSpPr>
          <p:spPr bwMode="auto">
            <a:xfrm>
              <a:off x="4464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y[0]</a:t>
              </a:r>
            </a:p>
          </p:txBody>
        </p:sp>
        <p:sp>
          <p:nvSpPr>
            <p:cNvPr id="30740" name="Text Box 15"/>
            <p:cNvSpPr txBox="1">
              <a:spLocks noChangeArrowheads="1"/>
            </p:cNvSpPr>
            <p:nvPr/>
          </p:nvSpPr>
          <p:spPr bwMode="auto">
            <a:xfrm>
              <a:off x="4176" y="1728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z[0]</a:t>
              </a:r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Text Box 18"/>
            <p:cNvSpPr txBox="1">
              <a:spLocks noChangeArrowheads="1"/>
            </p:cNvSpPr>
            <p:nvPr/>
          </p:nvSpPr>
          <p:spPr bwMode="auto">
            <a:xfrm>
              <a:off x="4608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u[0]</a:t>
              </a:r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224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v[1]</a:t>
              </a:r>
            </a:p>
          </p:txBody>
        </p:sp>
        <p:sp>
          <p:nvSpPr>
            <p:cNvPr id="30745" name="Line 20"/>
            <p:cNvSpPr>
              <a:spLocks noChangeShapeType="1"/>
            </p:cNvSpPr>
            <p:nvPr/>
          </p:nvSpPr>
          <p:spPr bwMode="auto">
            <a:xfrm>
              <a:off x="43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30" name="AutoShape 22"/>
          <p:cNvSpPr>
            <a:spLocks noChangeArrowheads="1"/>
          </p:cNvSpPr>
          <p:nvPr/>
        </p:nvSpPr>
        <p:spPr bwMode="auto">
          <a:xfrm>
            <a:off x="2743200" y="1981200"/>
            <a:ext cx="3048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1" name="Text Box 24"/>
          <p:cNvSpPr txBox="1">
            <a:spLocks noChangeArrowheads="1"/>
          </p:cNvSpPr>
          <p:nvPr/>
        </p:nvSpPr>
        <p:spPr bwMode="auto">
          <a:xfrm>
            <a:off x="9144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u</a:t>
            </a:r>
          </a:p>
        </p:txBody>
      </p:sp>
      <p:sp>
        <p:nvSpPr>
          <p:cNvPr id="30732" name="Text Box 25"/>
          <p:cNvSpPr txBox="1">
            <a:spLocks noChangeArrowheads="1"/>
          </p:cNvSpPr>
          <p:nvPr/>
        </p:nvSpPr>
        <p:spPr bwMode="auto">
          <a:xfrm>
            <a:off x="914400" y="3352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30733" name="AutoShape 26"/>
          <p:cNvSpPr>
            <a:spLocks noChangeArrowheads="1"/>
          </p:cNvSpPr>
          <p:nvPr/>
        </p:nvSpPr>
        <p:spPr bwMode="auto">
          <a:xfrm rot="3644402">
            <a:off x="2669382" y="3175793"/>
            <a:ext cx="196850" cy="5953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0734" name="AutoShape 27"/>
          <p:cNvCxnSpPr>
            <a:cxnSpLocks noChangeShapeType="1"/>
            <a:stCxn id="30730" idx="3"/>
            <a:endCxn id="30733" idx="0"/>
          </p:cNvCxnSpPr>
          <p:nvPr/>
        </p:nvCxnSpPr>
        <p:spPr bwMode="auto">
          <a:xfrm flipH="1">
            <a:off x="3044825" y="2286000"/>
            <a:ext cx="22225" cy="1033463"/>
          </a:xfrm>
          <a:prstGeom prst="curvedConnector3">
            <a:avLst>
              <a:gd name="adj1" fmla="val -10571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fast summation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05000"/>
            <a:ext cx="5297488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one full adder per 3 input dots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reduce to 2 dots in 2nd segment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35052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8.10   Addition of seven 6-bit numbers in dot notation.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90600" y="193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906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990600" y="2286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z</a:t>
            </a:r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6477000" y="2743200"/>
            <a:ext cx="1546225" cy="1600200"/>
            <a:chOff x="4080" y="1728"/>
            <a:chExt cx="974" cy="1008"/>
          </a:xfrm>
        </p:grpSpPr>
        <p:sp>
          <p:nvSpPr>
            <p:cNvPr id="31771" name="Rectangle 10"/>
            <p:cNvSpPr>
              <a:spLocks noChangeArrowheads="1"/>
            </p:cNvSpPr>
            <p:nvPr/>
          </p:nvSpPr>
          <p:spPr bwMode="auto">
            <a:xfrm>
              <a:off x="4080" y="211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31772" name="Line 11"/>
            <p:cNvSpPr>
              <a:spLocks noChangeShapeType="1"/>
            </p:cNvSpPr>
            <p:nvPr/>
          </p:nvSpPr>
          <p:spPr bwMode="auto">
            <a:xfrm>
              <a:off x="48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3" name="Text Box 12"/>
            <p:cNvSpPr txBox="1">
              <a:spLocks noChangeArrowheads="1"/>
            </p:cNvSpPr>
            <p:nvPr/>
          </p:nvSpPr>
          <p:spPr bwMode="auto">
            <a:xfrm>
              <a:off x="4752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x[0]</a:t>
              </a:r>
            </a:p>
          </p:txBody>
        </p:sp>
        <p:sp>
          <p:nvSpPr>
            <p:cNvPr id="31774" name="Line 13"/>
            <p:cNvSpPr>
              <a:spLocks noChangeShapeType="1"/>
            </p:cNvSpPr>
            <p:nvPr/>
          </p:nvSpPr>
          <p:spPr bwMode="auto">
            <a:xfrm>
              <a:off x="4618" y="192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Text Box 14"/>
            <p:cNvSpPr txBox="1">
              <a:spLocks noChangeArrowheads="1"/>
            </p:cNvSpPr>
            <p:nvPr/>
          </p:nvSpPr>
          <p:spPr bwMode="auto">
            <a:xfrm>
              <a:off x="4464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y[0]</a:t>
              </a:r>
            </a:p>
          </p:txBody>
        </p:sp>
        <p:sp>
          <p:nvSpPr>
            <p:cNvPr id="31776" name="Text Box 15"/>
            <p:cNvSpPr txBox="1">
              <a:spLocks noChangeArrowheads="1"/>
            </p:cNvSpPr>
            <p:nvPr/>
          </p:nvSpPr>
          <p:spPr bwMode="auto">
            <a:xfrm>
              <a:off x="4176" y="1728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z[0]</a:t>
              </a:r>
            </a:p>
          </p:txBody>
        </p:sp>
        <p:sp>
          <p:nvSpPr>
            <p:cNvPr id="31777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17"/>
            <p:cNvSpPr>
              <a:spLocks noChangeShapeType="1"/>
            </p:cNvSpPr>
            <p:nvPr/>
          </p:nvSpPr>
          <p:spPr bwMode="auto">
            <a:xfrm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Text Box 18"/>
            <p:cNvSpPr txBox="1">
              <a:spLocks noChangeArrowheads="1"/>
            </p:cNvSpPr>
            <p:nvPr/>
          </p:nvSpPr>
          <p:spPr bwMode="auto">
            <a:xfrm>
              <a:off x="4608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u[0]</a:t>
              </a:r>
            </a:p>
          </p:txBody>
        </p:sp>
        <p:sp>
          <p:nvSpPr>
            <p:cNvPr id="31780" name="Text Box 19"/>
            <p:cNvSpPr txBox="1">
              <a:spLocks noChangeArrowheads="1"/>
            </p:cNvSpPr>
            <p:nvPr/>
          </p:nvSpPr>
          <p:spPr bwMode="auto">
            <a:xfrm>
              <a:off x="4224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v[1]</a:t>
              </a:r>
            </a:p>
          </p:txBody>
        </p:sp>
        <p:sp>
          <p:nvSpPr>
            <p:cNvPr id="31781" name="Line 20"/>
            <p:cNvSpPr>
              <a:spLocks noChangeShapeType="1"/>
            </p:cNvSpPr>
            <p:nvPr/>
          </p:nvSpPr>
          <p:spPr bwMode="auto">
            <a:xfrm>
              <a:off x="43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54" name="AutoShape 21"/>
          <p:cNvSpPr>
            <a:spLocks noChangeArrowheads="1"/>
          </p:cNvSpPr>
          <p:nvPr/>
        </p:nvSpPr>
        <p:spPr bwMode="auto">
          <a:xfrm>
            <a:off x="2514600" y="1981200"/>
            <a:ext cx="228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Text Box 22"/>
          <p:cNvSpPr txBox="1">
            <a:spLocks noChangeArrowheads="1"/>
          </p:cNvSpPr>
          <p:nvPr/>
        </p:nvSpPr>
        <p:spPr bwMode="auto">
          <a:xfrm>
            <a:off x="9144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u</a:t>
            </a:r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auto">
          <a:xfrm>
            <a:off x="914400" y="3352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31757" name="AutoShape 24"/>
          <p:cNvSpPr>
            <a:spLocks noChangeArrowheads="1"/>
          </p:cNvSpPr>
          <p:nvPr/>
        </p:nvSpPr>
        <p:spPr bwMode="auto">
          <a:xfrm rot="3644402">
            <a:off x="2409032" y="3153568"/>
            <a:ext cx="196850" cy="5953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1758" name="AutoShape 25"/>
          <p:cNvCxnSpPr>
            <a:cxnSpLocks noChangeShapeType="1"/>
            <a:stCxn id="31754" idx="3"/>
            <a:endCxn id="31757" idx="0"/>
          </p:cNvCxnSpPr>
          <p:nvPr/>
        </p:nvCxnSpPr>
        <p:spPr bwMode="auto">
          <a:xfrm>
            <a:off x="2762250" y="2286000"/>
            <a:ext cx="22225" cy="1011238"/>
          </a:xfrm>
          <a:prstGeom prst="curvedConnector3">
            <a:avLst>
              <a:gd name="adj1" fmla="val 12571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9" name="Group 26"/>
          <p:cNvGrpSpPr>
            <a:grpSpLocks/>
          </p:cNvGrpSpPr>
          <p:nvPr/>
        </p:nvGrpSpPr>
        <p:grpSpPr bwMode="auto">
          <a:xfrm>
            <a:off x="4800600" y="2743200"/>
            <a:ext cx="1546225" cy="1600200"/>
            <a:chOff x="4080" y="1728"/>
            <a:chExt cx="974" cy="1008"/>
          </a:xfrm>
        </p:grpSpPr>
        <p:sp>
          <p:nvSpPr>
            <p:cNvPr id="31760" name="Rectangle 27"/>
            <p:cNvSpPr>
              <a:spLocks noChangeArrowheads="1"/>
            </p:cNvSpPr>
            <p:nvPr/>
          </p:nvSpPr>
          <p:spPr bwMode="auto">
            <a:xfrm>
              <a:off x="4080" y="211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31761" name="Line 28"/>
            <p:cNvSpPr>
              <a:spLocks noChangeShapeType="1"/>
            </p:cNvSpPr>
            <p:nvPr/>
          </p:nvSpPr>
          <p:spPr bwMode="auto">
            <a:xfrm>
              <a:off x="48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Text Box 29"/>
            <p:cNvSpPr txBox="1">
              <a:spLocks noChangeArrowheads="1"/>
            </p:cNvSpPr>
            <p:nvPr/>
          </p:nvSpPr>
          <p:spPr bwMode="auto">
            <a:xfrm>
              <a:off x="4752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x[1]</a:t>
              </a:r>
            </a:p>
          </p:txBody>
        </p:sp>
        <p:sp>
          <p:nvSpPr>
            <p:cNvPr id="31763" name="Line 30"/>
            <p:cNvSpPr>
              <a:spLocks noChangeShapeType="1"/>
            </p:cNvSpPr>
            <p:nvPr/>
          </p:nvSpPr>
          <p:spPr bwMode="auto">
            <a:xfrm>
              <a:off x="4618" y="192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Text Box 31"/>
            <p:cNvSpPr txBox="1">
              <a:spLocks noChangeArrowheads="1"/>
            </p:cNvSpPr>
            <p:nvPr/>
          </p:nvSpPr>
          <p:spPr bwMode="auto">
            <a:xfrm>
              <a:off x="4464" y="172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y[1]</a:t>
              </a:r>
            </a:p>
          </p:txBody>
        </p:sp>
        <p:sp>
          <p:nvSpPr>
            <p:cNvPr id="31765" name="Text Box 32"/>
            <p:cNvSpPr txBox="1">
              <a:spLocks noChangeArrowheads="1"/>
            </p:cNvSpPr>
            <p:nvPr/>
          </p:nvSpPr>
          <p:spPr bwMode="auto">
            <a:xfrm>
              <a:off x="4176" y="1728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z[0]</a:t>
              </a:r>
            </a:p>
          </p:txBody>
        </p:sp>
        <p:sp>
          <p:nvSpPr>
            <p:cNvPr id="31766" name="Line 33"/>
            <p:cNvSpPr>
              <a:spLocks noChangeShapeType="1"/>
            </p:cNvSpPr>
            <p:nvPr/>
          </p:nvSpPr>
          <p:spPr bwMode="auto">
            <a:xfrm>
              <a:off x="432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Line 34"/>
            <p:cNvSpPr>
              <a:spLocks noChangeShapeType="1"/>
            </p:cNvSpPr>
            <p:nvPr/>
          </p:nvSpPr>
          <p:spPr bwMode="auto">
            <a:xfrm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Text Box 35"/>
            <p:cNvSpPr txBox="1">
              <a:spLocks noChangeArrowheads="1"/>
            </p:cNvSpPr>
            <p:nvPr/>
          </p:nvSpPr>
          <p:spPr bwMode="auto">
            <a:xfrm>
              <a:off x="4608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u[1]</a:t>
              </a:r>
            </a:p>
          </p:txBody>
        </p:sp>
        <p:sp>
          <p:nvSpPr>
            <p:cNvPr id="31769" name="Text Box 36"/>
            <p:cNvSpPr txBox="1">
              <a:spLocks noChangeArrowheads="1"/>
            </p:cNvSpPr>
            <p:nvPr/>
          </p:nvSpPr>
          <p:spPr bwMode="auto">
            <a:xfrm>
              <a:off x="4224" y="2544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400"/>
                <a:t>v[2]</a:t>
              </a:r>
            </a:p>
          </p:txBody>
        </p:sp>
        <p:sp>
          <p:nvSpPr>
            <p:cNvPr id="31770" name="Line 37"/>
            <p:cNvSpPr>
              <a:spLocks noChangeShapeType="1"/>
            </p:cNvSpPr>
            <p:nvPr/>
          </p:nvSpPr>
          <p:spPr bwMode="auto">
            <a:xfrm>
              <a:off x="43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requirement: pipelining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pipelined execution for instructions </a:t>
            </a:r>
            <a:r>
              <a:rPr lang="en-US" altLang="zh-TW" sz="2800" i="1" smtClean="0"/>
              <a:t>I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I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I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, and </a:t>
            </a:r>
            <a:r>
              <a:rPr lang="en-US" altLang="zh-TW" sz="2800" i="1" smtClean="0"/>
              <a:t>I</a:t>
            </a:r>
            <a:r>
              <a:rPr lang="en-US" altLang="zh-TW" sz="2800" baseline="-25000" smtClean="0"/>
              <a:t>4</a:t>
            </a:r>
            <a:r>
              <a:rPr lang="en-US" altLang="zh-TW" sz="2800" smtClean="0"/>
              <a:t> in a CPU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066800" y="3276600"/>
            <a:ext cx="6400800" cy="2743200"/>
            <a:chOff x="720" y="1680"/>
            <a:chExt cx="4032" cy="1728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056" y="1968"/>
              <a:ext cx="2112" cy="288"/>
              <a:chOff x="672" y="1968"/>
              <a:chExt cx="2112" cy="288"/>
            </a:xfrm>
          </p:grpSpPr>
          <p:sp>
            <p:nvSpPr>
              <p:cNvPr id="5148" name="Rectangle 6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Fetch</a:t>
                </a:r>
              </a:p>
            </p:txBody>
          </p:sp>
          <p:sp>
            <p:nvSpPr>
              <p:cNvPr id="5149" name="Rectangle 7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Decode</a:t>
                </a:r>
              </a:p>
            </p:txBody>
          </p:sp>
          <p:sp>
            <p:nvSpPr>
              <p:cNvPr id="5150" name="Rectangle 8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Execute</a:t>
                </a:r>
              </a:p>
            </p:txBody>
          </p:sp>
          <p:sp>
            <p:nvSpPr>
              <p:cNvPr id="5151" name="Rectangle 9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Write-back</a:t>
                </a:r>
              </a:p>
            </p:txBody>
          </p:sp>
        </p:grpSp>
        <p:grpSp>
          <p:nvGrpSpPr>
            <p:cNvPr id="5126" name="Group 10"/>
            <p:cNvGrpSpPr>
              <a:grpSpLocks/>
            </p:cNvGrpSpPr>
            <p:nvPr/>
          </p:nvGrpSpPr>
          <p:grpSpPr bwMode="auto">
            <a:xfrm>
              <a:off x="1200" y="1680"/>
              <a:ext cx="633" cy="212"/>
              <a:chOff x="1200" y="1584"/>
              <a:chExt cx="633" cy="212"/>
            </a:xfrm>
          </p:grpSpPr>
          <p:sp>
            <p:nvSpPr>
              <p:cNvPr id="5146" name="Line 11"/>
              <p:cNvSpPr>
                <a:spLocks noChangeShapeType="1"/>
              </p:cNvSpPr>
              <p:nvPr/>
            </p:nvSpPr>
            <p:spPr bwMode="auto">
              <a:xfrm>
                <a:off x="120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584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sp>
          <p:nvSpPr>
            <p:cNvPr id="5127" name="Text Box 13"/>
            <p:cNvSpPr txBox="1">
              <a:spLocks noChangeArrowheads="1"/>
            </p:cNvSpPr>
            <p:nvPr/>
          </p:nvSpPr>
          <p:spPr bwMode="auto">
            <a:xfrm>
              <a:off x="720" y="2016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r>
                <a:rPr lang="en-US" altLang="zh-TW" baseline="-25000"/>
                <a:t>1</a:t>
              </a:r>
            </a:p>
          </p:txBody>
        </p:sp>
        <p:grpSp>
          <p:nvGrpSpPr>
            <p:cNvPr id="5128" name="Group 14"/>
            <p:cNvGrpSpPr>
              <a:grpSpLocks/>
            </p:cNvGrpSpPr>
            <p:nvPr/>
          </p:nvGrpSpPr>
          <p:grpSpPr bwMode="auto">
            <a:xfrm>
              <a:off x="1584" y="2352"/>
              <a:ext cx="2112" cy="288"/>
              <a:chOff x="672" y="1968"/>
              <a:chExt cx="2112" cy="288"/>
            </a:xfrm>
          </p:grpSpPr>
          <p:sp>
            <p:nvSpPr>
              <p:cNvPr id="5142" name="Rectangle 15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Fetch</a:t>
                </a:r>
              </a:p>
            </p:txBody>
          </p:sp>
          <p:sp>
            <p:nvSpPr>
              <p:cNvPr id="5143" name="Rectangle 16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Decode</a:t>
                </a:r>
              </a:p>
            </p:txBody>
          </p:sp>
          <p:sp>
            <p:nvSpPr>
              <p:cNvPr id="5144" name="Rectangle 17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Execute</a:t>
                </a:r>
              </a:p>
            </p:txBody>
          </p:sp>
          <p:sp>
            <p:nvSpPr>
              <p:cNvPr id="5145" name="Rectangle 18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Write-back</a:t>
                </a:r>
              </a:p>
            </p:txBody>
          </p:sp>
        </p:grpSp>
        <p:grpSp>
          <p:nvGrpSpPr>
            <p:cNvPr id="5129" name="Group 19"/>
            <p:cNvGrpSpPr>
              <a:grpSpLocks/>
            </p:cNvGrpSpPr>
            <p:nvPr/>
          </p:nvGrpSpPr>
          <p:grpSpPr bwMode="auto">
            <a:xfrm>
              <a:off x="2112" y="2736"/>
              <a:ext cx="2112" cy="288"/>
              <a:chOff x="672" y="1968"/>
              <a:chExt cx="2112" cy="288"/>
            </a:xfrm>
          </p:grpSpPr>
          <p:sp>
            <p:nvSpPr>
              <p:cNvPr id="5138" name="Rectangle 20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Fetch</a:t>
                </a:r>
              </a:p>
            </p:txBody>
          </p:sp>
          <p:sp>
            <p:nvSpPr>
              <p:cNvPr id="5139" name="Rectangle 21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Decode</a:t>
                </a:r>
              </a:p>
            </p:txBody>
          </p:sp>
          <p:sp>
            <p:nvSpPr>
              <p:cNvPr id="5140" name="Rectangle 22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Execute</a:t>
                </a:r>
              </a:p>
            </p:txBody>
          </p:sp>
          <p:sp>
            <p:nvSpPr>
              <p:cNvPr id="5141" name="Rectangle 23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Write-back</a:t>
                </a:r>
              </a:p>
            </p:txBody>
          </p:sp>
        </p:grpSp>
        <p:grpSp>
          <p:nvGrpSpPr>
            <p:cNvPr id="5130" name="Group 24"/>
            <p:cNvGrpSpPr>
              <a:grpSpLocks/>
            </p:cNvGrpSpPr>
            <p:nvPr/>
          </p:nvGrpSpPr>
          <p:grpSpPr bwMode="auto">
            <a:xfrm>
              <a:off x="2640" y="3120"/>
              <a:ext cx="2112" cy="288"/>
              <a:chOff x="672" y="1968"/>
              <a:chExt cx="2112" cy="288"/>
            </a:xfrm>
          </p:grpSpPr>
          <p:sp>
            <p:nvSpPr>
              <p:cNvPr id="5134" name="Rectangle 25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Fetch</a:t>
                </a:r>
              </a:p>
            </p:txBody>
          </p:sp>
          <p:sp>
            <p:nvSpPr>
              <p:cNvPr id="5135" name="Rectangle 26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Decode</a:t>
                </a:r>
              </a:p>
            </p:txBody>
          </p:sp>
          <p:sp>
            <p:nvSpPr>
              <p:cNvPr id="5136" name="Rectangle 27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Execute</a:t>
                </a: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1400"/>
                  <a:t>Write-back</a:t>
                </a:r>
              </a:p>
            </p:txBody>
          </p:sp>
        </p:grpSp>
        <p:sp>
          <p:nvSpPr>
            <p:cNvPr id="5131" name="Text Box 29"/>
            <p:cNvSpPr txBox="1">
              <a:spLocks noChangeArrowheads="1"/>
            </p:cNvSpPr>
            <p:nvPr/>
          </p:nvSpPr>
          <p:spPr bwMode="auto">
            <a:xfrm>
              <a:off x="1296" y="2400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5132" name="Text Box 30"/>
            <p:cNvSpPr txBox="1">
              <a:spLocks noChangeArrowheads="1"/>
            </p:cNvSpPr>
            <p:nvPr/>
          </p:nvSpPr>
          <p:spPr bwMode="auto">
            <a:xfrm>
              <a:off x="1824" y="2784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5133" name="Text Box 31"/>
            <p:cNvSpPr txBox="1">
              <a:spLocks noChangeArrowheads="1"/>
            </p:cNvSpPr>
            <p:nvPr/>
          </p:nvSpPr>
          <p:spPr bwMode="auto">
            <a:xfrm>
              <a:off x="2352" y="3168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r>
                <a:rPr lang="en-US" altLang="zh-TW" baseline="-250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fast summation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05000"/>
            <a:ext cx="529748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one CSA per 3 rows and reduces to 2 rows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35052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8.10   Addition of seven 6-bit numbers in dot notation.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90600" y="193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906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90600" y="2286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z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447800" y="1981200"/>
            <a:ext cx="16002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144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u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914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219200" y="3276600"/>
            <a:ext cx="1828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2781" name="AutoShape 13"/>
          <p:cNvCxnSpPr>
            <a:cxnSpLocks noChangeShapeType="1"/>
            <a:stCxn id="32777" idx="3"/>
            <a:endCxn id="32780" idx="3"/>
          </p:cNvCxnSpPr>
          <p:nvPr/>
        </p:nvCxnSpPr>
        <p:spPr bwMode="auto">
          <a:xfrm>
            <a:off x="3067050" y="2286000"/>
            <a:ext cx="1588" cy="1181100"/>
          </a:xfrm>
          <a:prstGeom prst="curvedConnector3">
            <a:avLst>
              <a:gd name="adj1" fmla="val 261000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82" name="Group 30"/>
          <p:cNvGrpSpPr>
            <a:grpSpLocks/>
          </p:cNvGrpSpPr>
          <p:nvPr/>
        </p:nvGrpSpPr>
        <p:grpSpPr bwMode="auto">
          <a:xfrm>
            <a:off x="7086600" y="2438400"/>
            <a:ext cx="895350" cy="1631950"/>
            <a:chOff x="4224" y="1584"/>
            <a:chExt cx="564" cy="1028"/>
          </a:xfrm>
        </p:grpSpPr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4224" y="196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CSA</a:t>
              </a:r>
            </a:p>
          </p:txBody>
        </p:sp>
        <p:grpSp>
          <p:nvGrpSpPr>
            <p:cNvPr id="32784" name="Group 17"/>
            <p:cNvGrpSpPr>
              <a:grpSpLocks/>
            </p:cNvGrpSpPr>
            <p:nvPr/>
          </p:nvGrpSpPr>
          <p:grpSpPr bwMode="auto">
            <a:xfrm>
              <a:off x="4608" y="1584"/>
              <a:ext cx="180" cy="384"/>
              <a:chOff x="4608" y="1584"/>
              <a:chExt cx="180" cy="384"/>
            </a:xfrm>
          </p:grpSpPr>
          <p:sp>
            <p:nvSpPr>
              <p:cNvPr id="32797" name="Line 15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8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</p:grpSp>
        <p:grpSp>
          <p:nvGrpSpPr>
            <p:cNvPr id="32785" name="Group 18"/>
            <p:cNvGrpSpPr>
              <a:grpSpLocks/>
            </p:cNvGrpSpPr>
            <p:nvPr/>
          </p:nvGrpSpPr>
          <p:grpSpPr bwMode="auto">
            <a:xfrm>
              <a:off x="4416" y="1584"/>
              <a:ext cx="180" cy="384"/>
              <a:chOff x="4608" y="1584"/>
              <a:chExt cx="180" cy="384"/>
            </a:xfrm>
          </p:grpSpPr>
          <p:sp>
            <p:nvSpPr>
              <p:cNvPr id="32795" name="Line 19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6" name="Text Box 20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y</a:t>
                </a:r>
              </a:p>
            </p:txBody>
          </p:sp>
        </p:grpSp>
        <p:grpSp>
          <p:nvGrpSpPr>
            <p:cNvPr id="32786" name="Group 21"/>
            <p:cNvGrpSpPr>
              <a:grpSpLocks/>
            </p:cNvGrpSpPr>
            <p:nvPr/>
          </p:nvGrpSpPr>
          <p:grpSpPr bwMode="auto">
            <a:xfrm>
              <a:off x="4224" y="1584"/>
              <a:ext cx="173" cy="384"/>
              <a:chOff x="4608" y="1584"/>
              <a:chExt cx="173" cy="384"/>
            </a:xfrm>
          </p:grpSpPr>
          <p:sp>
            <p:nvSpPr>
              <p:cNvPr id="32793" name="Line 22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4" name="Text Box 23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z</a:t>
                </a:r>
              </a:p>
            </p:txBody>
          </p:sp>
        </p:grpSp>
        <p:grpSp>
          <p:nvGrpSpPr>
            <p:cNvPr id="32787" name="Group 26"/>
            <p:cNvGrpSpPr>
              <a:grpSpLocks/>
            </p:cNvGrpSpPr>
            <p:nvPr/>
          </p:nvGrpSpPr>
          <p:grpSpPr bwMode="auto">
            <a:xfrm>
              <a:off x="4512" y="2256"/>
              <a:ext cx="180" cy="356"/>
              <a:chOff x="4512" y="2256"/>
              <a:chExt cx="180" cy="356"/>
            </a:xfrm>
          </p:grpSpPr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2" name="Text Box 25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u</a:t>
                </a:r>
              </a:p>
            </p:txBody>
          </p:sp>
        </p:grpSp>
        <p:grpSp>
          <p:nvGrpSpPr>
            <p:cNvPr id="32788" name="Group 27"/>
            <p:cNvGrpSpPr>
              <a:grpSpLocks/>
            </p:cNvGrpSpPr>
            <p:nvPr/>
          </p:nvGrpSpPr>
          <p:grpSpPr bwMode="auto">
            <a:xfrm>
              <a:off x="4320" y="2256"/>
              <a:ext cx="180" cy="356"/>
              <a:chOff x="4512" y="2256"/>
              <a:chExt cx="180" cy="356"/>
            </a:xfrm>
          </p:grpSpPr>
          <p:sp>
            <p:nvSpPr>
              <p:cNvPr id="32789" name="Line 28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0" name="Text Box 29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fast summation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05000"/>
            <a:ext cx="529748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one CSA per 3 rows and reduces to 2 rows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35052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8.10   Addition of seven 6-bit numbers in dot notation.</a:t>
            </a:r>
          </a:p>
        </p:txBody>
      </p:sp>
      <p:sp>
        <p:nvSpPr>
          <p:cNvPr id="33798" name="AutoShape 9"/>
          <p:cNvSpPr>
            <a:spLocks noChangeArrowheads="1"/>
          </p:cNvSpPr>
          <p:nvPr/>
        </p:nvSpPr>
        <p:spPr bwMode="auto">
          <a:xfrm>
            <a:off x="1447800" y="2438400"/>
            <a:ext cx="16002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91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w</a:t>
            </a:r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914400" y="37338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r</a:t>
            </a:r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>
            <a:off x="1219200" y="3657600"/>
            <a:ext cx="1828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3802" name="AutoShape 13"/>
          <p:cNvCxnSpPr>
            <a:cxnSpLocks noChangeShapeType="1"/>
            <a:stCxn id="33798" idx="3"/>
            <a:endCxn id="33801" idx="3"/>
          </p:cNvCxnSpPr>
          <p:nvPr/>
        </p:nvCxnSpPr>
        <p:spPr bwMode="auto">
          <a:xfrm>
            <a:off x="3067050" y="2743200"/>
            <a:ext cx="1588" cy="1104900"/>
          </a:xfrm>
          <a:prstGeom prst="curvedConnector3">
            <a:avLst>
              <a:gd name="adj1" fmla="val 132000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03" name="Group 14"/>
          <p:cNvGrpSpPr>
            <a:grpSpLocks/>
          </p:cNvGrpSpPr>
          <p:nvPr/>
        </p:nvGrpSpPr>
        <p:grpSpPr bwMode="auto">
          <a:xfrm>
            <a:off x="7086600" y="2438400"/>
            <a:ext cx="895350" cy="1631950"/>
            <a:chOff x="4224" y="1584"/>
            <a:chExt cx="564" cy="1028"/>
          </a:xfrm>
        </p:grpSpPr>
        <p:sp>
          <p:nvSpPr>
            <p:cNvPr id="33824" name="Rectangle 15"/>
            <p:cNvSpPr>
              <a:spLocks noChangeArrowheads="1"/>
            </p:cNvSpPr>
            <p:nvPr/>
          </p:nvSpPr>
          <p:spPr bwMode="auto">
            <a:xfrm>
              <a:off x="4224" y="196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CSA</a:t>
              </a:r>
            </a:p>
          </p:txBody>
        </p:sp>
        <p:grpSp>
          <p:nvGrpSpPr>
            <p:cNvPr id="33825" name="Group 16"/>
            <p:cNvGrpSpPr>
              <a:grpSpLocks/>
            </p:cNvGrpSpPr>
            <p:nvPr/>
          </p:nvGrpSpPr>
          <p:grpSpPr bwMode="auto">
            <a:xfrm>
              <a:off x="4608" y="1584"/>
              <a:ext cx="180" cy="384"/>
              <a:chOff x="4608" y="1584"/>
              <a:chExt cx="180" cy="384"/>
            </a:xfrm>
          </p:grpSpPr>
          <p:sp>
            <p:nvSpPr>
              <p:cNvPr id="33838" name="Line 17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9" name="Text Box 18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</p:grpSp>
        <p:grpSp>
          <p:nvGrpSpPr>
            <p:cNvPr id="33826" name="Group 19"/>
            <p:cNvGrpSpPr>
              <a:grpSpLocks/>
            </p:cNvGrpSpPr>
            <p:nvPr/>
          </p:nvGrpSpPr>
          <p:grpSpPr bwMode="auto">
            <a:xfrm>
              <a:off x="4416" y="1584"/>
              <a:ext cx="180" cy="384"/>
              <a:chOff x="4608" y="1584"/>
              <a:chExt cx="180" cy="384"/>
            </a:xfrm>
          </p:grpSpPr>
          <p:sp>
            <p:nvSpPr>
              <p:cNvPr id="33836" name="Line 20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7" name="Text Box 21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y</a:t>
                </a:r>
              </a:p>
            </p:txBody>
          </p:sp>
        </p:grpSp>
        <p:grpSp>
          <p:nvGrpSpPr>
            <p:cNvPr id="33827" name="Group 22"/>
            <p:cNvGrpSpPr>
              <a:grpSpLocks/>
            </p:cNvGrpSpPr>
            <p:nvPr/>
          </p:nvGrpSpPr>
          <p:grpSpPr bwMode="auto">
            <a:xfrm>
              <a:off x="4224" y="1584"/>
              <a:ext cx="173" cy="384"/>
              <a:chOff x="4608" y="1584"/>
              <a:chExt cx="173" cy="384"/>
            </a:xfrm>
          </p:grpSpPr>
          <p:sp>
            <p:nvSpPr>
              <p:cNvPr id="33834" name="Line 23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5" name="Text Box 24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z</a:t>
                </a:r>
              </a:p>
            </p:txBody>
          </p:sp>
        </p:grpSp>
        <p:grpSp>
          <p:nvGrpSpPr>
            <p:cNvPr id="33828" name="Group 25"/>
            <p:cNvGrpSpPr>
              <a:grpSpLocks/>
            </p:cNvGrpSpPr>
            <p:nvPr/>
          </p:nvGrpSpPr>
          <p:grpSpPr bwMode="auto">
            <a:xfrm>
              <a:off x="4512" y="2256"/>
              <a:ext cx="180" cy="356"/>
              <a:chOff x="4512" y="2256"/>
              <a:chExt cx="180" cy="356"/>
            </a:xfrm>
          </p:grpSpPr>
          <p:sp>
            <p:nvSpPr>
              <p:cNvPr id="33832" name="Line 26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3" name="Text Box 27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u</a:t>
                </a:r>
              </a:p>
            </p:txBody>
          </p:sp>
        </p:grpSp>
        <p:grpSp>
          <p:nvGrpSpPr>
            <p:cNvPr id="33829" name="Group 28"/>
            <p:cNvGrpSpPr>
              <a:grpSpLocks/>
            </p:cNvGrpSpPr>
            <p:nvPr/>
          </p:nvGrpSpPr>
          <p:grpSpPr bwMode="auto">
            <a:xfrm>
              <a:off x="4320" y="2256"/>
              <a:ext cx="180" cy="356"/>
              <a:chOff x="4512" y="2256"/>
              <a:chExt cx="180" cy="356"/>
            </a:xfrm>
          </p:grpSpPr>
          <p:sp>
            <p:nvSpPr>
              <p:cNvPr id="33830" name="Line 29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1" name="Text Box 30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</a:t>
                </a:r>
              </a:p>
            </p:txBody>
          </p:sp>
        </p:grpSp>
      </p:grpSp>
      <p:sp>
        <p:nvSpPr>
          <p:cNvPr id="33804" name="Text Box 31"/>
          <p:cNvSpPr txBox="1">
            <a:spLocks noChangeArrowheads="1"/>
          </p:cNvSpPr>
          <p:nvPr/>
        </p:nvSpPr>
        <p:spPr bwMode="auto">
          <a:xfrm>
            <a:off x="990600" y="23622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3805" name="Text Box 32"/>
          <p:cNvSpPr txBox="1">
            <a:spLocks noChangeArrowheads="1"/>
          </p:cNvSpPr>
          <p:nvPr/>
        </p:nvSpPr>
        <p:spPr bwMode="auto">
          <a:xfrm>
            <a:off x="9906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3806" name="Text Box 33"/>
          <p:cNvSpPr txBox="1">
            <a:spLocks noChangeArrowheads="1"/>
          </p:cNvSpPr>
          <p:nvPr/>
        </p:nvSpPr>
        <p:spPr bwMode="auto">
          <a:xfrm>
            <a:off x="990600" y="27432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c</a:t>
            </a:r>
          </a:p>
        </p:txBody>
      </p:sp>
      <p:grpSp>
        <p:nvGrpSpPr>
          <p:cNvPr id="33807" name="Group 34"/>
          <p:cNvGrpSpPr>
            <a:grpSpLocks/>
          </p:cNvGrpSpPr>
          <p:nvPr/>
        </p:nvGrpSpPr>
        <p:grpSpPr bwMode="auto">
          <a:xfrm>
            <a:off x="6019800" y="2438400"/>
            <a:ext cx="884238" cy="1631950"/>
            <a:chOff x="4224" y="1584"/>
            <a:chExt cx="557" cy="1028"/>
          </a:xfrm>
        </p:grpSpPr>
        <p:sp>
          <p:nvSpPr>
            <p:cNvPr id="33808" name="Rectangle 35"/>
            <p:cNvSpPr>
              <a:spLocks noChangeArrowheads="1"/>
            </p:cNvSpPr>
            <p:nvPr/>
          </p:nvSpPr>
          <p:spPr bwMode="auto">
            <a:xfrm>
              <a:off x="4224" y="196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CSA</a:t>
              </a:r>
            </a:p>
          </p:txBody>
        </p:sp>
        <p:grpSp>
          <p:nvGrpSpPr>
            <p:cNvPr id="33809" name="Group 36"/>
            <p:cNvGrpSpPr>
              <a:grpSpLocks/>
            </p:cNvGrpSpPr>
            <p:nvPr/>
          </p:nvGrpSpPr>
          <p:grpSpPr bwMode="auto">
            <a:xfrm>
              <a:off x="4608" y="1584"/>
              <a:ext cx="173" cy="384"/>
              <a:chOff x="4608" y="1584"/>
              <a:chExt cx="173" cy="384"/>
            </a:xfrm>
          </p:grpSpPr>
          <p:sp>
            <p:nvSpPr>
              <p:cNvPr id="33822" name="Line 37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33810" name="Group 39"/>
            <p:cNvGrpSpPr>
              <a:grpSpLocks/>
            </p:cNvGrpSpPr>
            <p:nvPr/>
          </p:nvGrpSpPr>
          <p:grpSpPr bwMode="auto">
            <a:xfrm>
              <a:off x="4416" y="1584"/>
              <a:ext cx="180" cy="384"/>
              <a:chOff x="4608" y="1584"/>
              <a:chExt cx="180" cy="384"/>
            </a:xfrm>
          </p:grpSpPr>
          <p:sp>
            <p:nvSpPr>
              <p:cNvPr id="33820" name="Line 40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1" name="Text Box 41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33811" name="Group 42"/>
            <p:cNvGrpSpPr>
              <a:grpSpLocks/>
            </p:cNvGrpSpPr>
            <p:nvPr/>
          </p:nvGrpSpPr>
          <p:grpSpPr bwMode="auto">
            <a:xfrm>
              <a:off x="4224" y="1584"/>
              <a:ext cx="173" cy="384"/>
              <a:chOff x="4608" y="1584"/>
              <a:chExt cx="173" cy="384"/>
            </a:xfrm>
          </p:grpSpPr>
          <p:sp>
            <p:nvSpPr>
              <p:cNvPr id="33818" name="Line 43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9" name="Text Box 44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</a:t>
                </a:r>
              </a:p>
            </p:txBody>
          </p:sp>
        </p:grpSp>
        <p:grpSp>
          <p:nvGrpSpPr>
            <p:cNvPr id="33812" name="Group 45"/>
            <p:cNvGrpSpPr>
              <a:grpSpLocks/>
            </p:cNvGrpSpPr>
            <p:nvPr/>
          </p:nvGrpSpPr>
          <p:grpSpPr bwMode="auto">
            <a:xfrm>
              <a:off x="4512" y="2256"/>
              <a:ext cx="208" cy="356"/>
              <a:chOff x="4512" y="2256"/>
              <a:chExt cx="208" cy="356"/>
            </a:xfrm>
          </p:grpSpPr>
          <p:sp>
            <p:nvSpPr>
              <p:cNvPr id="33816" name="Line 46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7" name="Text Box 47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w</a:t>
                </a:r>
              </a:p>
            </p:txBody>
          </p:sp>
        </p:grpSp>
        <p:grpSp>
          <p:nvGrpSpPr>
            <p:cNvPr id="33813" name="Group 48"/>
            <p:cNvGrpSpPr>
              <a:grpSpLocks/>
            </p:cNvGrpSpPr>
            <p:nvPr/>
          </p:nvGrpSpPr>
          <p:grpSpPr bwMode="auto">
            <a:xfrm>
              <a:off x="4320" y="2256"/>
              <a:ext cx="159" cy="356"/>
              <a:chOff x="4512" y="2256"/>
              <a:chExt cx="159" cy="356"/>
            </a:xfrm>
          </p:grpSpPr>
          <p:sp>
            <p:nvSpPr>
              <p:cNvPr id="33814" name="Line 49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50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fast summation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05000"/>
            <a:ext cx="5297488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left the remaining row to next stage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35052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8.10   Addition of seven 6-bit numbers in dot notation.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447800" y="3048000"/>
            <a:ext cx="1600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9144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1219200" y="3962400"/>
            <a:ext cx="1828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4825" name="AutoShape 10"/>
          <p:cNvCxnSpPr>
            <a:cxnSpLocks noChangeShapeType="1"/>
            <a:stCxn id="34822" idx="3"/>
            <a:endCxn id="34824" idx="3"/>
          </p:cNvCxnSpPr>
          <p:nvPr/>
        </p:nvCxnSpPr>
        <p:spPr bwMode="auto">
          <a:xfrm>
            <a:off x="3067050" y="3162300"/>
            <a:ext cx="1588" cy="914400"/>
          </a:xfrm>
          <a:prstGeom prst="curvedConnector3">
            <a:avLst>
              <a:gd name="adj1" fmla="val 132000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6" name="Group 11"/>
          <p:cNvGrpSpPr>
            <a:grpSpLocks/>
          </p:cNvGrpSpPr>
          <p:nvPr/>
        </p:nvGrpSpPr>
        <p:grpSpPr bwMode="auto">
          <a:xfrm>
            <a:off x="7086600" y="2438400"/>
            <a:ext cx="895350" cy="1631950"/>
            <a:chOff x="4224" y="1584"/>
            <a:chExt cx="564" cy="1028"/>
          </a:xfrm>
        </p:grpSpPr>
        <p:sp>
          <p:nvSpPr>
            <p:cNvPr id="34852" name="Rectangle 12"/>
            <p:cNvSpPr>
              <a:spLocks noChangeArrowheads="1"/>
            </p:cNvSpPr>
            <p:nvPr/>
          </p:nvSpPr>
          <p:spPr bwMode="auto">
            <a:xfrm>
              <a:off x="4224" y="196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CSA</a:t>
              </a:r>
            </a:p>
          </p:txBody>
        </p:sp>
        <p:grpSp>
          <p:nvGrpSpPr>
            <p:cNvPr id="34853" name="Group 13"/>
            <p:cNvGrpSpPr>
              <a:grpSpLocks/>
            </p:cNvGrpSpPr>
            <p:nvPr/>
          </p:nvGrpSpPr>
          <p:grpSpPr bwMode="auto">
            <a:xfrm>
              <a:off x="4608" y="1584"/>
              <a:ext cx="180" cy="384"/>
              <a:chOff x="4608" y="1584"/>
              <a:chExt cx="180" cy="384"/>
            </a:xfrm>
          </p:grpSpPr>
          <p:sp>
            <p:nvSpPr>
              <p:cNvPr id="34866" name="Line 14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7" name="Text Box 15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</p:grpSp>
        <p:grpSp>
          <p:nvGrpSpPr>
            <p:cNvPr id="34854" name="Group 16"/>
            <p:cNvGrpSpPr>
              <a:grpSpLocks/>
            </p:cNvGrpSpPr>
            <p:nvPr/>
          </p:nvGrpSpPr>
          <p:grpSpPr bwMode="auto">
            <a:xfrm>
              <a:off x="4416" y="1584"/>
              <a:ext cx="180" cy="384"/>
              <a:chOff x="4608" y="1584"/>
              <a:chExt cx="180" cy="384"/>
            </a:xfrm>
          </p:grpSpPr>
          <p:sp>
            <p:nvSpPr>
              <p:cNvPr id="34864" name="Line 17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5" name="Text Box 18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y</a:t>
                </a:r>
              </a:p>
            </p:txBody>
          </p:sp>
        </p:grpSp>
        <p:grpSp>
          <p:nvGrpSpPr>
            <p:cNvPr id="34855" name="Group 19"/>
            <p:cNvGrpSpPr>
              <a:grpSpLocks/>
            </p:cNvGrpSpPr>
            <p:nvPr/>
          </p:nvGrpSpPr>
          <p:grpSpPr bwMode="auto">
            <a:xfrm>
              <a:off x="4224" y="1584"/>
              <a:ext cx="173" cy="384"/>
              <a:chOff x="4608" y="1584"/>
              <a:chExt cx="173" cy="384"/>
            </a:xfrm>
          </p:grpSpPr>
          <p:sp>
            <p:nvSpPr>
              <p:cNvPr id="34862" name="Line 20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3" name="Text Box 21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z</a:t>
                </a:r>
              </a:p>
            </p:txBody>
          </p:sp>
        </p:grpSp>
        <p:grpSp>
          <p:nvGrpSpPr>
            <p:cNvPr id="34856" name="Group 22"/>
            <p:cNvGrpSpPr>
              <a:grpSpLocks/>
            </p:cNvGrpSpPr>
            <p:nvPr/>
          </p:nvGrpSpPr>
          <p:grpSpPr bwMode="auto">
            <a:xfrm>
              <a:off x="4512" y="2256"/>
              <a:ext cx="180" cy="356"/>
              <a:chOff x="4512" y="2256"/>
              <a:chExt cx="180" cy="356"/>
            </a:xfrm>
          </p:grpSpPr>
          <p:sp>
            <p:nvSpPr>
              <p:cNvPr id="34860" name="Line 23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1" name="Text Box 24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u</a:t>
                </a:r>
              </a:p>
            </p:txBody>
          </p:sp>
        </p:grpSp>
        <p:grpSp>
          <p:nvGrpSpPr>
            <p:cNvPr id="34857" name="Group 25"/>
            <p:cNvGrpSpPr>
              <a:grpSpLocks/>
            </p:cNvGrpSpPr>
            <p:nvPr/>
          </p:nvGrpSpPr>
          <p:grpSpPr bwMode="auto">
            <a:xfrm>
              <a:off x="4320" y="2256"/>
              <a:ext cx="180" cy="356"/>
              <a:chOff x="4512" y="2256"/>
              <a:chExt cx="180" cy="356"/>
            </a:xfrm>
          </p:grpSpPr>
          <p:sp>
            <p:nvSpPr>
              <p:cNvPr id="34858" name="Line 26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9" name="Text Box 27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</a:t>
                </a:r>
              </a:p>
            </p:txBody>
          </p:sp>
        </p:grpSp>
      </p:grpSp>
      <p:sp>
        <p:nvSpPr>
          <p:cNvPr id="34827" name="Text Box 30"/>
          <p:cNvSpPr txBox="1">
            <a:spLocks noChangeArrowheads="1"/>
          </p:cNvSpPr>
          <p:nvPr/>
        </p:nvSpPr>
        <p:spPr bwMode="auto">
          <a:xfrm>
            <a:off x="990600" y="2895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34828" name="Group 31"/>
          <p:cNvGrpSpPr>
            <a:grpSpLocks/>
          </p:cNvGrpSpPr>
          <p:nvPr/>
        </p:nvGrpSpPr>
        <p:grpSpPr bwMode="auto">
          <a:xfrm>
            <a:off x="6019800" y="2438400"/>
            <a:ext cx="884238" cy="1631950"/>
            <a:chOff x="4224" y="1584"/>
            <a:chExt cx="557" cy="1028"/>
          </a:xfrm>
        </p:grpSpPr>
        <p:sp>
          <p:nvSpPr>
            <p:cNvPr id="34836" name="Rectangle 32"/>
            <p:cNvSpPr>
              <a:spLocks noChangeArrowheads="1"/>
            </p:cNvSpPr>
            <p:nvPr/>
          </p:nvSpPr>
          <p:spPr bwMode="auto">
            <a:xfrm>
              <a:off x="4224" y="196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CSA</a:t>
              </a:r>
            </a:p>
          </p:txBody>
        </p:sp>
        <p:grpSp>
          <p:nvGrpSpPr>
            <p:cNvPr id="34837" name="Group 33"/>
            <p:cNvGrpSpPr>
              <a:grpSpLocks/>
            </p:cNvGrpSpPr>
            <p:nvPr/>
          </p:nvGrpSpPr>
          <p:grpSpPr bwMode="auto">
            <a:xfrm>
              <a:off x="4608" y="1584"/>
              <a:ext cx="173" cy="384"/>
              <a:chOff x="4608" y="1584"/>
              <a:chExt cx="173" cy="384"/>
            </a:xfrm>
          </p:grpSpPr>
          <p:sp>
            <p:nvSpPr>
              <p:cNvPr id="34850" name="Line 34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1" name="Text Box 35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34838" name="Group 36"/>
            <p:cNvGrpSpPr>
              <a:grpSpLocks/>
            </p:cNvGrpSpPr>
            <p:nvPr/>
          </p:nvGrpSpPr>
          <p:grpSpPr bwMode="auto">
            <a:xfrm>
              <a:off x="4416" y="1584"/>
              <a:ext cx="180" cy="384"/>
              <a:chOff x="4608" y="1584"/>
              <a:chExt cx="180" cy="384"/>
            </a:xfrm>
          </p:grpSpPr>
          <p:sp>
            <p:nvSpPr>
              <p:cNvPr id="34848" name="Line 37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9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34839" name="Group 39"/>
            <p:cNvGrpSpPr>
              <a:grpSpLocks/>
            </p:cNvGrpSpPr>
            <p:nvPr/>
          </p:nvGrpSpPr>
          <p:grpSpPr bwMode="auto">
            <a:xfrm>
              <a:off x="4224" y="1584"/>
              <a:ext cx="173" cy="384"/>
              <a:chOff x="4608" y="1584"/>
              <a:chExt cx="173" cy="384"/>
            </a:xfrm>
          </p:grpSpPr>
          <p:sp>
            <p:nvSpPr>
              <p:cNvPr id="34846" name="Line 40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7" name="Text Box 41"/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</a:t>
                </a:r>
              </a:p>
            </p:txBody>
          </p:sp>
        </p:grpSp>
        <p:grpSp>
          <p:nvGrpSpPr>
            <p:cNvPr id="34840" name="Group 42"/>
            <p:cNvGrpSpPr>
              <a:grpSpLocks/>
            </p:cNvGrpSpPr>
            <p:nvPr/>
          </p:nvGrpSpPr>
          <p:grpSpPr bwMode="auto">
            <a:xfrm>
              <a:off x="4512" y="2256"/>
              <a:ext cx="208" cy="356"/>
              <a:chOff x="4512" y="2256"/>
              <a:chExt cx="208" cy="356"/>
            </a:xfrm>
          </p:grpSpPr>
          <p:sp>
            <p:nvSpPr>
              <p:cNvPr id="34844" name="Line 43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5" name="Text Box 44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w</a:t>
                </a:r>
              </a:p>
            </p:txBody>
          </p:sp>
        </p:grpSp>
        <p:grpSp>
          <p:nvGrpSpPr>
            <p:cNvPr id="34841" name="Group 45"/>
            <p:cNvGrpSpPr>
              <a:grpSpLocks/>
            </p:cNvGrpSpPr>
            <p:nvPr/>
          </p:nvGrpSpPr>
          <p:grpSpPr bwMode="auto">
            <a:xfrm>
              <a:off x="4320" y="2256"/>
              <a:ext cx="159" cy="356"/>
              <a:chOff x="4512" y="2256"/>
              <a:chExt cx="159" cy="356"/>
            </a:xfrm>
          </p:grpSpPr>
          <p:sp>
            <p:nvSpPr>
              <p:cNvPr id="34842" name="Line 46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3" name="Text Box 47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r</a:t>
                </a:r>
              </a:p>
            </p:txBody>
          </p:sp>
        </p:grpSp>
      </p:grpSp>
      <p:sp>
        <p:nvSpPr>
          <p:cNvPr id="34829" name="Line 48"/>
          <p:cNvSpPr>
            <a:spLocks noChangeShapeType="1"/>
          </p:cNvSpPr>
          <p:nvPr/>
        </p:nvSpPr>
        <p:spPr bwMode="auto">
          <a:xfrm>
            <a:off x="56388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0" name="Text Box 49"/>
          <p:cNvSpPr txBox="1">
            <a:spLocks noChangeArrowheads="1"/>
          </p:cNvSpPr>
          <p:nvPr/>
        </p:nvSpPr>
        <p:spPr bwMode="auto">
          <a:xfrm>
            <a:off x="5486400" y="2362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  <p:sp>
        <p:nvSpPr>
          <p:cNvPr id="34831" name="Line 50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2" name="Line 51"/>
          <p:cNvSpPr>
            <a:spLocks noChangeShapeType="1"/>
          </p:cNvSpPr>
          <p:nvPr/>
        </p:nvSpPr>
        <p:spPr bwMode="auto">
          <a:xfrm>
            <a:off x="6629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Line 52"/>
          <p:cNvSpPr>
            <a:spLocks noChangeShapeType="1"/>
          </p:cNvSpPr>
          <p:nvPr/>
        </p:nvSpPr>
        <p:spPr bwMode="auto">
          <a:xfrm>
            <a:off x="7391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4" name="Line 53"/>
          <p:cNvSpPr>
            <a:spLocks noChangeShapeType="1"/>
          </p:cNvSpPr>
          <p:nvPr/>
        </p:nvSpPr>
        <p:spPr bwMode="auto">
          <a:xfrm>
            <a:off x="7696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Rectangle 54"/>
          <p:cNvSpPr>
            <a:spLocks noChangeArrowheads="1"/>
          </p:cNvSpPr>
          <p:nvPr/>
        </p:nvSpPr>
        <p:spPr bwMode="auto">
          <a:xfrm>
            <a:off x="5334000" y="4419600"/>
            <a:ext cx="2895600" cy="685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CSAs of 2nd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8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30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371600" y="1981200"/>
            <a:ext cx="16764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36871" name="AutoShape 9"/>
          <p:cNvSpPr>
            <a:spLocks noChangeArrowheads="1"/>
          </p:cNvSpPr>
          <p:nvPr/>
        </p:nvSpPr>
        <p:spPr bwMode="auto">
          <a:xfrm>
            <a:off x="1219200" y="3276600"/>
            <a:ext cx="19050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6872" name="AutoShape 10"/>
          <p:cNvCxnSpPr>
            <a:cxnSpLocks noChangeShapeType="1"/>
            <a:stCxn id="36868" idx="3"/>
            <a:endCxn id="36871" idx="3"/>
          </p:cNvCxnSpPr>
          <p:nvPr/>
        </p:nvCxnSpPr>
        <p:spPr bwMode="auto">
          <a:xfrm>
            <a:off x="3067050" y="2590800"/>
            <a:ext cx="76200" cy="1143000"/>
          </a:xfrm>
          <a:prstGeom prst="curvedConnector3">
            <a:avLst>
              <a:gd name="adj1" fmla="val 76875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3" name="AutoShape 11"/>
          <p:cNvSpPr>
            <a:spLocks noChangeArrowheads="1"/>
          </p:cNvSpPr>
          <p:nvPr/>
        </p:nvSpPr>
        <p:spPr bwMode="auto">
          <a:xfrm>
            <a:off x="4419600" y="2286000"/>
            <a:ext cx="4191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295400" y="3276600"/>
            <a:ext cx="1676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1143000" y="4267200"/>
            <a:ext cx="1905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7896" name="AutoShape 8"/>
          <p:cNvCxnSpPr>
            <a:cxnSpLocks noChangeShapeType="1"/>
            <a:stCxn id="37892" idx="3"/>
            <a:endCxn id="37895" idx="3"/>
          </p:cNvCxnSpPr>
          <p:nvPr/>
        </p:nvCxnSpPr>
        <p:spPr bwMode="auto">
          <a:xfrm>
            <a:off x="2990850" y="3733800"/>
            <a:ext cx="76200" cy="876300"/>
          </a:xfrm>
          <a:prstGeom prst="curvedConnector3">
            <a:avLst>
              <a:gd name="adj1" fmla="val 375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4419600" y="3048000"/>
            <a:ext cx="4191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143000" y="4267200"/>
            <a:ext cx="1905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990600" y="5029200"/>
            <a:ext cx="1981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8920" name="AutoShape 8"/>
          <p:cNvCxnSpPr>
            <a:cxnSpLocks noChangeShapeType="1"/>
            <a:stCxn id="38916" idx="3"/>
            <a:endCxn id="38919" idx="3"/>
          </p:cNvCxnSpPr>
          <p:nvPr/>
        </p:nvCxnSpPr>
        <p:spPr bwMode="auto">
          <a:xfrm flipH="1">
            <a:off x="2990850" y="4610100"/>
            <a:ext cx="76200" cy="685800"/>
          </a:xfrm>
          <a:prstGeom prst="curvedConnector3">
            <a:avLst>
              <a:gd name="adj1" fmla="val -275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4495800" y="3886200"/>
            <a:ext cx="4191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990600" y="5029200"/>
            <a:ext cx="1905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990600" y="5638800"/>
            <a:ext cx="1981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9944" name="AutoShape 8"/>
          <p:cNvCxnSpPr>
            <a:cxnSpLocks noChangeShapeType="1"/>
            <a:stCxn id="39940" idx="3"/>
            <a:endCxn id="39943" idx="3"/>
          </p:cNvCxnSpPr>
          <p:nvPr/>
        </p:nvCxnSpPr>
        <p:spPr bwMode="auto">
          <a:xfrm>
            <a:off x="2914650" y="5295900"/>
            <a:ext cx="76200" cy="495300"/>
          </a:xfrm>
          <a:prstGeom prst="curvedConnector3">
            <a:avLst>
              <a:gd name="adj1" fmla="val 375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4495800" y="4572000"/>
            <a:ext cx="4191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990600" y="5562600"/>
            <a:ext cx="1905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533400" y="6019800"/>
            <a:ext cx="2438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0968" name="AutoShape 8"/>
          <p:cNvCxnSpPr>
            <a:cxnSpLocks noChangeShapeType="1"/>
            <a:stCxn id="40964" idx="3"/>
            <a:endCxn id="40967" idx="3"/>
          </p:cNvCxnSpPr>
          <p:nvPr/>
        </p:nvCxnSpPr>
        <p:spPr bwMode="auto">
          <a:xfrm>
            <a:off x="2914650" y="5753100"/>
            <a:ext cx="76200" cy="381000"/>
          </a:xfrm>
          <a:prstGeom prst="curvedConnector3">
            <a:avLst>
              <a:gd name="adj1" fmla="val 375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4572000" y="5486400"/>
            <a:ext cx="41910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5105400" y="3886200"/>
            <a:ext cx="3124200" cy="990600"/>
          </a:xfrm>
          <a:prstGeom prst="wedgeRoundRectCallout">
            <a:avLst>
              <a:gd name="adj1" fmla="val 1676"/>
              <a:gd name="adj2" fmla="val 12419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 carry-propagation adder to get the final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CSA tree for fast summation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09600" y="1981200"/>
          <a:ext cx="3476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r:id="rId3" imgW="3086100" imgH="4057650" progId="MSDraw.Drawing.8.2">
                  <p:embed/>
                </p:oleObj>
              </mc:Choice>
              <mc:Fallback>
                <p:oleObj r:id="rId3" imgW="3086100" imgH="4057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4766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4495800" y="1905000"/>
          <a:ext cx="41338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r:id="rId5" imgW="3571875" imgH="3952875" progId="MSDraw.Drawing.8.2">
                  <p:embed/>
                </p:oleObj>
              </mc:Choice>
              <mc:Fallback>
                <p:oleObj r:id="rId5" imgW="3571875" imgH="39528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1338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6096000" y="381000"/>
            <a:ext cx="2819400" cy="635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8.12   Adding seven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and the CSA/CPA widths required.</a:t>
            </a:r>
          </a:p>
        </p:txBody>
      </p:sp>
      <p:sp>
        <p:nvSpPr>
          <p:cNvPr id="41990" name="AutoShape 9"/>
          <p:cNvSpPr>
            <a:spLocks noChangeArrowheads="1"/>
          </p:cNvSpPr>
          <p:nvPr/>
        </p:nvSpPr>
        <p:spPr bwMode="auto">
          <a:xfrm>
            <a:off x="4191000" y="1828800"/>
            <a:ext cx="4572000" cy="434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1" name="AutoShape 10"/>
          <p:cNvSpPr>
            <a:spLocks noChangeArrowheads="1"/>
          </p:cNvSpPr>
          <p:nvPr/>
        </p:nvSpPr>
        <p:spPr bwMode="auto">
          <a:xfrm>
            <a:off x="762000" y="2971800"/>
            <a:ext cx="3124200" cy="990600"/>
          </a:xfrm>
          <a:prstGeom prst="wedgeRoundRectCallout">
            <a:avLst>
              <a:gd name="adj1" fmla="val 58486"/>
              <a:gd name="adj2" fmla="val 1426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Delay: O(log k)+O(log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Pipelined processor architecture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40989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different strategy to design the CSA tree</a:t>
            </a:r>
          </a:p>
          <a:p>
            <a:pPr lvl="1" eaLnBrk="1" hangingPunct="1"/>
            <a:r>
              <a:rPr lang="en-US" altLang="zh-TW" smtClean="0"/>
              <a:t>Wallace tree</a:t>
            </a:r>
          </a:p>
          <a:p>
            <a:pPr lvl="1" eaLnBrk="1" hangingPunct="1"/>
            <a:r>
              <a:rPr lang="en-US" altLang="zh-TW" smtClean="0"/>
              <a:t>Dada tree: see Section 8.3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Draw the CSA-tree for 8*8-&gt;16 unsigned multiplier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Notice the operand shifting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371600" y="3657600"/>
            <a:ext cx="3124200" cy="2362200"/>
            <a:chOff x="480" y="1536"/>
            <a:chExt cx="1968" cy="1488"/>
          </a:xfrm>
        </p:grpSpPr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Q1: How to design a MIPS processor with multiply/divide instruction?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Q2: How to design an accelerator (say, in SoC) with multiply operations?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Pipelining is a must in hardware design!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Multiplier framework and design issues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multiplier I want to talk about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9231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9221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9222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27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29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9230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10257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5" name="AutoShape 17"/>
          <p:cNvSpPr>
            <a:spLocks noChangeArrowheads="1"/>
          </p:cNvSpPr>
          <p:nvPr/>
        </p:nvSpPr>
        <p:spPr bwMode="auto">
          <a:xfrm>
            <a:off x="4419600" y="1371600"/>
            <a:ext cx="41148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Text Box 18"/>
          <p:cNvSpPr txBox="1">
            <a:spLocks noChangeArrowheads="1"/>
          </p:cNvSpPr>
          <p:nvPr/>
        </p:nvSpPr>
        <p:spPr bwMode="auto">
          <a:xfrm>
            <a:off x="1524000" y="1905000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Partial product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11281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9" name="AutoShape 17"/>
          <p:cNvSpPr>
            <a:spLocks noChangeArrowheads="1"/>
          </p:cNvSpPr>
          <p:nvPr/>
        </p:nvSpPr>
        <p:spPr bwMode="auto">
          <a:xfrm>
            <a:off x="4495800" y="3276600"/>
            <a:ext cx="4114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0" name="Text Box 18"/>
          <p:cNvSpPr txBox="1">
            <a:spLocks noChangeArrowheads="1"/>
          </p:cNvSpPr>
          <p:nvPr/>
        </p:nvSpPr>
        <p:spPr bwMode="auto">
          <a:xfrm>
            <a:off x="914400" y="5562600"/>
            <a:ext cx="365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fast summation of partial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286</TotalTime>
  <Words>1229</Words>
  <Application>Microsoft Office PowerPoint</Application>
  <PresentationFormat>如螢幕大小 (4:3)</PresentationFormat>
  <Paragraphs>331</Paragraphs>
  <Slides>41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MSDraw.Drawing.8.2</vt:lpstr>
      <vt:lpstr>Microsoft 方程式編輯器 3.0</vt:lpstr>
      <vt:lpstr>Fast Summation</vt:lpstr>
      <vt:lpstr>Requirement of high-performance multiplier</vt:lpstr>
      <vt:lpstr>The requirement: pipelining</vt:lpstr>
      <vt:lpstr>Pipelined processor architecture</vt:lpstr>
      <vt:lpstr>Questions</vt:lpstr>
      <vt:lpstr>Multiplier framework and design issues</vt:lpstr>
      <vt:lpstr>General structure of the multiplier</vt:lpstr>
      <vt:lpstr>General structure of the multiplier</vt:lpstr>
      <vt:lpstr>General structure of the multiplier</vt:lpstr>
      <vt:lpstr>Issues to realize the general structure</vt:lpstr>
      <vt:lpstr>Reference</vt:lpstr>
      <vt:lpstr>Core Problem</vt:lpstr>
      <vt:lpstr>Analysis to the straight approach</vt:lpstr>
      <vt:lpstr>Straight approach for summation</vt:lpstr>
      <vt:lpstr>Observation: redundant number system</vt:lpstr>
      <vt:lpstr>Recap: General formula: radix-r number system</vt:lpstr>
      <vt:lpstr>Radix-10 number system</vt:lpstr>
      <vt:lpstr>Redundant number system (with radix-r)</vt:lpstr>
      <vt:lpstr>Redundant number system with radix-10</vt:lpstr>
      <vt:lpstr>Why redundant number system?</vt:lpstr>
      <vt:lpstr>The key to fast summation</vt:lpstr>
      <vt:lpstr>Carry save adder</vt:lpstr>
      <vt:lpstr>Carry free addition on binary numbers</vt:lpstr>
      <vt:lpstr>Carry free addition on binary numbers</vt:lpstr>
      <vt:lpstr>Carry free addition on binary numbers</vt:lpstr>
      <vt:lpstr>Carry-Save Adder (CSA)</vt:lpstr>
      <vt:lpstr>CSA-tree for fast summation</vt:lpstr>
      <vt:lpstr>Scheme of fast summation</vt:lpstr>
      <vt:lpstr>Scheme of fast summation</vt:lpstr>
      <vt:lpstr>Scheme of fast summation</vt:lpstr>
      <vt:lpstr>Scheme of fast summation</vt:lpstr>
      <vt:lpstr>Scheme of fast summation</vt:lpstr>
      <vt:lpstr>CSA tree for fast summation</vt:lpstr>
      <vt:lpstr>CSA tree for fast summation</vt:lpstr>
      <vt:lpstr>CSA tree for fast summation</vt:lpstr>
      <vt:lpstr>CSA tree for fast summation</vt:lpstr>
      <vt:lpstr>CSA tree for fast summation</vt:lpstr>
      <vt:lpstr>CSA tree for fast summation</vt:lpstr>
      <vt:lpstr>CSA tree for fast summation</vt:lpstr>
      <vt:lpstr>Remark</vt:lpstr>
      <vt:lpstr>In-Class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32</cp:revision>
  <cp:lastPrinted>1601-01-01T00:00:00Z</cp:lastPrinted>
  <dcterms:created xsi:type="dcterms:W3CDTF">1601-01-01T00:00:00Z</dcterms:created>
  <dcterms:modified xsi:type="dcterms:W3CDTF">2018-05-12T16:27:25Z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