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9" r:id="rId26"/>
    <p:sldId id="290" r:id="rId27"/>
    <p:sldId id="273" r:id="rId28"/>
    <p:sldId id="274" r:id="rId29"/>
    <p:sldId id="275" r:id="rId30"/>
    <p:sldId id="276" r:id="rId31"/>
    <p:sldId id="277" r:id="rId32"/>
    <p:sldId id="279" r:id="rId33"/>
    <p:sldId id="280" r:id="rId34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 smtClean="0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 smtClean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26A783-D28A-4BB0-86AF-C9E7B4D2F4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78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0D025-6EBF-4C63-A560-297075F98A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14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100C-AD5A-4EEF-9EF7-F8A2CBD4AE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36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BD765-AC4F-4271-AD58-815E7CB689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062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B2014-81EE-4F3D-A059-16DF000F00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501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F1D90-7E86-4D17-BE15-FFB02AFBE4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EB02E-05A0-416E-A8FB-B43C8AB3AB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430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0A31B-6F46-42F4-BD2C-D0546DAD2B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93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0AF1E-A41C-46B9-A412-CE206ADAC9B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446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1A1A1-827F-4B88-A504-BCE070E71E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41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C332E-70A0-4ECA-808A-78E1D17CD8D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endParaRPr lang="zh-TW" altLang="zh-TW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4EB5C73B-6E8D-4CE2-973D-67DE4BBF6C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Signed Partial Products in Tree Multiplier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Chap. 11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38200" y="533400"/>
            <a:ext cx="33858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3200" u="sng" dirty="0"/>
              <a:t>Lecture </a:t>
            </a:r>
            <a:r>
              <a:rPr lang="en-US" altLang="zh-TW" sz="3200" u="sng" dirty="0" smtClean="0"/>
              <a:t>04 </a:t>
            </a:r>
            <a:r>
              <a:rPr lang="en-US" altLang="zh-TW" sz="3200" u="sng" dirty="0"/>
              <a:t>(Part 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Consider: designing a tree multiplier for </a:t>
            </a:r>
            <a:r>
              <a:rPr lang="en-US" altLang="zh-TW" sz="2800" smtClean="0">
                <a:solidFill>
                  <a:schemeClr val="hlink"/>
                </a:solidFill>
              </a:rPr>
              <a:t>signed</a:t>
            </a:r>
            <a:r>
              <a:rPr lang="en-US" altLang="zh-TW" sz="2800" smtClean="0"/>
              <a:t>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Q: to generate </a:t>
            </a:r>
            <a:r>
              <a:rPr lang="en-US" altLang="zh-TW" sz="2800" smtClean="0">
                <a:solidFill>
                  <a:schemeClr val="hlink"/>
                </a:solidFill>
              </a:rPr>
              <a:t>short</a:t>
            </a:r>
            <a:r>
              <a:rPr lang="en-US" altLang="zh-TW" sz="2800" smtClean="0"/>
              <a:t> partial products?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Consider: designing a tree multiplier for </a:t>
            </a:r>
            <a:r>
              <a:rPr lang="en-US" altLang="zh-TW" sz="2400" smtClean="0">
                <a:solidFill>
                  <a:schemeClr val="hlink"/>
                </a:solidFill>
              </a:rPr>
              <a:t>signed</a:t>
            </a:r>
            <a:r>
              <a:rPr lang="en-US" altLang="zh-TW" sz="2400" smtClean="0"/>
              <a:t>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to generate </a:t>
            </a:r>
            <a:r>
              <a:rPr lang="en-US" altLang="zh-TW" sz="2400" smtClean="0">
                <a:solidFill>
                  <a:schemeClr val="hlink"/>
                </a:solidFill>
              </a:rPr>
              <a:t>short</a:t>
            </a:r>
            <a:r>
              <a:rPr lang="en-US" altLang="zh-TW" sz="2400" smtClean="0"/>
              <a:t> partial products?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straight scheme: sign extension</a:t>
            </a:r>
          </a:p>
        </p:txBody>
      </p:sp>
      <p:grpSp>
        <p:nvGrpSpPr>
          <p:cNvPr id="13316" name="Group 155"/>
          <p:cNvGrpSpPr>
            <a:grpSpLocks/>
          </p:cNvGrpSpPr>
          <p:nvPr/>
        </p:nvGrpSpPr>
        <p:grpSpPr bwMode="auto">
          <a:xfrm>
            <a:off x="2819400" y="3962400"/>
            <a:ext cx="2819400" cy="1922463"/>
            <a:chOff x="1728" y="2544"/>
            <a:chExt cx="1776" cy="1211"/>
          </a:xfrm>
        </p:grpSpPr>
        <p:grpSp>
          <p:nvGrpSpPr>
            <p:cNvPr id="13317" name="Group 42"/>
            <p:cNvGrpSpPr>
              <a:grpSpLocks/>
            </p:cNvGrpSpPr>
            <p:nvPr/>
          </p:nvGrpSpPr>
          <p:grpSpPr bwMode="auto">
            <a:xfrm>
              <a:off x="2784" y="2544"/>
              <a:ext cx="576" cy="144"/>
              <a:chOff x="2112" y="2496"/>
              <a:chExt cx="576" cy="144"/>
            </a:xfrm>
          </p:grpSpPr>
          <p:grpSp>
            <p:nvGrpSpPr>
              <p:cNvPr id="13417" name="Group 18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27" name="Oval 1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18" name="Group 21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25" name="Oval 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26" name="Rectangle 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19" name="Group 24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423" name="Oval 2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24" name="Rectangle 2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20" name="Group 27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421" name="Oval 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22" name="Rectangle 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18" name="Group 43"/>
            <p:cNvGrpSpPr>
              <a:grpSpLocks/>
            </p:cNvGrpSpPr>
            <p:nvPr/>
          </p:nvGrpSpPr>
          <p:grpSpPr bwMode="auto">
            <a:xfrm>
              <a:off x="2784" y="2736"/>
              <a:ext cx="576" cy="144"/>
              <a:chOff x="2112" y="2496"/>
              <a:chExt cx="576" cy="144"/>
            </a:xfrm>
          </p:grpSpPr>
          <p:grpSp>
            <p:nvGrpSpPr>
              <p:cNvPr id="13405" name="Group 4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15" name="Oval 4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16" name="Rectangle 4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06" name="Group 4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13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14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07" name="Group 5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411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12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408" name="Group 5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409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10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sp>
          <p:nvSpPr>
            <p:cNvPr id="13319" name="Text Box 56"/>
            <p:cNvSpPr txBox="1">
              <a:spLocks noChangeArrowheads="1"/>
            </p:cNvSpPr>
            <p:nvPr/>
          </p:nvSpPr>
          <p:spPr bwMode="auto">
            <a:xfrm>
              <a:off x="2496" y="268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3320" name="Line 57"/>
            <p:cNvSpPr>
              <a:spLocks noChangeShapeType="1"/>
            </p:cNvSpPr>
            <p:nvPr/>
          </p:nvSpPr>
          <p:spPr bwMode="auto">
            <a:xfrm>
              <a:off x="2400" y="29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3321" name="Group 58"/>
            <p:cNvGrpSpPr>
              <a:grpSpLocks/>
            </p:cNvGrpSpPr>
            <p:nvPr/>
          </p:nvGrpSpPr>
          <p:grpSpPr bwMode="auto">
            <a:xfrm>
              <a:off x="2784" y="3024"/>
              <a:ext cx="576" cy="144"/>
              <a:chOff x="2112" y="2496"/>
              <a:chExt cx="576" cy="144"/>
            </a:xfrm>
          </p:grpSpPr>
          <p:grpSp>
            <p:nvGrpSpPr>
              <p:cNvPr id="13393" name="Group 59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403" name="Oval 6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04" name="Rectangle 6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94" name="Group 62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401" name="Oval 6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02" name="Rectangle 6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95" name="Group 65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399" name="Oval 6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400" name="Rectangle 6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96" name="Group 68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397" name="Oval 6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98" name="Rectangle 7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2" name="Group 71"/>
            <p:cNvGrpSpPr>
              <a:grpSpLocks/>
            </p:cNvGrpSpPr>
            <p:nvPr/>
          </p:nvGrpSpPr>
          <p:grpSpPr bwMode="auto">
            <a:xfrm>
              <a:off x="2208" y="3024"/>
              <a:ext cx="576" cy="144"/>
              <a:chOff x="2112" y="2496"/>
              <a:chExt cx="576" cy="144"/>
            </a:xfrm>
          </p:grpSpPr>
          <p:grpSp>
            <p:nvGrpSpPr>
              <p:cNvPr id="13381" name="Group 72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3391" name="Oval 7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92" name="Rectangle 7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82" name="Group 75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3389" name="Oval 7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90" name="Rectangle 7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83" name="Group 78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3387" name="Oval 7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88" name="Rectangle 8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84" name="Group 81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3385" name="Oval 8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86" name="Rectangle 8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3" name="Group 110"/>
            <p:cNvGrpSpPr>
              <a:grpSpLocks/>
            </p:cNvGrpSpPr>
            <p:nvPr/>
          </p:nvGrpSpPr>
          <p:grpSpPr bwMode="auto">
            <a:xfrm>
              <a:off x="2208" y="3216"/>
              <a:ext cx="1008" cy="144"/>
              <a:chOff x="2208" y="3216"/>
              <a:chExt cx="1008" cy="144"/>
            </a:xfrm>
          </p:grpSpPr>
          <p:grpSp>
            <p:nvGrpSpPr>
              <p:cNvPr id="13360" name="Group 85"/>
              <p:cNvGrpSpPr>
                <a:grpSpLocks/>
              </p:cNvGrpSpPr>
              <p:nvPr/>
            </p:nvGrpSpPr>
            <p:grpSpPr bwMode="auto">
              <a:xfrm>
                <a:off x="2640" y="3216"/>
                <a:ext cx="144" cy="144"/>
                <a:chOff x="1920" y="2592"/>
                <a:chExt cx="144" cy="144"/>
              </a:xfrm>
            </p:grpSpPr>
            <p:sp>
              <p:nvSpPr>
                <p:cNvPr id="13379" name="Oval 8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80" name="Rectangle 8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61" name="Group 88"/>
              <p:cNvGrpSpPr>
                <a:grpSpLocks/>
              </p:cNvGrpSpPr>
              <p:nvPr/>
            </p:nvGrpSpPr>
            <p:grpSpPr bwMode="auto">
              <a:xfrm>
                <a:off x="2784" y="3216"/>
                <a:ext cx="144" cy="144"/>
                <a:chOff x="1920" y="2592"/>
                <a:chExt cx="144" cy="144"/>
              </a:xfrm>
            </p:grpSpPr>
            <p:sp>
              <p:nvSpPr>
                <p:cNvPr id="13377" name="Oval 8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78" name="Rectangle 9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62" name="Group 91"/>
              <p:cNvGrpSpPr>
                <a:grpSpLocks/>
              </p:cNvGrpSpPr>
              <p:nvPr/>
            </p:nvGrpSpPr>
            <p:grpSpPr bwMode="auto">
              <a:xfrm>
                <a:off x="2928" y="3216"/>
                <a:ext cx="144" cy="144"/>
                <a:chOff x="1920" y="2592"/>
                <a:chExt cx="144" cy="144"/>
              </a:xfrm>
            </p:grpSpPr>
            <p:sp>
              <p:nvSpPr>
                <p:cNvPr id="13375" name="Oval 9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76" name="Rectangle 9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63" name="Group 94"/>
              <p:cNvGrpSpPr>
                <a:grpSpLocks/>
              </p:cNvGrpSpPr>
              <p:nvPr/>
            </p:nvGrpSpPr>
            <p:grpSpPr bwMode="auto">
              <a:xfrm>
                <a:off x="3072" y="3216"/>
                <a:ext cx="144" cy="144"/>
                <a:chOff x="1920" y="2592"/>
                <a:chExt cx="144" cy="144"/>
              </a:xfrm>
            </p:grpSpPr>
            <p:sp>
              <p:nvSpPr>
                <p:cNvPr id="13373" name="Oval 9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74" name="Rectangle 9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64" name="Group 101"/>
              <p:cNvGrpSpPr>
                <a:grpSpLocks/>
              </p:cNvGrpSpPr>
              <p:nvPr/>
            </p:nvGrpSpPr>
            <p:grpSpPr bwMode="auto">
              <a:xfrm>
                <a:off x="2208" y="3216"/>
                <a:ext cx="144" cy="144"/>
                <a:chOff x="1920" y="2592"/>
                <a:chExt cx="144" cy="144"/>
              </a:xfrm>
            </p:grpSpPr>
            <p:sp>
              <p:nvSpPr>
                <p:cNvPr id="13371" name="Oval 10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72" name="Rectangle 10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65" name="Group 104"/>
              <p:cNvGrpSpPr>
                <a:grpSpLocks/>
              </p:cNvGrpSpPr>
              <p:nvPr/>
            </p:nvGrpSpPr>
            <p:grpSpPr bwMode="auto">
              <a:xfrm>
                <a:off x="2352" y="3216"/>
                <a:ext cx="144" cy="144"/>
                <a:chOff x="1920" y="2592"/>
                <a:chExt cx="144" cy="144"/>
              </a:xfrm>
            </p:grpSpPr>
            <p:sp>
              <p:nvSpPr>
                <p:cNvPr id="13369" name="Oval 10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70" name="Rectangle 10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66" name="Group 107"/>
              <p:cNvGrpSpPr>
                <a:grpSpLocks/>
              </p:cNvGrpSpPr>
              <p:nvPr/>
            </p:nvGrpSpPr>
            <p:grpSpPr bwMode="auto">
              <a:xfrm>
                <a:off x="2496" y="3216"/>
                <a:ext cx="144" cy="144"/>
                <a:chOff x="1920" y="2592"/>
                <a:chExt cx="144" cy="144"/>
              </a:xfrm>
            </p:grpSpPr>
            <p:sp>
              <p:nvSpPr>
                <p:cNvPr id="13367" name="Oval 10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68" name="Rectangle 10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4" name="Group 133"/>
            <p:cNvGrpSpPr>
              <a:grpSpLocks/>
            </p:cNvGrpSpPr>
            <p:nvPr/>
          </p:nvGrpSpPr>
          <p:grpSpPr bwMode="auto">
            <a:xfrm>
              <a:off x="2208" y="3408"/>
              <a:ext cx="864" cy="144"/>
              <a:chOff x="2208" y="3408"/>
              <a:chExt cx="864" cy="144"/>
            </a:xfrm>
          </p:grpSpPr>
          <p:grpSp>
            <p:nvGrpSpPr>
              <p:cNvPr id="13342" name="Group 112"/>
              <p:cNvGrpSpPr>
                <a:grpSpLocks/>
              </p:cNvGrpSpPr>
              <p:nvPr/>
            </p:nvGrpSpPr>
            <p:grpSpPr bwMode="auto">
              <a:xfrm>
                <a:off x="2496" y="3408"/>
                <a:ext cx="144" cy="144"/>
                <a:chOff x="1920" y="2592"/>
                <a:chExt cx="144" cy="144"/>
              </a:xfrm>
            </p:grpSpPr>
            <p:sp>
              <p:nvSpPr>
                <p:cNvPr id="13358" name="Oval 11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59" name="Rectangle 11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43" name="Group 115"/>
              <p:cNvGrpSpPr>
                <a:grpSpLocks/>
              </p:cNvGrpSpPr>
              <p:nvPr/>
            </p:nvGrpSpPr>
            <p:grpSpPr bwMode="auto">
              <a:xfrm>
                <a:off x="2640" y="3408"/>
                <a:ext cx="144" cy="144"/>
                <a:chOff x="1920" y="2592"/>
                <a:chExt cx="144" cy="144"/>
              </a:xfrm>
            </p:grpSpPr>
            <p:sp>
              <p:nvSpPr>
                <p:cNvPr id="13356" name="Oval 11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57" name="Rectangle 11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44" name="Group 118"/>
              <p:cNvGrpSpPr>
                <a:grpSpLocks/>
              </p:cNvGrpSpPr>
              <p:nvPr/>
            </p:nvGrpSpPr>
            <p:grpSpPr bwMode="auto">
              <a:xfrm>
                <a:off x="2784" y="3408"/>
                <a:ext cx="144" cy="144"/>
                <a:chOff x="1920" y="2592"/>
                <a:chExt cx="144" cy="144"/>
              </a:xfrm>
            </p:grpSpPr>
            <p:sp>
              <p:nvSpPr>
                <p:cNvPr id="13354" name="Oval 11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55" name="Rectangle 12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45" name="Group 121"/>
              <p:cNvGrpSpPr>
                <a:grpSpLocks/>
              </p:cNvGrpSpPr>
              <p:nvPr/>
            </p:nvGrpSpPr>
            <p:grpSpPr bwMode="auto">
              <a:xfrm>
                <a:off x="2928" y="3408"/>
                <a:ext cx="144" cy="144"/>
                <a:chOff x="1920" y="2592"/>
                <a:chExt cx="144" cy="144"/>
              </a:xfrm>
            </p:grpSpPr>
            <p:sp>
              <p:nvSpPr>
                <p:cNvPr id="13352" name="Oval 12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53" name="Rectangle 12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46" name="Group 127"/>
              <p:cNvGrpSpPr>
                <a:grpSpLocks/>
              </p:cNvGrpSpPr>
              <p:nvPr/>
            </p:nvGrpSpPr>
            <p:grpSpPr bwMode="auto">
              <a:xfrm>
                <a:off x="2208" y="3408"/>
                <a:ext cx="144" cy="144"/>
                <a:chOff x="1920" y="2592"/>
                <a:chExt cx="144" cy="144"/>
              </a:xfrm>
            </p:grpSpPr>
            <p:sp>
              <p:nvSpPr>
                <p:cNvPr id="13350" name="Oval 12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51" name="Rectangle 12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3347" name="Group 130"/>
              <p:cNvGrpSpPr>
                <a:grpSpLocks/>
              </p:cNvGrpSpPr>
              <p:nvPr/>
            </p:nvGrpSpPr>
            <p:grpSpPr bwMode="auto">
              <a:xfrm>
                <a:off x="2352" y="3408"/>
                <a:ext cx="144" cy="144"/>
                <a:chOff x="1920" y="2592"/>
                <a:chExt cx="144" cy="144"/>
              </a:xfrm>
            </p:grpSpPr>
            <p:sp>
              <p:nvSpPr>
                <p:cNvPr id="13348" name="Oval 13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3349" name="Rectangle 13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3325" name="Group 135"/>
            <p:cNvGrpSpPr>
              <a:grpSpLocks/>
            </p:cNvGrpSpPr>
            <p:nvPr/>
          </p:nvGrpSpPr>
          <p:grpSpPr bwMode="auto">
            <a:xfrm>
              <a:off x="2352" y="3600"/>
              <a:ext cx="144" cy="144"/>
              <a:chOff x="1920" y="2592"/>
              <a:chExt cx="144" cy="144"/>
            </a:xfrm>
          </p:grpSpPr>
          <p:sp>
            <p:nvSpPr>
              <p:cNvPr id="13340" name="Oval 136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41" name="Rectangle 137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6" name="Group 138"/>
            <p:cNvGrpSpPr>
              <a:grpSpLocks/>
            </p:cNvGrpSpPr>
            <p:nvPr/>
          </p:nvGrpSpPr>
          <p:grpSpPr bwMode="auto">
            <a:xfrm>
              <a:off x="2496" y="3600"/>
              <a:ext cx="144" cy="144"/>
              <a:chOff x="1920" y="2592"/>
              <a:chExt cx="144" cy="144"/>
            </a:xfrm>
          </p:grpSpPr>
          <p:sp>
            <p:nvSpPr>
              <p:cNvPr id="13338" name="Oval 139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9" name="Rectangle 140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7" name="Group 141"/>
            <p:cNvGrpSpPr>
              <a:grpSpLocks/>
            </p:cNvGrpSpPr>
            <p:nvPr/>
          </p:nvGrpSpPr>
          <p:grpSpPr bwMode="auto">
            <a:xfrm>
              <a:off x="2640" y="3600"/>
              <a:ext cx="144" cy="144"/>
              <a:chOff x="1920" y="2592"/>
              <a:chExt cx="144" cy="144"/>
            </a:xfrm>
          </p:grpSpPr>
          <p:sp>
            <p:nvSpPr>
              <p:cNvPr id="13336" name="Oval 142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7" name="Rectangle 143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8" name="Group 144"/>
            <p:cNvGrpSpPr>
              <a:grpSpLocks/>
            </p:cNvGrpSpPr>
            <p:nvPr/>
          </p:nvGrpSpPr>
          <p:grpSpPr bwMode="auto">
            <a:xfrm>
              <a:off x="2784" y="3600"/>
              <a:ext cx="144" cy="144"/>
              <a:chOff x="1920" y="2592"/>
              <a:chExt cx="144" cy="144"/>
            </a:xfrm>
          </p:grpSpPr>
          <p:sp>
            <p:nvSpPr>
              <p:cNvPr id="13334" name="Oval 145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5" name="Rectangle 146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3329" name="Group 150"/>
            <p:cNvGrpSpPr>
              <a:grpSpLocks/>
            </p:cNvGrpSpPr>
            <p:nvPr/>
          </p:nvGrpSpPr>
          <p:grpSpPr bwMode="auto">
            <a:xfrm>
              <a:off x="2208" y="3600"/>
              <a:ext cx="144" cy="144"/>
              <a:chOff x="1920" y="2592"/>
              <a:chExt cx="144" cy="144"/>
            </a:xfrm>
          </p:grpSpPr>
          <p:sp>
            <p:nvSpPr>
              <p:cNvPr id="13332" name="Oval 15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3333" name="Rectangle 152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3330" name="Text Box 153"/>
            <p:cNvSpPr txBox="1">
              <a:spLocks noChangeArrowheads="1"/>
            </p:cNvSpPr>
            <p:nvPr/>
          </p:nvSpPr>
          <p:spPr bwMode="auto">
            <a:xfrm>
              <a:off x="1862" y="354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3331" name="Line 154"/>
            <p:cNvSpPr>
              <a:spLocks noChangeShapeType="1"/>
            </p:cNvSpPr>
            <p:nvPr/>
          </p:nvSpPr>
          <p:spPr bwMode="auto">
            <a:xfrm>
              <a:off x="1728" y="374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Consider: designing a tree multiplier for </a:t>
            </a:r>
            <a:r>
              <a:rPr lang="en-US" altLang="zh-TW" sz="2400" smtClean="0">
                <a:solidFill>
                  <a:schemeClr val="hlink"/>
                </a:solidFill>
              </a:rPr>
              <a:t>signed</a:t>
            </a:r>
            <a:r>
              <a:rPr lang="en-US" altLang="zh-TW" sz="2400" smtClean="0"/>
              <a:t>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to generate </a:t>
            </a:r>
            <a:r>
              <a:rPr lang="en-US" altLang="zh-TW" sz="2400" smtClean="0">
                <a:solidFill>
                  <a:schemeClr val="hlink"/>
                </a:solidFill>
              </a:rPr>
              <a:t>short</a:t>
            </a:r>
            <a:r>
              <a:rPr lang="en-US" altLang="zh-TW" sz="2400" smtClean="0"/>
              <a:t> partial products?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The straight scheme: sign extension</a:t>
            </a: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2819400" y="3962400"/>
            <a:ext cx="2819400" cy="1922463"/>
            <a:chOff x="1728" y="2544"/>
            <a:chExt cx="1776" cy="1211"/>
          </a:xfrm>
        </p:grpSpPr>
        <p:grpSp>
          <p:nvGrpSpPr>
            <p:cNvPr id="14343" name="Group 5"/>
            <p:cNvGrpSpPr>
              <a:grpSpLocks/>
            </p:cNvGrpSpPr>
            <p:nvPr/>
          </p:nvGrpSpPr>
          <p:grpSpPr bwMode="auto">
            <a:xfrm>
              <a:off x="2784" y="2544"/>
              <a:ext cx="576" cy="144"/>
              <a:chOff x="2112" y="2496"/>
              <a:chExt cx="576" cy="144"/>
            </a:xfrm>
          </p:grpSpPr>
          <p:grpSp>
            <p:nvGrpSpPr>
              <p:cNvPr id="14443" name="Group 6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53" name="Oval 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54" name="Rectangle 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44" name="Group 9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51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52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45" name="Group 12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49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46" name="Group 15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47" name="Oval 1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48" name="Rectangle 1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44" name="Group 18"/>
            <p:cNvGrpSpPr>
              <a:grpSpLocks/>
            </p:cNvGrpSpPr>
            <p:nvPr/>
          </p:nvGrpSpPr>
          <p:grpSpPr bwMode="auto">
            <a:xfrm>
              <a:off x="2784" y="2736"/>
              <a:ext cx="576" cy="144"/>
              <a:chOff x="2112" y="2496"/>
              <a:chExt cx="576" cy="144"/>
            </a:xfrm>
          </p:grpSpPr>
          <p:grpSp>
            <p:nvGrpSpPr>
              <p:cNvPr id="14431" name="Group 19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41" name="Oval 2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42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32" name="Group 22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39" name="Oval 2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40" name="Rectangle 2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33" name="Group 25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37" name="Oval 2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38" name="Rectangle 2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34" name="Group 28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35" name="Oval 2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36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sp>
          <p:nvSpPr>
            <p:cNvPr id="14345" name="Text Box 31"/>
            <p:cNvSpPr txBox="1">
              <a:spLocks noChangeArrowheads="1"/>
            </p:cNvSpPr>
            <p:nvPr/>
          </p:nvSpPr>
          <p:spPr bwMode="auto">
            <a:xfrm>
              <a:off x="2496" y="268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4346" name="Line 32"/>
            <p:cNvSpPr>
              <a:spLocks noChangeShapeType="1"/>
            </p:cNvSpPr>
            <p:nvPr/>
          </p:nvSpPr>
          <p:spPr bwMode="auto">
            <a:xfrm>
              <a:off x="2400" y="29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4347" name="Group 33"/>
            <p:cNvGrpSpPr>
              <a:grpSpLocks/>
            </p:cNvGrpSpPr>
            <p:nvPr/>
          </p:nvGrpSpPr>
          <p:grpSpPr bwMode="auto">
            <a:xfrm>
              <a:off x="2784" y="3024"/>
              <a:ext cx="576" cy="144"/>
              <a:chOff x="2112" y="2496"/>
              <a:chExt cx="576" cy="144"/>
            </a:xfrm>
          </p:grpSpPr>
          <p:grpSp>
            <p:nvGrpSpPr>
              <p:cNvPr id="14419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29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30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20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27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28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21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25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22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23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24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48" name="Group 46"/>
            <p:cNvGrpSpPr>
              <a:grpSpLocks/>
            </p:cNvGrpSpPr>
            <p:nvPr/>
          </p:nvGrpSpPr>
          <p:grpSpPr bwMode="auto">
            <a:xfrm>
              <a:off x="2208" y="3024"/>
              <a:ext cx="576" cy="144"/>
              <a:chOff x="2112" y="2496"/>
              <a:chExt cx="576" cy="144"/>
            </a:xfrm>
          </p:grpSpPr>
          <p:grpSp>
            <p:nvGrpSpPr>
              <p:cNvPr id="14407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4417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18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08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4415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16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09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4413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14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410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4411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1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49" name="Group 59"/>
            <p:cNvGrpSpPr>
              <a:grpSpLocks/>
            </p:cNvGrpSpPr>
            <p:nvPr/>
          </p:nvGrpSpPr>
          <p:grpSpPr bwMode="auto">
            <a:xfrm>
              <a:off x="2208" y="3216"/>
              <a:ext cx="1008" cy="144"/>
              <a:chOff x="2208" y="3216"/>
              <a:chExt cx="1008" cy="144"/>
            </a:xfrm>
          </p:grpSpPr>
          <p:grpSp>
            <p:nvGrpSpPr>
              <p:cNvPr id="14386" name="Group 60"/>
              <p:cNvGrpSpPr>
                <a:grpSpLocks/>
              </p:cNvGrpSpPr>
              <p:nvPr/>
            </p:nvGrpSpPr>
            <p:grpSpPr bwMode="auto">
              <a:xfrm>
                <a:off x="2640" y="3216"/>
                <a:ext cx="144" cy="144"/>
                <a:chOff x="1920" y="2592"/>
                <a:chExt cx="144" cy="144"/>
              </a:xfrm>
            </p:grpSpPr>
            <p:sp>
              <p:nvSpPr>
                <p:cNvPr id="14405" name="Oval 6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06" name="Rectangle 6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87" name="Group 63"/>
              <p:cNvGrpSpPr>
                <a:grpSpLocks/>
              </p:cNvGrpSpPr>
              <p:nvPr/>
            </p:nvGrpSpPr>
            <p:grpSpPr bwMode="auto">
              <a:xfrm>
                <a:off x="2784" y="3216"/>
                <a:ext cx="144" cy="144"/>
                <a:chOff x="1920" y="2592"/>
                <a:chExt cx="144" cy="144"/>
              </a:xfrm>
            </p:grpSpPr>
            <p:sp>
              <p:nvSpPr>
                <p:cNvPr id="14403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04" name="Rectangle 6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88" name="Group 66"/>
              <p:cNvGrpSpPr>
                <a:grpSpLocks/>
              </p:cNvGrpSpPr>
              <p:nvPr/>
            </p:nvGrpSpPr>
            <p:grpSpPr bwMode="auto">
              <a:xfrm>
                <a:off x="2928" y="3216"/>
                <a:ext cx="144" cy="144"/>
                <a:chOff x="1920" y="2592"/>
                <a:chExt cx="144" cy="144"/>
              </a:xfrm>
            </p:grpSpPr>
            <p:sp>
              <p:nvSpPr>
                <p:cNvPr id="14401" name="Oval 6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02" name="Rectangle 6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89" name="Group 69"/>
              <p:cNvGrpSpPr>
                <a:grpSpLocks/>
              </p:cNvGrpSpPr>
              <p:nvPr/>
            </p:nvGrpSpPr>
            <p:grpSpPr bwMode="auto">
              <a:xfrm>
                <a:off x="3072" y="3216"/>
                <a:ext cx="144" cy="144"/>
                <a:chOff x="1920" y="2592"/>
                <a:chExt cx="144" cy="144"/>
              </a:xfrm>
            </p:grpSpPr>
            <p:sp>
              <p:nvSpPr>
                <p:cNvPr id="14399" name="Oval 7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400" name="Rectangle 7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90" name="Group 72"/>
              <p:cNvGrpSpPr>
                <a:grpSpLocks/>
              </p:cNvGrpSpPr>
              <p:nvPr/>
            </p:nvGrpSpPr>
            <p:grpSpPr bwMode="auto">
              <a:xfrm>
                <a:off x="2208" y="3216"/>
                <a:ext cx="144" cy="144"/>
                <a:chOff x="1920" y="2592"/>
                <a:chExt cx="144" cy="144"/>
              </a:xfrm>
            </p:grpSpPr>
            <p:sp>
              <p:nvSpPr>
                <p:cNvPr id="14397" name="Oval 7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98" name="Rectangle 7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91" name="Group 75"/>
              <p:cNvGrpSpPr>
                <a:grpSpLocks/>
              </p:cNvGrpSpPr>
              <p:nvPr/>
            </p:nvGrpSpPr>
            <p:grpSpPr bwMode="auto">
              <a:xfrm>
                <a:off x="2352" y="3216"/>
                <a:ext cx="144" cy="144"/>
                <a:chOff x="1920" y="2592"/>
                <a:chExt cx="144" cy="144"/>
              </a:xfrm>
            </p:grpSpPr>
            <p:sp>
              <p:nvSpPr>
                <p:cNvPr id="14395" name="Oval 7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96" name="Rectangle 7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92" name="Group 78"/>
              <p:cNvGrpSpPr>
                <a:grpSpLocks/>
              </p:cNvGrpSpPr>
              <p:nvPr/>
            </p:nvGrpSpPr>
            <p:grpSpPr bwMode="auto">
              <a:xfrm>
                <a:off x="2496" y="3216"/>
                <a:ext cx="144" cy="144"/>
                <a:chOff x="1920" y="2592"/>
                <a:chExt cx="144" cy="144"/>
              </a:xfrm>
            </p:grpSpPr>
            <p:sp>
              <p:nvSpPr>
                <p:cNvPr id="14393" name="Oval 7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94" name="Rectangle 8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50" name="Group 81"/>
            <p:cNvGrpSpPr>
              <a:grpSpLocks/>
            </p:cNvGrpSpPr>
            <p:nvPr/>
          </p:nvGrpSpPr>
          <p:grpSpPr bwMode="auto">
            <a:xfrm>
              <a:off x="2208" y="3408"/>
              <a:ext cx="864" cy="144"/>
              <a:chOff x="2208" y="3408"/>
              <a:chExt cx="864" cy="144"/>
            </a:xfrm>
          </p:grpSpPr>
          <p:grpSp>
            <p:nvGrpSpPr>
              <p:cNvPr id="14368" name="Group 82"/>
              <p:cNvGrpSpPr>
                <a:grpSpLocks/>
              </p:cNvGrpSpPr>
              <p:nvPr/>
            </p:nvGrpSpPr>
            <p:grpSpPr bwMode="auto">
              <a:xfrm>
                <a:off x="2496" y="3408"/>
                <a:ext cx="144" cy="144"/>
                <a:chOff x="1920" y="2592"/>
                <a:chExt cx="144" cy="144"/>
              </a:xfrm>
            </p:grpSpPr>
            <p:sp>
              <p:nvSpPr>
                <p:cNvPr id="14384" name="Oval 8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85" name="Rectangle 8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69" name="Group 85"/>
              <p:cNvGrpSpPr>
                <a:grpSpLocks/>
              </p:cNvGrpSpPr>
              <p:nvPr/>
            </p:nvGrpSpPr>
            <p:grpSpPr bwMode="auto">
              <a:xfrm>
                <a:off x="2640" y="3408"/>
                <a:ext cx="144" cy="144"/>
                <a:chOff x="1920" y="2592"/>
                <a:chExt cx="144" cy="144"/>
              </a:xfrm>
            </p:grpSpPr>
            <p:sp>
              <p:nvSpPr>
                <p:cNvPr id="14382" name="Oval 8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83" name="Rectangle 8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70" name="Group 88"/>
              <p:cNvGrpSpPr>
                <a:grpSpLocks/>
              </p:cNvGrpSpPr>
              <p:nvPr/>
            </p:nvGrpSpPr>
            <p:grpSpPr bwMode="auto">
              <a:xfrm>
                <a:off x="2784" y="3408"/>
                <a:ext cx="144" cy="144"/>
                <a:chOff x="1920" y="2592"/>
                <a:chExt cx="144" cy="144"/>
              </a:xfrm>
            </p:grpSpPr>
            <p:sp>
              <p:nvSpPr>
                <p:cNvPr id="14380" name="Oval 8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81" name="Rectangle 9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71" name="Group 91"/>
              <p:cNvGrpSpPr>
                <a:grpSpLocks/>
              </p:cNvGrpSpPr>
              <p:nvPr/>
            </p:nvGrpSpPr>
            <p:grpSpPr bwMode="auto">
              <a:xfrm>
                <a:off x="2928" y="3408"/>
                <a:ext cx="144" cy="144"/>
                <a:chOff x="1920" y="2592"/>
                <a:chExt cx="144" cy="144"/>
              </a:xfrm>
            </p:grpSpPr>
            <p:sp>
              <p:nvSpPr>
                <p:cNvPr id="14378" name="Oval 9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79" name="Rectangle 9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72" name="Group 94"/>
              <p:cNvGrpSpPr>
                <a:grpSpLocks/>
              </p:cNvGrpSpPr>
              <p:nvPr/>
            </p:nvGrpSpPr>
            <p:grpSpPr bwMode="auto">
              <a:xfrm>
                <a:off x="2208" y="3408"/>
                <a:ext cx="144" cy="144"/>
                <a:chOff x="1920" y="2592"/>
                <a:chExt cx="144" cy="144"/>
              </a:xfrm>
            </p:grpSpPr>
            <p:sp>
              <p:nvSpPr>
                <p:cNvPr id="14376" name="Oval 9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77" name="Rectangle 9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4373" name="Group 97"/>
              <p:cNvGrpSpPr>
                <a:grpSpLocks/>
              </p:cNvGrpSpPr>
              <p:nvPr/>
            </p:nvGrpSpPr>
            <p:grpSpPr bwMode="auto">
              <a:xfrm>
                <a:off x="2352" y="3408"/>
                <a:ext cx="144" cy="144"/>
                <a:chOff x="1920" y="2592"/>
                <a:chExt cx="144" cy="144"/>
              </a:xfrm>
            </p:grpSpPr>
            <p:sp>
              <p:nvSpPr>
                <p:cNvPr id="14374" name="Oval 9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4375" name="Rectangle 9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4351" name="Group 100"/>
            <p:cNvGrpSpPr>
              <a:grpSpLocks/>
            </p:cNvGrpSpPr>
            <p:nvPr/>
          </p:nvGrpSpPr>
          <p:grpSpPr bwMode="auto">
            <a:xfrm>
              <a:off x="2352" y="3600"/>
              <a:ext cx="144" cy="144"/>
              <a:chOff x="1920" y="2592"/>
              <a:chExt cx="144" cy="144"/>
            </a:xfrm>
          </p:grpSpPr>
          <p:sp>
            <p:nvSpPr>
              <p:cNvPr id="14366" name="Oval 10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67" name="Rectangle 102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52" name="Group 103"/>
            <p:cNvGrpSpPr>
              <a:grpSpLocks/>
            </p:cNvGrpSpPr>
            <p:nvPr/>
          </p:nvGrpSpPr>
          <p:grpSpPr bwMode="auto">
            <a:xfrm>
              <a:off x="2496" y="3600"/>
              <a:ext cx="144" cy="144"/>
              <a:chOff x="1920" y="2592"/>
              <a:chExt cx="144" cy="144"/>
            </a:xfrm>
          </p:grpSpPr>
          <p:sp>
            <p:nvSpPr>
              <p:cNvPr id="14364" name="Oval 104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65" name="Rectangle 105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53" name="Group 106"/>
            <p:cNvGrpSpPr>
              <a:grpSpLocks/>
            </p:cNvGrpSpPr>
            <p:nvPr/>
          </p:nvGrpSpPr>
          <p:grpSpPr bwMode="auto">
            <a:xfrm>
              <a:off x="2640" y="3600"/>
              <a:ext cx="144" cy="144"/>
              <a:chOff x="1920" y="2592"/>
              <a:chExt cx="144" cy="144"/>
            </a:xfrm>
          </p:grpSpPr>
          <p:sp>
            <p:nvSpPr>
              <p:cNvPr id="14362" name="Oval 10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63" name="Rectangle 108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54" name="Group 109"/>
            <p:cNvGrpSpPr>
              <a:grpSpLocks/>
            </p:cNvGrpSpPr>
            <p:nvPr/>
          </p:nvGrpSpPr>
          <p:grpSpPr bwMode="auto">
            <a:xfrm>
              <a:off x="2784" y="3600"/>
              <a:ext cx="144" cy="144"/>
              <a:chOff x="1920" y="2592"/>
              <a:chExt cx="144" cy="144"/>
            </a:xfrm>
          </p:grpSpPr>
          <p:sp>
            <p:nvSpPr>
              <p:cNvPr id="14360" name="Oval 110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61" name="Rectangle 111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4355" name="Group 112"/>
            <p:cNvGrpSpPr>
              <a:grpSpLocks/>
            </p:cNvGrpSpPr>
            <p:nvPr/>
          </p:nvGrpSpPr>
          <p:grpSpPr bwMode="auto">
            <a:xfrm>
              <a:off x="2208" y="3600"/>
              <a:ext cx="144" cy="144"/>
              <a:chOff x="1920" y="2592"/>
              <a:chExt cx="144" cy="144"/>
            </a:xfrm>
          </p:grpSpPr>
          <p:sp>
            <p:nvSpPr>
              <p:cNvPr id="14358" name="Oval 113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59" name="Rectangle 114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4356" name="Text Box 115"/>
            <p:cNvSpPr txBox="1">
              <a:spLocks noChangeArrowheads="1"/>
            </p:cNvSpPr>
            <p:nvPr/>
          </p:nvSpPr>
          <p:spPr bwMode="auto">
            <a:xfrm>
              <a:off x="1862" y="354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4357" name="Line 116"/>
            <p:cNvSpPr>
              <a:spLocks noChangeShapeType="1"/>
            </p:cNvSpPr>
            <p:nvPr/>
          </p:nvSpPr>
          <p:spPr bwMode="auto">
            <a:xfrm>
              <a:off x="1728" y="374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4341" name="AutoShape 117"/>
          <p:cNvSpPr>
            <a:spLocks noChangeArrowheads="1"/>
          </p:cNvSpPr>
          <p:nvPr/>
        </p:nvSpPr>
        <p:spPr bwMode="auto">
          <a:xfrm>
            <a:off x="3505200" y="4648200"/>
            <a:ext cx="990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4342" name="Text Box 118"/>
          <p:cNvSpPr txBox="1">
            <a:spLocks noChangeArrowheads="1"/>
          </p:cNvSpPr>
          <p:nvPr/>
        </p:nvSpPr>
        <p:spPr bwMode="auto">
          <a:xfrm>
            <a:off x="1905000" y="4267200"/>
            <a:ext cx="168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Sign extension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Core Problem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92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Consider: designing a tree multiplier for </a:t>
            </a:r>
            <a:r>
              <a:rPr lang="en-US" altLang="zh-TW" sz="2400" smtClean="0">
                <a:solidFill>
                  <a:schemeClr val="hlink"/>
                </a:solidFill>
              </a:rPr>
              <a:t>signed</a:t>
            </a:r>
            <a:r>
              <a:rPr lang="en-US" altLang="zh-TW" sz="2400" smtClean="0"/>
              <a:t>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/>
              <a:t>Q: to generate </a:t>
            </a:r>
            <a:r>
              <a:rPr lang="en-US" altLang="zh-TW" sz="2400" smtClean="0">
                <a:solidFill>
                  <a:schemeClr val="hlink"/>
                </a:solidFill>
              </a:rPr>
              <a:t>short</a:t>
            </a:r>
            <a:r>
              <a:rPr lang="en-US" altLang="zh-TW" sz="2400" smtClean="0"/>
              <a:t> partial products?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Goal: we don’t want the sign extensions!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819400" y="3962400"/>
            <a:ext cx="2819400" cy="1922463"/>
            <a:chOff x="1728" y="2544"/>
            <a:chExt cx="1776" cy="1211"/>
          </a:xfrm>
        </p:grpSpPr>
        <p:grpSp>
          <p:nvGrpSpPr>
            <p:cNvPr id="15367" name="Group 5"/>
            <p:cNvGrpSpPr>
              <a:grpSpLocks/>
            </p:cNvGrpSpPr>
            <p:nvPr/>
          </p:nvGrpSpPr>
          <p:grpSpPr bwMode="auto">
            <a:xfrm>
              <a:off x="2784" y="2544"/>
              <a:ext cx="576" cy="144"/>
              <a:chOff x="2112" y="2496"/>
              <a:chExt cx="576" cy="144"/>
            </a:xfrm>
          </p:grpSpPr>
          <p:grpSp>
            <p:nvGrpSpPr>
              <p:cNvPr id="15467" name="Group 6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477" name="Oval 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78" name="Rectangle 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68" name="Group 9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475" name="Oval 1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76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69" name="Group 12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473" name="Oval 1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7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70" name="Group 15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471" name="Oval 1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72" name="Rectangle 1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68" name="Group 18"/>
            <p:cNvGrpSpPr>
              <a:grpSpLocks/>
            </p:cNvGrpSpPr>
            <p:nvPr/>
          </p:nvGrpSpPr>
          <p:grpSpPr bwMode="auto">
            <a:xfrm>
              <a:off x="2784" y="2736"/>
              <a:ext cx="576" cy="144"/>
              <a:chOff x="2112" y="2496"/>
              <a:chExt cx="576" cy="144"/>
            </a:xfrm>
          </p:grpSpPr>
          <p:grpSp>
            <p:nvGrpSpPr>
              <p:cNvPr id="15455" name="Group 19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465" name="Oval 2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66" name="Rectangle 2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56" name="Group 22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463" name="Oval 2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6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57" name="Group 25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461" name="Oval 2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62" name="Rectangle 2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58" name="Group 28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459" name="Oval 2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60" name="Rectangle 3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sp>
          <p:nvSpPr>
            <p:cNvPr id="15369" name="Text Box 31"/>
            <p:cNvSpPr txBox="1">
              <a:spLocks noChangeArrowheads="1"/>
            </p:cNvSpPr>
            <p:nvPr/>
          </p:nvSpPr>
          <p:spPr bwMode="auto">
            <a:xfrm>
              <a:off x="2496" y="268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15370" name="Line 32"/>
            <p:cNvSpPr>
              <a:spLocks noChangeShapeType="1"/>
            </p:cNvSpPr>
            <p:nvPr/>
          </p:nvSpPr>
          <p:spPr bwMode="auto">
            <a:xfrm>
              <a:off x="2400" y="292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15371" name="Group 33"/>
            <p:cNvGrpSpPr>
              <a:grpSpLocks/>
            </p:cNvGrpSpPr>
            <p:nvPr/>
          </p:nvGrpSpPr>
          <p:grpSpPr bwMode="auto">
            <a:xfrm>
              <a:off x="2784" y="3024"/>
              <a:ext cx="576" cy="144"/>
              <a:chOff x="2112" y="2496"/>
              <a:chExt cx="576" cy="144"/>
            </a:xfrm>
          </p:grpSpPr>
          <p:grpSp>
            <p:nvGrpSpPr>
              <p:cNvPr id="15443" name="Group 34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453" name="Oval 3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54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44" name="Group 37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451" name="Oval 3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52" name="Rectangle 3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45" name="Group 40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449" name="Oval 4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50" name="Rectangle 4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46" name="Group 43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447" name="Oval 4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48" name="Rectangle 4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2" name="Group 46"/>
            <p:cNvGrpSpPr>
              <a:grpSpLocks/>
            </p:cNvGrpSpPr>
            <p:nvPr/>
          </p:nvGrpSpPr>
          <p:grpSpPr bwMode="auto">
            <a:xfrm>
              <a:off x="2208" y="3024"/>
              <a:ext cx="576" cy="144"/>
              <a:chOff x="2112" y="2496"/>
              <a:chExt cx="576" cy="144"/>
            </a:xfrm>
          </p:grpSpPr>
          <p:grpSp>
            <p:nvGrpSpPr>
              <p:cNvPr id="15431" name="Group 47"/>
              <p:cNvGrpSpPr>
                <a:grpSpLocks/>
              </p:cNvGrpSpPr>
              <p:nvPr/>
            </p:nvGrpSpPr>
            <p:grpSpPr bwMode="auto">
              <a:xfrm>
                <a:off x="2112" y="2496"/>
                <a:ext cx="144" cy="144"/>
                <a:chOff x="1920" y="2592"/>
                <a:chExt cx="144" cy="144"/>
              </a:xfrm>
            </p:grpSpPr>
            <p:sp>
              <p:nvSpPr>
                <p:cNvPr id="15441" name="Oval 4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42" name="Rectangle 4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32" name="Group 50"/>
              <p:cNvGrpSpPr>
                <a:grpSpLocks/>
              </p:cNvGrpSpPr>
              <p:nvPr/>
            </p:nvGrpSpPr>
            <p:grpSpPr bwMode="auto">
              <a:xfrm>
                <a:off x="2256" y="2496"/>
                <a:ext cx="144" cy="144"/>
                <a:chOff x="1920" y="2592"/>
                <a:chExt cx="144" cy="144"/>
              </a:xfrm>
            </p:grpSpPr>
            <p:sp>
              <p:nvSpPr>
                <p:cNvPr id="15439" name="Oval 5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40" name="Rectangle 5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33" name="Group 53"/>
              <p:cNvGrpSpPr>
                <a:grpSpLocks/>
              </p:cNvGrpSpPr>
              <p:nvPr/>
            </p:nvGrpSpPr>
            <p:grpSpPr bwMode="auto">
              <a:xfrm>
                <a:off x="2400" y="2496"/>
                <a:ext cx="144" cy="144"/>
                <a:chOff x="1920" y="2592"/>
                <a:chExt cx="144" cy="144"/>
              </a:xfrm>
            </p:grpSpPr>
            <p:sp>
              <p:nvSpPr>
                <p:cNvPr id="15437" name="Oval 5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38" name="Rectangle 5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34" name="Group 56"/>
              <p:cNvGrpSpPr>
                <a:grpSpLocks/>
              </p:cNvGrpSpPr>
              <p:nvPr/>
            </p:nvGrpSpPr>
            <p:grpSpPr bwMode="auto">
              <a:xfrm>
                <a:off x="2544" y="2496"/>
                <a:ext cx="144" cy="144"/>
                <a:chOff x="1920" y="2592"/>
                <a:chExt cx="144" cy="144"/>
              </a:xfrm>
            </p:grpSpPr>
            <p:sp>
              <p:nvSpPr>
                <p:cNvPr id="15435" name="Oval 5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36" name="Rectangle 5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3" name="Group 59"/>
            <p:cNvGrpSpPr>
              <a:grpSpLocks/>
            </p:cNvGrpSpPr>
            <p:nvPr/>
          </p:nvGrpSpPr>
          <p:grpSpPr bwMode="auto">
            <a:xfrm>
              <a:off x="2208" y="3216"/>
              <a:ext cx="1008" cy="144"/>
              <a:chOff x="2208" y="3216"/>
              <a:chExt cx="1008" cy="144"/>
            </a:xfrm>
          </p:grpSpPr>
          <p:grpSp>
            <p:nvGrpSpPr>
              <p:cNvPr id="15410" name="Group 60"/>
              <p:cNvGrpSpPr>
                <a:grpSpLocks/>
              </p:cNvGrpSpPr>
              <p:nvPr/>
            </p:nvGrpSpPr>
            <p:grpSpPr bwMode="auto">
              <a:xfrm>
                <a:off x="2640" y="3216"/>
                <a:ext cx="144" cy="144"/>
                <a:chOff x="1920" y="2592"/>
                <a:chExt cx="144" cy="144"/>
              </a:xfrm>
            </p:grpSpPr>
            <p:sp>
              <p:nvSpPr>
                <p:cNvPr id="15429" name="Oval 61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30" name="Rectangle 62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11" name="Group 63"/>
              <p:cNvGrpSpPr>
                <a:grpSpLocks/>
              </p:cNvGrpSpPr>
              <p:nvPr/>
            </p:nvGrpSpPr>
            <p:grpSpPr bwMode="auto">
              <a:xfrm>
                <a:off x="2784" y="3216"/>
                <a:ext cx="144" cy="144"/>
                <a:chOff x="1920" y="2592"/>
                <a:chExt cx="144" cy="144"/>
              </a:xfrm>
            </p:grpSpPr>
            <p:sp>
              <p:nvSpPr>
                <p:cNvPr id="15427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28" name="Rectangle 65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12" name="Group 66"/>
              <p:cNvGrpSpPr>
                <a:grpSpLocks/>
              </p:cNvGrpSpPr>
              <p:nvPr/>
            </p:nvGrpSpPr>
            <p:grpSpPr bwMode="auto">
              <a:xfrm>
                <a:off x="2928" y="3216"/>
                <a:ext cx="144" cy="144"/>
                <a:chOff x="1920" y="2592"/>
                <a:chExt cx="144" cy="144"/>
              </a:xfrm>
            </p:grpSpPr>
            <p:sp>
              <p:nvSpPr>
                <p:cNvPr id="15425" name="Oval 67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26" name="Rectangle 68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13" name="Group 69"/>
              <p:cNvGrpSpPr>
                <a:grpSpLocks/>
              </p:cNvGrpSpPr>
              <p:nvPr/>
            </p:nvGrpSpPr>
            <p:grpSpPr bwMode="auto">
              <a:xfrm>
                <a:off x="3072" y="3216"/>
                <a:ext cx="144" cy="144"/>
                <a:chOff x="1920" y="2592"/>
                <a:chExt cx="144" cy="144"/>
              </a:xfrm>
            </p:grpSpPr>
            <p:sp>
              <p:nvSpPr>
                <p:cNvPr id="15423" name="Oval 70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24" name="Rectangle 71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14" name="Group 72"/>
              <p:cNvGrpSpPr>
                <a:grpSpLocks/>
              </p:cNvGrpSpPr>
              <p:nvPr/>
            </p:nvGrpSpPr>
            <p:grpSpPr bwMode="auto">
              <a:xfrm>
                <a:off x="2208" y="3216"/>
                <a:ext cx="144" cy="144"/>
                <a:chOff x="1920" y="2592"/>
                <a:chExt cx="144" cy="144"/>
              </a:xfrm>
            </p:grpSpPr>
            <p:sp>
              <p:nvSpPr>
                <p:cNvPr id="15421" name="Oval 7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22" name="Rectangle 7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15" name="Group 75"/>
              <p:cNvGrpSpPr>
                <a:grpSpLocks/>
              </p:cNvGrpSpPr>
              <p:nvPr/>
            </p:nvGrpSpPr>
            <p:grpSpPr bwMode="auto">
              <a:xfrm>
                <a:off x="2352" y="3216"/>
                <a:ext cx="144" cy="144"/>
                <a:chOff x="1920" y="2592"/>
                <a:chExt cx="144" cy="144"/>
              </a:xfrm>
            </p:grpSpPr>
            <p:sp>
              <p:nvSpPr>
                <p:cNvPr id="15419" name="Oval 7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20" name="Rectangle 7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416" name="Group 78"/>
              <p:cNvGrpSpPr>
                <a:grpSpLocks/>
              </p:cNvGrpSpPr>
              <p:nvPr/>
            </p:nvGrpSpPr>
            <p:grpSpPr bwMode="auto">
              <a:xfrm>
                <a:off x="2496" y="3216"/>
                <a:ext cx="144" cy="144"/>
                <a:chOff x="1920" y="2592"/>
                <a:chExt cx="144" cy="144"/>
              </a:xfrm>
            </p:grpSpPr>
            <p:sp>
              <p:nvSpPr>
                <p:cNvPr id="15417" name="Oval 7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18" name="Rectangle 8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4" name="Group 81"/>
            <p:cNvGrpSpPr>
              <a:grpSpLocks/>
            </p:cNvGrpSpPr>
            <p:nvPr/>
          </p:nvGrpSpPr>
          <p:grpSpPr bwMode="auto">
            <a:xfrm>
              <a:off x="2208" y="3408"/>
              <a:ext cx="864" cy="144"/>
              <a:chOff x="2208" y="3408"/>
              <a:chExt cx="864" cy="144"/>
            </a:xfrm>
          </p:grpSpPr>
          <p:grpSp>
            <p:nvGrpSpPr>
              <p:cNvPr id="15392" name="Group 82"/>
              <p:cNvGrpSpPr>
                <a:grpSpLocks/>
              </p:cNvGrpSpPr>
              <p:nvPr/>
            </p:nvGrpSpPr>
            <p:grpSpPr bwMode="auto">
              <a:xfrm>
                <a:off x="2496" y="3408"/>
                <a:ext cx="144" cy="144"/>
                <a:chOff x="1920" y="2592"/>
                <a:chExt cx="144" cy="144"/>
              </a:xfrm>
            </p:grpSpPr>
            <p:sp>
              <p:nvSpPr>
                <p:cNvPr id="15408" name="Oval 83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09" name="Rectangle 84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393" name="Group 85"/>
              <p:cNvGrpSpPr>
                <a:grpSpLocks/>
              </p:cNvGrpSpPr>
              <p:nvPr/>
            </p:nvGrpSpPr>
            <p:grpSpPr bwMode="auto">
              <a:xfrm>
                <a:off x="2640" y="3408"/>
                <a:ext cx="144" cy="144"/>
                <a:chOff x="1920" y="2592"/>
                <a:chExt cx="144" cy="144"/>
              </a:xfrm>
            </p:grpSpPr>
            <p:sp>
              <p:nvSpPr>
                <p:cNvPr id="15406" name="Oval 86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07" name="Rectangle 87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394" name="Group 88"/>
              <p:cNvGrpSpPr>
                <a:grpSpLocks/>
              </p:cNvGrpSpPr>
              <p:nvPr/>
            </p:nvGrpSpPr>
            <p:grpSpPr bwMode="auto">
              <a:xfrm>
                <a:off x="2784" y="3408"/>
                <a:ext cx="144" cy="144"/>
                <a:chOff x="1920" y="2592"/>
                <a:chExt cx="144" cy="144"/>
              </a:xfrm>
            </p:grpSpPr>
            <p:sp>
              <p:nvSpPr>
                <p:cNvPr id="15404" name="Oval 89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05" name="Rectangle 90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395" name="Group 91"/>
              <p:cNvGrpSpPr>
                <a:grpSpLocks/>
              </p:cNvGrpSpPr>
              <p:nvPr/>
            </p:nvGrpSpPr>
            <p:grpSpPr bwMode="auto">
              <a:xfrm>
                <a:off x="2928" y="3408"/>
                <a:ext cx="144" cy="144"/>
                <a:chOff x="1920" y="2592"/>
                <a:chExt cx="144" cy="144"/>
              </a:xfrm>
            </p:grpSpPr>
            <p:sp>
              <p:nvSpPr>
                <p:cNvPr id="15402" name="Oval 92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03" name="Rectangle 93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396" name="Group 94"/>
              <p:cNvGrpSpPr>
                <a:grpSpLocks/>
              </p:cNvGrpSpPr>
              <p:nvPr/>
            </p:nvGrpSpPr>
            <p:grpSpPr bwMode="auto">
              <a:xfrm>
                <a:off x="2208" y="3408"/>
                <a:ext cx="144" cy="144"/>
                <a:chOff x="1920" y="2592"/>
                <a:chExt cx="144" cy="144"/>
              </a:xfrm>
            </p:grpSpPr>
            <p:sp>
              <p:nvSpPr>
                <p:cNvPr id="15400" name="Oval 95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401" name="Rectangle 96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  <p:grpSp>
            <p:nvGrpSpPr>
              <p:cNvPr id="15397" name="Group 97"/>
              <p:cNvGrpSpPr>
                <a:grpSpLocks/>
              </p:cNvGrpSpPr>
              <p:nvPr/>
            </p:nvGrpSpPr>
            <p:grpSpPr bwMode="auto">
              <a:xfrm>
                <a:off x="2352" y="3408"/>
                <a:ext cx="144" cy="144"/>
                <a:chOff x="1920" y="2592"/>
                <a:chExt cx="144" cy="144"/>
              </a:xfrm>
            </p:grpSpPr>
            <p:sp>
              <p:nvSpPr>
                <p:cNvPr id="15398" name="Oval 98"/>
                <p:cNvSpPr>
                  <a:spLocks noChangeArrowheads="1"/>
                </p:cNvSpPr>
                <p:nvPr/>
              </p:nvSpPr>
              <p:spPr bwMode="auto">
                <a:xfrm>
                  <a:off x="196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sp>
              <p:nvSpPr>
                <p:cNvPr id="15399" name="Rectangle 99"/>
                <p:cNvSpPr>
                  <a:spLocks noChangeArrowheads="1"/>
                </p:cNvSpPr>
                <p:nvPr/>
              </p:nvSpPr>
              <p:spPr bwMode="auto">
                <a:xfrm>
                  <a:off x="1920" y="2592"/>
                  <a:ext cx="144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</p:grpSp>
        </p:grpSp>
        <p:grpSp>
          <p:nvGrpSpPr>
            <p:cNvPr id="15375" name="Group 100"/>
            <p:cNvGrpSpPr>
              <a:grpSpLocks/>
            </p:cNvGrpSpPr>
            <p:nvPr/>
          </p:nvGrpSpPr>
          <p:grpSpPr bwMode="auto">
            <a:xfrm>
              <a:off x="2352" y="3600"/>
              <a:ext cx="144" cy="144"/>
              <a:chOff x="1920" y="2592"/>
              <a:chExt cx="144" cy="144"/>
            </a:xfrm>
          </p:grpSpPr>
          <p:sp>
            <p:nvSpPr>
              <p:cNvPr id="15390" name="Oval 101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91" name="Rectangle 102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5376" name="Group 103"/>
            <p:cNvGrpSpPr>
              <a:grpSpLocks/>
            </p:cNvGrpSpPr>
            <p:nvPr/>
          </p:nvGrpSpPr>
          <p:grpSpPr bwMode="auto">
            <a:xfrm>
              <a:off x="2496" y="3600"/>
              <a:ext cx="144" cy="144"/>
              <a:chOff x="1920" y="2592"/>
              <a:chExt cx="144" cy="144"/>
            </a:xfrm>
          </p:grpSpPr>
          <p:sp>
            <p:nvSpPr>
              <p:cNvPr id="15388" name="Oval 104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89" name="Rectangle 105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5377" name="Group 106"/>
            <p:cNvGrpSpPr>
              <a:grpSpLocks/>
            </p:cNvGrpSpPr>
            <p:nvPr/>
          </p:nvGrpSpPr>
          <p:grpSpPr bwMode="auto">
            <a:xfrm>
              <a:off x="2640" y="3600"/>
              <a:ext cx="144" cy="144"/>
              <a:chOff x="1920" y="2592"/>
              <a:chExt cx="144" cy="144"/>
            </a:xfrm>
          </p:grpSpPr>
          <p:sp>
            <p:nvSpPr>
              <p:cNvPr id="15386" name="Oval 107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87" name="Rectangle 108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5378" name="Group 109"/>
            <p:cNvGrpSpPr>
              <a:grpSpLocks/>
            </p:cNvGrpSpPr>
            <p:nvPr/>
          </p:nvGrpSpPr>
          <p:grpSpPr bwMode="auto">
            <a:xfrm>
              <a:off x="2784" y="3600"/>
              <a:ext cx="144" cy="144"/>
              <a:chOff x="1920" y="2592"/>
              <a:chExt cx="144" cy="144"/>
            </a:xfrm>
          </p:grpSpPr>
          <p:sp>
            <p:nvSpPr>
              <p:cNvPr id="15384" name="Oval 110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85" name="Rectangle 111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grpSp>
          <p:nvGrpSpPr>
            <p:cNvPr id="15379" name="Group 112"/>
            <p:cNvGrpSpPr>
              <a:grpSpLocks/>
            </p:cNvGrpSpPr>
            <p:nvPr/>
          </p:nvGrpSpPr>
          <p:grpSpPr bwMode="auto">
            <a:xfrm>
              <a:off x="2208" y="3600"/>
              <a:ext cx="144" cy="144"/>
              <a:chOff x="1920" y="2592"/>
              <a:chExt cx="144" cy="144"/>
            </a:xfrm>
          </p:grpSpPr>
          <p:sp>
            <p:nvSpPr>
              <p:cNvPr id="15382" name="Oval 113"/>
              <p:cNvSpPr>
                <a:spLocks noChangeArrowheads="1"/>
              </p:cNvSpPr>
              <p:nvPr/>
            </p:nvSpPr>
            <p:spPr bwMode="auto">
              <a:xfrm>
                <a:off x="1968" y="26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5383" name="Rectangle 114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15380" name="Text Box 115"/>
            <p:cNvSpPr txBox="1">
              <a:spLocks noChangeArrowheads="1"/>
            </p:cNvSpPr>
            <p:nvPr/>
          </p:nvSpPr>
          <p:spPr bwMode="auto">
            <a:xfrm>
              <a:off x="1862" y="354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15381" name="Line 116"/>
            <p:cNvSpPr>
              <a:spLocks noChangeShapeType="1"/>
            </p:cNvSpPr>
            <p:nvPr/>
          </p:nvSpPr>
          <p:spPr bwMode="auto">
            <a:xfrm>
              <a:off x="1728" y="374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5365" name="AutoShape 117"/>
          <p:cNvSpPr>
            <a:spLocks noChangeArrowheads="1"/>
          </p:cNvSpPr>
          <p:nvPr/>
        </p:nvSpPr>
        <p:spPr bwMode="auto">
          <a:xfrm>
            <a:off x="3505200" y="4648200"/>
            <a:ext cx="990600" cy="3048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5366" name="Text Box 118"/>
          <p:cNvSpPr txBox="1">
            <a:spLocks noChangeArrowheads="1"/>
          </p:cNvSpPr>
          <p:nvPr/>
        </p:nvSpPr>
        <p:spPr bwMode="auto">
          <a:xfrm>
            <a:off x="1905000" y="4267200"/>
            <a:ext cx="1684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Sign extension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Modified Baugh-Wooley encoding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preview on the final answer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Modified Baugh-Wooley encoding</a:t>
            </a:r>
          </a:p>
        </p:txBody>
      </p:sp>
      <p:grpSp>
        <p:nvGrpSpPr>
          <p:cNvPr id="17411" name="Group 930"/>
          <p:cNvGrpSpPr>
            <a:grpSpLocks/>
          </p:cNvGrpSpPr>
          <p:nvPr/>
        </p:nvGrpSpPr>
        <p:grpSpPr bwMode="auto">
          <a:xfrm>
            <a:off x="4800600" y="228600"/>
            <a:ext cx="4095750" cy="6096000"/>
            <a:chOff x="3024" y="144"/>
            <a:chExt cx="2580" cy="3840"/>
          </a:xfrm>
        </p:grpSpPr>
        <p:graphicFrame>
          <p:nvGraphicFramePr>
            <p:cNvPr id="17415" name="Object 931"/>
            <p:cNvGraphicFramePr>
              <a:graphicFrameLocks noChangeAspect="1"/>
            </p:cNvGraphicFramePr>
            <p:nvPr/>
          </p:nvGraphicFramePr>
          <p:xfrm>
            <a:off x="3024" y="144"/>
            <a:ext cx="2580" cy="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r:id="rId3" imgW="4438650" imgH="6610350" progId="MSDraw.Drawing.8.2">
                    <p:embed/>
                  </p:oleObj>
                </mc:Choice>
                <mc:Fallback>
                  <p:oleObj r:id="rId3" imgW="4438650" imgH="6610350" progId="MSDraw.Drawing.8.2">
                    <p:embed/>
                    <p:pic>
                      <p:nvPicPr>
                        <p:cNvPr id="0" name="Object 9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44"/>
                          <a:ext cx="2580" cy="3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Line 932"/>
            <p:cNvSpPr>
              <a:spLocks noChangeShapeType="1"/>
            </p:cNvSpPr>
            <p:nvPr/>
          </p:nvSpPr>
          <p:spPr bwMode="auto">
            <a:xfrm>
              <a:off x="3456" y="2602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417" name="Line 933"/>
            <p:cNvSpPr>
              <a:spLocks noChangeShapeType="1"/>
            </p:cNvSpPr>
            <p:nvPr/>
          </p:nvSpPr>
          <p:spPr bwMode="auto">
            <a:xfrm>
              <a:off x="3456" y="268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7412" name="AutoShape 934"/>
          <p:cNvSpPr>
            <a:spLocks noChangeArrowheads="1"/>
          </p:cNvSpPr>
          <p:nvPr/>
        </p:nvSpPr>
        <p:spPr bwMode="auto">
          <a:xfrm>
            <a:off x="4572000" y="4648200"/>
            <a:ext cx="4419600" cy="1752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7413" name="Text Box 935"/>
          <p:cNvSpPr txBox="1">
            <a:spLocks noChangeArrowheads="1"/>
          </p:cNvSpPr>
          <p:nvPr/>
        </p:nvSpPr>
        <p:spPr bwMode="auto">
          <a:xfrm>
            <a:off x="2743200" y="4495800"/>
            <a:ext cx="17319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The final result</a:t>
            </a:r>
          </a:p>
        </p:txBody>
      </p:sp>
      <p:sp>
        <p:nvSpPr>
          <p:cNvPr id="17414" name="Text Box 936"/>
          <p:cNvSpPr txBox="1">
            <a:spLocks noChangeArrowheads="1"/>
          </p:cNvSpPr>
          <p:nvPr/>
        </p:nvSpPr>
        <p:spPr bwMode="auto">
          <a:xfrm>
            <a:off x="2819400" y="6096000"/>
            <a:ext cx="1411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 b="1"/>
              <a:t>Figure 11.8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Modified Baugh-Wooley encoding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4800600" y="228600"/>
            <a:ext cx="4095750" cy="6096000"/>
            <a:chOff x="3024" y="144"/>
            <a:chExt cx="2580" cy="3840"/>
          </a:xfrm>
        </p:grpSpPr>
        <p:graphicFrame>
          <p:nvGraphicFramePr>
            <p:cNvPr id="18438" name="Object 4"/>
            <p:cNvGraphicFramePr>
              <a:graphicFrameLocks noChangeAspect="1"/>
            </p:cNvGraphicFramePr>
            <p:nvPr/>
          </p:nvGraphicFramePr>
          <p:xfrm>
            <a:off x="3024" y="144"/>
            <a:ext cx="2580" cy="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1" r:id="rId3" imgW="4438650" imgH="6610350" progId="MSDraw.Drawing.8.2">
                    <p:embed/>
                  </p:oleObj>
                </mc:Choice>
                <mc:Fallback>
                  <p:oleObj r:id="rId3" imgW="4438650" imgH="6610350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44"/>
                          <a:ext cx="2580" cy="3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9" name="Line 5"/>
            <p:cNvSpPr>
              <a:spLocks noChangeShapeType="1"/>
            </p:cNvSpPr>
            <p:nvPr/>
          </p:nvSpPr>
          <p:spPr bwMode="auto">
            <a:xfrm>
              <a:off x="3456" y="2602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440" name="Line 6"/>
            <p:cNvSpPr>
              <a:spLocks noChangeShapeType="1"/>
            </p:cNvSpPr>
            <p:nvPr/>
          </p:nvSpPr>
          <p:spPr bwMode="auto">
            <a:xfrm>
              <a:off x="3456" y="268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6" name="AutoShape 7"/>
          <p:cNvSpPr>
            <a:spLocks noChangeArrowheads="1"/>
          </p:cNvSpPr>
          <p:nvPr/>
        </p:nvSpPr>
        <p:spPr bwMode="auto">
          <a:xfrm>
            <a:off x="6858000" y="5105400"/>
            <a:ext cx="381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437" name="AutoShape 9"/>
          <p:cNvSpPr>
            <a:spLocks noChangeArrowheads="1"/>
          </p:cNvSpPr>
          <p:nvPr/>
        </p:nvSpPr>
        <p:spPr bwMode="auto">
          <a:xfrm>
            <a:off x="5105400" y="4114800"/>
            <a:ext cx="1752600" cy="609600"/>
          </a:xfrm>
          <a:prstGeom prst="wedgeRoundRectCallout">
            <a:avLst>
              <a:gd name="adj1" fmla="val 51356"/>
              <a:gd name="adj2" fmla="val 1057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Modified Baugh-Wooley encoding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4800600" y="228600"/>
            <a:ext cx="4095750" cy="6096000"/>
            <a:chOff x="3024" y="144"/>
            <a:chExt cx="2580" cy="3840"/>
          </a:xfrm>
        </p:grpSpPr>
        <p:graphicFrame>
          <p:nvGraphicFramePr>
            <p:cNvPr id="19462" name="Object 4"/>
            <p:cNvGraphicFramePr>
              <a:graphicFrameLocks noChangeAspect="1"/>
            </p:cNvGraphicFramePr>
            <p:nvPr/>
          </p:nvGraphicFramePr>
          <p:xfrm>
            <a:off x="3024" y="144"/>
            <a:ext cx="2580" cy="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5" r:id="rId3" imgW="4438650" imgH="6610350" progId="MSDraw.Drawing.8.2">
                    <p:embed/>
                  </p:oleObj>
                </mc:Choice>
                <mc:Fallback>
                  <p:oleObj r:id="rId3" imgW="4438650" imgH="6610350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44"/>
                          <a:ext cx="2580" cy="3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Line 5"/>
            <p:cNvSpPr>
              <a:spLocks noChangeShapeType="1"/>
            </p:cNvSpPr>
            <p:nvPr/>
          </p:nvSpPr>
          <p:spPr bwMode="auto">
            <a:xfrm>
              <a:off x="3456" y="2602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464" name="Line 6"/>
            <p:cNvSpPr>
              <a:spLocks noChangeShapeType="1"/>
            </p:cNvSpPr>
            <p:nvPr/>
          </p:nvSpPr>
          <p:spPr bwMode="auto">
            <a:xfrm>
              <a:off x="3456" y="268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9460" name="AutoShape 7"/>
          <p:cNvSpPr>
            <a:spLocks noChangeArrowheads="1"/>
          </p:cNvSpPr>
          <p:nvPr/>
        </p:nvSpPr>
        <p:spPr bwMode="auto">
          <a:xfrm>
            <a:off x="5715000" y="5638800"/>
            <a:ext cx="15240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9461" name="AutoShape 8"/>
          <p:cNvSpPr>
            <a:spLocks noChangeArrowheads="1"/>
          </p:cNvSpPr>
          <p:nvPr/>
        </p:nvSpPr>
        <p:spPr bwMode="auto">
          <a:xfrm>
            <a:off x="4495800" y="4648200"/>
            <a:ext cx="1752600" cy="609600"/>
          </a:xfrm>
          <a:prstGeom prst="wedgeRoundRectCallout">
            <a:avLst>
              <a:gd name="adj1" fmla="val 51356"/>
              <a:gd name="adj2" fmla="val 1057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complement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Modified Baugh-Wooley encoding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4800600" y="228600"/>
            <a:ext cx="4095750" cy="6096000"/>
            <a:chOff x="3024" y="144"/>
            <a:chExt cx="2580" cy="3840"/>
          </a:xfrm>
        </p:grpSpPr>
        <p:graphicFrame>
          <p:nvGraphicFramePr>
            <p:cNvPr id="20486" name="Object 4"/>
            <p:cNvGraphicFramePr>
              <a:graphicFrameLocks noChangeAspect="1"/>
            </p:cNvGraphicFramePr>
            <p:nvPr/>
          </p:nvGraphicFramePr>
          <p:xfrm>
            <a:off x="3024" y="144"/>
            <a:ext cx="2580" cy="3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r:id="rId3" imgW="4438650" imgH="6610350" progId="MSDraw.Drawing.8.2">
                    <p:embed/>
                  </p:oleObj>
                </mc:Choice>
                <mc:Fallback>
                  <p:oleObj r:id="rId3" imgW="4438650" imgH="6610350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44"/>
                          <a:ext cx="2580" cy="3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7" name="Line 5"/>
            <p:cNvSpPr>
              <a:spLocks noChangeShapeType="1"/>
            </p:cNvSpPr>
            <p:nvPr/>
          </p:nvSpPr>
          <p:spPr bwMode="auto">
            <a:xfrm>
              <a:off x="3456" y="2602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488" name="Line 6"/>
            <p:cNvSpPr>
              <a:spLocks noChangeShapeType="1"/>
            </p:cNvSpPr>
            <p:nvPr/>
          </p:nvSpPr>
          <p:spPr bwMode="auto">
            <a:xfrm>
              <a:off x="3456" y="2688"/>
              <a:ext cx="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484" name="AutoShape 7"/>
          <p:cNvSpPr>
            <a:spLocks noChangeArrowheads="1"/>
          </p:cNvSpPr>
          <p:nvPr/>
        </p:nvSpPr>
        <p:spPr bwMode="auto">
          <a:xfrm>
            <a:off x="5105400" y="5791200"/>
            <a:ext cx="1676400" cy="228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485" name="AutoShape 8"/>
          <p:cNvSpPr>
            <a:spLocks noChangeArrowheads="1"/>
          </p:cNvSpPr>
          <p:nvPr/>
        </p:nvSpPr>
        <p:spPr bwMode="auto">
          <a:xfrm>
            <a:off x="3505200" y="4800600"/>
            <a:ext cx="1752600" cy="609600"/>
          </a:xfrm>
          <a:prstGeom prst="wedgeRoundRectCallout">
            <a:avLst>
              <a:gd name="adj1" fmla="val 51356"/>
              <a:gd name="adj2" fmla="val 105731"/>
              <a:gd name="adj3" fmla="val 16667"/>
            </a:avLst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chemeClr val="hlink"/>
                </a:solidFill>
              </a:rPr>
              <a:t>compensation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Exercise: Verify the encoding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Consider: 4x4 -&gt; 8 signed multiplier</a:t>
            </a:r>
          </a:p>
          <a:p>
            <a:pPr eaLnBrk="1" hangingPunct="1"/>
            <a:r>
              <a:rPr lang="en-US" altLang="zh-TW" smtClean="0"/>
              <a:t>verify with these cases:</a:t>
            </a:r>
          </a:p>
          <a:p>
            <a:pPr lvl="1" eaLnBrk="1" hangingPunct="1"/>
            <a:r>
              <a:rPr lang="en-US" altLang="zh-TW" smtClean="0"/>
              <a:t>5*6</a:t>
            </a:r>
          </a:p>
          <a:p>
            <a:pPr lvl="1" eaLnBrk="1" hangingPunct="1"/>
            <a:r>
              <a:rPr lang="en-US" altLang="zh-TW" smtClean="0"/>
              <a:t>(-5)*6</a:t>
            </a:r>
          </a:p>
          <a:p>
            <a:pPr lvl="1" eaLnBrk="1" hangingPunct="1"/>
            <a:r>
              <a:rPr lang="en-US" altLang="zh-TW" smtClean="0"/>
              <a:t>5*(-6)</a:t>
            </a:r>
          </a:p>
          <a:p>
            <a:pPr lvl="1" eaLnBrk="1" hangingPunct="1"/>
            <a:r>
              <a:rPr lang="en-US" altLang="zh-TW" smtClean="0"/>
              <a:t>(-5)*(-6)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Recap: basic concepts of multiplication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Derivation of the Baugh-Wooley encoding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Key Idea of the derivation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representing partial products in radix-2 number system with range </a:t>
            </a:r>
            <a:r>
              <a:rPr lang="en-US" altLang="zh-TW" smtClean="0">
                <a:solidFill>
                  <a:schemeClr val="hlink"/>
                </a:solidFill>
              </a:rPr>
              <a:t>[-1,1]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Radix-2 number system with range [-1,1]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ea typeface="新細明體" panose="02020500000000000000" pitchFamily="18" charset="-120"/>
              </a:rPr>
              <a:t>Recap:</a:t>
            </a:r>
            <a:br>
              <a:rPr lang="en-US" altLang="zh-TW" sz="3600" smtClean="0">
                <a:ea typeface="新細明體" panose="02020500000000000000" pitchFamily="18" charset="-120"/>
              </a:rPr>
            </a:br>
            <a:r>
              <a:rPr lang="en-US" altLang="zh-TW" sz="3600" smtClean="0">
                <a:ea typeface="新細明體" panose="02020500000000000000" pitchFamily="18" charset="-120"/>
              </a:rPr>
              <a:t>General formula: radix-r number system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9812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the number represented by a vector: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方程式" r:id="rId3" imgW="2260600" imgH="431800" progId="Equation.3">
                  <p:embed/>
                </p:oleObj>
              </mc:Choice>
              <mc:Fallback>
                <p:oleObj name="方程式" r:id="rId3" imgW="2260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方程式" r:id="rId5" imgW="1066800" imgH="228600" progId="Equation.3">
                  <p:embed/>
                </p:oleObj>
              </mc:Choice>
              <mc:Fallback>
                <p:oleObj name="方程式" r:id="rId5" imgW="106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905000" y="2590800"/>
          <a:ext cx="54562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方程式" r:id="rId7" imgW="2260600" imgH="431800" progId="Equation.3">
                  <p:embed/>
                </p:oleObj>
              </mc:Choice>
              <mc:Fallback>
                <p:oleObj name="方程式" r:id="rId7" imgW="2260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54562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200400" y="3810000"/>
          <a:ext cx="2514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方程式" r:id="rId8" imgW="1066800" imgH="228600" progId="Equation.3">
                  <p:embed/>
                </p:oleObj>
              </mc:Choice>
              <mc:Fallback>
                <p:oleObj name="方程式" r:id="rId8" imgW="1066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0"/>
                        <a:ext cx="25146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Radix-2 with range [-1,1]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/>
            <a:r>
              <a:rPr lang="en-US" altLang="zh-TW" smtClean="0"/>
              <a:t>Example:</a:t>
            </a:r>
          </a:p>
          <a:p>
            <a:pPr lvl="1" eaLnBrk="1" hangingPunct="1"/>
            <a:r>
              <a:rPr lang="en-US" altLang="zh-TW" smtClean="0"/>
              <a:t>(-1, 1, 0, 1, 1, 0) representing</a:t>
            </a:r>
          </a:p>
          <a:p>
            <a:pPr lvl="1" eaLnBrk="1" hangingPunct="1"/>
            <a:endParaRPr lang="en-US" altLang="zh-TW" smtClean="0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044700" y="3429000"/>
          <a:ext cx="66563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方程式" r:id="rId3" imgW="3136900" imgH="228600" progId="Equation.3">
                  <p:embed/>
                </p:oleObj>
              </mc:Choice>
              <mc:Fallback>
                <p:oleObj name="方程式" r:id="rId3" imgW="3136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3429000"/>
                        <a:ext cx="66563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 with the vector representation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/>
              <a:t>just the vector addition</a:t>
            </a:r>
          </a:p>
        </p:txBody>
      </p:sp>
      <p:grpSp>
        <p:nvGrpSpPr>
          <p:cNvPr id="27652" name="Group 17"/>
          <p:cNvGrpSpPr>
            <a:grpSpLocks/>
          </p:cNvGrpSpPr>
          <p:nvPr/>
        </p:nvGrpSpPr>
        <p:grpSpPr bwMode="auto">
          <a:xfrm>
            <a:off x="1676400" y="3276600"/>
            <a:ext cx="990600" cy="852488"/>
            <a:chOff x="816" y="2103"/>
            <a:chExt cx="624" cy="537"/>
          </a:xfrm>
        </p:grpSpPr>
        <p:sp>
          <p:nvSpPr>
            <p:cNvPr id="27664" name="Text Box 4"/>
            <p:cNvSpPr txBox="1">
              <a:spLocks noChangeArrowheads="1"/>
            </p:cNvSpPr>
            <p:nvPr/>
          </p:nvSpPr>
          <p:spPr bwMode="auto">
            <a:xfrm>
              <a:off x="1094" y="2103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-5</a:t>
              </a:r>
            </a:p>
          </p:txBody>
        </p:sp>
        <p:sp>
          <p:nvSpPr>
            <p:cNvPr id="27665" name="Text Box 5"/>
            <p:cNvSpPr txBox="1">
              <a:spLocks noChangeArrowheads="1"/>
            </p:cNvSpPr>
            <p:nvPr/>
          </p:nvSpPr>
          <p:spPr bwMode="auto">
            <a:xfrm>
              <a:off x="1152" y="24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3</a:t>
              </a:r>
            </a:p>
          </p:txBody>
        </p:sp>
        <p:sp>
          <p:nvSpPr>
            <p:cNvPr id="27666" name="Text Box 6"/>
            <p:cNvSpPr txBox="1">
              <a:spLocks noChangeArrowheads="1"/>
            </p:cNvSpPr>
            <p:nvPr/>
          </p:nvSpPr>
          <p:spPr bwMode="auto">
            <a:xfrm>
              <a:off x="816" y="235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7667" name="Line 7"/>
            <p:cNvSpPr>
              <a:spLocks noChangeShapeType="1"/>
            </p:cNvSpPr>
            <p:nvPr/>
          </p:nvSpPr>
          <p:spPr bwMode="auto">
            <a:xfrm>
              <a:off x="8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2242" name="Group 18"/>
          <p:cNvGrpSpPr>
            <a:grpSpLocks/>
          </p:cNvGrpSpPr>
          <p:nvPr/>
        </p:nvGrpSpPr>
        <p:grpSpPr bwMode="auto">
          <a:xfrm>
            <a:off x="3352800" y="3276600"/>
            <a:ext cx="1600200" cy="838200"/>
            <a:chOff x="1776" y="2064"/>
            <a:chExt cx="1008" cy="528"/>
          </a:xfrm>
        </p:grpSpPr>
        <p:sp>
          <p:nvSpPr>
            <p:cNvPr id="27660" name="Text Box 8"/>
            <p:cNvSpPr txBox="1">
              <a:spLocks noChangeArrowheads="1"/>
            </p:cNvSpPr>
            <p:nvPr/>
          </p:nvSpPr>
          <p:spPr bwMode="auto">
            <a:xfrm>
              <a:off x="2016" y="206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(-1, 0, 1, 1)</a:t>
              </a:r>
            </a:p>
          </p:txBody>
        </p:sp>
        <p:sp>
          <p:nvSpPr>
            <p:cNvPr id="27661" name="Text Box 9"/>
            <p:cNvSpPr txBox="1">
              <a:spLocks noChangeArrowheads="1"/>
            </p:cNvSpPr>
            <p:nvPr/>
          </p:nvSpPr>
          <p:spPr bwMode="auto">
            <a:xfrm>
              <a:off x="2064" y="235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(0, 0, 1, 1)</a:t>
              </a:r>
            </a:p>
          </p:txBody>
        </p:sp>
        <p:sp>
          <p:nvSpPr>
            <p:cNvPr id="27662" name="Text Box 10"/>
            <p:cNvSpPr txBox="1">
              <a:spLocks noChangeArrowheads="1"/>
            </p:cNvSpPr>
            <p:nvPr/>
          </p:nvSpPr>
          <p:spPr bwMode="auto">
            <a:xfrm>
              <a:off x="1776" y="235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>
              <a:off x="1824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3733800" y="42672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(-1, 0, 2, 2)</a:t>
            </a:r>
          </a:p>
        </p:txBody>
      </p:sp>
      <p:sp>
        <p:nvSpPr>
          <p:cNvPr id="52237" name="AutoShape 13"/>
          <p:cNvSpPr>
            <a:spLocks noChangeArrowheads="1"/>
          </p:cNvSpPr>
          <p:nvPr/>
        </p:nvSpPr>
        <p:spPr bwMode="auto">
          <a:xfrm>
            <a:off x="4114800" y="47244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3733800" y="51054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(-1, 0, 3, 0)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3733800" y="59436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(-1, 1, 1, 0)</a:t>
            </a:r>
          </a:p>
        </p:txBody>
      </p:sp>
      <p:sp>
        <p:nvSpPr>
          <p:cNvPr id="52240" name="AutoShape 16"/>
          <p:cNvSpPr>
            <a:spLocks noChangeArrowheads="1"/>
          </p:cNvSpPr>
          <p:nvPr/>
        </p:nvSpPr>
        <p:spPr bwMode="auto">
          <a:xfrm>
            <a:off x="4114800" y="5562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43" name="AutoShape 19"/>
          <p:cNvSpPr>
            <a:spLocks noChangeArrowheads="1"/>
          </p:cNvSpPr>
          <p:nvPr/>
        </p:nvSpPr>
        <p:spPr bwMode="auto">
          <a:xfrm>
            <a:off x="2895600" y="35814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6" grpId="0"/>
      <p:bldP spid="52237" grpId="0" animBg="1"/>
      <p:bldP spid="52238" grpId="0"/>
      <p:bldP spid="52239" grpId="0"/>
      <p:bldP spid="52240" grpId="0" animBg="1"/>
      <p:bldP spid="522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 with the vector representation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/>
            <a:r>
              <a:rPr lang="en-US" altLang="zh-TW" smtClean="0"/>
              <a:t>just the vector addition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1600200" y="2743200"/>
            <a:ext cx="990600" cy="852488"/>
            <a:chOff x="816" y="2103"/>
            <a:chExt cx="624" cy="537"/>
          </a:xfrm>
        </p:grpSpPr>
        <p:sp>
          <p:nvSpPr>
            <p:cNvPr id="28690" name="Text Box 5"/>
            <p:cNvSpPr txBox="1">
              <a:spLocks noChangeArrowheads="1"/>
            </p:cNvSpPr>
            <p:nvPr/>
          </p:nvSpPr>
          <p:spPr bwMode="auto">
            <a:xfrm>
              <a:off x="1094" y="2103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-5</a:t>
              </a:r>
            </a:p>
          </p:txBody>
        </p:sp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1152" y="2400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7</a:t>
              </a:r>
            </a:p>
          </p:txBody>
        </p:sp>
        <p:sp>
          <p:nvSpPr>
            <p:cNvPr id="28692" name="Text Box 7"/>
            <p:cNvSpPr txBox="1">
              <a:spLocks noChangeArrowheads="1"/>
            </p:cNvSpPr>
            <p:nvPr/>
          </p:nvSpPr>
          <p:spPr bwMode="auto">
            <a:xfrm>
              <a:off x="816" y="235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8693" name="Line 8"/>
            <p:cNvSpPr>
              <a:spLocks noChangeShapeType="1"/>
            </p:cNvSpPr>
            <p:nvPr/>
          </p:nvSpPr>
          <p:spPr bwMode="auto">
            <a:xfrm>
              <a:off x="864" y="26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3257" name="Group 9"/>
          <p:cNvGrpSpPr>
            <a:grpSpLocks/>
          </p:cNvGrpSpPr>
          <p:nvPr/>
        </p:nvGrpSpPr>
        <p:grpSpPr bwMode="auto">
          <a:xfrm>
            <a:off x="3276600" y="2743200"/>
            <a:ext cx="1600200" cy="838200"/>
            <a:chOff x="1776" y="2064"/>
            <a:chExt cx="1008" cy="528"/>
          </a:xfrm>
        </p:grpSpPr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2016" y="206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(-1, 0, 1, 1)</a:t>
              </a:r>
            </a:p>
          </p:txBody>
        </p:sp>
        <p:sp>
          <p:nvSpPr>
            <p:cNvPr id="28687" name="Text Box 11"/>
            <p:cNvSpPr txBox="1">
              <a:spLocks noChangeArrowheads="1"/>
            </p:cNvSpPr>
            <p:nvPr/>
          </p:nvSpPr>
          <p:spPr bwMode="auto">
            <a:xfrm>
              <a:off x="2064" y="2352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(0, 1, 1, 1)</a:t>
              </a:r>
            </a:p>
          </p:txBody>
        </p:sp>
        <p:sp>
          <p:nvSpPr>
            <p:cNvPr id="28688" name="Text Box 12"/>
            <p:cNvSpPr txBox="1">
              <a:spLocks noChangeArrowheads="1"/>
            </p:cNvSpPr>
            <p:nvPr/>
          </p:nvSpPr>
          <p:spPr bwMode="auto">
            <a:xfrm>
              <a:off x="1776" y="2352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28689" name="Line 13"/>
            <p:cNvSpPr>
              <a:spLocks noChangeShapeType="1"/>
            </p:cNvSpPr>
            <p:nvPr/>
          </p:nvSpPr>
          <p:spPr bwMode="auto">
            <a:xfrm>
              <a:off x="1824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3657600" y="37338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(-1, 1, 2, 2)</a:t>
            </a:r>
          </a:p>
        </p:txBody>
      </p:sp>
      <p:sp>
        <p:nvSpPr>
          <p:cNvPr id="53263" name="AutoShape 15"/>
          <p:cNvSpPr>
            <a:spLocks noChangeArrowheads="1"/>
          </p:cNvSpPr>
          <p:nvPr/>
        </p:nvSpPr>
        <p:spPr bwMode="auto">
          <a:xfrm>
            <a:off x="4038600" y="41910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3657600" y="45720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(-1, 1, 3, 0)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657600" y="5410200"/>
            <a:ext cx="1100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(-1, 2, 1, 0)</a:t>
            </a:r>
          </a:p>
        </p:txBody>
      </p:sp>
      <p:sp>
        <p:nvSpPr>
          <p:cNvPr id="53266" name="AutoShape 18"/>
          <p:cNvSpPr>
            <a:spLocks noChangeArrowheads="1"/>
          </p:cNvSpPr>
          <p:nvPr/>
        </p:nvSpPr>
        <p:spPr bwMode="auto">
          <a:xfrm>
            <a:off x="4038600" y="5029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67" name="AutoShape 19"/>
          <p:cNvSpPr>
            <a:spLocks noChangeArrowheads="1"/>
          </p:cNvSpPr>
          <p:nvPr/>
        </p:nvSpPr>
        <p:spPr bwMode="auto">
          <a:xfrm>
            <a:off x="2819400" y="3048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68" name="AutoShape 20"/>
          <p:cNvSpPr>
            <a:spLocks noChangeArrowheads="1"/>
          </p:cNvSpPr>
          <p:nvPr/>
        </p:nvSpPr>
        <p:spPr bwMode="auto">
          <a:xfrm>
            <a:off x="4038600" y="5791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3733800" y="624840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(0, 0, 1, 0)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/>
      <p:bldP spid="53263" grpId="0" animBg="1"/>
      <p:bldP spid="53264" grpId="0"/>
      <p:bldP spid="53265" grpId="0"/>
      <p:bldP spid="53266" grpId="0" animBg="1"/>
      <p:bldP spid="53267" grpId="0" animBg="1"/>
      <p:bldP spid="53268" grpId="0" animBg="1"/>
      <p:bldP spid="532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Derivation of the Baugh-Wooley encoding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can derive it with the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Partial products representation</a:t>
            </a:r>
          </a:p>
        </p:txBody>
      </p:sp>
      <p:grpSp>
        <p:nvGrpSpPr>
          <p:cNvPr id="30723" name="Group 8"/>
          <p:cNvGrpSpPr>
            <a:grpSpLocks/>
          </p:cNvGrpSpPr>
          <p:nvPr/>
        </p:nvGrpSpPr>
        <p:grpSpPr bwMode="auto">
          <a:xfrm>
            <a:off x="3733800" y="2667000"/>
            <a:ext cx="2743200" cy="381000"/>
            <a:chOff x="2352" y="1680"/>
            <a:chExt cx="1728" cy="240"/>
          </a:xfrm>
        </p:grpSpPr>
        <p:sp>
          <p:nvSpPr>
            <p:cNvPr id="30753" name="Rectangle 4"/>
            <p:cNvSpPr>
              <a:spLocks noChangeArrowheads="1"/>
            </p:cNvSpPr>
            <p:nvPr/>
          </p:nvSpPr>
          <p:spPr bwMode="auto">
            <a:xfrm>
              <a:off x="3648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30754" name="Rectangle 5"/>
            <p:cNvSpPr>
              <a:spLocks noChangeArrowheads="1"/>
            </p:cNvSpPr>
            <p:nvPr/>
          </p:nvSpPr>
          <p:spPr bwMode="auto">
            <a:xfrm>
              <a:off x="3216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30755" name="Rectangle 6"/>
            <p:cNvSpPr>
              <a:spLocks noChangeArrowheads="1"/>
            </p:cNvSpPr>
            <p:nvPr/>
          </p:nvSpPr>
          <p:spPr bwMode="auto">
            <a:xfrm>
              <a:off x="2784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30756" name="Rectangle 7"/>
            <p:cNvSpPr>
              <a:spLocks noChangeArrowheads="1"/>
            </p:cNvSpPr>
            <p:nvPr/>
          </p:nvSpPr>
          <p:spPr bwMode="auto">
            <a:xfrm>
              <a:off x="2352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3</a:t>
              </a:r>
            </a:p>
          </p:txBody>
        </p:sp>
      </p:grpSp>
      <p:grpSp>
        <p:nvGrpSpPr>
          <p:cNvPr id="30724" name="Group 9"/>
          <p:cNvGrpSpPr>
            <a:grpSpLocks/>
          </p:cNvGrpSpPr>
          <p:nvPr/>
        </p:nvGrpSpPr>
        <p:grpSpPr bwMode="auto">
          <a:xfrm>
            <a:off x="3733800" y="3124200"/>
            <a:ext cx="2743200" cy="381000"/>
            <a:chOff x="2352" y="1680"/>
            <a:chExt cx="1728" cy="240"/>
          </a:xfrm>
        </p:grpSpPr>
        <p:sp>
          <p:nvSpPr>
            <p:cNvPr id="30749" name="Rectangle 10"/>
            <p:cNvSpPr>
              <a:spLocks noChangeArrowheads="1"/>
            </p:cNvSpPr>
            <p:nvPr/>
          </p:nvSpPr>
          <p:spPr bwMode="auto">
            <a:xfrm>
              <a:off x="3648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x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30750" name="Rectangle 11"/>
            <p:cNvSpPr>
              <a:spLocks noChangeArrowheads="1"/>
            </p:cNvSpPr>
            <p:nvPr/>
          </p:nvSpPr>
          <p:spPr bwMode="auto">
            <a:xfrm>
              <a:off x="3216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x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30751" name="Rectangle 12"/>
            <p:cNvSpPr>
              <a:spLocks noChangeArrowheads="1"/>
            </p:cNvSpPr>
            <p:nvPr/>
          </p:nvSpPr>
          <p:spPr bwMode="auto">
            <a:xfrm>
              <a:off x="2784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x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30752" name="Rectangle 13"/>
            <p:cNvSpPr>
              <a:spLocks noChangeArrowheads="1"/>
            </p:cNvSpPr>
            <p:nvPr/>
          </p:nvSpPr>
          <p:spPr bwMode="auto">
            <a:xfrm>
              <a:off x="2352" y="16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-x</a:t>
              </a:r>
              <a:r>
                <a:rPr lang="en-US" altLang="zh-TW" baseline="-25000"/>
                <a:t>3</a:t>
              </a:r>
            </a:p>
          </p:txBody>
        </p:sp>
      </p:grpSp>
      <p:sp>
        <p:nvSpPr>
          <p:cNvPr id="30725" name="Text Box 14"/>
          <p:cNvSpPr txBox="1">
            <a:spLocks noChangeArrowheads="1"/>
          </p:cNvSpPr>
          <p:nvPr/>
        </p:nvSpPr>
        <p:spPr bwMode="auto">
          <a:xfrm>
            <a:off x="3352800" y="312420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*)</a:t>
            </a:r>
          </a:p>
        </p:txBody>
      </p:sp>
      <p:sp>
        <p:nvSpPr>
          <p:cNvPr id="30726" name="Line 15"/>
          <p:cNvSpPr>
            <a:spLocks noChangeShapeType="1"/>
          </p:cNvSpPr>
          <p:nvPr/>
        </p:nvSpPr>
        <p:spPr bwMode="auto">
          <a:xfrm>
            <a:off x="3048000" y="35814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30727" name="Group 20"/>
          <p:cNvGrpSpPr>
            <a:grpSpLocks/>
          </p:cNvGrpSpPr>
          <p:nvPr/>
        </p:nvGrpSpPr>
        <p:grpSpPr bwMode="auto">
          <a:xfrm>
            <a:off x="3657600" y="3657600"/>
            <a:ext cx="2743200" cy="381000"/>
            <a:chOff x="2304" y="2304"/>
            <a:chExt cx="1728" cy="240"/>
          </a:xfrm>
        </p:grpSpPr>
        <p:sp>
          <p:nvSpPr>
            <p:cNvPr id="30745" name="Rectangle 16"/>
            <p:cNvSpPr>
              <a:spLocks noChangeArrowheads="1"/>
            </p:cNvSpPr>
            <p:nvPr/>
          </p:nvSpPr>
          <p:spPr bwMode="auto">
            <a:xfrm>
              <a:off x="3600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0</a:t>
              </a:r>
              <a:r>
                <a:rPr lang="en-US" altLang="zh-TW" i="1"/>
                <a:t>x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30746" name="Rectangle 17"/>
            <p:cNvSpPr>
              <a:spLocks noChangeArrowheads="1"/>
            </p:cNvSpPr>
            <p:nvPr/>
          </p:nvSpPr>
          <p:spPr bwMode="auto">
            <a:xfrm>
              <a:off x="3168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1</a:t>
              </a:r>
              <a:r>
                <a:rPr lang="en-US" altLang="zh-TW" i="1"/>
                <a:t>x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30747" name="Rectangle 18"/>
            <p:cNvSpPr>
              <a:spLocks noChangeArrowheads="1"/>
            </p:cNvSpPr>
            <p:nvPr/>
          </p:nvSpPr>
          <p:spPr bwMode="auto">
            <a:xfrm>
              <a:off x="2736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2</a:t>
              </a:r>
              <a:r>
                <a:rPr lang="en-US" altLang="zh-TW" i="1"/>
                <a:t>x</a:t>
              </a:r>
              <a:r>
                <a:rPr lang="en-US" altLang="zh-TW" baseline="-25000"/>
                <a:t>0</a:t>
              </a:r>
            </a:p>
          </p:txBody>
        </p:sp>
        <p:sp>
          <p:nvSpPr>
            <p:cNvPr id="30748" name="Rectangle 19"/>
            <p:cNvSpPr>
              <a:spLocks noChangeArrowheads="1"/>
            </p:cNvSpPr>
            <p:nvPr/>
          </p:nvSpPr>
          <p:spPr bwMode="auto">
            <a:xfrm>
              <a:off x="2304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3</a:t>
              </a:r>
              <a:r>
                <a:rPr lang="en-US" altLang="zh-TW" i="1"/>
                <a:t>x</a:t>
              </a:r>
              <a:r>
                <a:rPr lang="en-US" altLang="zh-TW" baseline="-25000"/>
                <a:t>0</a:t>
              </a:r>
            </a:p>
          </p:txBody>
        </p:sp>
      </p:grpSp>
      <p:grpSp>
        <p:nvGrpSpPr>
          <p:cNvPr id="30728" name="Group 26"/>
          <p:cNvGrpSpPr>
            <a:grpSpLocks/>
          </p:cNvGrpSpPr>
          <p:nvPr/>
        </p:nvGrpSpPr>
        <p:grpSpPr bwMode="auto">
          <a:xfrm>
            <a:off x="2971800" y="4114800"/>
            <a:ext cx="2743200" cy="381000"/>
            <a:chOff x="2304" y="2304"/>
            <a:chExt cx="1728" cy="240"/>
          </a:xfrm>
        </p:grpSpPr>
        <p:sp>
          <p:nvSpPr>
            <p:cNvPr id="30741" name="Rectangle 27"/>
            <p:cNvSpPr>
              <a:spLocks noChangeArrowheads="1"/>
            </p:cNvSpPr>
            <p:nvPr/>
          </p:nvSpPr>
          <p:spPr bwMode="auto">
            <a:xfrm>
              <a:off x="3600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0</a:t>
              </a:r>
              <a:r>
                <a:rPr lang="en-US" altLang="zh-TW" i="1"/>
                <a:t>x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30742" name="Rectangle 28"/>
            <p:cNvSpPr>
              <a:spLocks noChangeArrowheads="1"/>
            </p:cNvSpPr>
            <p:nvPr/>
          </p:nvSpPr>
          <p:spPr bwMode="auto">
            <a:xfrm>
              <a:off x="3168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1</a:t>
              </a:r>
              <a:r>
                <a:rPr lang="en-US" altLang="zh-TW" i="1"/>
                <a:t>x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30743" name="Rectangle 29"/>
            <p:cNvSpPr>
              <a:spLocks noChangeArrowheads="1"/>
            </p:cNvSpPr>
            <p:nvPr/>
          </p:nvSpPr>
          <p:spPr bwMode="auto">
            <a:xfrm>
              <a:off x="2736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2</a:t>
              </a:r>
              <a:r>
                <a:rPr lang="en-US" altLang="zh-TW" i="1"/>
                <a:t>x</a:t>
              </a:r>
              <a:r>
                <a:rPr lang="en-US" altLang="zh-TW" baseline="-25000"/>
                <a:t>1</a:t>
              </a:r>
            </a:p>
          </p:txBody>
        </p:sp>
        <p:sp>
          <p:nvSpPr>
            <p:cNvPr id="30744" name="Rectangle 30"/>
            <p:cNvSpPr>
              <a:spLocks noChangeArrowheads="1"/>
            </p:cNvSpPr>
            <p:nvPr/>
          </p:nvSpPr>
          <p:spPr bwMode="auto">
            <a:xfrm>
              <a:off x="2304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3</a:t>
              </a:r>
              <a:r>
                <a:rPr lang="en-US" altLang="zh-TW" i="1"/>
                <a:t>x</a:t>
              </a:r>
              <a:r>
                <a:rPr lang="en-US" altLang="zh-TW" baseline="-25000"/>
                <a:t>1</a:t>
              </a:r>
            </a:p>
          </p:txBody>
        </p:sp>
      </p:grpSp>
      <p:grpSp>
        <p:nvGrpSpPr>
          <p:cNvPr id="30729" name="Group 31"/>
          <p:cNvGrpSpPr>
            <a:grpSpLocks/>
          </p:cNvGrpSpPr>
          <p:nvPr/>
        </p:nvGrpSpPr>
        <p:grpSpPr bwMode="auto">
          <a:xfrm>
            <a:off x="2286000" y="4572000"/>
            <a:ext cx="2743200" cy="381000"/>
            <a:chOff x="2304" y="2304"/>
            <a:chExt cx="1728" cy="240"/>
          </a:xfrm>
        </p:grpSpPr>
        <p:sp>
          <p:nvSpPr>
            <p:cNvPr id="30737" name="Rectangle 32"/>
            <p:cNvSpPr>
              <a:spLocks noChangeArrowheads="1"/>
            </p:cNvSpPr>
            <p:nvPr/>
          </p:nvSpPr>
          <p:spPr bwMode="auto">
            <a:xfrm>
              <a:off x="3600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0</a:t>
              </a:r>
              <a:r>
                <a:rPr lang="en-US" altLang="zh-TW" i="1"/>
                <a:t>x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30738" name="Rectangle 33"/>
            <p:cNvSpPr>
              <a:spLocks noChangeArrowheads="1"/>
            </p:cNvSpPr>
            <p:nvPr/>
          </p:nvSpPr>
          <p:spPr bwMode="auto">
            <a:xfrm>
              <a:off x="3168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1</a:t>
              </a:r>
              <a:r>
                <a:rPr lang="en-US" altLang="zh-TW" i="1"/>
                <a:t>x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30739" name="Rectangle 34"/>
            <p:cNvSpPr>
              <a:spLocks noChangeArrowheads="1"/>
            </p:cNvSpPr>
            <p:nvPr/>
          </p:nvSpPr>
          <p:spPr bwMode="auto">
            <a:xfrm>
              <a:off x="2736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2</a:t>
              </a:r>
              <a:r>
                <a:rPr lang="en-US" altLang="zh-TW" i="1"/>
                <a:t>x</a:t>
              </a:r>
              <a:r>
                <a:rPr lang="en-US" altLang="zh-TW" baseline="-25000"/>
                <a:t>2</a:t>
              </a:r>
            </a:p>
          </p:txBody>
        </p:sp>
        <p:sp>
          <p:nvSpPr>
            <p:cNvPr id="30740" name="Rectangle 35"/>
            <p:cNvSpPr>
              <a:spLocks noChangeArrowheads="1"/>
            </p:cNvSpPr>
            <p:nvPr/>
          </p:nvSpPr>
          <p:spPr bwMode="auto">
            <a:xfrm>
              <a:off x="2304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3</a:t>
              </a:r>
              <a:r>
                <a:rPr lang="en-US" altLang="zh-TW" i="1"/>
                <a:t>x</a:t>
              </a:r>
              <a:r>
                <a:rPr lang="en-US" altLang="zh-TW" baseline="-25000"/>
                <a:t>2</a:t>
              </a:r>
            </a:p>
          </p:txBody>
        </p:sp>
      </p:grpSp>
      <p:grpSp>
        <p:nvGrpSpPr>
          <p:cNvPr id="30730" name="Group 36"/>
          <p:cNvGrpSpPr>
            <a:grpSpLocks/>
          </p:cNvGrpSpPr>
          <p:nvPr/>
        </p:nvGrpSpPr>
        <p:grpSpPr bwMode="auto">
          <a:xfrm>
            <a:off x="1600200" y="5029200"/>
            <a:ext cx="2743200" cy="381000"/>
            <a:chOff x="2304" y="2304"/>
            <a:chExt cx="1728" cy="240"/>
          </a:xfrm>
        </p:grpSpPr>
        <p:sp>
          <p:nvSpPr>
            <p:cNvPr id="30733" name="Rectangle 37"/>
            <p:cNvSpPr>
              <a:spLocks noChangeArrowheads="1"/>
            </p:cNvSpPr>
            <p:nvPr/>
          </p:nvSpPr>
          <p:spPr bwMode="auto">
            <a:xfrm>
              <a:off x="3600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0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30734" name="Rectangle 38"/>
            <p:cNvSpPr>
              <a:spLocks noChangeArrowheads="1"/>
            </p:cNvSpPr>
            <p:nvPr/>
          </p:nvSpPr>
          <p:spPr bwMode="auto">
            <a:xfrm>
              <a:off x="3168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1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30735" name="Rectangle 39"/>
            <p:cNvSpPr>
              <a:spLocks noChangeArrowheads="1"/>
            </p:cNvSpPr>
            <p:nvPr/>
          </p:nvSpPr>
          <p:spPr bwMode="auto">
            <a:xfrm>
              <a:off x="2736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2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30736" name="Rectangle 40"/>
            <p:cNvSpPr>
              <a:spLocks noChangeArrowheads="1"/>
            </p:cNvSpPr>
            <p:nvPr/>
          </p:nvSpPr>
          <p:spPr bwMode="auto">
            <a:xfrm>
              <a:off x="2304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3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</p:grpSp>
      <p:sp>
        <p:nvSpPr>
          <p:cNvPr id="30731" name="Text Box 41"/>
          <p:cNvSpPr txBox="1">
            <a:spLocks noChangeArrowheads="1"/>
          </p:cNvSpPr>
          <p:nvPr/>
        </p:nvSpPr>
        <p:spPr bwMode="auto">
          <a:xfrm>
            <a:off x="1279525" y="5091113"/>
            <a:ext cx="366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+)</a:t>
            </a:r>
          </a:p>
        </p:txBody>
      </p:sp>
      <p:sp>
        <p:nvSpPr>
          <p:cNvPr id="30732" name="Line 42"/>
          <p:cNvSpPr>
            <a:spLocks noChangeShapeType="1"/>
          </p:cNvSpPr>
          <p:nvPr/>
        </p:nvSpPr>
        <p:spPr bwMode="auto">
          <a:xfrm>
            <a:off x="1143000" y="5562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Rewriting a partial product</a:t>
            </a:r>
          </a:p>
        </p:txBody>
      </p:sp>
      <p:sp>
        <p:nvSpPr>
          <p:cNvPr id="3174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1182688" y="5105400"/>
            <a:ext cx="7772400" cy="45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smtClean="0"/>
              <a:t>Note:</a:t>
            </a:r>
          </a:p>
        </p:txBody>
      </p:sp>
      <p:grpSp>
        <p:nvGrpSpPr>
          <p:cNvPr id="31748" name="Group 24"/>
          <p:cNvGrpSpPr>
            <a:grpSpLocks/>
          </p:cNvGrpSpPr>
          <p:nvPr/>
        </p:nvGrpSpPr>
        <p:grpSpPr bwMode="auto">
          <a:xfrm>
            <a:off x="2057400" y="2133600"/>
            <a:ext cx="4648200" cy="2438400"/>
            <a:chOff x="1056" y="1392"/>
            <a:chExt cx="2928" cy="1536"/>
          </a:xfrm>
        </p:grpSpPr>
        <p:grpSp>
          <p:nvGrpSpPr>
            <p:cNvPr id="31750" name="Group 4"/>
            <p:cNvGrpSpPr>
              <a:grpSpLocks/>
            </p:cNvGrpSpPr>
            <p:nvPr/>
          </p:nvGrpSpPr>
          <p:grpSpPr bwMode="auto">
            <a:xfrm>
              <a:off x="1824" y="1392"/>
              <a:ext cx="1728" cy="240"/>
              <a:chOff x="2304" y="2304"/>
              <a:chExt cx="1728" cy="240"/>
            </a:xfrm>
          </p:grpSpPr>
          <p:sp>
            <p:nvSpPr>
              <p:cNvPr id="31766" name="Rectangle 5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1767" name="Rectangle 6"/>
              <p:cNvSpPr>
                <a:spLocks noChangeArrowheads="1"/>
              </p:cNvSpPr>
              <p:nvPr/>
            </p:nvSpPr>
            <p:spPr bwMode="auto">
              <a:xfrm>
                <a:off x="3168" y="230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1768" name="Rectangle 7"/>
              <p:cNvSpPr>
                <a:spLocks noChangeArrowheads="1"/>
              </p:cNvSpPr>
              <p:nvPr/>
            </p:nvSpPr>
            <p:spPr bwMode="auto">
              <a:xfrm>
                <a:off x="2736" y="230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1769" name="Rectangle 8"/>
              <p:cNvSpPr>
                <a:spLocks noChangeArrowheads="1"/>
              </p:cNvSpPr>
              <p:nvPr/>
            </p:nvSpPr>
            <p:spPr bwMode="auto">
              <a:xfrm>
                <a:off x="2304" y="2304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-a</a:t>
                </a:r>
                <a:r>
                  <a:rPr lang="en-US" altLang="zh-TW" baseline="-25000"/>
                  <a:t>3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0</a:t>
                </a:r>
              </a:p>
            </p:txBody>
          </p:sp>
        </p:grpSp>
        <p:grpSp>
          <p:nvGrpSpPr>
            <p:cNvPr id="31751" name="Group 22"/>
            <p:cNvGrpSpPr>
              <a:grpSpLocks/>
            </p:cNvGrpSpPr>
            <p:nvPr/>
          </p:nvGrpSpPr>
          <p:grpSpPr bwMode="auto">
            <a:xfrm>
              <a:off x="1056" y="2016"/>
              <a:ext cx="2928" cy="912"/>
              <a:chOff x="960" y="1824"/>
              <a:chExt cx="2928" cy="912"/>
            </a:xfrm>
          </p:grpSpPr>
          <p:grpSp>
            <p:nvGrpSpPr>
              <p:cNvPr id="31753" name="Group 20"/>
              <p:cNvGrpSpPr>
                <a:grpSpLocks/>
              </p:cNvGrpSpPr>
              <p:nvPr/>
            </p:nvGrpSpPr>
            <p:grpSpPr bwMode="auto">
              <a:xfrm>
                <a:off x="1200" y="1968"/>
                <a:ext cx="2496" cy="576"/>
                <a:chOff x="1200" y="1920"/>
                <a:chExt cx="2496" cy="576"/>
              </a:xfrm>
            </p:grpSpPr>
            <p:grpSp>
              <p:nvGrpSpPr>
                <p:cNvPr id="31755" name="Group 15"/>
                <p:cNvGrpSpPr>
                  <a:grpSpLocks/>
                </p:cNvGrpSpPr>
                <p:nvPr/>
              </p:nvGrpSpPr>
              <p:grpSpPr bwMode="auto">
                <a:xfrm>
                  <a:off x="1824" y="1920"/>
                  <a:ext cx="1728" cy="240"/>
                  <a:chOff x="1824" y="1920"/>
                  <a:chExt cx="1728" cy="240"/>
                </a:xfrm>
              </p:grpSpPr>
              <p:grpSp>
                <p:nvGrpSpPr>
                  <p:cNvPr id="31760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824" y="1920"/>
                    <a:ext cx="1728" cy="240"/>
                    <a:chOff x="2304" y="2304"/>
                    <a:chExt cx="1728" cy="240"/>
                  </a:xfrm>
                </p:grpSpPr>
                <p:sp>
                  <p:nvSpPr>
                    <p:cNvPr id="31762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2304"/>
                      <a:ext cx="432" cy="2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i="1"/>
                        <a:t>a</a:t>
                      </a:r>
                      <a:r>
                        <a:rPr lang="en-US" altLang="zh-TW" baseline="-25000"/>
                        <a:t>0</a:t>
                      </a:r>
                      <a:r>
                        <a:rPr lang="en-US" altLang="zh-TW" i="1"/>
                        <a:t>x</a:t>
                      </a:r>
                      <a:r>
                        <a:rPr lang="en-US" altLang="zh-TW" baseline="-25000"/>
                        <a:t>0</a:t>
                      </a:r>
                    </a:p>
                  </p:txBody>
                </p:sp>
                <p:sp>
                  <p:nvSpPr>
                    <p:cNvPr id="31763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68" y="2304"/>
                      <a:ext cx="432" cy="2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i="1"/>
                        <a:t>a</a:t>
                      </a:r>
                      <a:r>
                        <a:rPr lang="en-US" altLang="zh-TW" baseline="-25000"/>
                        <a:t>1</a:t>
                      </a:r>
                      <a:r>
                        <a:rPr lang="en-US" altLang="zh-TW" i="1"/>
                        <a:t>x</a:t>
                      </a:r>
                      <a:r>
                        <a:rPr lang="en-US" altLang="zh-TW" baseline="-25000"/>
                        <a:t>0</a:t>
                      </a:r>
                    </a:p>
                  </p:txBody>
                </p:sp>
                <p:sp>
                  <p:nvSpPr>
                    <p:cNvPr id="31764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2304"/>
                      <a:ext cx="432" cy="2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i="1"/>
                        <a:t>a</a:t>
                      </a:r>
                      <a:r>
                        <a:rPr lang="en-US" altLang="zh-TW" baseline="-25000"/>
                        <a:t>2</a:t>
                      </a:r>
                      <a:r>
                        <a:rPr lang="en-US" altLang="zh-TW" i="1"/>
                        <a:t>x</a:t>
                      </a:r>
                      <a:r>
                        <a:rPr lang="en-US" altLang="zh-TW" baseline="-25000"/>
                        <a:t>0</a:t>
                      </a:r>
                    </a:p>
                  </p:txBody>
                </p:sp>
                <p:sp>
                  <p:nvSpPr>
                    <p:cNvPr id="31765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4" y="2304"/>
                      <a:ext cx="432" cy="2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algn="ctr" eaLnBrk="1" hangingPunct="1"/>
                      <a:r>
                        <a:rPr lang="en-US" altLang="zh-TW" i="1"/>
                        <a:t>a</a:t>
                      </a:r>
                      <a:r>
                        <a:rPr lang="en-US" altLang="zh-TW" baseline="-25000"/>
                        <a:t>3</a:t>
                      </a:r>
                      <a:r>
                        <a:rPr lang="en-US" altLang="zh-TW" i="1"/>
                        <a:t>x</a:t>
                      </a:r>
                      <a:r>
                        <a:rPr lang="en-US" altLang="zh-TW" baseline="-25000"/>
                        <a:t>0</a:t>
                      </a:r>
                    </a:p>
                  </p:txBody>
                </p:sp>
              </p:grpSp>
              <p:sp>
                <p:nvSpPr>
                  <p:cNvPr id="3176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920" y="1968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sp>
              <p:nvSpPr>
                <p:cNvPr id="3175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622" y="2247"/>
                  <a:ext cx="22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-1</a:t>
                  </a:r>
                </a:p>
              </p:txBody>
            </p:sp>
            <p:sp>
              <p:nvSpPr>
                <p:cNvPr id="3175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68" y="2256"/>
                  <a:ext cx="1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1</a:t>
                  </a:r>
                </a:p>
              </p:txBody>
            </p:sp>
            <p:sp>
              <p:nvSpPr>
                <p:cNvPr id="317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86" y="2247"/>
                  <a:ext cx="231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eaLnBrk="1" hangingPunct="1"/>
                  <a:r>
                    <a:rPr lang="en-US" altLang="zh-TW"/>
                    <a:t>+)</a:t>
                  </a:r>
                </a:p>
              </p:txBody>
            </p:sp>
            <p:sp>
              <p:nvSpPr>
                <p:cNvPr id="31759" name="Line 19"/>
                <p:cNvSpPr>
                  <a:spLocks noChangeShapeType="1"/>
                </p:cNvSpPr>
                <p:nvPr/>
              </p:nvSpPr>
              <p:spPr bwMode="auto">
                <a:xfrm>
                  <a:off x="1200" y="2496"/>
                  <a:ext cx="24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31754" name="AutoShape 21"/>
              <p:cNvSpPr>
                <a:spLocks noChangeArrowheads="1"/>
              </p:cNvSpPr>
              <p:nvPr/>
            </p:nvSpPr>
            <p:spPr bwMode="auto">
              <a:xfrm>
                <a:off x="960" y="1824"/>
                <a:ext cx="2928" cy="912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</p:grpSp>
        <p:sp>
          <p:nvSpPr>
            <p:cNvPr id="31752" name="AutoShape 23"/>
            <p:cNvSpPr>
              <a:spLocks noChangeArrowheads="1"/>
            </p:cNvSpPr>
            <p:nvPr/>
          </p:nvSpPr>
          <p:spPr bwMode="auto">
            <a:xfrm>
              <a:off x="2448" y="1728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graphicFrame>
        <p:nvGraphicFramePr>
          <p:cNvPr id="31749" name="Object 26"/>
          <p:cNvGraphicFramePr>
            <a:graphicFrameLocks noChangeAspect="1"/>
          </p:cNvGraphicFramePr>
          <p:nvPr/>
        </p:nvGraphicFramePr>
        <p:xfrm>
          <a:off x="2133600" y="5715000"/>
          <a:ext cx="4648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方程式" r:id="rId3" imgW="2692400" imgH="254000" progId="Equation.3">
                  <p:embed/>
                </p:oleObj>
              </mc:Choice>
              <mc:Fallback>
                <p:oleObj name="方程式" r:id="rId3" imgW="2692400" imgH="254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15000"/>
                        <a:ext cx="4648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Basic multiply scheme</a:t>
            </a: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609600" y="2590800"/>
            <a:ext cx="3124200" cy="2362200"/>
            <a:chOff x="480" y="1536"/>
            <a:chExt cx="1968" cy="1488"/>
          </a:xfrm>
        </p:grpSpPr>
        <p:sp>
          <p:nvSpPr>
            <p:cNvPr id="5124" name="Text Box 4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5125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5126" name="Text Box 6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Rewriting the final partial product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971800" y="2057400"/>
            <a:ext cx="2743200" cy="381000"/>
            <a:chOff x="2304" y="2304"/>
            <a:chExt cx="1728" cy="240"/>
          </a:xfrm>
        </p:grpSpPr>
        <p:sp>
          <p:nvSpPr>
            <p:cNvPr id="32805" name="Rectangle 5"/>
            <p:cNvSpPr>
              <a:spLocks noChangeArrowheads="1"/>
            </p:cNvSpPr>
            <p:nvPr/>
          </p:nvSpPr>
          <p:spPr bwMode="auto">
            <a:xfrm>
              <a:off x="3600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0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32806" name="Rectangle 6"/>
            <p:cNvSpPr>
              <a:spLocks noChangeArrowheads="1"/>
            </p:cNvSpPr>
            <p:nvPr/>
          </p:nvSpPr>
          <p:spPr bwMode="auto">
            <a:xfrm>
              <a:off x="3168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1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32807" name="Rectangle 7"/>
            <p:cNvSpPr>
              <a:spLocks noChangeArrowheads="1"/>
            </p:cNvSpPr>
            <p:nvPr/>
          </p:nvSpPr>
          <p:spPr bwMode="auto">
            <a:xfrm>
              <a:off x="2736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-a</a:t>
              </a:r>
              <a:r>
                <a:rPr lang="en-US" altLang="zh-TW" baseline="-25000"/>
                <a:t>2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  <p:sp>
          <p:nvSpPr>
            <p:cNvPr id="32808" name="Rectangle 8"/>
            <p:cNvSpPr>
              <a:spLocks noChangeArrowheads="1"/>
            </p:cNvSpPr>
            <p:nvPr/>
          </p:nvSpPr>
          <p:spPr bwMode="auto">
            <a:xfrm>
              <a:off x="2304" y="230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1" hangingPunct="1"/>
              <a:r>
                <a:rPr lang="en-US" altLang="zh-TW" i="1"/>
                <a:t>a</a:t>
              </a:r>
              <a:r>
                <a:rPr lang="en-US" altLang="zh-TW" baseline="-25000"/>
                <a:t>3</a:t>
              </a:r>
              <a:r>
                <a:rPr lang="en-US" altLang="zh-TW" i="1"/>
                <a:t>x</a:t>
              </a:r>
              <a:r>
                <a:rPr lang="en-US" altLang="zh-TW" baseline="-25000"/>
                <a:t>3</a:t>
              </a:r>
            </a:p>
          </p:txBody>
        </p:sp>
      </p:grpSp>
      <p:grpSp>
        <p:nvGrpSpPr>
          <p:cNvPr id="32772" name="Group 37"/>
          <p:cNvGrpSpPr>
            <a:grpSpLocks/>
          </p:cNvGrpSpPr>
          <p:nvPr/>
        </p:nvGrpSpPr>
        <p:grpSpPr bwMode="auto">
          <a:xfrm>
            <a:off x="2133600" y="3200400"/>
            <a:ext cx="4114800" cy="2698750"/>
            <a:chOff x="1344" y="1920"/>
            <a:chExt cx="2592" cy="1700"/>
          </a:xfrm>
        </p:grpSpPr>
        <p:grpSp>
          <p:nvGrpSpPr>
            <p:cNvPr id="32778" name="Group 26"/>
            <p:cNvGrpSpPr>
              <a:grpSpLocks/>
            </p:cNvGrpSpPr>
            <p:nvPr/>
          </p:nvGrpSpPr>
          <p:grpSpPr bwMode="auto">
            <a:xfrm>
              <a:off x="1920" y="1920"/>
              <a:ext cx="1728" cy="240"/>
              <a:chOff x="1920" y="1920"/>
              <a:chExt cx="1728" cy="240"/>
            </a:xfrm>
          </p:grpSpPr>
          <p:sp>
            <p:nvSpPr>
              <p:cNvPr id="32798" name="Rectangle 10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799" name="Rectangle 11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800" name="Rectangle 12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801" name="Rectangle 13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3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802" name="Line 14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3" name="Line 15"/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804" name="Line 16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79" name="Text Box 17"/>
            <p:cNvSpPr txBox="1">
              <a:spLocks noChangeArrowheads="1"/>
            </p:cNvSpPr>
            <p:nvPr/>
          </p:nvSpPr>
          <p:spPr bwMode="auto">
            <a:xfrm>
              <a:off x="2880" y="220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32780" name="Text Box 18"/>
            <p:cNvSpPr txBox="1">
              <a:spLocks noChangeArrowheads="1"/>
            </p:cNvSpPr>
            <p:nvPr/>
          </p:nvSpPr>
          <p:spPr bwMode="auto">
            <a:xfrm>
              <a:off x="3398" y="2199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2410" y="2457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32782" name="Text Box 20"/>
            <p:cNvSpPr txBox="1">
              <a:spLocks noChangeArrowheads="1"/>
            </p:cNvSpPr>
            <p:nvPr/>
          </p:nvSpPr>
          <p:spPr bwMode="auto">
            <a:xfrm>
              <a:off x="2928" y="244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32783" name="Text Box 21"/>
            <p:cNvSpPr txBox="1">
              <a:spLocks noChangeArrowheads="1"/>
            </p:cNvSpPr>
            <p:nvPr/>
          </p:nvSpPr>
          <p:spPr bwMode="auto">
            <a:xfrm>
              <a:off x="1920" y="2736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32784" name="Text Box 22"/>
            <p:cNvSpPr txBox="1">
              <a:spLocks noChangeArrowheads="1"/>
            </p:cNvSpPr>
            <p:nvPr/>
          </p:nvSpPr>
          <p:spPr bwMode="auto">
            <a:xfrm>
              <a:off x="2400" y="27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32785" name="Text Box 23"/>
            <p:cNvSpPr txBox="1">
              <a:spLocks noChangeArrowheads="1"/>
            </p:cNvSpPr>
            <p:nvPr/>
          </p:nvSpPr>
          <p:spPr bwMode="auto">
            <a:xfrm>
              <a:off x="2448" y="27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2786" name="Text Box 24"/>
            <p:cNvSpPr txBox="1">
              <a:spLocks noChangeArrowheads="1"/>
            </p:cNvSpPr>
            <p:nvPr/>
          </p:nvSpPr>
          <p:spPr bwMode="auto">
            <a:xfrm>
              <a:off x="158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32787" name="Line 25"/>
            <p:cNvSpPr>
              <a:spLocks noChangeShapeType="1"/>
            </p:cNvSpPr>
            <p:nvPr/>
          </p:nvSpPr>
          <p:spPr bwMode="auto">
            <a:xfrm>
              <a:off x="1344" y="3024"/>
              <a:ext cx="25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2788" name="Group 27"/>
            <p:cNvGrpSpPr>
              <a:grpSpLocks/>
            </p:cNvGrpSpPr>
            <p:nvPr/>
          </p:nvGrpSpPr>
          <p:grpSpPr bwMode="auto">
            <a:xfrm>
              <a:off x="1920" y="3120"/>
              <a:ext cx="1728" cy="240"/>
              <a:chOff x="1920" y="1920"/>
              <a:chExt cx="1728" cy="240"/>
            </a:xfrm>
          </p:grpSpPr>
          <p:sp>
            <p:nvSpPr>
              <p:cNvPr id="32791" name="Rectangle 28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792" name="Rectangle 29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793" name="Rectangle 30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794" name="Rectangle 31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3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2795" name="Line 32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6" name="Line 33"/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2797" name="Line 34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2789" name="Text Box 35"/>
            <p:cNvSpPr txBox="1">
              <a:spLocks noChangeArrowheads="1"/>
            </p:cNvSpPr>
            <p:nvPr/>
          </p:nvSpPr>
          <p:spPr bwMode="auto">
            <a:xfrm>
              <a:off x="2016" y="340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32790" name="Text Box 36"/>
            <p:cNvSpPr txBox="1">
              <a:spLocks noChangeArrowheads="1"/>
            </p:cNvSpPr>
            <p:nvPr/>
          </p:nvSpPr>
          <p:spPr bwMode="auto">
            <a:xfrm>
              <a:off x="3312" y="3408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</p:grpSp>
      <p:sp>
        <p:nvSpPr>
          <p:cNvPr id="32773" name="AutoShape 38"/>
          <p:cNvSpPr>
            <a:spLocks noChangeArrowheads="1"/>
          </p:cNvSpPr>
          <p:nvPr/>
        </p:nvSpPr>
        <p:spPr bwMode="auto">
          <a:xfrm>
            <a:off x="4267200" y="2590800"/>
            <a:ext cx="3810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H="1">
            <a:off x="4572000" y="3657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 flipH="1">
            <a:off x="4648200" y="4038600"/>
            <a:ext cx="38100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 flipH="1">
            <a:off x="3810000" y="4038600"/>
            <a:ext cx="381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82" name="Line 42"/>
          <p:cNvSpPr>
            <a:spLocks noChangeShapeType="1"/>
          </p:cNvSpPr>
          <p:nvPr/>
        </p:nvSpPr>
        <p:spPr bwMode="auto">
          <a:xfrm flipH="1">
            <a:off x="3810000" y="4495800"/>
            <a:ext cx="381000" cy="304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9" grpId="0" animBg="1"/>
      <p:bldP spid="35880" grpId="0" animBg="1"/>
      <p:bldP spid="35881" grpId="0" animBg="1"/>
      <p:bldP spid="3588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final result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7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by putting all partial products together and cancel (-1) and 1 on the same column</a:t>
            </a:r>
          </a:p>
        </p:txBody>
      </p:sp>
      <p:grpSp>
        <p:nvGrpSpPr>
          <p:cNvPr id="33796" name="Group 62"/>
          <p:cNvGrpSpPr>
            <a:grpSpLocks/>
          </p:cNvGrpSpPr>
          <p:nvPr/>
        </p:nvGrpSpPr>
        <p:grpSpPr bwMode="auto">
          <a:xfrm>
            <a:off x="914400" y="2895600"/>
            <a:ext cx="6096000" cy="3429000"/>
            <a:chOff x="480" y="1920"/>
            <a:chExt cx="3840" cy="2160"/>
          </a:xfrm>
        </p:grpSpPr>
        <p:grpSp>
          <p:nvGrpSpPr>
            <p:cNvPr id="33797" name="Group 4"/>
            <p:cNvGrpSpPr>
              <a:grpSpLocks/>
            </p:cNvGrpSpPr>
            <p:nvPr/>
          </p:nvGrpSpPr>
          <p:grpSpPr bwMode="auto">
            <a:xfrm>
              <a:off x="2448" y="1920"/>
              <a:ext cx="1728" cy="240"/>
              <a:chOff x="2352" y="1680"/>
              <a:chExt cx="1728" cy="240"/>
            </a:xfrm>
          </p:grpSpPr>
          <p:sp>
            <p:nvSpPr>
              <p:cNvPr id="33838" name="Rectangle 5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3839" name="Rectangle 6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</a:p>
            </p:txBody>
          </p:sp>
          <p:sp>
            <p:nvSpPr>
              <p:cNvPr id="33840" name="Rectangle 7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</a:p>
            </p:txBody>
          </p:sp>
          <p:sp>
            <p:nvSpPr>
              <p:cNvPr id="33841" name="Rectangle 8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-a</a:t>
                </a:r>
                <a:r>
                  <a:rPr lang="en-US" altLang="zh-TW" baseline="-25000"/>
                  <a:t>3</a:t>
                </a:r>
              </a:p>
            </p:txBody>
          </p:sp>
        </p:grpSp>
        <p:grpSp>
          <p:nvGrpSpPr>
            <p:cNvPr id="33798" name="Group 9"/>
            <p:cNvGrpSpPr>
              <a:grpSpLocks/>
            </p:cNvGrpSpPr>
            <p:nvPr/>
          </p:nvGrpSpPr>
          <p:grpSpPr bwMode="auto">
            <a:xfrm>
              <a:off x="2448" y="2208"/>
              <a:ext cx="1728" cy="240"/>
              <a:chOff x="2352" y="1680"/>
              <a:chExt cx="1728" cy="240"/>
            </a:xfrm>
          </p:grpSpPr>
          <p:sp>
            <p:nvSpPr>
              <p:cNvPr id="33834" name="Rectangle 10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x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3835" name="Rectangle 11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x</a:t>
                </a:r>
                <a:r>
                  <a:rPr lang="en-US" altLang="zh-TW" baseline="-25000"/>
                  <a:t>1</a:t>
                </a:r>
              </a:p>
            </p:txBody>
          </p:sp>
          <p:sp>
            <p:nvSpPr>
              <p:cNvPr id="33836" name="Rectangle 12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x</a:t>
                </a:r>
                <a:r>
                  <a:rPr lang="en-US" altLang="zh-TW" baseline="-25000"/>
                  <a:t>2</a:t>
                </a:r>
              </a:p>
            </p:txBody>
          </p:sp>
          <p:sp>
            <p:nvSpPr>
              <p:cNvPr id="33837" name="Rectangle 13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-x</a:t>
                </a:r>
                <a:r>
                  <a:rPr lang="en-US" altLang="zh-TW" baseline="-25000"/>
                  <a:t>3</a:t>
                </a:r>
              </a:p>
            </p:txBody>
          </p:sp>
        </p:grpSp>
        <p:sp>
          <p:nvSpPr>
            <p:cNvPr id="33799" name="Text Box 14"/>
            <p:cNvSpPr txBox="1">
              <a:spLocks noChangeArrowheads="1"/>
            </p:cNvSpPr>
            <p:nvPr/>
          </p:nvSpPr>
          <p:spPr bwMode="auto">
            <a:xfrm>
              <a:off x="2208" y="220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33800" name="Line 15"/>
            <p:cNvSpPr>
              <a:spLocks noChangeShapeType="1"/>
            </p:cNvSpPr>
            <p:nvPr/>
          </p:nvSpPr>
          <p:spPr bwMode="auto">
            <a:xfrm>
              <a:off x="2016" y="249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3801" name="Group 27"/>
            <p:cNvGrpSpPr>
              <a:grpSpLocks/>
            </p:cNvGrpSpPr>
            <p:nvPr/>
          </p:nvGrpSpPr>
          <p:grpSpPr bwMode="auto">
            <a:xfrm>
              <a:off x="2506" y="2640"/>
              <a:ext cx="1728" cy="240"/>
              <a:chOff x="1824" y="1920"/>
              <a:chExt cx="1728" cy="240"/>
            </a:xfrm>
          </p:grpSpPr>
          <p:grpSp>
            <p:nvGrpSpPr>
              <p:cNvPr id="33828" name="Group 28"/>
              <p:cNvGrpSpPr>
                <a:grpSpLocks/>
              </p:cNvGrpSpPr>
              <p:nvPr/>
            </p:nvGrpSpPr>
            <p:grpSpPr bwMode="auto">
              <a:xfrm>
                <a:off x="1824" y="1920"/>
                <a:ext cx="1728" cy="240"/>
                <a:chOff x="2304" y="2304"/>
                <a:chExt cx="1728" cy="240"/>
              </a:xfrm>
            </p:grpSpPr>
            <p:sp>
              <p:nvSpPr>
                <p:cNvPr id="33830" name="Rectangle 29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0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  <p:sp>
              <p:nvSpPr>
                <p:cNvPr id="33831" name="Rectangle 30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1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  <p:sp>
              <p:nvSpPr>
                <p:cNvPr id="33832" name="Rectangle 31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2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  <p:sp>
              <p:nvSpPr>
                <p:cNvPr id="33833" name="Rectangle 32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3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</p:grpSp>
          <p:sp>
            <p:nvSpPr>
              <p:cNvPr id="33829" name="Line 33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02" name="Group 36"/>
            <p:cNvGrpSpPr>
              <a:grpSpLocks/>
            </p:cNvGrpSpPr>
            <p:nvPr/>
          </p:nvGrpSpPr>
          <p:grpSpPr bwMode="auto">
            <a:xfrm>
              <a:off x="2064" y="2928"/>
              <a:ext cx="1728" cy="240"/>
              <a:chOff x="1824" y="1920"/>
              <a:chExt cx="1728" cy="240"/>
            </a:xfrm>
          </p:grpSpPr>
          <p:grpSp>
            <p:nvGrpSpPr>
              <p:cNvPr id="33822" name="Group 37"/>
              <p:cNvGrpSpPr>
                <a:grpSpLocks/>
              </p:cNvGrpSpPr>
              <p:nvPr/>
            </p:nvGrpSpPr>
            <p:grpSpPr bwMode="auto">
              <a:xfrm>
                <a:off x="1824" y="1920"/>
                <a:ext cx="1728" cy="240"/>
                <a:chOff x="2304" y="2304"/>
                <a:chExt cx="1728" cy="240"/>
              </a:xfrm>
            </p:grpSpPr>
            <p:sp>
              <p:nvSpPr>
                <p:cNvPr id="338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0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33825" name="Rectangle 39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1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33826" name="Rectangle 40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2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33827" name="Rectangle 41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3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</p:grpSp>
          <p:sp>
            <p:nvSpPr>
              <p:cNvPr id="33823" name="Line 42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03" name="Group 43"/>
            <p:cNvGrpSpPr>
              <a:grpSpLocks/>
            </p:cNvGrpSpPr>
            <p:nvPr/>
          </p:nvGrpSpPr>
          <p:grpSpPr bwMode="auto">
            <a:xfrm>
              <a:off x="1632" y="3216"/>
              <a:ext cx="1728" cy="240"/>
              <a:chOff x="1824" y="1920"/>
              <a:chExt cx="1728" cy="240"/>
            </a:xfrm>
          </p:grpSpPr>
          <p:grpSp>
            <p:nvGrpSpPr>
              <p:cNvPr id="33816" name="Group 44"/>
              <p:cNvGrpSpPr>
                <a:grpSpLocks/>
              </p:cNvGrpSpPr>
              <p:nvPr/>
            </p:nvGrpSpPr>
            <p:grpSpPr bwMode="auto">
              <a:xfrm>
                <a:off x="1824" y="1920"/>
                <a:ext cx="1728" cy="240"/>
                <a:chOff x="2304" y="2304"/>
                <a:chExt cx="1728" cy="240"/>
              </a:xfrm>
            </p:grpSpPr>
            <p:sp>
              <p:nvSpPr>
                <p:cNvPr id="33818" name="Rectangle 45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0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sp>
              <p:nvSpPr>
                <p:cNvPr id="33819" name="Rectangle 46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1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sp>
              <p:nvSpPr>
                <p:cNvPr id="33820" name="Rectangle 47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2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sp>
              <p:nvSpPr>
                <p:cNvPr id="33821" name="Rectangle 48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3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</p:grpSp>
          <p:sp>
            <p:nvSpPr>
              <p:cNvPr id="33817" name="Line 49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3804" name="Group 50"/>
            <p:cNvGrpSpPr>
              <a:grpSpLocks/>
            </p:cNvGrpSpPr>
            <p:nvPr/>
          </p:nvGrpSpPr>
          <p:grpSpPr bwMode="auto">
            <a:xfrm>
              <a:off x="1152" y="3552"/>
              <a:ext cx="1728" cy="240"/>
              <a:chOff x="1920" y="1920"/>
              <a:chExt cx="1728" cy="240"/>
            </a:xfrm>
          </p:grpSpPr>
          <p:sp>
            <p:nvSpPr>
              <p:cNvPr id="33809" name="Rectangle 51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3810" name="Rectangle 52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3811" name="Rectangle 53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3812" name="Rectangle 54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3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3813" name="Line 5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4" name="Line 56"/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815" name="Line 57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3805" name="Text Box 58"/>
            <p:cNvSpPr txBox="1">
              <a:spLocks noChangeArrowheads="1"/>
            </p:cNvSpPr>
            <p:nvPr/>
          </p:nvSpPr>
          <p:spPr bwMode="auto">
            <a:xfrm>
              <a:off x="912" y="379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33806" name="Text Box 59"/>
            <p:cNvSpPr txBox="1">
              <a:spLocks noChangeArrowheads="1"/>
            </p:cNvSpPr>
            <p:nvPr/>
          </p:nvSpPr>
          <p:spPr bwMode="auto">
            <a:xfrm>
              <a:off x="2112" y="37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33807" name="Text Box 60"/>
            <p:cNvSpPr txBox="1">
              <a:spLocks noChangeArrowheads="1"/>
            </p:cNvSpPr>
            <p:nvPr/>
          </p:nvSpPr>
          <p:spPr bwMode="auto">
            <a:xfrm>
              <a:off x="614" y="378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33808" name="Line 61"/>
            <p:cNvSpPr>
              <a:spLocks noChangeShapeType="1"/>
            </p:cNvSpPr>
            <p:nvPr/>
          </p:nvSpPr>
          <p:spPr bwMode="auto">
            <a:xfrm>
              <a:off x="480" y="408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In-Class Exercise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Verify the vector model result with the result in previous page</a:t>
            </a:r>
          </a:p>
          <a:p>
            <a:pPr lvl="1" eaLnBrk="1" hangingPunct="1"/>
            <a:r>
              <a:rPr lang="en-US" altLang="zh-TW" smtClean="0"/>
              <a:t>5*6</a:t>
            </a:r>
          </a:p>
          <a:p>
            <a:pPr lvl="1" eaLnBrk="1" hangingPunct="1"/>
            <a:r>
              <a:rPr lang="en-US" altLang="zh-TW" smtClean="0"/>
              <a:t>(-5)*6</a:t>
            </a:r>
          </a:p>
          <a:p>
            <a:pPr lvl="1" eaLnBrk="1" hangingPunct="1"/>
            <a:r>
              <a:rPr lang="en-US" altLang="zh-TW" smtClean="0"/>
              <a:t>5*(-6)</a:t>
            </a:r>
          </a:p>
          <a:p>
            <a:pPr lvl="1" eaLnBrk="1" hangingPunct="1"/>
            <a:r>
              <a:rPr lang="en-US" altLang="zh-TW" smtClean="0"/>
              <a:t>(-5)*(-6)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final question on implementation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649287"/>
          </a:xfrm>
        </p:spPr>
        <p:txBody>
          <a:bodyPr/>
          <a:lstStyle/>
          <a:p>
            <a:pPr eaLnBrk="1" hangingPunct="1"/>
            <a:r>
              <a:rPr lang="en-US" altLang="zh-TW" smtClean="0"/>
              <a:t>How to deal with the leading (-1)?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914400" y="2895600"/>
            <a:ext cx="6096000" cy="3429000"/>
            <a:chOff x="480" y="1920"/>
            <a:chExt cx="3840" cy="2160"/>
          </a:xfrm>
        </p:grpSpPr>
        <p:grpSp>
          <p:nvGrpSpPr>
            <p:cNvPr id="35846" name="Group 5"/>
            <p:cNvGrpSpPr>
              <a:grpSpLocks/>
            </p:cNvGrpSpPr>
            <p:nvPr/>
          </p:nvGrpSpPr>
          <p:grpSpPr bwMode="auto">
            <a:xfrm>
              <a:off x="2448" y="1920"/>
              <a:ext cx="1728" cy="240"/>
              <a:chOff x="2352" y="1680"/>
              <a:chExt cx="1728" cy="240"/>
            </a:xfrm>
          </p:grpSpPr>
          <p:sp>
            <p:nvSpPr>
              <p:cNvPr id="35887" name="Rectangle 6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5888" name="Rectangle 7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</a:p>
            </p:txBody>
          </p:sp>
          <p:sp>
            <p:nvSpPr>
              <p:cNvPr id="35889" name="Rectangle 8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</a:p>
            </p:txBody>
          </p:sp>
          <p:sp>
            <p:nvSpPr>
              <p:cNvPr id="35890" name="Rectangle 9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-a</a:t>
                </a:r>
                <a:r>
                  <a:rPr lang="en-US" altLang="zh-TW" baseline="-25000"/>
                  <a:t>3</a:t>
                </a:r>
              </a:p>
            </p:txBody>
          </p:sp>
        </p:grpSp>
        <p:grpSp>
          <p:nvGrpSpPr>
            <p:cNvPr id="35847" name="Group 10"/>
            <p:cNvGrpSpPr>
              <a:grpSpLocks/>
            </p:cNvGrpSpPr>
            <p:nvPr/>
          </p:nvGrpSpPr>
          <p:grpSpPr bwMode="auto">
            <a:xfrm>
              <a:off x="2448" y="2208"/>
              <a:ext cx="1728" cy="240"/>
              <a:chOff x="2352" y="1680"/>
              <a:chExt cx="1728" cy="240"/>
            </a:xfrm>
          </p:grpSpPr>
          <p:sp>
            <p:nvSpPr>
              <p:cNvPr id="35883" name="Rectangle 11"/>
              <p:cNvSpPr>
                <a:spLocks noChangeArrowheads="1"/>
              </p:cNvSpPr>
              <p:nvPr/>
            </p:nvSpPr>
            <p:spPr bwMode="auto">
              <a:xfrm>
                <a:off x="3648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x</a:t>
                </a:r>
                <a:r>
                  <a:rPr lang="en-US" altLang="zh-TW" baseline="-25000"/>
                  <a:t>0</a:t>
                </a:r>
              </a:p>
            </p:txBody>
          </p:sp>
          <p:sp>
            <p:nvSpPr>
              <p:cNvPr id="35884" name="Rectangle 12"/>
              <p:cNvSpPr>
                <a:spLocks noChangeArrowheads="1"/>
              </p:cNvSpPr>
              <p:nvPr/>
            </p:nvSpPr>
            <p:spPr bwMode="auto">
              <a:xfrm>
                <a:off x="3216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x</a:t>
                </a:r>
                <a:r>
                  <a:rPr lang="en-US" altLang="zh-TW" baseline="-25000"/>
                  <a:t>1</a:t>
                </a:r>
              </a:p>
            </p:txBody>
          </p:sp>
          <p:sp>
            <p:nvSpPr>
              <p:cNvPr id="35885" name="Rectangle 13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x</a:t>
                </a:r>
                <a:r>
                  <a:rPr lang="en-US" altLang="zh-TW" baseline="-25000"/>
                  <a:t>2</a:t>
                </a:r>
              </a:p>
            </p:txBody>
          </p:sp>
          <p:sp>
            <p:nvSpPr>
              <p:cNvPr id="35886" name="Rectangle 14"/>
              <p:cNvSpPr>
                <a:spLocks noChangeArrowheads="1"/>
              </p:cNvSpPr>
              <p:nvPr/>
            </p:nvSpPr>
            <p:spPr bwMode="auto">
              <a:xfrm>
                <a:off x="2352" y="168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-x</a:t>
                </a:r>
                <a:r>
                  <a:rPr lang="en-US" altLang="zh-TW" baseline="-25000"/>
                  <a:t>3</a:t>
                </a:r>
              </a:p>
            </p:txBody>
          </p:sp>
        </p:grpSp>
        <p:sp>
          <p:nvSpPr>
            <p:cNvPr id="35848" name="Text Box 15"/>
            <p:cNvSpPr txBox="1">
              <a:spLocks noChangeArrowheads="1"/>
            </p:cNvSpPr>
            <p:nvPr/>
          </p:nvSpPr>
          <p:spPr bwMode="auto">
            <a:xfrm>
              <a:off x="2208" y="2208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35849" name="Line 16"/>
            <p:cNvSpPr>
              <a:spLocks noChangeShapeType="1"/>
            </p:cNvSpPr>
            <p:nvPr/>
          </p:nvSpPr>
          <p:spPr bwMode="auto">
            <a:xfrm>
              <a:off x="2016" y="249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5850" name="Group 17"/>
            <p:cNvGrpSpPr>
              <a:grpSpLocks/>
            </p:cNvGrpSpPr>
            <p:nvPr/>
          </p:nvGrpSpPr>
          <p:grpSpPr bwMode="auto">
            <a:xfrm>
              <a:off x="2506" y="2640"/>
              <a:ext cx="1728" cy="240"/>
              <a:chOff x="1824" y="1920"/>
              <a:chExt cx="1728" cy="240"/>
            </a:xfrm>
          </p:grpSpPr>
          <p:grpSp>
            <p:nvGrpSpPr>
              <p:cNvPr id="35877" name="Group 18"/>
              <p:cNvGrpSpPr>
                <a:grpSpLocks/>
              </p:cNvGrpSpPr>
              <p:nvPr/>
            </p:nvGrpSpPr>
            <p:grpSpPr bwMode="auto">
              <a:xfrm>
                <a:off x="1824" y="1920"/>
                <a:ext cx="1728" cy="240"/>
                <a:chOff x="2304" y="2304"/>
                <a:chExt cx="1728" cy="240"/>
              </a:xfrm>
            </p:grpSpPr>
            <p:sp>
              <p:nvSpPr>
                <p:cNvPr id="3587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0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  <p:sp>
              <p:nvSpPr>
                <p:cNvPr id="3588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1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  <p:sp>
              <p:nvSpPr>
                <p:cNvPr id="358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2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  <p:sp>
              <p:nvSpPr>
                <p:cNvPr id="35882" name="Rectangle 22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3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0</a:t>
                  </a:r>
                </a:p>
              </p:txBody>
            </p:sp>
          </p:grpSp>
          <p:sp>
            <p:nvSpPr>
              <p:cNvPr id="35878" name="Line 23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51" name="Group 24"/>
            <p:cNvGrpSpPr>
              <a:grpSpLocks/>
            </p:cNvGrpSpPr>
            <p:nvPr/>
          </p:nvGrpSpPr>
          <p:grpSpPr bwMode="auto">
            <a:xfrm>
              <a:off x="2064" y="2928"/>
              <a:ext cx="1728" cy="240"/>
              <a:chOff x="1824" y="1920"/>
              <a:chExt cx="1728" cy="240"/>
            </a:xfrm>
          </p:grpSpPr>
          <p:grpSp>
            <p:nvGrpSpPr>
              <p:cNvPr id="35871" name="Group 25"/>
              <p:cNvGrpSpPr>
                <a:grpSpLocks/>
              </p:cNvGrpSpPr>
              <p:nvPr/>
            </p:nvGrpSpPr>
            <p:grpSpPr bwMode="auto">
              <a:xfrm>
                <a:off x="1824" y="1920"/>
                <a:ext cx="1728" cy="240"/>
                <a:chOff x="2304" y="2304"/>
                <a:chExt cx="1728" cy="240"/>
              </a:xfrm>
            </p:grpSpPr>
            <p:sp>
              <p:nvSpPr>
                <p:cNvPr id="35873" name="Rectangle 26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0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35874" name="Rectangle 27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1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35875" name="Rectangle 28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2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  <p:sp>
              <p:nvSpPr>
                <p:cNvPr id="35876" name="Rectangle 29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3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1</a:t>
                  </a:r>
                </a:p>
              </p:txBody>
            </p:sp>
          </p:grpSp>
          <p:sp>
            <p:nvSpPr>
              <p:cNvPr id="35872" name="Line 30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52" name="Group 31"/>
            <p:cNvGrpSpPr>
              <a:grpSpLocks/>
            </p:cNvGrpSpPr>
            <p:nvPr/>
          </p:nvGrpSpPr>
          <p:grpSpPr bwMode="auto">
            <a:xfrm>
              <a:off x="1632" y="3216"/>
              <a:ext cx="1728" cy="240"/>
              <a:chOff x="1824" y="1920"/>
              <a:chExt cx="1728" cy="240"/>
            </a:xfrm>
          </p:grpSpPr>
          <p:grpSp>
            <p:nvGrpSpPr>
              <p:cNvPr id="35865" name="Group 32"/>
              <p:cNvGrpSpPr>
                <a:grpSpLocks/>
              </p:cNvGrpSpPr>
              <p:nvPr/>
            </p:nvGrpSpPr>
            <p:grpSpPr bwMode="auto">
              <a:xfrm>
                <a:off x="1824" y="1920"/>
                <a:ext cx="1728" cy="240"/>
                <a:chOff x="2304" y="2304"/>
                <a:chExt cx="1728" cy="240"/>
              </a:xfrm>
            </p:grpSpPr>
            <p:sp>
              <p:nvSpPr>
                <p:cNvPr id="35867" name="Rectangle 33"/>
                <p:cNvSpPr>
                  <a:spLocks noChangeArrowheads="1"/>
                </p:cNvSpPr>
                <p:nvPr/>
              </p:nvSpPr>
              <p:spPr bwMode="auto">
                <a:xfrm>
                  <a:off x="3600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0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sp>
              <p:nvSpPr>
                <p:cNvPr id="35868" name="Rectangle 34"/>
                <p:cNvSpPr>
                  <a:spLocks noChangeArrowheads="1"/>
                </p:cNvSpPr>
                <p:nvPr/>
              </p:nvSpPr>
              <p:spPr bwMode="auto">
                <a:xfrm>
                  <a:off x="3168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1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sp>
              <p:nvSpPr>
                <p:cNvPr id="35869" name="Rectangle 35"/>
                <p:cNvSpPr>
                  <a:spLocks noChangeArrowheads="1"/>
                </p:cNvSpPr>
                <p:nvPr/>
              </p:nvSpPr>
              <p:spPr bwMode="auto">
                <a:xfrm>
                  <a:off x="2736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2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  <p:sp>
              <p:nvSpPr>
                <p:cNvPr id="35870" name="Rectangle 36"/>
                <p:cNvSpPr>
                  <a:spLocks noChangeArrowheads="1"/>
                </p:cNvSpPr>
                <p:nvPr/>
              </p:nvSpPr>
              <p:spPr bwMode="auto">
                <a:xfrm>
                  <a:off x="2304" y="2304"/>
                  <a:ext cx="432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1pPr>
                  <a:lvl2pPr marL="742950" indent="-28575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2pPr>
                  <a:lvl3pPr marL="11430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3pPr>
                  <a:lvl4pPr marL="16002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4pPr>
                  <a:lvl5pPr marL="2057400" indent="-228600"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標楷體" panose="03000509000000000000" pitchFamily="65" charset="-120"/>
                    </a:defRPr>
                  </a:lvl9pPr>
                </a:lstStyle>
                <a:p>
                  <a:pPr algn="ctr" eaLnBrk="1" hangingPunct="1"/>
                  <a:r>
                    <a:rPr lang="en-US" altLang="zh-TW" i="1"/>
                    <a:t>a</a:t>
                  </a:r>
                  <a:r>
                    <a:rPr lang="en-US" altLang="zh-TW" baseline="-25000"/>
                    <a:t>3</a:t>
                  </a:r>
                  <a:r>
                    <a:rPr lang="en-US" altLang="zh-TW" i="1"/>
                    <a:t>x</a:t>
                  </a:r>
                  <a:r>
                    <a:rPr lang="en-US" altLang="zh-TW" baseline="-25000"/>
                    <a:t>2</a:t>
                  </a:r>
                </a:p>
              </p:txBody>
            </p:sp>
          </p:grpSp>
          <p:sp>
            <p:nvSpPr>
              <p:cNvPr id="35866" name="Line 37"/>
              <p:cNvSpPr>
                <a:spLocks noChangeShapeType="1"/>
              </p:cNvSpPr>
              <p:nvPr/>
            </p:nvSpPr>
            <p:spPr bwMode="auto">
              <a:xfrm>
                <a:off x="192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35853" name="Group 38"/>
            <p:cNvGrpSpPr>
              <a:grpSpLocks/>
            </p:cNvGrpSpPr>
            <p:nvPr/>
          </p:nvGrpSpPr>
          <p:grpSpPr bwMode="auto">
            <a:xfrm>
              <a:off x="1152" y="3552"/>
              <a:ext cx="1728" cy="240"/>
              <a:chOff x="1920" y="1920"/>
              <a:chExt cx="1728" cy="240"/>
            </a:xfrm>
          </p:grpSpPr>
          <p:sp>
            <p:nvSpPr>
              <p:cNvPr id="35858" name="Rectangle 39"/>
              <p:cNvSpPr>
                <a:spLocks noChangeArrowheads="1"/>
              </p:cNvSpPr>
              <p:nvPr/>
            </p:nvSpPr>
            <p:spPr bwMode="auto">
              <a:xfrm>
                <a:off x="3216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0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5859" name="Rectangle 40"/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1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5860" name="Rectangle 41"/>
              <p:cNvSpPr>
                <a:spLocks noChangeArrowheads="1"/>
              </p:cNvSpPr>
              <p:nvPr/>
            </p:nvSpPr>
            <p:spPr bwMode="auto">
              <a:xfrm>
                <a:off x="2352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2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5861" name="Rectangle 42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432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 i="1"/>
                  <a:t>a</a:t>
                </a:r>
                <a:r>
                  <a:rPr lang="en-US" altLang="zh-TW" baseline="-25000"/>
                  <a:t>3</a:t>
                </a:r>
                <a:r>
                  <a:rPr lang="en-US" altLang="zh-TW" i="1"/>
                  <a:t>x</a:t>
                </a:r>
                <a:r>
                  <a:rPr lang="en-US" altLang="zh-TW" baseline="-25000"/>
                  <a:t>3</a:t>
                </a:r>
              </a:p>
            </p:txBody>
          </p:sp>
          <p:sp>
            <p:nvSpPr>
              <p:cNvPr id="35862" name="Line 43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3" name="Line 44"/>
              <p:cNvSpPr>
                <a:spLocks noChangeShapeType="1"/>
              </p:cNvSpPr>
              <p:nvPr/>
            </p:nvSpPr>
            <p:spPr bwMode="auto">
              <a:xfrm>
                <a:off x="288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5864" name="Line 45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35854" name="Text Box 46"/>
            <p:cNvSpPr txBox="1">
              <a:spLocks noChangeArrowheads="1"/>
            </p:cNvSpPr>
            <p:nvPr/>
          </p:nvSpPr>
          <p:spPr bwMode="auto">
            <a:xfrm>
              <a:off x="912" y="3792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-1</a:t>
              </a:r>
            </a:p>
          </p:txBody>
        </p:sp>
        <p:sp>
          <p:nvSpPr>
            <p:cNvPr id="35855" name="Text Box 47"/>
            <p:cNvSpPr txBox="1">
              <a:spLocks noChangeArrowheads="1"/>
            </p:cNvSpPr>
            <p:nvPr/>
          </p:nvSpPr>
          <p:spPr bwMode="auto">
            <a:xfrm>
              <a:off x="2112" y="3792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</a:t>
              </a:r>
            </a:p>
          </p:txBody>
        </p:sp>
        <p:sp>
          <p:nvSpPr>
            <p:cNvPr id="35856" name="Text Box 48"/>
            <p:cNvSpPr txBox="1">
              <a:spLocks noChangeArrowheads="1"/>
            </p:cNvSpPr>
            <p:nvPr/>
          </p:nvSpPr>
          <p:spPr bwMode="auto">
            <a:xfrm>
              <a:off x="614" y="378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35857" name="Line 49"/>
            <p:cNvSpPr>
              <a:spLocks noChangeShapeType="1"/>
            </p:cNvSpPr>
            <p:nvPr/>
          </p:nvSpPr>
          <p:spPr bwMode="auto">
            <a:xfrm>
              <a:off x="480" y="4080"/>
              <a:ext cx="3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5845" name="AutoShape 50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dot-diagram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077200" cy="18605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Notation for our discussion of multiplication algorithms:</a:t>
            </a:r>
          </a:p>
          <a:p>
            <a:pPr algn="just" eaLnBrk="1" hangingPunct="1"/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Multiplicand			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Multiplier			      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. . .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	Product (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en-US" altLang="zh-TW" sz="200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		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–2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.    .    . </a:t>
            </a:r>
            <a:r>
              <a:rPr kumimoji="0" lang="en-US" altLang="zh-TW" sz="1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en-US" altLang="zh-TW" sz="2000" i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p</a:t>
            </a:r>
            <a:r>
              <a:rPr kumimoji="0" lang="en-US" altLang="zh-TW" sz="2000" baseline="-25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algn="just" eaLnBrk="1" hangingPunct="1"/>
            <a:endParaRPr kumimoji="0" lang="en-US" altLang="zh-TW" sz="80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just" eaLnBrk="1" hangingPunct="1"/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Initially, we assume unsigned operands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6324600"/>
            <a:ext cx="8686800" cy="396875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Fig. 9.1   </a:t>
            </a:r>
            <a:r>
              <a:rPr kumimoji="0" lang="en-US" altLang="zh-TW" sz="200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Multiplication of two 4-bit unsigned binary numbers in dot notation.</a:t>
            </a: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752600" y="3505200"/>
          <a:ext cx="5638800" cy="281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2790825" imgH="1390650" progId="MSDraw.Drawing.8.2">
                  <p:embed/>
                </p:oleObj>
              </mc:Choice>
              <mc:Fallback>
                <p:oleObj r:id="rId3" imgW="2790825" imgH="1390650" progId="MSDraw.Drawing.8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5638800" cy="281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General structure of the multiplier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43200" y="1371600"/>
            <a:ext cx="6119813" cy="5349875"/>
            <a:chOff x="1776" y="480"/>
            <a:chExt cx="3855" cy="3370"/>
          </a:xfrm>
        </p:grpSpPr>
        <p:graphicFrame>
          <p:nvGraphicFramePr>
            <p:cNvPr id="7183" name="Object 4"/>
            <p:cNvGraphicFramePr>
              <a:graphicFrameLocks noChangeAspect="1"/>
            </p:cNvGraphicFramePr>
            <p:nvPr/>
          </p:nvGraphicFramePr>
          <p:xfrm>
            <a:off x="2928" y="480"/>
            <a:ext cx="27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r:id="rId3" imgW="3819525" imgH="4410075" progId="MSDraw.Drawing.8.2">
                    <p:embed/>
                  </p:oleObj>
                </mc:Choice>
                <mc:Fallback>
                  <p:oleObj r:id="rId3" imgW="3819525" imgH="4410075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2703" cy="3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3792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11.1    General structure of a full-tree multiplier.</a:t>
              </a:r>
            </a:p>
          </p:txBody>
        </p:sp>
      </p:grpSp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381000" y="2590800"/>
            <a:ext cx="3124200" cy="2362200"/>
            <a:chOff x="480" y="1536"/>
            <a:chExt cx="1968" cy="1488"/>
          </a:xfrm>
        </p:grpSpPr>
        <p:sp>
          <p:nvSpPr>
            <p:cNvPr id="7173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7174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7175" name="Text Box 9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7176" name="Line 10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7" name="Text Box 11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7182" name="Line 16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General structure of the multiplier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743200" y="1371600"/>
            <a:ext cx="6119813" cy="5349875"/>
            <a:chOff x="1776" y="480"/>
            <a:chExt cx="3855" cy="3370"/>
          </a:xfrm>
        </p:grpSpPr>
        <p:graphicFrame>
          <p:nvGraphicFramePr>
            <p:cNvPr id="8209" name="Object 4"/>
            <p:cNvGraphicFramePr>
              <a:graphicFrameLocks noChangeAspect="1"/>
            </p:cNvGraphicFramePr>
            <p:nvPr/>
          </p:nvGraphicFramePr>
          <p:xfrm>
            <a:off x="2928" y="480"/>
            <a:ext cx="27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1" r:id="rId3" imgW="3819525" imgH="4410075" progId="MSDraw.Drawing.8.2">
                    <p:embed/>
                  </p:oleObj>
                </mc:Choice>
                <mc:Fallback>
                  <p:oleObj r:id="rId3" imgW="3819525" imgH="4410075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2703" cy="3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0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3792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11.1    General structure of a full-tree multiplier.</a:t>
              </a:r>
            </a:p>
          </p:txBody>
        </p:sp>
      </p:grpSp>
      <p:grpSp>
        <p:nvGrpSpPr>
          <p:cNvPr id="8196" name="Group 6"/>
          <p:cNvGrpSpPr>
            <a:grpSpLocks/>
          </p:cNvGrpSpPr>
          <p:nvPr/>
        </p:nvGrpSpPr>
        <p:grpSpPr bwMode="auto">
          <a:xfrm>
            <a:off x="381000" y="2590800"/>
            <a:ext cx="3124200" cy="2362200"/>
            <a:chOff x="480" y="1536"/>
            <a:chExt cx="1968" cy="1488"/>
          </a:xfrm>
        </p:grpSpPr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8200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8207" name="Text Box 15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8208" name="Line 16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8197" name="AutoShape 17"/>
          <p:cNvSpPr>
            <a:spLocks noChangeArrowheads="1"/>
          </p:cNvSpPr>
          <p:nvPr/>
        </p:nvSpPr>
        <p:spPr bwMode="auto">
          <a:xfrm>
            <a:off x="4419600" y="1371600"/>
            <a:ext cx="4114800" cy="1981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8198" name="Text Box 18"/>
          <p:cNvSpPr txBox="1">
            <a:spLocks noChangeArrowheads="1"/>
          </p:cNvSpPr>
          <p:nvPr/>
        </p:nvSpPr>
        <p:spPr bwMode="auto">
          <a:xfrm>
            <a:off x="1524000" y="1905000"/>
            <a:ext cx="281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Partial product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57287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General structure of the multiplier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743200" y="1371600"/>
            <a:ext cx="6119813" cy="5349875"/>
            <a:chOff x="1776" y="480"/>
            <a:chExt cx="3855" cy="3370"/>
          </a:xfrm>
        </p:grpSpPr>
        <p:graphicFrame>
          <p:nvGraphicFramePr>
            <p:cNvPr id="9233" name="Object 4"/>
            <p:cNvGraphicFramePr>
              <a:graphicFrameLocks noChangeAspect="1"/>
            </p:cNvGraphicFramePr>
            <p:nvPr/>
          </p:nvGraphicFramePr>
          <p:xfrm>
            <a:off x="2928" y="480"/>
            <a:ext cx="2703" cy="3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r:id="rId3" imgW="3819525" imgH="4410075" progId="MSDraw.Drawing.8.2">
                    <p:embed/>
                  </p:oleObj>
                </mc:Choice>
                <mc:Fallback>
                  <p:oleObj r:id="rId3" imgW="3819525" imgH="4410075" progId="MSDraw.Drawing.8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480"/>
                          <a:ext cx="2703" cy="3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Text Box 5"/>
            <p:cNvSpPr txBox="1">
              <a:spLocks noChangeArrowheads="1"/>
            </p:cNvSpPr>
            <p:nvPr/>
          </p:nvSpPr>
          <p:spPr bwMode="auto">
            <a:xfrm>
              <a:off x="1776" y="3600"/>
              <a:ext cx="3792" cy="250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kumimoji="0" lang="en-US" altLang="zh-TW" sz="2000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Fig. 11.1    General structure of a full-tree multiplier.</a:t>
              </a:r>
            </a:p>
          </p:txBody>
        </p:sp>
      </p:grpSp>
      <p:grpSp>
        <p:nvGrpSpPr>
          <p:cNvPr id="9220" name="Group 6"/>
          <p:cNvGrpSpPr>
            <a:grpSpLocks/>
          </p:cNvGrpSpPr>
          <p:nvPr/>
        </p:nvGrpSpPr>
        <p:grpSpPr bwMode="auto">
          <a:xfrm>
            <a:off x="381000" y="2590800"/>
            <a:ext cx="3124200" cy="2362200"/>
            <a:chOff x="480" y="1536"/>
            <a:chExt cx="1968" cy="1488"/>
          </a:xfrm>
        </p:grpSpPr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1488" y="1728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0    1    0    1</a:t>
              </a: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1248" y="1680"/>
              <a:ext cx="2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*)</a:t>
              </a:r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1248" y="196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1488" y="201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1296" y="225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1104" y="249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1    0    1    1</a:t>
              </a: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912" y="2736"/>
              <a:ext cx="7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0    0    0    0</a:t>
              </a: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624" y="2736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1" hangingPunct="1"/>
              <a:r>
                <a:rPr lang="en-US" altLang="zh-TW"/>
                <a:t>+)</a:t>
              </a:r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480" y="302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221" name="AutoShape 17"/>
          <p:cNvSpPr>
            <a:spLocks noChangeArrowheads="1"/>
          </p:cNvSpPr>
          <p:nvPr/>
        </p:nvSpPr>
        <p:spPr bwMode="auto">
          <a:xfrm>
            <a:off x="4495800" y="3276600"/>
            <a:ext cx="4114800" cy="2514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222" name="Text Box 18"/>
          <p:cNvSpPr txBox="1">
            <a:spLocks noChangeArrowheads="1"/>
          </p:cNvSpPr>
          <p:nvPr/>
        </p:nvSpPr>
        <p:spPr bwMode="auto">
          <a:xfrm>
            <a:off x="914400" y="5562600"/>
            <a:ext cx="3659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chemeClr val="hlink"/>
                </a:solidFill>
              </a:rPr>
              <a:t>fast summation of partial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Issues to realize the general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05000"/>
            <a:ext cx="5830888" cy="1792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partial product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reduce height of partial products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smtClean="0"/>
              <a:t>reduce width of a partial products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smtClean="0"/>
              <a:t>fast summation: CSA trees</a:t>
            </a:r>
          </a:p>
        </p:txBody>
      </p:sp>
      <p:grpSp>
        <p:nvGrpSpPr>
          <p:cNvPr id="10244" name="Group 205"/>
          <p:cNvGrpSpPr>
            <a:grpSpLocks/>
          </p:cNvGrpSpPr>
          <p:nvPr/>
        </p:nvGrpSpPr>
        <p:grpSpPr bwMode="auto">
          <a:xfrm>
            <a:off x="457200" y="3733800"/>
            <a:ext cx="5541963" cy="2774950"/>
            <a:chOff x="384" y="2448"/>
            <a:chExt cx="3491" cy="1748"/>
          </a:xfrm>
        </p:grpSpPr>
        <p:grpSp>
          <p:nvGrpSpPr>
            <p:cNvPr id="10280" name="Group 4"/>
            <p:cNvGrpSpPr>
              <a:grpSpLocks/>
            </p:cNvGrpSpPr>
            <p:nvPr/>
          </p:nvGrpSpPr>
          <p:grpSpPr bwMode="auto">
            <a:xfrm>
              <a:off x="384" y="2448"/>
              <a:ext cx="3491" cy="1392"/>
              <a:chOff x="1296" y="2016"/>
              <a:chExt cx="3491" cy="1392"/>
            </a:xfrm>
          </p:grpSpPr>
          <p:sp>
            <p:nvSpPr>
              <p:cNvPr id="10286" name="Text Box 5"/>
              <p:cNvSpPr txBox="1">
                <a:spLocks noChangeArrowheads="1"/>
              </p:cNvSpPr>
              <p:nvPr/>
            </p:nvSpPr>
            <p:spPr bwMode="auto">
              <a:xfrm>
                <a:off x="2496" y="2160"/>
                <a:ext cx="22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*)</a:t>
                </a:r>
              </a:p>
            </p:txBody>
          </p:sp>
          <p:sp>
            <p:nvSpPr>
              <p:cNvPr id="10287" name="Line 6"/>
              <p:cNvSpPr>
                <a:spLocks noChangeShapeType="1"/>
              </p:cNvSpPr>
              <p:nvPr/>
            </p:nvSpPr>
            <p:spPr bwMode="auto">
              <a:xfrm>
                <a:off x="2400" y="2400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grpSp>
            <p:nvGrpSpPr>
              <p:cNvPr id="10288" name="Group 7"/>
              <p:cNvGrpSpPr>
                <a:grpSpLocks/>
              </p:cNvGrpSpPr>
              <p:nvPr/>
            </p:nvGrpSpPr>
            <p:grpSpPr bwMode="auto">
              <a:xfrm>
                <a:off x="3456" y="2016"/>
                <a:ext cx="576" cy="144"/>
                <a:chOff x="2112" y="2496"/>
                <a:chExt cx="576" cy="144"/>
              </a:xfrm>
            </p:grpSpPr>
            <p:grpSp>
              <p:nvGrpSpPr>
                <p:cNvPr id="10469" name="Group 8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7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8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70" name="Group 11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7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7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71" name="Group 14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75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7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72" name="Group 17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7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7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289" name="Group 20"/>
              <p:cNvGrpSpPr>
                <a:grpSpLocks/>
              </p:cNvGrpSpPr>
              <p:nvPr/>
            </p:nvGrpSpPr>
            <p:grpSpPr bwMode="auto">
              <a:xfrm>
                <a:off x="2880" y="2016"/>
                <a:ext cx="576" cy="144"/>
                <a:chOff x="2112" y="2496"/>
                <a:chExt cx="576" cy="144"/>
              </a:xfrm>
            </p:grpSpPr>
            <p:grpSp>
              <p:nvGrpSpPr>
                <p:cNvPr id="10457" name="Group 21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67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6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58" name="Group 24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6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6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59" name="Group 27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6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64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60" name="Group 30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61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6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290" name="Group 33"/>
              <p:cNvGrpSpPr>
                <a:grpSpLocks/>
              </p:cNvGrpSpPr>
              <p:nvPr/>
            </p:nvGrpSpPr>
            <p:grpSpPr bwMode="auto">
              <a:xfrm>
                <a:off x="3456" y="2208"/>
                <a:ext cx="576" cy="144"/>
                <a:chOff x="2112" y="2496"/>
                <a:chExt cx="576" cy="144"/>
              </a:xfrm>
            </p:grpSpPr>
            <p:grpSp>
              <p:nvGrpSpPr>
                <p:cNvPr id="10445" name="Group 34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55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5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46" name="Group 37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53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5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47" name="Group 40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51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5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48" name="Group 43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49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5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291" name="Group 46"/>
              <p:cNvGrpSpPr>
                <a:grpSpLocks/>
              </p:cNvGrpSpPr>
              <p:nvPr/>
            </p:nvGrpSpPr>
            <p:grpSpPr bwMode="auto">
              <a:xfrm>
                <a:off x="2880" y="2208"/>
                <a:ext cx="576" cy="144"/>
                <a:chOff x="2112" y="2496"/>
                <a:chExt cx="576" cy="144"/>
              </a:xfrm>
            </p:grpSpPr>
            <p:grpSp>
              <p:nvGrpSpPr>
                <p:cNvPr id="10433" name="Group 47"/>
                <p:cNvGrpSpPr>
                  <a:grpSpLocks/>
                </p:cNvGrpSpPr>
                <p:nvPr/>
              </p:nvGrpSpPr>
              <p:grpSpPr bwMode="auto">
                <a:xfrm>
                  <a:off x="2112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43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4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34" name="Group 50"/>
                <p:cNvGrpSpPr>
                  <a:grpSpLocks/>
                </p:cNvGrpSpPr>
                <p:nvPr/>
              </p:nvGrpSpPr>
              <p:grpSpPr bwMode="auto">
                <a:xfrm>
                  <a:off x="2256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4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42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35" name="Group 5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3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40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  <p:grpSp>
              <p:nvGrpSpPr>
                <p:cNvPr id="10436" name="Group 56"/>
                <p:cNvGrpSpPr>
                  <a:grpSpLocks/>
                </p:cNvGrpSpPr>
                <p:nvPr/>
              </p:nvGrpSpPr>
              <p:grpSpPr bwMode="auto">
                <a:xfrm>
                  <a:off x="2544" y="2496"/>
                  <a:ext cx="144" cy="144"/>
                  <a:chOff x="1920" y="2592"/>
                  <a:chExt cx="144" cy="144"/>
                </a:xfrm>
              </p:grpSpPr>
              <p:sp>
                <p:nvSpPr>
                  <p:cNvPr id="1043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2640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  <p:sp>
                <p:nvSpPr>
                  <p:cNvPr id="10438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592"/>
                    <a:ext cx="144" cy="14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1pPr>
                    <a:lvl2pPr marL="742950" indent="-28575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2pPr>
                    <a:lvl3pPr marL="11430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3pPr>
                    <a:lvl4pPr marL="16002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4pPr>
                    <a:lvl5pPr marL="2057400" indent="-228600"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</a:defRPr>
                    </a:lvl9pPr>
                  </a:lstStyle>
                  <a:p>
                    <a:pPr eaLnBrk="1" hangingPunct="1"/>
                    <a:endParaRPr lang="zh-TW" altLang="en-US"/>
                  </a:p>
                </p:txBody>
              </p:sp>
            </p:grpSp>
          </p:grpSp>
          <p:grpSp>
            <p:nvGrpSpPr>
              <p:cNvPr id="10292" name="Group 59"/>
              <p:cNvGrpSpPr>
                <a:grpSpLocks/>
              </p:cNvGrpSpPr>
              <p:nvPr/>
            </p:nvGrpSpPr>
            <p:grpSpPr bwMode="auto">
              <a:xfrm>
                <a:off x="2592" y="2640"/>
                <a:ext cx="1152" cy="144"/>
                <a:chOff x="1680" y="2544"/>
                <a:chExt cx="1152" cy="144"/>
              </a:xfrm>
            </p:grpSpPr>
            <p:grpSp>
              <p:nvGrpSpPr>
                <p:cNvPr id="10407" name="Group 60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421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31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3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42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29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30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42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27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28" name="Rectangle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42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25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26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408" name="Group 73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409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19" name="Oval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20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410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17" name="Oval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18" name="Rectangle 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411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15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16" name="Rectangle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412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13" name="Oval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14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0293" name="Group 86"/>
              <p:cNvGrpSpPr>
                <a:grpSpLocks/>
              </p:cNvGrpSpPr>
              <p:nvPr/>
            </p:nvGrpSpPr>
            <p:grpSpPr bwMode="auto">
              <a:xfrm>
                <a:off x="2880" y="2448"/>
                <a:ext cx="1152" cy="144"/>
                <a:chOff x="1680" y="2544"/>
                <a:chExt cx="1152" cy="144"/>
              </a:xfrm>
            </p:grpSpPr>
            <p:grpSp>
              <p:nvGrpSpPr>
                <p:cNvPr id="10381" name="Group 87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95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05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06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96" name="Group 91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03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04" name="Rectangle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97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401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02" name="Rectangle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9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99" name="Oval 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400" name="Rectangle 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382" name="Group 100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83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93" name="Oval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94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84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91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92" name="Rectangle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85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89" name="Oval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90" name="Rectangle 10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86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87" name="Oval 1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88" name="Rectangle 1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0294" name="Group 113"/>
              <p:cNvGrpSpPr>
                <a:grpSpLocks/>
              </p:cNvGrpSpPr>
              <p:nvPr/>
            </p:nvGrpSpPr>
            <p:grpSpPr bwMode="auto">
              <a:xfrm>
                <a:off x="2304" y="2832"/>
                <a:ext cx="1152" cy="144"/>
                <a:chOff x="1680" y="2544"/>
                <a:chExt cx="1152" cy="144"/>
              </a:xfrm>
            </p:grpSpPr>
            <p:grpSp>
              <p:nvGrpSpPr>
                <p:cNvPr id="10355" name="Group 114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69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79" name="Oval 1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80" name="Rectangle 1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70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77" name="Oval 1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78" name="Rectangle 1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71" name="Group 121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75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76" name="Rectangle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72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73" name="Oval 1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74" name="Rectangle 1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356" name="Group 127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57" name="Group 128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67" name="Oval 1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68" name="Rectangle 1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58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65" name="Oval 1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66" name="Rectangle 1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59" name="Group 134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63" name="Oval 1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64" name="Rectangle 1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60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61" name="Oval 1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62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0295" name="Group 140"/>
              <p:cNvGrpSpPr>
                <a:grpSpLocks/>
              </p:cNvGrpSpPr>
              <p:nvPr/>
            </p:nvGrpSpPr>
            <p:grpSpPr bwMode="auto">
              <a:xfrm>
                <a:off x="2016" y="3024"/>
                <a:ext cx="1152" cy="144"/>
                <a:chOff x="1680" y="2544"/>
                <a:chExt cx="1152" cy="144"/>
              </a:xfrm>
            </p:grpSpPr>
            <p:grpSp>
              <p:nvGrpSpPr>
                <p:cNvPr id="10329" name="Group 141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43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53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54" name="Rectangle 1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44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51" name="Oval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52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45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49" name="Oval 1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50" name="Rectangle 1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46" name="Group 151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47" name="Oval 1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48" name="Rectangle 1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330" name="Group 154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31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41" name="Oval 1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42" name="Rectangle 1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32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39" name="Oval 1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40" name="Rectangle 1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33" name="Group 161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37" name="Oval 1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38" name="Rectangle 1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34" name="Group 164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35" name="Oval 1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36" name="Rectangle 1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grpSp>
            <p:nvGrpSpPr>
              <p:cNvPr id="10296" name="Group 167"/>
              <p:cNvGrpSpPr>
                <a:grpSpLocks/>
              </p:cNvGrpSpPr>
              <p:nvPr/>
            </p:nvGrpSpPr>
            <p:grpSpPr bwMode="auto">
              <a:xfrm>
                <a:off x="1728" y="3216"/>
                <a:ext cx="1152" cy="144"/>
                <a:chOff x="1680" y="2544"/>
                <a:chExt cx="1152" cy="144"/>
              </a:xfrm>
            </p:grpSpPr>
            <p:grpSp>
              <p:nvGrpSpPr>
                <p:cNvPr id="10303" name="Group 168"/>
                <p:cNvGrpSpPr>
                  <a:grpSpLocks/>
                </p:cNvGrpSpPr>
                <p:nvPr/>
              </p:nvGrpSpPr>
              <p:grpSpPr bwMode="auto">
                <a:xfrm>
                  <a:off x="2256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17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27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28" name="Rectangle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18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25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26" name="Rectangle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19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23" name="Oval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24" name="Rectangle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20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21" name="Oval 17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22" name="Rectangle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304" name="Group 181"/>
                <p:cNvGrpSpPr>
                  <a:grpSpLocks/>
                </p:cNvGrpSpPr>
                <p:nvPr/>
              </p:nvGrpSpPr>
              <p:grpSpPr bwMode="auto">
                <a:xfrm>
                  <a:off x="1680" y="2544"/>
                  <a:ext cx="576" cy="144"/>
                  <a:chOff x="2112" y="2496"/>
                  <a:chExt cx="576" cy="144"/>
                </a:xfrm>
              </p:grpSpPr>
              <p:grpSp>
                <p:nvGrpSpPr>
                  <p:cNvPr id="10305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2112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15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16" name="Rectangle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06" name="Group 185"/>
                  <p:cNvGrpSpPr>
                    <a:grpSpLocks/>
                  </p:cNvGrpSpPr>
                  <p:nvPr/>
                </p:nvGrpSpPr>
                <p:grpSpPr bwMode="auto">
                  <a:xfrm>
                    <a:off x="2256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13" name="Oval 1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14" name="Rectangle 1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07" name="Group 188"/>
                  <p:cNvGrpSpPr>
                    <a:grpSpLocks/>
                  </p:cNvGrpSpPr>
                  <p:nvPr/>
                </p:nvGrpSpPr>
                <p:grpSpPr bwMode="auto">
                  <a:xfrm>
                    <a:off x="2400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11" name="Oval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12" name="Rectangle 1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  <p:grpSp>
                <p:nvGrpSpPr>
                  <p:cNvPr id="10308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2544" y="2496"/>
                    <a:ext cx="144" cy="144"/>
                    <a:chOff x="1920" y="2592"/>
                    <a:chExt cx="144" cy="144"/>
                  </a:xfrm>
                </p:grpSpPr>
                <p:sp>
                  <p:nvSpPr>
                    <p:cNvPr id="10309" name="Oval 1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2640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  <p:sp>
                  <p:nvSpPr>
                    <p:cNvPr id="10310" name="Rectangle 1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20" y="2592"/>
                      <a:ext cx="144" cy="1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1pPr>
                      <a:lvl2pPr marL="742950" indent="-28575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2pPr>
                      <a:lvl3pPr marL="11430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3pPr>
                      <a:lvl4pPr marL="16002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4pPr>
                      <a:lvl5pPr marL="2057400" indent="-228600"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</a:defRPr>
                      </a:lvl9pPr>
                    </a:lstStyle>
                    <a:p>
                      <a:pPr eaLnBrk="1" hangingPunct="1"/>
                      <a:endParaRPr lang="zh-TW" altLang="en-US"/>
                    </a:p>
                  </p:txBody>
                </p:sp>
              </p:grpSp>
            </p:grpSp>
          </p:grpSp>
          <p:sp>
            <p:nvSpPr>
              <p:cNvPr id="10297" name="Text Box 194"/>
              <p:cNvSpPr txBox="1">
                <a:spLocks noChangeArrowheads="1"/>
              </p:cNvSpPr>
              <p:nvPr/>
            </p:nvSpPr>
            <p:spPr bwMode="auto">
              <a:xfrm>
                <a:off x="1440" y="3168"/>
                <a:ext cx="23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/>
                  <a:t>+)</a:t>
                </a:r>
              </a:p>
            </p:txBody>
          </p:sp>
          <p:sp>
            <p:nvSpPr>
              <p:cNvPr id="10298" name="Line 195"/>
              <p:cNvSpPr>
                <a:spLocks noChangeShapeType="1"/>
              </p:cNvSpPr>
              <p:nvPr/>
            </p:nvSpPr>
            <p:spPr bwMode="auto">
              <a:xfrm>
                <a:off x="1296" y="3408"/>
                <a:ext cx="28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99" name="Line 196"/>
              <p:cNvSpPr>
                <a:spLocks noChangeShapeType="1"/>
              </p:cNvSpPr>
              <p:nvPr/>
            </p:nvSpPr>
            <p:spPr bwMode="auto">
              <a:xfrm>
                <a:off x="4080" y="2448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0" name="Line 197"/>
              <p:cNvSpPr>
                <a:spLocks noChangeShapeType="1"/>
              </p:cNvSpPr>
              <p:nvPr/>
            </p:nvSpPr>
            <p:spPr bwMode="auto">
              <a:xfrm>
                <a:off x="4080" y="3360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1" name="Line 198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0" cy="91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302" name="Text Box 199"/>
              <p:cNvSpPr txBox="1">
                <a:spLocks noChangeArrowheads="1"/>
              </p:cNvSpPr>
              <p:nvPr/>
            </p:nvSpPr>
            <p:spPr bwMode="auto">
              <a:xfrm>
                <a:off x="4272" y="2688"/>
                <a:ext cx="51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 sz="2000">
                    <a:solidFill>
                      <a:schemeClr val="hlink"/>
                    </a:solidFill>
                  </a:rPr>
                  <a:t>height</a:t>
                </a:r>
              </a:p>
            </p:txBody>
          </p:sp>
        </p:grpSp>
        <p:grpSp>
          <p:nvGrpSpPr>
            <p:cNvPr id="10281" name="Group 204"/>
            <p:cNvGrpSpPr>
              <a:grpSpLocks/>
            </p:cNvGrpSpPr>
            <p:nvPr/>
          </p:nvGrpSpPr>
          <p:grpSpPr bwMode="auto">
            <a:xfrm>
              <a:off x="816" y="3888"/>
              <a:ext cx="1152" cy="308"/>
              <a:chOff x="816" y="3888"/>
              <a:chExt cx="1152" cy="308"/>
            </a:xfrm>
          </p:grpSpPr>
          <p:sp>
            <p:nvSpPr>
              <p:cNvPr id="10282" name="Line 200"/>
              <p:cNvSpPr>
                <a:spLocks noChangeShapeType="1"/>
              </p:cNvSpPr>
              <p:nvPr/>
            </p:nvSpPr>
            <p:spPr bwMode="auto">
              <a:xfrm>
                <a:off x="816" y="38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3" name="Line 201"/>
              <p:cNvSpPr>
                <a:spLocks noChangeShapeType="1"/>
              </p:cNvSpPr>
              <p:nvPr/>
            </p:nvSpPr>
            <p:spPr bwMode="auto">
              <a:xfrm>
                <a:off x="1968" y="388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4" name="Line 202"/>
              <p:cNvSpPr>
                <a:spLocks noChangeShapeType="1"/>
              </p:cNvSpPr>
              <p:nvPr/>
            </p:nvSpPr>
            <p:spPr bwMode="auto">
              <a:xfrm>
                <a:off x="816" y="3984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85" name="Text Box 203"/>
              <p:cNvSpPr txBox="1">
                <a:spLocks noChangeArrowheads="1"/>
              </p:cNvSpPr>
              <p:nvPr/>
            </p:nvSpPr>
            <p:spPr bwMode="auto">
              <a:xfrm>
                <a:off x="1248" y="3984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</a:rPr>
                  <a:t>width</a:t>
                </a:r>
              </a:p>
            </p:txBody>
          </p:sp>
        </p:grpSp>
      </p:grpSp>
      <p:grpSp>
        <p:nvGrpSpPr>
          <p:cNvPr id="10245" name="Group 255"/>
          <p:cNvGrpSpPr>
            <a:grpSpLocks/>
          </p:cNvGrpSpPr>
          <p:nvPr/>
        </p:nvGrpSpPr>
        <p:grpSpPr bwMode="auto">
          <a:xfrm>
            <a:off x="6324600" y="2057400"/>
            <a:ext cx="2362200" cy="3657600"/>
            <a:chOff x="3984" y="1344"/>
            <a:chExt cx="1488" cy="2304"/>
          </a:xfrm>
        </p:grpSpPr>
        <p:grpSp>
          <p:nvGrpSpPr>
            <p:cNvPr id="10246" name="Group 227"/>
            <p:cNvGrpSpPr>
              <a:grpSpLocks/>
            </p:cNvGrpSpPr>
            <p:nvPr/>
          </p:nvGrpSpPr>
          <p:grpSpPr bwMode="auto">
            <a:xfrm>
              <a:off x="4800" y="1344"/>
              <a:ext cx="672" cy="624"/>
              <a:chOff x="4320" y="2112"/>
              <a:chExt cx="672" cy="624"/>
            </a:xfrm>
          </p:grpSpPr>
          <p:sp>
            <p:nvSpPr>
              <p:cNvPr id="10274" name="Rectangle 208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CSA</a:t>
                </a:r>
              </a:p>
            </p:txBody>
          </p:sp>
          <p:sp>
            <p:nvSpPr>
              <p:cNvPr id="10275" name="Line 217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6" name="Line 219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7" name="Line 220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8" name="Line 225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9" name="Line 226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47" name="Group 228"/>
            <p:cNvGrpSpPr>
              <a:grpSpLocks/>
            </p:cNvGrpSpPr>
            <p:nvPr/>
          </p:nvGrpSpPr>
          <p:grpSpPr bwMode="auto">
            <a:xfrm>
              <a:off x="3984" y="1344"/>
              <a:ext cx="672" cy="624"/>
              <a:chOff x="4320" y="2112"/>
              <a:chExt cx="672" cy="624"/>
            </a:xfrm>
          </p:grpSpPr>
          <p:sp>
            <p:nvSpPr>
              <p:cNvPr id="10268" name="Rectangle 22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CSA</a:t>
                </a:r>
              </a:p>
            </p:txBody>
          </p:sp>
          <p:sp>
            <p:nvSpPr>
              <p:cNvPr id="10269" name="Line 230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0" name="Line 231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1" name="Line 232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2" name="Line 233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73" name="Line 234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48" name="Group 235"/>
            <p:cNvGrpSpPr>
              <a:grpSpLocks/>
            </p:cNvGrpSpPr>
            <p:nvPr/>
          </p:nvGrpSpPr>
          <p:grpSpPr bwMode="auto">
            <a:xfrm>
              <a:off x="4512" y="2208"/>
              <a:ext cx="672" cy="624"/>
              <a:chOff x="4320" y="2112"/>
              <a:chExt cx="672" cy="624"/>
            </a:xfrm>
          </p:grpSpPr>
          <p:sp>
            <p:nvSpPr>
              <p:cNvPr id="10262" name="Rectangle 236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CSA</a:t>
                </a:r>
              </a:p>
            </p:txBody>
          </p:sp>
          <p:sp>
            <p:nvSpPr>
              <p:cNvPr id="10263" name="Line 237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4" name="Line 238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5" name="Line 239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6" name="Line 240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7" name="Line 241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249" name="Group 242"/>
            <p:cNvGrpSpPr>
              <a:grpSpLocks/>
            </p:cNvGrpSpPr>
            <p:nvPr/>
          </p:nvGrpSpPr>
          <p:grpSpPr bwMode="auto">
            <a:xfrm>
              <a:off x="4272" y="3024"/>
              <a:ext cx="672" cy="624"/>
              <a:chOff x="4320" y="2112"/>
              <a:chExt cx="672" cy="624"/>
            </a:xfrm>
          </p:grpSpPr>
          <p:sp>
            <p:nvSpPr>
              <p:cNvPr id="10256" name="Rectangle 243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67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defRPr>
                </a:lvl9pPr>
              </a:lstStyle>
              <a:p>
                <a:pPr algn="ctr" eaLnBrk="1" hangingPunct="1"/>
                <a:r>
                  <a:rPr lang="en-US" altLang="zh-TW"/>
                  <a:t>CSA</a:t>
                </a:r>
              </a:p>
            </p:txBody>
          </p:sp>
          <p:sp>
            <p:nvSpPr>
              <p:cNvPr id="10257" name="Line 244"/>
              <p:cNvSpPr>
                <a:spLocks noChangeShapeType="1"/>
              </p:cNvSpPr>
              <p:nvPr/>
            </p:nvSpPr>
            <p:spPr bwMode="auto">
              <a:xfrm>
                <a:off x="4800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8" name="Line 245"/>
              <p:cNvSpPr>
                <a:spLocks noChangeShapeType="1"/>
              </p:cNvSpPr>
              <p:nvPr/>
            </p:nvSpPr>
            <p:spPr bwMode="auto">
              <a:xfrm>
                <a:off x="4608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59" name="Line 246"/>
              <p:cNvSpPr>
                <a:spLocks noChangeShapeType="1"/>
              </p:cNvSpPr>
              <p:nvPr/>
            </p:nvSpPr>
            <p:spPr bwMode="auto">
              <a:xfrm>
                <a:off x="4416" y="21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0" name="Line 247"/>
              <p:cNvSpPr>
                <a:spLocks noChangeShapeType="1"/>
              </p:cNvSpPr>
              <p:nvPr/>
            </p:nvSpPr>
            <p:spPr bwMode="auto">
              <a:xfrm>
                <a:off x="4800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0261" name="Line 248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cxnSp>
          <p:nvCxnSpPr>
            <p:cNvPr id="10250" name="AutoShape 249"/>
            <p:cNvCxnSpPr>
              <a:cxnSpLocks noChangeShapeType="1"/>
              <a:stCxn id="10278" idx="1"/>
              <a:endCxn id="10263" idx="0"/>
            </p:cNvCxnSpPr>
            <p:nvPr/>
          </p:nvCxnSpPr>
          <p:spPr bwMode="auto">
            <a:xfrm rot="5400000">
              <a:off x="5016" y="1944"/>
              <a:ext cx="240" cy="288"/>
            </a:xfrm>
            <a:prstGeom prst="bentConnector3">
              <a:avLst>
                <a:gd name="adj1" fmla="val 987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1" name="AutoShape 250"/>
            <p:cNvCxnSpPr>
              <a:cxnSpLocks noChangeShapeType="1"/>
              <a:stCxn id="10279" idx="1"/>
              <a:endCxn id="10264" idx="0"/>
            </p:cNvCxnSpPr>
            <p:nvPr/>
          </p:nvCxnSpPr>
          <p:spPr bwMode="auto">
            <a:xfrm rot="5400000">
              <a:off x="4776" y="1992"/>
              <a:ext cx="240" cy="19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2" name="AutoShape 251"/>
            <p:cNvCxnSpPr>
              <a:cxnSpLocks noChangeShapeType="1"/>
              <a:stCxn id="10272" idx="1"/>
              <a:endCxn id="10265" idx="0"/>
            </p:cNvCxnSpPr>
            <p:nvPr/>
          </p:nvCxnSpPr>
          <p:spPr bwMode="auto">
            <a:xfrm rot="16200000" flipH="1">
              <a:off x="4416" y="2016"/>
              <a:ext cx="240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3" name="AutoShape 252"/>
            <p:cNvCxnSpPr>
              <a:cxnSpLocks noChangeShapeType="1"/>
              <a:stCxn id="10266" idx="1"/>
              <a:endCxn id="10257" idx="0"/>
            </p:cNvCxnSpPr>
            <p:nvPr/>
          </p:nvCxnSpPr>
          <p:spPr bwMode="auto">
            <a:xfrm rot="5400000">
              <a:off x="4776" y="2808"/>
              <a:ext cx="192" cy="240"/>
            </a:xfrm>
            <a:prstGeom prst="bentConnector3">
              <a:avLst>
                <a:gd name="adj1" fmla="val 921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4" name="AutoShape 253"/>
            <p:cNvCxnSpPr>
              <a:cxnSpLocks noChangeShapeType="1"/>
              <a:stCxn id="10267" idx="1"/>
              <a:endCxn id="10258" idx="0"/>
            </p:cNvCxnSpPr>
            <p:nvPr/>
          </p:nvCxnSpPr>
          <p:spPr bwMode="auto">
            <a:xfrm rot="5400000">
              <a:off x="4536" y="2856"/>
              <a:ext cx="192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5" name="AutoShape 254"/>
            <p:cNvCxnSpPr>
              <a:cxnSpLocks noChangeShapeType="1"/>
              <a:stCxn id="10273" idx="1"/>
              <a:endCxn id="10259" idx="0"/>
            </p:cNvCxnSpPr>
            <p:nvPr/>
          </p:nvCxnSpPr>
          <p:spPr bwMode="auto">
            <a:xfrm rot="16200000" flipH="1">
              <a:off x="3744" y="2400"/>
              <a:ext cx="1056" cy="19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Now we start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Baugh-Wooley encoding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標楷體" panose="03000509000000000000" pitchFamily="65" charset="-120"/>
            <a:cs typeface="新細明體" panose="02020500000000000000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my_lec</Template>
  <TotalTime>100</TotalTime>
  <Words>825</Words>
  <Application>Microsoft Office PowerPoint</Application>
  <PresentationFormat>如螢幕大小 (4:3)</PresentationFormat>
  <Paragraphs>276</Paragraphs>
  <Slides>33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43" baseType="lpstr">
      <vt:lpstr>Times New Roman</vt:lpstr>
      <vt:lpstr>標楷體</vt:lpstr>
      <vt:lpstr>新細明體</vt:lpstr>
      <vt:lpstr>Arial</vt:lpstr>
      <vt:lpstr>Wingdings</vt:lpstr>
      <vt:lpstr>Calibri</vt:lpstr>
      <vt:lpstr>Symbol</vt:lpstr>
      <vt:lpstr>Blends</vt:lpstr>
      <vt:lpstr>MSDraw.Drawing.8.2</vt:lpstr>
      <vt:lpstr>Microsoft 方程式編輯器 3.0</vt:lpstr>
      <vt:lpstr>Signed Partial Products in Tree Multiplier</vt:lpstr>
      <vt:lpstr>Recap: basic concepts of multiplication</vt:lpstr>
      <vt:lpstr>Basic multiply scheme</vt:lpstr>
      <vt:lpstr>The dot-diagram</vt:lpstr>
      <vt:lpstr>General structure of the multiplier</vt:lpstr>
      <vt:lpstr>General structure of the multiplier</vt:lpstr>
      <vt:lpstr>General structure of the multiplier</vt:lpstr>
      <vt:lpstr>Issues to realize the general structure</vt:lpstr>
      <vt:lpstr>Now we start</vt:lpstr>
      <vt:lpstr>Core Problem</vt:lpstr>
      <vt:lpstr>Core Problem</vt:lpstr>
      <vt:lpstr>Core Problem</vt:lpstr>
      <vt:lpstr>Core Problem</vt:lpstr>
      <vt:lpstr>Modified Baugh-Wooley encoding</vt:lpstr>
      <vt:lpstr>Modified Baugh-Wooley encoding</vt:lpstr>
      <vt:lpstr>Modified Baugh-Wooley encoding</vt:lpstr>
      <vt:lpstr>Modified Baugh-Wooley encoding</vt:lpstr>
      <vt:lpstr>Modified Baugh-Wooley encoding</vt:lpstr>
      <vt:lpstr>In-Class Exercise: Verify the encoding</vt:lpstr>
      <vt:lpstr>Derivation of the Baugh-Wooley encoding</vt:lpstr>
      <vt:lpstr>Key Idea of the derivation</vt:lpstr>
      <vt:lpstr>Radix-2 number system with range [-1,1]</vt:lpstr>
      <vt:lpstr>Recap: General formula: radix-r number system</vt:lpstr>
      <vt:lpstr>Radix-2 with range [-1,1]</vt:lpstr>
      <vt:lpstr>Addition with the vector representation</vt:lpstr>
      <vt:lpstr>Addition with the vector representation</vt:lpstr>
      <vt:lpstr>Derivation of the Baugh-Wooley encoding</vt:lpstr>
      <vt:lpstr>Partial products representation</vt:lpstr>
      <vt:lpstr>Rewriting a partial product</vt:lpstr>
      <vt:lpstr>Rewriting the final partial product</vt:lpstr>
      <vt:lpstr>The final result</vt:lpstr>
      <vt:lpstr>In-Class Exercise</vt:lpstr>
      <vt:lpstr>The final question on implementation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odie</dc:creator>
  <cp:lastModifiedBy>odie</cp:lastModifiedBy>
  <cp:revision>23</cp:revision>
  <cp:lastPrinted>1601-01-01T00:00:00Z</cp:lastPrinted>
  <dcterms:created xsi:type="dcterms:W3CDTF">1601-01-01T00:00:00Z</dcterms:created>
  <dcterms:modified xsi:type="dcterms:W3CDTF">2018-05-12T16:28:20Z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