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9" r:id="rId4"/>
    <p:sldId id="261" r:id="rId5"/>
    <p:sldId id="264" r:id="rId6"/>
    <p:sldId id="262" r:id="rId7"/>
    <p:sldId id="263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3" r:id="rId16"/>
    <p:sldId id="295" r:id="rId17"/>
    <p:sldId id="294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10" r:id="rId28"/>
    <p:sldId id="305" r:id="rId29"/>
    <p:sldId id="306" r:id="rId30"/>
    <p:sldId id="307" r:id="rId31"/>
    <p:sldId id="308" r:id="rId32"/>
    <p:sldId id="309" r:id="rId33"/>
    <p:sldId id="311" r:id="rId34"/>
    <p:sldId id="312" r:id="rId3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F1F48F1-707F-40D1-B5AC-3B997D07F7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012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DCD6A-0499-4DA3-8541-A73881153C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617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733DC-122A-4C5B-9ED8-6D2F3453BF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783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0CCF2-CE10-4CA3-87E8-5DF535A041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30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E9368-A573-4D20-B796-84F9F882C2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520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93137-D744-4F37-90A2-E084988C73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140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C3269-BB90-43C3-BAA7-032E451E4D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667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810A3-4F86-4CFD-B4D0-CC8E8FB935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893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298C2-8C5F-4158-92DE-05A5201328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1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3BFEB-B6AD-43CC-9C53-60DBF75740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189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C3A81-097A-492A-BF6E-3E1ADFBDCC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950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D08710D2-909B-44D0-A6FE-CB783DAB86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image" Target="../media/image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Booth Encoding Revisited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short encoding of signed partial products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66800" y="1219200"/>
            <a:ext cx="33393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/>
              <a:t>Lecture </a:t>
            </a:r>
            <a:r>
              <a:rPr lang="en-US" altLang="zh-TW" sz="3200" u="sng" dirty="0" smtClean="0"/>
              <a:t>04 </a:t>
            </a:r>
            <a:r>
              <a:rPr lang="en-US" altLang="zh-TW" sz="3200" u="sng" dirty="0"/>
              <a:t>(Part 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Examining MR to generate partial product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7772400" cy="877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generate a partial product per </a:t>
            </a:r>
            <a:r>
              <a:rPr lang="en-US" altLang="zh-TW" sz="2800" smtClean="0">
                <a:solidFill>
                  <a:schemeClr val="hlink"/>
                </a:solidFill>
              </a:rPr>
              <a:t>2</a:t>
            </a:r>
            <a:r>
              <a:rPr lang="en-US" altLang="zh-TW" sz="2800" smtClean="0"/>
              <a:t>-bit of MR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but examine </a:t>
            </a:r>
            <a:r>
              <a:rPr lang="en-US" altLang="zh-TW" sz="2800" smtClean="0">
                <a:solidFill>
                  <a:schemeClr val="hlink"/>
                </a:solidFill>
              </a:rPr>
              <a:t>3</a:t>
            </a:r>
            <a:r>
              <a:rPr lang="en-US" altLang="zh-TW" sz="2800" smtClean="0"/>
              <a:t> consecutive bits in MR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209800" y="3200400"/>
            <a:ext cx="4572000" cy="1981200"/>
            <a:chOff x="1392" y="2016"/>
            <a:chExt cx="2880" cy="1248"/>
          </a:xfrm>
        </p:grpSpPr>
        <p:sp>
          <p:nvSpPr>
            <p:cNvPr id="12297" name="Text Box 5"/>
            <p:cNvSpPr txBox="1">
              <a:spLocks noChangeArrowheads="1"/>
            </p:cNvSpPr>
            <p:nvPr/>
          </p:nvSpPr>
          <p:spPr bwMode="auto">
            <a:xfrm>
              <a:off x="2496" y="216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2298" name="Line 6"/>
            <p:cNvSpPr>
              <a:spLocks noChangeShapeType="1"/>
            </p:cNvSpPr>
            <p:nvPr/>
          </p:nvSpPr>
          <p:spPr bwMode="auto">
            <a:xfrm>
              <a:off x="2400" y="24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2299" name="Group 7"/>
            <p:cNvGrpSpPr>
              <a:grpSpLocks/>
            </p:cNvGrpSpPr>
            <p:nvPr/>
          </p:nvGrpSpPr>
          <p:grpSpPr bwMode="auto">
            <a:xfrm>
              <a:off x="3456" y="2016"/>
              <a:ext cx="576" cy="144"/>
              <a:chOff x="2112" y="2496"/>
              <a:chExt cx="576" cy="144"/>
            </a:xfrm>
          </p:grpSpPr>
          <p:grpSp>
            <p:nvGrpSpPr>
              <p:cNvPr id="12449" name="Group 8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2459" name="Oval 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2460" name="Rectangle 1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2450" name="Group 11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2457" name="Oval 1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2458" name="Rectangle 1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2451" name="Group 14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2455" name="Oval 1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2456" name="Rectangle 1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2452" name="Group 17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2453" name="Oval 1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2454" name="Rectangle 1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2300" name="Group 20"/>
            <p:cNvGrpSpPr>
              <a:grpSpLocks/>
            </p:cNvGrpSpPr>
            <p:nvPr/>
          </p:nvGrpSpPr>
          <p:grpSpPr bwMode="auto">
            <a:xfrm>
              <a:off x="2880" y="2016"/>
              <a:ext cx="576" cy="144"/>
              <a:chOff x="2112" y="2496"/>
              <a:chExt cx="576" cy="144"/>
            </a:xfrm>
          </p:grpSpPr>
          <p:grpSp>
            <p:nvGrpSpPr>
              <p:cNvPr id="12437" name="Group 21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2447" name="Oval 2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2448" name="Rectangle 2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2438" name="Group 24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2445" name="Oval 2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2446" name="Rectangle 2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2439" name="Group 27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2443" name="Oval 2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2444" name="Rectangle 2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2440" name="Group 30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2441" name="Oval 3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2442" name="Rectangle 3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2301" name="Group 33"/>
            <p:cNvGrpSpPr>
              <a:grpSpLocks/>
            </p:cNvGrpSpPr>
            <p:nvPr/>
          </p:nvGrpSpPr>
          <p:grpSpPr bwMode="auto">
            <a:xfrm>
              <a:off x="3456" y="2208"/>
              <a:ext cx="576" cy="144"/>
              <a:chOff x="2112" y="2496"/>
              <a:chExt cx="576" cy="144"/>
            </a:xfrm>
          </p:grpSpPr>
          <p:grpSp>
            <p:nvGrpSpPr>
              <p:cNvPr id="12425" name="Group 34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2435" name="Oval 3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2436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2426" name="Group 37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2433" name="Oval 3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2434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2427" name="Group 40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2431" name="Oval 4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2432" name="Rectangle 4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2428" name="Group 43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2429" name="Oval 4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2430" name="Rectangle 4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2302" name="Group 46"/>
            <p:cNvGrpSpPr>
              <a:grpSpLocks/>
            </p:cNvGrpSpPr>
            <p:nvPr/>
          </p:nvGrpSpPr>
          <p:grpSpPr bwMode="auto">
            <a:xfrm>
              <a:off x="2880" y="2208"/>
              <a:ext cx="576" cy="144"/>
              <a:chOff x="2112" y="2496"/>
              <a:chExt cx="576" cy="144"/>
            </a:xfrm>
          </p:grpSpPr>
          <p:grpSp>
            <p:nvGrpSpPr>
              <p:cNvPr id="12413" name="Group 47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2423" name="Oval 4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2424" name="Rectangle 4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2414" name="Group 50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2421" name="Oval 5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2422" name="Rectangle 5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2415" name="Group 53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2419" name="Oval 5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2420" name="Rectangle 5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2416" name="Group 56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2417" name="Oval 5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2418" name="Rectangle 5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2303" name="Group 59"/>
            <p:cNvGrpSpPr>
              <a:grpSpLocks/>
            </p:cNvGrpSpPr>
            <p:nvPr/>
          </p:nvGrpSpPr>
          <p:grpSpPr bwMode="auto">
            <a:xfrm>
              <a:off x="2592" y="2640"/>
              <a:ext cx="1152" cy="144"/>
              <a:chOff x="1680" y="2544"/>
              <a:chExt cx="1152" cy="144"/>
            </a:xfrm>
          </p:grpSpPr>
          <p:grpSp>
            <p:nvGrpSpPr>
              <p:cNvPr id="12387" name="Group 60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2401" name="Group 6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411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412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402" name="Group 6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409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41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403" name="Group 6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407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408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404" name="Group 7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405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406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2388" name="Group 73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2389" name="Group 74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99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400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90" name="Group 77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97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98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91" name="Group 80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95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96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92" name="Group 83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93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94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2304" name="Group 86"/>
            <p:cNvGrpSpPr>
              <a:grpSpLocks/>
            </p:cNvGrpSpPr>
            <p:nvPr/>
          </p:nvGrpSpPr>
          <p:grpSpPr bwMode="auto">
            <a:xfrm>
              <a:off x="2880" y="2448"/>
              <a:ext cx="1152" cy="144"/>
              <a:chOff x="1680" y="2544"/>
              <a:chExt cx="1152" cy="144"/>
            </a:xfrm>
          </p:grpSpPr>
          <p:grpSp>
            <p:nvGrpSpPr>
              <p:cNvPr id="12361" name="Group 87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2375" name="Group 8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85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8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76" name="Group 9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83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84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77" name="Group 9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81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82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78" name="Group 9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79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80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2362" name="Group 100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2363" name="Group 10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73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74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64" name="Group 10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71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72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65" name="Group 10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69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70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66" name="Group 11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67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68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2305" name="Group 113"/>
            <p:cNvGrpSpPr>
              <a:grpSpLocks/>
            </p:cNvGrpSpPr>
            <p:nvPr/>
          </p:nvGrpSpPr>
          <p:grpSpPr bwMode="auto">
            <a:xfrm>
              <a:off x="2304" y="2832"/>
              <a:ext cx="1152" cy="144"/>
              <a:chOff x="1680" y="2544"/>
              <a:chExt cx="1152" cy="144"/>
            </a:xfrm>
          </p:grpSpPr>
          <p:grpSp>
            <p:nvGrpSpPr>
              <p:cNvPr id="12335" name="Group 114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2349" name="Group 11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59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6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50" name="Group 11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57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5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51" name="Group 12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55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5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52" name="Group 12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53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54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2336" name="Group 127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2337" name="Group 12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47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48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38" name="Group 13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45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46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39" name="Group 13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43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44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40" name="Group 13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41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42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2306" name="Group 140"/>
            <p:cNvGrpSpPr>
              <a:grpSpLocks/>
            </p:cNvGrpSpPr>
            <p:nvPr/>
          </p:nvGrpSpPr>
          <p:grpSpPr bwMode="auto">
            <a:xfrm>
              <a:off x="2016" y="3024"/>
              <a:ext cx="1152" cy="144"/>
              <a:chOff x="1680" y="2544"/>
              <a:chExt cx="1152" cy="144"/>
            </a:xfrm>
          </p:grpSpPr>
          <p:grpSp>
            <p:nvGrpSpPr>
              <p:cNvPr id="12309" name="Group 141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2323" name="Group 142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33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34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24" name="Group 145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31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32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25" name="Group 148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29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30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26" name="Group 151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27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28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2310" name="Group 154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2311" name="Group 15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21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22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12" name="Group 15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19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20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13" name="Group 16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17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18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2314" name="Group 16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2315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2316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sp>
          <p:nvSpPr>
            <p:cNvPr id="12307" name="Text Box 167"/>
            <p:cNvSpPr txBox="1">
              <a:spLocks noChangeArrowheads="1"/>
            </p:cNvSpPr>
            <p:nvPr/>
          </p:nvSpPr>
          <p:spPr bwMode="auto">
            <a:xfrm>
              <a:off x="1632" y="297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2308" name="Line 168"/>
            <p:cNvSpPr>
              <a:spLocks noChangeShapeType="1"/>
            </p:cNvSpPr>
            <p:nvPr/>
          </p:nvSpPr>
          <p:spPr bwMode="auto">
            <a:xfrm>
              <a:off x="1392" y="326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293" name="AutoShape 169"/>
          <p:cNvSpPr>
            <a:spLocks noChangeArrowheads="1"/>
          </p:cNvSpPr>
          <p:nvPr/>
        </p:nvSpPr>
        <p:spPr bwMode="auto">
          <a:xfrm>
            <a:off x="5943600" y="3505200"/>
            <a:ext cx="457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294" name="AutoShape 170"/>
          <p:cNvSpPr>
            <a:spLocks noChangeArrowheads="1"/>
          </p:cNvSpPr>
          <p:nvPr/>
        </p:nvSpPr>
        <p:spPr bwMode="auto">
          <a:xfrm>
            <a:off x="4495800" y="3886200"/>
            <a:ext cx="1905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295" name="Line 171"/>
          <p:cNvSpPr>
            <a:spLocks noChangeShapeType="1"/>
          </p:cNvSpPr>
          <p:nvPr/>
        </p:nvSpPr>
        <p:spPr bwMode="auto">
          <a:xfrm>
            <a:off x="6248400" y="3733800"/>
            <a:ext cx="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6" name="Text Box 172"/>
          <p:cNvSpPr txBox="1">
            <a:spLocks noChangeArrowheads="1"/>
          </p:cNvSpPr>
          <p:nvPr/>
        </p:nvSpPr>
        <p:spPr bwMode="auto">
          <a:xfrm>
            <a:off x="6461125" y="3414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Examining MR to generate partial product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7772400" cy="877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generate a partial product per </a:t>
            </a:r>
            <a:r>
              <a:rPr lang="en-US" altLang="zh-TW" sz="2800" smtClean="0">
                <a:solidFill>
                  <a:schemeClr val="hlink"/>
                </a:solidFill>
              </a:rPr>
              <a:t>2</a:t>
            </a:r>
            <a:r>
              <a:rPr lang="en-US" altLang="zh-TW" sz="2800" smtClean="0"/>
              <a:t>-bit of MR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but examine </a:t>
            </a:r>
            <a:r>
              <a:rPr lang="en-US" altLang="zh-TW" sz="2800" smtClean="0">
                <a:solidFill>
                  <a:schemeClr val="hlink"/>
                </a:solidFill>
              </a:rPr>
              <a:t>3</a:t>
            </a:r>
            <a:r>
              <a:rPr lang="en-US" altLang="zh-TW" sz="2800" smtClean="0"/>
              <a:t> consecutive bits in MR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209800" y="3200400"/>
            <a:ext cx="4572000" cy="1981200"/>
            <a:chOff x="1392" y="2016"/>
            <a:chExt cx="2880" cy="1248"/>
          </a:xfrm>
        </p:grpSpPr>
        <p:sp>
          <p:nvSpPr>
            <p:cNvPr id="13321" name="Text Box 5"/>
            <p:cNvSpPr txBox="1">
              <a:spLocks noChangeArrowheads="1"/>
            </p:cNvSpPr>
            <p:nvPr/>
          </p:nvSpPr>
          <p:spPr bwMode="auto">
            <a:xfrm>
              <a:off x="2496" y="216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3322" name="Line 6"/>
            <p:cNvSpPr>
              <a:spLocks noChangeShapeType="1"/>
            </p:cNvSpPr>
            <p:nvPr/>
          </p:nvSpPr>
          <p:spPr bwMode="auto">
            <a:xfrm>
              <a:off x="2400" y="24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3323" name="Group 7"/>
            <p:cNvGrpSpPr>
              <a:grpSpLocks/>
            </p:cNvGrpSpPr>
            <p:nvPr/>
          </p:nvGrpSpPr>
          <p:grpSpPr bwMode="auto">
            <a:xfrm>
              <a:off x="3456" y="2016"/>
              <a:ext cx="576" cy="144"/>
              <a:chOff x="2112" y="2496"/>
              <a:chExt cx="576" cy="144"/>
            </a:xfrm>
          </p:grpSpPr>
          <p:grpSp>
            <p:nvGrpSpPr>
              <p:cNvPr id="13473" name="Group 8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3483" name="Oval 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84" name="Rectangle 1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74" name="Group 11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3481" name="Oval 1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82" name="Rectangle 1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75" name="Group 14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3479" name="Oval 1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76" name="Group 17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3477" name="Oval 1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78" name="Rectangle 1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3324" name="Group 20"/>
            <p:cNvGrpSpPr>
              <a:grpSpLocks/>
            </p:cNvGrpSpPr>
            <p:nvPr/>
          </p:nvGrpSpPr>
          <p:grpSpPr bwMode="auto">
            <a:xfrm>
              <a:off x="2880" y="2016"/>
              <a:ext cx="576" cy="144"/>
              <a:chOff x="2112" y="2496"/>
              <a:chExt cx="576" cy="144"/>
            </a:xfrm>
          </p:grpSpPr>
          <p:grpSp>
            <p:nvGrpSpPr>
              <p:cNvPr id="13461" name="Group 21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3471" name="Oval 2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72" name="Rectangle 2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62" name="Group 24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3469" name="Oval 2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70" name="Rectangle 2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63" name="Group 27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3467" name="Oval 2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68" name="Rectangle 2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64" name="Group 30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3465" name="Oval 3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66" name="Rectangle 3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3325" name="Group 33"/>
            <p:cNvGrpSpPr>
              <a:grpSpLocks/>
            </p:cNvGrpSpPr>
            <p:nvPr/>
          </p:nvGrpSpPr>
          <p:grpSpPr bwMode="auto">
            <a:xfrm>
              <a:off x="3456" y="2208"/>
              <a:ext cx="576" cy="144"/>
              <a:chOff x="2112" y="2496"/>
              <a:chExt cx="576" cy="144"/>
            </a:xfrm>
          </p:grpSpPr>
          <p:grpSp>
            <p:nvGrpSpPr>
              <p:cNvPr id="13449" name="Group 34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3459" name="Oval 3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60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50" name="Group 37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3457" name="Oval 3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58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51" name="Group 40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3455" name="Oval 4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56" name="Rectangle 4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52" name="Group 43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3453" name="Oval 4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54" name="Rectangle 4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3326" name="Group 46"/>
            <p:cNvGrpSpPr>
              <a:grpSpLocks/>
            </p:cNvGrpSpPr>
            <p:nvPr/>
          </p:nvGrpSpPr>
          <p:grpSpPr bwMode="auto">
            <a:xfrm>
              <a:off x="2880" y="2208"/>
              <a:ext cx="576" cy="144"/>
              <a:chOff x="2112" y="2496"/>
              <a:chExt cx="576" cy="144"/>
            </a:xfrm>
          </p:grpSpPr>
          <p:grpSp>
            <p:nvGrpSpPr>
              <p:cNvPr id="13437" name="Group 47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3447" name="Oval 4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48" name="Rectangle 4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38" name="Group 50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3445" name="Oval 5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46" name="Rectangle 5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39" name="Group 53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3443" name="Oval 5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44" name="Rectangle 5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40" name="Group 56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3441" name="Oval 5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42" name="Rectangle 5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3327" name="Group 59"/>
            <p:cNvGrpSpPr>
              <a:grpSpLocks/>
            </p:cNvGrpSpPr>
            <p:nvPr/>
          </p:nvGrpSpPr>
          <p:grpSpPr bwMode="auto">
            <a:xfrm>
              <a:off x="2592" y="2640"/>
              <a:ext cx="1152" cy="144"/>
              <a:chOff x="1680" y="2544"/>
              <a:chExt cx="1152" cy="144"/>
            </a:xfrm>
          </p:grpSpPr>
          <p:grpSp>
            <p:nvGrpSpPr>
              <p:cNvPr id="13411" name="Group 60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3425" name="Group 6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435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436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426" name="Group 6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433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434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427" name="Group 6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431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432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428" name="Group 7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429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430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3412" name="Group 73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3413" name="Group 74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423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424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414" name="Group 77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421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422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415" name="Group 80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419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420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416" name="Group 83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417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418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3328" name="Group 86"/>
            <p:cNvGrpSpPr>
              <a:grpSpLocks/>
            </p:cNvGrpSpPr>
            <p:nvPr/>
          </p:nvGrpSpPr>
          <p:grpSpPr bwMode="auto">
            <a:xfrm>
              <a:off x="2880" y="2448"/>
              <a:ext cx="1152" cy="144"/>
              <a:chOff x="1680" y="2544"/>
              <a:chExt cx="1152" cy="144"/>
            </a:xfrm>
          </p:grpSpPr>
          <p:grpSp>
            <p:nvGrpSpPr>
              <p:cNvPr id="13385" name="Group 87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3399" name="Group 8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409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410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400" name="Group 9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407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408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401" name="Group 9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405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406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402" name="Group 9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403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404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3386" name="Group 100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3387" name="Group 10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97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98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88" name="Group 10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95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96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89" name="Group 10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93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94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90" name="Group 11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91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9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3329" name="Group 113"/>
            <p:cNvGrpSpPr>
              <a:grpSpLocks/>
            </p:cNvGrpSpPr>
            <p:nvPr/>
          </p:nvGrpSpPr>
          <p:grpSpPr bwMode="auto">
            <a:xfrm>
              <a:off x="2304" y="2832"/>
              <a:ext cx="1152" cy="144"/>
              <a:chOff x="1680" y="2544"/>
              <a:chExt cx="1152" cy="144"/>
            </a:xfrm>
          </p:grpSpPr>
          <p:grpSp>
            <p:nvGrpSpPr>
              <p:cNvPr id="13359" name="Group 114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3373" name="Group 11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83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84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74" name="Group 11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81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82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75" name="Group 12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79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8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76" name="Group 12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77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7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3360" name="Group 127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3361" name="Group 12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7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7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62" name="Group 13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69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70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63" name="Group 13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67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68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64" name="Group 13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65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66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3330" name="Group 140"/>
            <p:cNvGrpSpPr>
              <a:grpSpLocks/>
            </p:cNvGrpSpPr>
            <p:nvPr/>
          </p:nvGrpSpPr>
          <p:grpSpPr bwMode="auto">
            <a:xfrm>
              <a:off x="2016" y="3024"/>
              <a:ext cx="1152" cy="144"/>
              <a:chOff x="1680" y="2544"/>
              <a:chExt cx="1152" cy="144"/>
            </a:xfrm>
          </p:grpSpPr>
          <p:grpSp>
            <p:nvGrpSpPr>
              <p:cNvPr id="13333" name="Group 141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3347" name="Group 142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57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58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48" name="Group 145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55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56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49" name="Group 148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53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54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50" name="Group 151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51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52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3334" name="Group 154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3335" name="Group 15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45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46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36" name="Group 15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43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44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37" name="Group 16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41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42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38" name="Group 16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39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40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sp>
          <p:nvSpPr>
            <p:cNvPr id="13331" name="Text Box 167"/>
            <p:cNvSpPr txBox="1">
              <a:spLocks noChangeArrowheads="1"/>
            </p:cNvSpPr>
            <p:nvPr/>
          </p:nvSpPr>
          <p:spPr bwMode="auto">
            <a:xfrm>
              <a:off x="1632" y="297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3332" name="Line 168"/>
            <p:cNvSpPr>
              <a:spLocks noChangeShapeType="1"/>
            </p:cNvSpPr>
            <p:nvPr/>
          </p:nvSpPr>
          <p:spPr bwMode="auto">
            <a:xfrm>
              <a:off x="1392" y="326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317" name="AutoShape 169"/>
          <p:cNvSpPr>
            <a:spLocks noChangeArrowheads="1"/>
          </p:cNvSpPr>
          <p:nvPr/>
        </p:nvSpPr>
        <p:spPr bwMode="auto">
          <a:xfrm>
            <a:off x="5486400" y="3505200"/>
            <a:ext cx="457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318" name="AutoShape 170"/>
          <p:cNvSpPr>
            <a:spLocks noChangeArrowheads="1"/>
          </p:cNvSpPr>
          <p:nvPr/>
        </p:nvSpPr>
        <p:spPr bwMode="auto">
          <a:xfrm>
            <a:off x="4114800" y="4191000"/>
            <a:ext cx="1905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319" name="Line 171"/>
          <p:cNvSpPr>
            <a:spLocks noChangeShapeType="1"/>
          </p:cNvSpPr>
          <p:nvPr/>
        </p:nvSpPr>
        <p:spPr bwMode="auto">
          <a:xfrm>
            <a:off x="5791200" y="3733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0" name="AutoShape 173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Examining MR to generate partial product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7772400" cy="877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generate a partial product per </a:t>
            </a:r>
            <a:r>
              <a:rPr lang="en-US" altLang="zh-TW" sz="2800" smtClean="0">
                <a:solidFill>
                  <a:schemeClr val="hlink"/>
                </a:solidFill>
              </a:rPr>
              <a:t>2</a:t>
            </a:r>
            <a:r>
              <a:rPr lang="en-US" altLang="zh-TW" sz="2800" smtClean="0"/>
              <a:t>-bit of MR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but examine </a:t>
            </a:r>
            <a:r>
              <a:rPr lang="en-US" altLang="zh-TW" sz="2800" smtClean="0">
                <a:solidFill>
                  <a:schemeClr val="hlink"/>
                </a:solidFill>
              </a:rPr>
              <a:t>3</a:t>
            </a:r>
            <a:r>
              <a:rPr lang="en-US" altLang="zh-TW" sz="2800" smtClean="0"/>
              <a:t> consecutive bits in MR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2209800" y="3200400"/>
            <a:ext cx="4572000" cy="1981200"/>
            <a:chOff x="1392" y="2016"/>
            <a:chExt cx="2880" cy="1248"/>
          </a:xfrm>
        </p:grpSpPr>
        <p:sp>
          <p:nvSpPr>
            <p:cNvPr id="14345" name="Text Box 5"/>
            <p:cNvSpPr txBox="1">
              <a:spLocks noChangeArrowheads="1"/>
            </p:cNvSpPr>
            <p:nvPr/>
          </p:nvSpPr>
          <p:spPr bwMode="auto">
            <a:xfrm>
              <a:off x="2496" y="216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4346" name="Line 6"/>
            <p:cNvSpPr>
              <a:spLocks noChangeShapeType="1"/>
            </p:cNvSpPr>
            <p:nvPr/>
          </p:nvSpPr>
          <p:spPr bwMode="auto">
            <a:xfrm>
              <a:off x="2400" y="24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4347" name="Group 7"/>
            <p:cNvGrpSpPr>
              <a:grpSpLocks/>
            </p:cNvGrpSpPr>
            <p:nvPr/>
          </p:nvGrpSpPr>
          <p:grpSpPr bwMode="auto">
            <a:xfrm>
              <a:off x="3456" y="2016"/>
              <a:ext cx="576" cy="144"/>
              <a:chOff x="2112" y="2496"/>
              <a:chExt cx="576" cy="144"/>
            </a:xfrm>
          </p:grpSpPr>
          <p:grpSp>
            <p:nvGrpSpPr>
              <p:cNvPr id="14497" name="Group 8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4507" name="Oval 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508" name="Rectangle 1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98" name="Group 11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4505" name="Oval 1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506" name="Rectangle 1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99" name="Group 14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4503" name="Oval 1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504" name="Rectangle 1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500" name="Group 17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4501" name="Oval 1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502" name="Rectangle 1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4348" name="Group 20"/>
            <p:cNvGrpSpPr>
              <a:grpSpLocks/>
            </p:cNvGrpSpPr>
            <p:nvPr/>
          </p:nvGrpSpPr>
          <p:grpSpPr bwMode="auto">
            <a:xfrm>
              <a:off x="2880" y="2016"/>
              <a:ext cx="576" cy="144"/>
              <a:chOff x="2112" y="2496"/>
              <a:chExt cx="576" cy="144"/>
            </a:xfrm>
          </p:grpSpPr>
          <p:grpSp>
            <p:nvGrpSpPr>
              <p:cNvPr id="14485" name="Group 21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4495" name="Oval 2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96" name="Rectangle 2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86" name="Group 24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4493" name="Oval 2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94" name="Rectangle 2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87" name="Group 27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4491" name="Oval 2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92" name="Rectangle 2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88" name="Group 30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4489" name="Oval 3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90" name="Rectangle 3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4349" name="Group 33"/>
            <p:cNvGrpSpPr>
              <a:grpSpLocks/>
            </p:cNvGrpSpPr>
            <p:nvPr/>
          </p:nvGrpSpPr>
          <p:grpSpPr bwMode="auto">
            <a:xfrm>
              <a:off x="3456" y="2208"/>
              <a:ext cx="576" cy="144"/>
              <a:chOff x="2112" y="2496"/>
              <a:chExt cx="576" cy="144"/>
            </a:xfrm>
          </p:grpSpPr>
          <p:grpSp>
            <p:nvGrpSpPr>
              <p:cNvPr id="14473" name="Group 34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4483" name="Oval 3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84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74" name="Group 37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4481" name="Oval 3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82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75" name="Group 40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4479" name="Oval 4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80" name="Rectangle 4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76" name="Group 43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4477" name="Oval 4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78" name="Rectangle 4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4350" name="Group 46"/>
            <p:cNvGrpSpPr>
              <a:grpSpLocks/>
            </p:cNvGrpSpPr>
            <p:nvPr/>
          </p:nvGrpSpPr>
          <p:grpSpPr bwMode="auto">
            <a:xfrm>
              <a:off x="2880" y="2208"/>
              <a:ext cx="576" cy="144"/>
              <a:chOff x="2112" y="2496"/>
              <a:chExt cx="576" cy="144"/>
            </a:xfrm>
          </p:grpSpPr>
          <p:grpSp>
            <p:nvGrpSpPr>
              <p:cNvPr id="14461" name="Group 47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4471" name="Oval 4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72" name="Rectangle 4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62" name="Group 50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4469" name="Oval 5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70" name="Rectangle 5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63" name="Group 53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4467" name="Oval 5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68" name="Rectangle 5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64" name="Group 56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4465" name="Oval 5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66" name="Rectangle 5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4351" name="Group 59"/>
            <p:cNvGrpSpPr>
              <a:grpSpLocks/>
            </p:cNvGrpSpPr>
            <p:nvPr/>
          </p:nvGrpSpPr>
          <p:grpSpPr bwMode="auto">
            <a:xfrm>
              <a:off x="2592" y="2640"/>
              <a:ext cx="1152" cy="144"/>
              <a:chOff x="1680" y="2544"/>
              <a:chExt cx="1152" cy="144"/>
            </a:xfrm>
          </p:grpSpPr>
          <p:grpSp>
            <p:nvGrpSpPr>
              <p:cNvPr id="14435" name="Group 60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4449" name="Group 6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59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60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450" name="Group 6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57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58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451" name="Group 6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55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56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452" name="Group 7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53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54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4436" name="Group 73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4437" name="Group 74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47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48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438" name="Group 77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45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46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439" name="Group 80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43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44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440" name="Group 83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41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4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4352" name="Group 86"/>
            <p:cNvGrpSpPr>
              <a:grpSpLocks/>
            </p:cNvGrpSpPr>
            <p:nvPr/>
          </p:nvGrpSpPr>
          <p:grpSpPr bwMode="auto">
            <a:xfrm>
              <a:off x="2880" y="2448"/>
              <a:ext cx="1152" cy="144"/>
              <a:chOff x="1680" y="2544"/>
              <a:chExt cx="1152" cy="144"/>
            </a:xfrm>
          </p:grpSpPr>
          <p:grpSp>
            <p:nvGrpSpPr>
              <p:cNvPr id="14409" name="Group 87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4423" name="Group 8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33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34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424" name="Group 9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31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32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425" name="Group 9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29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30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426" name="Group 9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27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2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4410" name="Group 100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4411" name="Group 10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21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22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412" name="Group 10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19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20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413" name="Group 10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17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18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414" name="Group 11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15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16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4353" name="Group 113"/>
            <p:cNvGrpSpPr>
              <a:grpSpLocks/>
            </p:cNvGrpSpPr>
            <p:nvPr/>
          </p:nvGrpSpPr>
          <p:grpSpPr bwMode="auto">
            <a:xfrm>
              <a:off x="2304" y="2832"/>
              <a:ext cx="1152" cy="144"/>
              <a:chOff x="1680" y="2544"/>
              <a:chExt cx="1152" cy="144"/>
            </a:xfrm>
          </p:grpSpPr>
          <p:grpSp>
            <p:nvGrpSpPr>
              <p:cNvPr id="14383" name="Group 114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4397" name="Group 11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07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0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398" name="Group 11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05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0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399" name="Group 12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03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0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400" name="Group 12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401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402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4384" name="Group 127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4385" name="Group 12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395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396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386" name="Group 13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393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394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387" name="Group 13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391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392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388" name="Group 13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389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390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4354" name="Group 140"/>
            <p:cNvGrpSpPr>
              <a:grpSpLocks/>
            </p:cNvGrpSpPr>
            <p:nvPr/>
          </p:nvGrpSpPr>
          <p:grpSpPr bwMode="auto">
            <a:xfrm>
              <a:off x="2016" y="3024"/>
              <a:ext cx="1152" cy="144"/>
              <a:chOff x="1680" y="2544"/>
              <a:chExt cx="1152" cy="144"/>
            </a:xfrm>
          </p:grpSpPr>
          <p:grpSp>
            <p:nvGrpSpPr>
              <p:cNvPr id="14357" name="Group 141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4371" name="Group 142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381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382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372" name="Group 145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379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380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373" name="Group 148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377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378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374" name="Group 151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375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376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4358" name="Group 154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4359" name="Group 15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369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37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360" name="Group 15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367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368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361" name="Group 16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365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366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4362" name="Group 16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4363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4364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sp>
          <p:nvSpPr>
            <p:cNvPr id="14355" name="Text Box 167"/>
            <p:cNvSpPr txBox="1">
              <a:spLocks noChangeArrowheads="1"/>
            </p:cNvSpPr>
            <p:nvPr/>
          </p:nvSpPr>
          <p:spPr bwMode="auto">
            <a:xfrm>
              <a:off x="1632" y="297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4356" name="Line 168"/>
            <p:cNvSpPr>
              <a:spLocks noChangeShapeType="1"/>
            </p:cNvSpPr>
            <p:nvPr/>
          </p:nvSpPr>
          <p:spPr bwMode="auto">
            <a:xfrm>
              <a:off x="1392" y="326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341" name="AutoShape 169"/>
          <p:cNvSpPr>
            <a:spLocks noChangeArrowheads="1"/>
          </p:cNvSpPr>
          <p:nvPr/>
        </p:nvSpPr>
        <p:spPr bwMode="auto">
          <a:xfrm>
            <a:off x="5029200" y="3505200"/>
            <a:ext cx="457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342" name="AutoShape 170"/>
          <p:cNvSpPr>
            <a:spLocks noChangeArrowheads="1"/>
          </p:cNvSpPr>
          <p:nvPr/>
        </p:nvSpPr>
        <p:spPr bwMode="auto">
          <a:xfrm>
            <a:off x="3581400" y="4495800"/>
            <a:ext cx="1905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343" name="Line 171"/>
          <p:cNvSpPr>
            <a:spLocks noChangeShapeType="1"/>
          </p:cNvSpPr>
          <p:nvPr/>
        </p:nvSpPr>
        <p:spPr bwMode="auto">
          <a:xfrm>
            <a:off x="5257800" y="3733800"/>
            <a:ext cx="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4" name="AutoShape 172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Examining MR to generate partial product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7772400" cy="877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generate a partial product per </a:t>
            </a:r>
            <a:r>
              <a:rPr lang="en-US" altLang="zh-TW" sz="2800" smtClean="0">
                <a:solidFill>
                  <a:schemeClr val="hlink"/>
                </a:solidFill>
              </a:rPr>
              <a:t>2</a:t>
            </a:r>
            <a:r>
              <a:rPr lang="en-US" altLang="zh-TW" sz="2800" smtClean="0"/>
              <a:t>-bit of MR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but examine </a:t>
            </a:r>
            <a:r>
              <a:rPr lang="en-US" altLang="zh-TW" sz="2800" smtClean="0">
                <a:solidFill>
                  <a:schemeClr val="hlink"/>
                </a:solidFill>
              </a:rPr>
              <a:t>3</a:t>
            </a:r>
            <a:r>
              <a:rPr lang="en-US" altLang="zh-TW" sz="2800" smtClean="0"/>
              <a:t> consecutive bits in MR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209800" y="3200400"/>
            <a:ext cx="4572000" cy="1981200"/>
            <a:chOff x="1392" y="2016"/>
            <a:chExt cx="2880" cy="1248"/>
          </a:xfrm>
        </p:grpSpPr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2496" y="216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5370" name="Line 6"/>
            <p:cNvSpPr>
              <a:spLocks noChangeShapeType="1"/>
            </p:cNvSpPr>
            <p:nvPr/>
          </p:nvSpPr>
          <p:spPr bwMode="auto">
            <a:xfrm>
              <a:off x="2400" y="24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371" name="Group 7"/>
            <p:cNvGrpSpPr>
              <a:grpSpLocks/>
            </p:cNvGrpSpPr>
            <p:nvPr/>
          </p:nvGrpSpPr>
          <p:grpSpPr bwMode="auto">
            <a:xfrm>
              <a:off x="3456" y="2016"/>
              <a:ext cx="576" cy="144"/>
              <a:chOff x="2112" y="2496"/>
              <a:chExt cx="576" cy="144"/>
            </a:xfrm>
          </p:grpSpPr>
          <p:grpSp>
            <p:nvGrpSpPr>
              <p:cNvPr id="15521" name="Group 8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5531" name="Oval 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5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522" name="Group 11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5529" name="Oval 1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530" name="Rectangle 1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523" name="Group 14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5527" name="Oval 1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528" name="Rectangle 1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524" name="Group 17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5525" name="Oval 1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526" name="Rectangle 1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5372" name="Group 20"/>
            <p:cNvGrpSpPr>
              <a:grpSpLocks/>
            </p:cNvGrpSpPr>
            <p:nvPr/>
          </p:nvGrpSpPr>
          <p:grpSpPr bwMode="auto">
            <a:xfrm>
              <a:off x="2880" y="2016"/>
              <a:ext cx="576" cy="144"/>
              <a:chOff x="2112" y="2496"/>
              <a:chExt cx="576" cy="144"/>
            </a:xfrm>
          </p:grpSpPr>
          <p:grpSp>
            <p:nvGrpSpPr>
              <p:cNvPr id="15509" name="Group 21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5519" name="Oval 2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520" name="Rectangle 2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510" name="Group 24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5517" name="Oval 2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518" name="Rectangle 2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511" name="Group 27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5515" name="Oval 2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516" name="Rectangle 2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512" name="Group 30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5513" name="Oval 3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514" name="Rectangle 3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5373" name="Group 33"/>
            <p:cNvGrpSpPr>
              <a:grpSpLocks/>
            </p:cNvGrpSpPr>
            <p:nvPr/>
          </p:nvGrpSpPr>
          <p:grpSpPr bwMode="auto">
            <a:xfrm>
              <a:off x="3456" y="2208"/>
              <a:ext cx="576" cy="144"/>
              <a:chOff x="2112" y="2496"/>
              <a:chExt cx="576" cy="144"/>
            </a:xfrm>
          </p:grpSpPr>
          <p:grpSp>
            <p:nvGrpSpPr>
              <p:cNvPr id="15497" name="Group 34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5507" name="Oval 3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5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98" name="Group 37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5505" name="Oval 3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5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99" name="Group 40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5503" name="Oval 4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504" name="Rectangle 4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500" name="Group 43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5501" name="Oval 4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502" name="Rectangle 4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5374" name="Group 46"/>
            <p:cNvGrpSpPr>
              <a:grpSpLocks/>
            </p:cNvGrpSpPr>
            <p:nvPr/>
          </p:nvGrpSpPr>
          <p:grpSpPr bwMode="auto">
            <a:xfrm>
              <a:off x="2880" y="2208"/>
              <a:ext cx="576" cy="144"/>
              <a:chOff x="2112" y="2496"/>
              <a:chExt cx="576" cy="144"/>
            </a:xfrm>
          </p:grpSpPr>
          <p:grpSp>
            <p:nvGrpSpPr>
              <p:cNvPr id="15485" name="Group 47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5495" name="Oval 4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96" name="Rectangle 4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86" name="Group 50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5493" name="Oval 5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94" name="Rectangle 5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87" name="Group 53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5491" name="Oval 5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92" name="Rectangle 5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88" name="Group 56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5489" name="Oval 5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90" name="Rectangle 5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5375" name="Group 59"/>
            <p:cNvGrpSpPr>
              <a:grpSpLocks/>
            </p:cNvGrpSpPr>
            <p:nvPr/>
          </p:nvGrpSpPr>
          <p:grpSpPr bwMode="auto">
            <a:xfrm>
              <a:off x="2592" y="2640"/>
              <a:ext cx="1152" cy="144"/>
              <a:chOff x="1680" y="2544"/>
              <a:chExt cx="1152" cy="144"/>
            </a:xfrm>
          </p:grpSpPr>
          <p:grpSp>
            <p:nvGrpSpPr>
              <p:cNvPr id="15459" name="Group 60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5473" name="Group 6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83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84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74" name="Group 6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81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8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75" name="Group 6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79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80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76" name="Group 7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77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78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5460" name="Group 73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5461" name="Group 74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71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72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62" name="Group 77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69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70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63" name="Group 80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67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6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64" name="Group 83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65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66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5376" name="Group 86"/>
            <p:cNvGrpSpPr>
              <a:grpSpLocks/>
            </p:cNvGrpSpPr>
            <p:nvPr/>
          </p:nvGrpSpPr>
          <p:grpSpPr bwMode="auto">
            <a:xfrm>
              <a:off x="2880" y="2448"/>
              <a:ext cx="1152" cy="144"/>
              <a:chOff x="1680" y="2544"/>
              <a:chExt cx="1152" cy="144"/>
            </a:xfrm>
          </p:grpSpPr>
          <p:grpSp>
            <p:nvGrpSpPr>
              <p:cNvPr id="15433" name="Group 87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5447" name="Group 8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57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5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48" name="Group 9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55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5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49" name="Group 9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53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5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50" name="Group 9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51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52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5434" name="Group 100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5435" name="Group 10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45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46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36" name="Group 10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43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44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37" name="Group 10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41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42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38" name="Group 11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39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4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5377" name="Group 113"/>
            <p:cNvGrpSpPr>
              <a:grpSpLocks/>
            </p:cNvGrpSpPr>
            <p:nvPr/>
          </p:nvGrpSpPr>
          <p:grpSpPr bwMode="auto">
            <a:xfrm>
              <a:off x="2304" y="2832"/>
              <a:ext cx="1152" cy="144"/>
              <a:chOff x="1680" y="2544"/>
              <a:chExt cx="1152" cy="144"/>
            </a:xfrm>
          </p:grpSpPr>
          <p:grpSp>
            <p:nvGrpSpPr>
              <p:cNvPr id="15407" name="Group 114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5421" name="Group 11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31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32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22" name="Group 11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29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30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23" name="Group 12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27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2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24" name="Group 12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25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26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5408" name="Group 127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5409" name="Group 12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19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20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10" name="Group 13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1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18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11" name="Group 13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15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16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412" name="Group 13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13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14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5378" name="Group 140"/>
            <p:cNvGrpSpPr>
              <a:grpSpLocks/>
            </p:cNvGrpSpPr>
            <p:nvPr/>
          </p:nvGrpSpPr>
          <p:grpSpPr bwMode="auto">
            <a:xfrm>
              <a:off x="2016" y="3024"/>
              <a:ext cx="1152" cy="144"/>
              <a:chOff x="1680" y="2544"/>
              <a:chExt cx="1152" cy="144"/>
            </a:xfrm>
          </p:grpSpPr>
          <p:grpSp>
            <p:nvGrpSpPr>
              <p:cNvPr id="15381" name="Group 141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5395" name="Group 142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05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06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396" name="Group 145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03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04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397" name="Group 148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401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02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398" name="Group 151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399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40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5382" name="Group 154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5383" name="Group 15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393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39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384" name="Group 15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391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392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385" name="Group 16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389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390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5386" name="Group 16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5387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5388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sp>
          <p:nvSpPr>
            <p:cNvPr id="15379" name="Text Box 167"/>
            <p:cNvSpPr txBox="1">
              <a:spLocks noChangeArrowheads="1"/>
            </p:cNvSpPr>
            <p:nvPr/>
          </p:nvSpPr>
          <p:spPr bwMode="auto">
            <a:xfrm>
              <a:off x="1632" y="297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5380" name="Line 168"/>
            <p:cNvSpPr>
              <a:spLocks noChangeShapeType="1"/>
            </p:cNvSpPr>
            <p:nvPr/>
          </p:nvSpPr>
          <p:spPr bwMode="auto">
            <a:xfrm>
              <a:off x="1392" y="326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5" name="AutoShape 169"/>
          <p:cNvSpPr>
            <a:spLocks noChangeArrowheads="1"/>
          </p:cNvSpPr>
          <p:nvPr/>
        </p:nvSpPr>
        <p:spPr bwMode="auto">
          <a:xfrm>
            <a:off x="4572000" y="3505200"/>
            <a:ext cx="457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366" name="AutoShape 170"/>
          <p:cNvSpPr>
            <a:spLocks noChangeArrowheads="1"/>
          </p:cNvSpPr>
          <p:nvPr/>
        </p:nvSpPr>
        <p:spPr bwMode="auto">
          <a:xfrm>
            <a:off x="3124200" y="4800600"/>
            <a:ext cx="1905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367" name="Line 171"/>
          <p:cNvSpPr>
            <a:spLocks noChangeShapeType="1"/>
          </p:cNvSpPr>
          <p:nvPr/>
        </p:nvSpPr>
        <p:spPr bwMode="auto">
          <a:xfrm>
            <a:off x="4800600" y="3733800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8" name="AutoShape 172"/>
          <p:cNvSpPr>
            <a:spLocks noChangeArrowheads="1"/>
          </p:cNvSpPr>
          <p:nvPr/>
        </p:nvSpPr>
        <p:spPr bwMode="auto">
          <a:xfrm>
            <a:off x="5029200" y="3505200"/>
            <a:ext cx="2286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Examining MR to generate partial product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7772400" cy="877888"/>
          </a:xfrm>
        </p:spPr>
        <p:txBody>
          <a:bodyPr/>
          <a:lstStyle/>
          <a:p>
            <a:pPr eaLnBrk="1" hangingPunct="1"/>
            <a:r>
              <a:rPr lang="en-US" altLang="zh-TW" smtClean="0"/>
              <a:t>Note: additional partial product required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810000" y="3429000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*)</a:t>
            </a:r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3810000" y="3810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5486400" y="3200400"/>
            <a:ext cx="914400" cy="228600"/>
            <a:chOff x="2112" y="2496"/>
            <a:chExt cx="576" cy="144"/>
          </a:xfrm>
        </p:grpSpPr>
        <p:grpSp>
          <p:nvGrpSpPr>
            <p:cNvPr id="16571" name="Group 8"/>
            <p:cNvGrpSpPr>
              <a:grpSpLocks/>
            </p:cNvGrpSpPr>
            <p:nvPr/>
          </p:nvGrpSpPr>
          <p:grpSpPr bwMode="auto">
            <a:xfrm>
              <a:off x="2112" y="2496"/>
              <a:ext cx="144" cy="144"/>
              <a:chOff x="1920" y="2592"/>
              <a:chExt cx="144" cy="144"/>
            </a:xfrm>
          </p:grpSpPr>
          <p:sp>
            <p:nvSpPr>
              <p:cNvPr id="16581" name="Oval 9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582" name="Rectangle 10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6572" name="Group 11"/>
            <p:cNvGrpSpPr>
              <a:grpSpLocks/>
            </p:cNvGrpSpPr>
            <p:nvPr/>
          </p:nvGrpSpPr>
          <p:grpSpPr bwMode="auto">
            <a:xfrm>
              <a:off x="2256" y="2496"/>
              <a:ext cx="144" cy="144"/>
              <a:chOff x="1920" y="2592"/>
              <a:chExt cx="144" cy="144"/>
            </a:xfrm>
          </p:grpSpPr>
          <p:sp>
            <p:nvSpPr>
              <p:cNvPr id="16579" name="Oval 12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580" name="Rectangle 13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6573" name="Group 14"/>
            <p:cNvGrpSpPr>
              <a:grpSpLocks/>
            </p:cNvGrpSpPr>
            <p:nvPr/>
          </p:nvGrpSpPr>
          <p:grpSpPr bwMode="auto">
            <a:xfrm>
              <a:off x="2400" y="2496"/>
              <a:ext cx="144" cy="144"/>
              <a:chOff x="1920" y="2592"/>
              <a:chExt cx="144" cy="144"/>
            </a:xfrm>
          </p:grpSpPr>
          <p:sp>
            <p:nvSpPr>
              <p:cNvPr id="16577" name="Oval 15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578" name="Rectangle 16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6574" name="Group 17"/>
            <p:cNvGrpSpPr>
              <a:grpSpLocks/>
            </p:cNvGrpSpPr>
            <p:nvPr/>
          </p:nvGrpSpPr>
          <p:grpSpPr bwMode="auto">
            <a:xfrm>
              <a:off x="2544" y="2496"/>
              <a:ext cx="144" cy="144"/>
              <a:chOff x="1920" y="2592"/>
              <a:chExt cx="144" cy="144"/>
            </a:xfrm>
          </p:grpSpPr>
          <p:sp>
            <p:nvSpPr>
              <p:cNvPr id="16575" name="Oval 18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576" name="Rectangle 19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</p:grpSp>
      <p:grpSp>
        <p:nvGrpSpPr>
          <p:cNvPr id="16391" name="Group 20"/>
          <p:cNvGrpSpPr>
            <a:grpSpLocks/>
          </p:cNvGrpSpPr>
          <p:nvPr/>
        </p:nvGrpSpPr>
        <p:grpSpPr bwMode="auto">
          <a:xfrm>
            <a:off x="4572000" y="3200400"/>
            <a:ext cx="914400" cy="228600"/>
            <a:chOff x="2112" y="2496"/>
            <a:chExt cx="576" cy="144"/>
          </a:xfrm>
        </p:grpSpPr>
        <p:grpSp>
          <p:nvGrpSpPr>
            <p:cNvPr id="16559" name="Group 21"/>
            <p:cNvGrpSpPr>
              <a:grpSpLocks/>
            </p:cNvGrpSpPr>
            <p:nvPr/>
          </p:nvGrpSpPr>
          <p:grpSpPr bwMode="auto">
            <a:xfrm>
              <a:off x="2112" y="2496"/>
              <a:ext cx="144" cy="144"/>
              <a:chOff x="1920" y="2592"/>
              <a:chExt cx="144" cy="144"/>
            </a:xfrm>
          </p:grpSpPr>
          <p:sp>
            <p:nvSpPr>
              <p:cNvPr id="16569" name="Oval 22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570" name="Rectangle 23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6560" name="Group 24"/>
            <p:cNvGrpSpPr>
              <a:grpSpLocks/>
            </p:cNvGrpSpPr>
            <p:nvPr/>
          </p:nvGrpSpPr>
          <p:grpSpPr bwMode="auto">
            <a:xfrm>
              <a:off x="2256" y="2496"/>
              <a:ext cx="144" cy="144"/>
              <a:chOff x="1920" y="2592"/>
              <a:chExt cx="144" cy="144"/>
            </a:xfrm>
          </p:grpSpPr>
          <p:sp>
            <p:nvSpPr>
              <p:cNvPr id="16567" name="Oval 25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568" name="Rectangle 26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6561" name="Group 27"/>
            <p:cNvGrpSpPr>
              <a:grpSpLocks/>
            </p:cNvGrpSpPr>
            <p:nvPr/>
          </p:nvGrpSpPr>
          <p:grpSpPr bwMode="auto">
            <a:xfrm>
              <a:off x="2400" y="2496"/>
              <a:ext cx="144" cy="144"/>
              <a:chOff x="1920" y="2592"/>
              <a:chExt cx="144" cy="144"/>
            </a:xfrm>
          </p:grpSpPr>
          <p:sp>
            <p:nvSpPr>
              <p:cNvPr id="16565" name="Oval 28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566" name="Rectangle 29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6562" name="Group 30"/>
            <p:cNvGrpSpPr>
              <a:grpSpLocks/>
            </p:cNvGrpSpPr>
            <p:nvPr/>
          </p:nvGrpSpPr>
          <p:grpSpPr bwMode="auto">
            <a:xfrm>
              <a:off x="2544" y="2496"/>
              <a:ext cx="144" cy="144"/>
              <a:chOff x="1920" y="2592"/>
              <a:chExt cx="144" cy="144"/>
            </a:xfrm>
          </p:grpSpPr>
          <p:sp>
            <p:nvSpPr>
              <p:cNvPr id="16563" name="Oval 31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564" name="Rectangle 32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</p:grpSp>
      <p:grpSp>
        <p:nvGrpSpPr>
          <p:cNvPr id="16392" name="Group 33"/>
          <p:cNvGrpSpPr>
            <a:grpSpLocks/>
          </p:cNvGrpSpPr>
          <p:nvPr/>
        </p:nvGrpSpPr>
        <p:grpSpPr bwMode="auto">
          <a:xfrm>
            <a:off x="5486400" y="3505200"/>
            <a:ext cx="914400" cy="228600"/>
            <a:chOff x="2112" y="2496"/>
            <a:chExt cx="576" cy="144"/>
          </a:xfrm>
        </p:grpSpPr>
        <p:grpSp>
          <p:nvGrpSpPr>
            <p:cNvPr id="16547" name="Group 34"/>
            <p:cNvGrpSpPr>
              <a:grpSpLocks/>
            </p:cNvGrpSpPr>
            <p:nvPr/>
          </p:nvGrpSpPr>
          <p:grpSpPr bwMode="auto">
            <a:xfrm>
              <a:off x="2112" y="2496"/>
              <a:ext cx="144" cy="144"/>
              <a:chOff x="1920" y="2592"/>
              <a:chExt cx="144" cy="144"/>
            </a:xfrm>
          </p:grpSpPr>
          <p:sp>
            <p:nvSpPr>
              <p:cNvPr id="16557" name="Oval 35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558" name="Rectangle 36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6548" name="Group 37"/>
            <p:cNvGrpSpPr>
              <a:grpSpLocks/>
            </p:cNvGrpSpPr>
            <p:nvPr/>
          </p:nvGrpSpPr>
          <p:grpSpPr bwMode="auto">
            <a:xfrm>
              <a:off x="2256" y="2496"/>
              <a:ext cx="144" cy="144"/>
              <a:chOff x="1920" y="2592"/>
              <a:chExt cx="144" cy="144"/>
            </a:xfrm>
          </p:grpSpPr>
          <p:sp>
            <p:nvSpPr>
              <p:cNvPr id="16555" name="Oval 38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556" name="Rectangle 39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6549" name="Group 40"/>
            <p:cNvGrpSpPr>
              <a:grpSpLocks/>
            </p:cNvGrpSpPr>
            <p:nvPr/>
          </p:nvGrpSpPr>
          <p:grpSpPr bwMode="auto">
            <a:xfrm>
              <a:off x="2400" y="2496"/>
              <a:ext cx="144" cy="144"/>
              <a:chOff x="1920" y="2592"/>
              <a:chExt cx="144" cy="144"/>
            </a:xfrm>
          </p:grpSpPr>
          <p:sp>
            <p:nvSpPr>
              <p:cNvPr id="16553" name="Oval 41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554" name="Rectangle 42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6550" name="Group 43"/>
            <p:cNvGrpSpPr>
              <a:grpSpLocks/>
            </p:cNvGrpSpPr>
            <p:nvPr/>
          </p:nvGrpSpPr>
          <p:grpSpPr bwMode="auto">
            <a:xfrm>
              <a:off x="2544" y="2496"/>
              <a:ext cx="144" cy="144"/>
              <a:chOff x="1920" y="2592"/>
              <a:chExt cx="144" cy="144"/>
            </a:xfrm>
          </p:grpSpPr>
          <p:sp>
            <p:nvSpPr>
              <p:cNvPr id="16551" name="Oval 44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552" name="Rectangle 45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</p:grpSp>
      <p:grpSp>
        <p:nvGrpSpPr>
          <p:cNvPr id="16393" name="Group 46"/>
          <p:cNvGrpSpPr>
            <a:grpSpLocks/>
          </p:cNvGrpSpPr>
          <p:nvPr/>
        </p:nvGrpSpPr>
        <p:grpSpPr bwMode="auto">
          <a:xfrm>
            <a:off x="4572000" y="3505200"/>
            <a:ext cx="914400" cy="228600"/>
            <a:chOff x="2112" y="2496"/>
            <a:chExt cx="576" cy="144"/>
          </a:xfrm>
        </p:grpSpPr>
        <p:grpSp>
          <p:nvGrpSpPr>
            <p:cNvPr id="16535" name="Group 47"/>
            <p:cNvGrpSpPr>
              <a:grpSpLocks/>
            </p:cNvGrpSpPr>
            <p:nvPr/>
          </p:nvGrpSpPr>
          <p:grpSpPr bwMode="auto">
            <a:xfrm>
              <a:off x="2112" y="2496"/>
              <a:ext cx="144" cy="144"/>
              <a:chOff x="1920" y="2592"/>
              <a:chExt cx="144" cy="144"/>
            </a:xfrm>
          </p:grpSpPr>
          <p:sp>
            <p:nvSpPr>
              <p:cNvPr id="16545" name="Oval 48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546" name="Rectangle 49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6536" name="Group 50"/>
            <p:cNvGrpSpPr>
              <a:grpSpLocks/>
            </p:cNvGrpSpPr>
            <p:nvPr/>
          </p:nvGrpSpPr>
          <p:grpSpPr bwMode="auto">
            <a:xfrm>
              <a:off x="2256" y="2496"/>
              <a:ext cx="144" cy="144"/>
              <a:chOff x="1920" y="2592"/>
              <a:chExt cx="144" cy="144"/>
            </a:xfrm>
          </p:grpSpPr>
          <p:sp>
            <p:nvSpPr>
              <p:cNvPr id="16543" name="Oval 51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544" name="Rectangle 52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6537" name="Group 53"/>
            <p:cNvGrpSpPr>
              <a:grpSpLocks/>
            </p:cNvGrpSpPr>
            <p:nvPr/>
          </p:nvGrpSpPr>
          <p:grpSpPr bwMode="auto">
            <a:xfrm>
              <a:off x="2400" y="2496"/>
              <a:ext cx="144" cy="144"/>
              <a:chOff x="1920" y="2592"/>
              <a:chExt cx="144" cy="144"/>
            </a:xfrm>
          </p:grpSpPr>
          <p:sp>
            <p:nvSpPr>
              <p:cNvPr id="16541" name="Oval 54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542" name="Rectangle 55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6538" name="Group 56"/>
            <p:cNvGrpSpPr>
              <a:grpSpLocks/>
            </p:cNvGrpSpPr>
            <p:nvPr/>
          </p:nvGrpSpPr>
          <p:grpSpPr bwMode="auto">
            <a:xfrm>
              <a:off x="2544" y="2496"/>
              <a:ext cx="144" cy="144"/>
              <a:chOff x="1920" y="2592"/>
              <a:chExt cx="144" cy="144"/>
            </a:xfrm>
          </p:grpSpPr>
          <p:sp>
            <p:nvSpPr>
              <p:cNvPr id="16539" name="Oval 57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540" name="Rectangle 58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</p:grpSp>
      <p:grpSp>
        <p:nvGrpSpPr>
          <p:cNvPr id="16394" name="Group 59"/>
          <p:cNvGrpSpPr>
            <a:grpSpLocks/>
          </p:cNvGrpSpPr>
          <p:nvPr/>
        </p:nvGrpSpPr>
        <p:grpSpPr bwMode="auto">
          <a:xfrm>
            <a:off x="4114800" y="4191000"/>
            <a:ext cx="1828800" cy="228600"/>
            <a:chOff x="1680" y="2544"/>
            <a:chExt cx="1152" cy="144"/>
          </a:xfrm>
        </p:grpSpPr>
        <p:grpSp>
          <p:nvGrpSpPr>
            <p:cNvPr id="16509" name="Group 60"/>
            <p:cNvGrpSpPr>
              <a:grpSpLocks/>
            </p:cNvGrpSpPr>
            <p:nvPr/>
          </p:nvGrpSpPr>
          <p:grpSpPr bwMode="auto">
            <a:xfrm>
              <a:off x="2256" y="2544"/>
              <a:ext cx="576" cy="144"/>
              <a:chOff x="2112" y="2496"/>
              <a:chExt cx="576" cy="144"/>
            </a:xfrm>
          </p:grpSpPr>
          <p:grpSp>
            <p:nvGrpSpPr>
              <p:cNvPr id="16523" name="Group 61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6533" name="Oval 6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534" name="Rectangle 6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524" name="Group 64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6531" name="Oval 6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532" name="Rectangle 6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525" name="Group 67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6529" name="Oval 6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530" name="Rectangle 6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526" name="Group 70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6527" name="Oval 7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528" name="Rectangle 7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6510" name="Group 73"/>
            <p:cNvGrpSpPr>
              <a:grpSpLocks/>
            </p:cNvGrpSpPr>
            <p:nvPr/>
          </p:nvGrpSpPr>
          <p:grpSpPr bwMode="auto">
            <a:xfrm>
              <a:off x="1680" y="2544"/>
              <a:ext cx="576" cy="144"/>
              <a:chOff x="2112" y="2496"/>
              <a:chExt cx="576" cy="144"/>
            </a:xfrm>
          </p:grpSpPr>
          <p:grpSp>
            <p:nvGrpSpPr>
              <p:cNvPr id="16511" name="Group 74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6521" name="Oval 7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522" name="Rectangle 7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512" name="Group 77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6519" name="Oval 7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520" name="Rectangle 7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513" name="Group 80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6517" name="Oval 8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518" name="Rectangle 8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514" name="Group 83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6515" name="Oval 8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516" name="Rectangle 8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</p:grpSp>
      <p:grpSp>
        <p:nvGrpSpPr>
          <p:cNvPr id="16395" name="Group 86"/>
          <p:cNvGrpSpPr>
            <a:grpSpLocks/>
          </p:cNvGrpSpPr>
          <p:nvPr/>
        </p:nvGrpSpPr>
        <p:grpSpPr bwMode="auto">
          <a:xfrm>
            <a:off x="4572000" y="3886200"/>
            <a:ext cx="1828800" cy="228600"/>
            <a:chOff x="1680" y="2544"/>
            <a:chExt cx="1152" cy="144"/>
          </a:xfrm>
        </p:grpSpPr>
        <p:grpSp>
          <p:nvGrpSpPr>
            <p:cNvPr id="16483" name="Group 87"/>
            <p:cNvGrpSpPr>
              <a:grpSpLocks/>
            </p:cNvGrpSpPr>
            <p:nvPr/>
          </p:nvGrpSpPr>
          <p:grpSpPr bwMode="auto">
            <a:xfrm>
              <a:off x="2256" y="2544"/>
              <a:ext cx="576" cy="144"/>
              <a:chOff x="2112" y="2496"/>
              <a:chExt cx="576" cy="144"/>
            </a:xfrm>
          </p:grpSpPr>
          <p:grpSp>
            <p:nvGrpSpPr>
              <p:cNvPr id="16497" name="Group 88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6507" name="Oval 8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508" name="Rectangle 9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98" name="Group 91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6505" name="Oval 9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506" name="Rectangle 9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99" name="Group 94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6503" name="Oval 9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504" name="Rectangle 9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500" name="Group 97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6501" name="Oval 9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502" name="Rectangle 9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6484" name="Group 100"/>
            <p:cNvGrpSpPr>
              <a:grpSpLocks/>
            </p:cNvGrpSpPr>
            <p:nvPr/>
          </p:nvGrpSpPr>
          <p:grpSpPr bwMode="auto">
            <a:xfrm>
              <a:off x="1680" y="2544"/>
              <a:ext cx="576" cy="144"/>
              <a:chOff x="2112" y="2496"/>
              <a:chExt cx="576" cy="144"/>
            </a:xfrm>
          </p:grpSpPr>
          <p:grpSp>
            <p:nvGrpSpPr>
              <p:cNvPr id="16485" name="Group 101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6495" name="Oval 10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96" name="Rectangle 10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86" name="Group 104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6493" name="Oval 10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94" name="Rectangle 10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87" name="Group 107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6491" name="Oval 10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92" name="Rectangle 10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88" name="Group 110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6489" name="Oval 11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90" name="Rectangle 11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</p:grpSp>
      <p:grpSp>
        <p:nvGrpSpPr>
          <p:cNvPr id="16396" name="Group 113"/>
          <p:cNvGrpSpPr>
            <a:grpSpLocks/>
          </p:cNvGrpSpPr>
          <p:nvPr/>
        </p:nvGrpSpPr>
        <p:grpSpPr bwMode="auto">
          <a:xfrm>
            <a:off x="3657600" y="4495800"/>
            <a:ext cx="1828800" cy="228600"/>
            <a:chOff x="1680" y="2544"/>
            <a:chExt cx="1152" cy="144"/>
          </a:xfrm>
        </p:grpSpPr>
        <p:grpSp>
          <p:nvGrpSpPr>
            <p:cNvPr id="16457" name="Group 114"/>
            <p:cNvGrpSpPr>
              <a:grpSpLocks/>
            </p:cNvGrpSpPr>
            <p:nvPr/>
          </p:nvGrpSpPr>
          <p:grpSpPr bwMode="auto">
            <a:xfrm>
              <a:off x="2256" y="2544"/>
              <a:ext cx="576" cy="144"/>
              <a:chOff x="2112" y="2496"/>
              <a:chExt cx="576" cy="144"/>
            </a:xfrm>
          </p:grpSpPr>
          <p:grpSp>
            <p:nvGrpSpPr>
              <p:cNvPr id="16471" name="Group 115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6481" name="Oval 11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82" name="Rectangle 11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72" name="Group 118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6479" name="Oval 11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80" name="Rectangle 12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73" name="Group 121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6477" name="Oval 12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78" name="Rectangle 12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74" name="Group 124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6475" name="Oval 12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76" name="Rectangle 12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6458" name="Group 127"/>
            <p:cNvGrpSpPr>
              <a:grpSpLocks/>
            </p:cNvGrpSpPr>
            <p:nvPr/>
          </p:nvGrpSpPr>
          <p:grpSpPr bwMode="auto">
            <a:xfrm>
              <a:off x="1680" y="2544"/>
              <a:ext cx="576" cy="144"/>
              <a:chOff x="2112" y="2496"/>
              <a:chExt cx="576" cy="144"/>
            </a:xfrm>
          </p:grpSpPr>
          <p:grpSp>
            <p:nvGrpSpPr>
              <p:cNvPr id="16459" name="Group 128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6469" name="Oval 12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70" name="Rectangle 13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60" name="Group 131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6467" name="Oval 13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68" name="Rectangle 13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61" name="Group 134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6465" name="Oval 13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66" name="Rectangle 13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62" name="Group 137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6463" name="Oval 13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64" name="Rectangle 13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</p:grpSp>
      <p:grpSp>
        <p:nvGrpSpPr>
          <p:cNvPr id="16397" name="Group 140"/>
          <p:cNvGrpSpPr>
            <a:grpSpLocks/>
          </p:cNvGrpSpPr>
          <p:nvPr/>
        </p:nvGrpSpPr>
        <p:grpSpPr bwMode="auto">
          <a:xfrm>
            <a:off x="3200400" y="4800600"/>
            <a:ext cx="1828800" cy="228600"/>
            <a:chOff x="1680" y="2544"/>
            <a:chExt cx="1152" cy="144"/>
          </a:xfrm>
        </p:grpSpPr>
        <p:grpSp>
          <p:nvGrpSpPr>
            <p:cNvPr id="16431" name="Group 141"/>
            <p:cNvGrpSpPr>
              <a:grpSpLocks/>
            </p:cNvGrpSpPr>
            <p:nvPr/>
          </p:nvGrpSpPr>
          <p:grpSpPr bwMode="auto">
            <a:xfrm>
              <a:off x="2256" y="2544"/>
              <a:ext cx="576" cy="144"/>
              <a:chOff x="2112" y="2496"/>
              <a:chExt cx="576" cy="144"/>
            </a:xfrm>
          </p:grpSpPr>
          <p:grpSp>
            <p:nvGrpSpPr>
              <p:cNvPr id="16445" name="Group 142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6455" name="Oval 143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56" name="Rectangle 144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46" name="Group 145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6453" name="Oval 14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54" name="Rectangle 14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47" name="Group 148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6451" name="Oval 14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52" name="Rectangle 15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48" name="Group 151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6449" name="Oval 15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5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6432" name="Group 154"/>
            <p:cNvGrpSpPr>
              <a:grpSpLocks/>
            </p:cNvGrpSpPr>
            <p:nvPr/>
          </p:nvGrpSpPr>
          <p:grpSpPr bwMode="auto">
            <a:xfrm>
              <a:off x="1680" y="2544"/>
              <a:ext cx="576" cy="144"/>
              <a:chOff x="2112" y="2496"/>
              <a:chExt cx="576" cy="144"/>
            </a:xfrm>
          </p:grpSpPr>
          <p:grpSp>
            <p:nvGrpSpPr>
              <p:cNvPr id="16433" name="Group 155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6443" name="Oval 15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44" name="Rectangle 15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34" name="Group 158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6441" name="Oval 15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42" name="Rectangle 16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35" name="Group 161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6439" name="Oval 16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40" name="Rectangle 16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36" name="Group 164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6437" name="Oval 16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38" name="Rectangle 16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</p:grpSp>
      <p:sp>
        <p:nvSpPr>
          <p:cNvPr id="16398" name="Text Box 167"/>
          <p:cNvSpPr txBox="1">
            <a:spLocks noChangeArrowheads="1"/>
          </p:cNvSpPr>
          <p:nvPr/>
        </p:nvSpPr>
        <p:spPr bwMode="auto">
          <a:xfrm>
            <a:off x="2209800" y="5105400"/>
            <a:ext cx="366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+)</a:t>
            </a:r>
          </a:p>
        </p:txBody>
      </p:sp>
      <p:sp>
        <p:nvSpPr>
          <p:cNvPr id="16399" name="Line 168"/>
          <p:cNvSpPr>
            <a:spLocks noChangeShapeType="1"/>
          </p:cNvSpPr>
          <p:nvPr/>
        </p:nvSpPr>
        <p:spPr bwMode="auto">
          <a:xfrm>
            <a:off x="2209800" y="54864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0" name="AutoShape 169"/>
          <p:cNvSpPr>
            <a:spLocks noChangeArrowheads="1"/>
          </p:cNvSpPr>
          <p:nvPr/>
        </p:nvSpPr>
        <p:spPr bwMode="auto">
          <a:xfrm>
            <a:off x="4114800" y="3505200"/>
            <a:ext cx="457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00</a:t>
            </a:r>
          </a:p>
        </p:txBody>
      </p:sp>
      <p:sp>
        <p:nvSpPr>
          <p:cNvPr id="16401" name="AutoShape 170"/>
          <p:cNvSpPr>
            <a:spLocks noChangeArrowheads="1"/>
          </p:cNvSpPr>
          <p:nvPr/>
        </p:nvSpPr>
        <p:spPr bwMode="auto">
          <a:xfrm>
            <a:off x="2667000" y="5181600"/>
            <a:ext cx="1905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2" name="Line 171"/>
          <p:cNvSpPr>
            <a:spLocks noChangeShapeType="1"/>
          </p:cNvSpPr>
          <p:nvPr/>
        </p:nvSpPr>
        <p:spPr bwMode="auto">
          <a:xfrm>
            <a:off x="4419600" y="37338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3" name="AutoShape 172"/>
          <p:cNvSpPr>
            <a:spLocks noChangeArrowheads="1"/>
          </p:cNvSpPr>
          <p:nvPr/>
        </p:nvSpPr>
        <p:spPr bwMode="auto">
          <a:xfrm>
            <a:off x="4572000" y="3505200"/>
            <a:ext cx="2286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6404" name="Group 173"/>
          <p:cNvGrpSpPr>
            <a:grpSpLocks/>
          </p:cNvGrpSpPr>
          <p:nvPr/>
        </p:nvGrpSpPr>
        <p:grpSpPr bwMode="auto">
          <a:xfrm>
            <a:off x="2743200" y="5181600"/>
            <a:ext cx="1828800" cy="228600"/>
            <a:chOff x="1680" y="2544"/>
            <a:chExt cx="1152" cy="144"/>
          </a:xfrm>
        </p:grpSpPr>
        <p:grpSp>
          <p:nvGrpSpPr>
            <p:cNvPr id="16405" name="Group 174"/>
            <p:cNvGrpSpPr>
              <a:grpSpLocks/>
            </p:cNvGrpSpPr>
            <p:nvPr/>
          </p:nvGrpSpPr>
          <p:grpSpPr bwMode="auto">
            <a:xfrm>
              <a:off x="2256" y="2544"/>
              <a:ext cx="576" cy="144"/>
              <a:chOff x="2112" y="2496"/>
              <a:chExt cx="576" cy="144"/>
            </a:xfrm>
          </p:grpSpPr>
          <p:grpSp>
            <p:nvGrpSpPr>
              <p:cNvPr id="16419" name="Group 175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6429" name="Oval 17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30" name="Rectangle 17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20" name="Group 178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6427" name="Oval 17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28" name="Rectangle 18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21" name="Group 181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6425" name="Oval 18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26" name="Rectangle 18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22" name="Group 184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6423" name="Oval 18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24" name="Rectangle 18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6406" name="Group 187"/>
            <p:cNvGrpSpPr>
              <a:grpSpLocks/>
            </p:cNvGrpSpPr>
            <p:nvPr/>
          </p:nvGrpSpPr>
          <p:grpSpPr bwMode="auto">
            <a:xfrm>
              <a:off x="1680" y="2544"/>
              <a:ext cx="576" cy="144"/>
              <a:chOff x="2112" y="2496"/>
              <a:chExt cx="576" cy="144"/>
            </a:xfrm>
          </p:grpSpPr>
          <p:grpSp>
            <p:nvGrpSpPr>
              <p:cNvPr id="16407" name="Group 188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6417" name="Oval 18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18" name="Rectangle 19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08" name="Group 191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6415" name="Oval 19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16" name="Rectangle 19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09" name="Group 194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6413" name="Oval 19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14" name="Rectangle 19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6410" name="Group 197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6411" name="Oval 19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12" name="Rectangle 19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Booth-2 encoding table</a:t>
            </a:r>
          </a:p>
        </p:txBody>
      </p:sp>
      <p:grpSp>
        <p:nvGrpSpPr>
          <p:cNvPr id="17411" name="Group 51"/>
          <p:cNvGrpSpPr>
            <a:grpSpLocks/>
          </p:cNvGrpSpPr>
          <p:nvPr/>
        </p:nvGrpSpPr>
        <p:grpSpPr bwMode="auto">
          <a:xfrm>
            <a:off x="2590800" y="2209800"/>
            <a:ext cx="3138488" cy="4038600"/>
            <a:chOff x="1008" y="1344"/>
            <a:chExt cx="1977" cy="2544"/>
          </a:xfrm>
        </p:grpSpPr>
        <p:grpSp>
          <p:nvGrpSpPr>
            <p:cNvPr id="17412" name="Group 46"/>
            <p:cNvGrpSpPr>
              <a:grpSpLocks/>
            </p:cNvGrpSpPr>
            <p:nvPr/>
          </p:nvGrpSpPr>
          <p:grpSpPr bwMode="auto">
            <a:xfrm>
              <a:off x="1104" y="1872"/>
              <a:ext cx="1632" cy="1920"/>
              <a:chOff x="1104" y="1872"/>
              <a:chExt cx="1632" cy="1920"/>
            </a:xfrm>
          </p:grpSpPr>
          <p:grpSp>
            <p:nvGrpSpPr>
              <p:cNvPr id="17417" name="Group 8"/>
              <p:cNvGrpSpPr>
                <a:grpSpLocks/>
              </p:cNvGrpSpPr>
              <p:nvPr/>
            </p:nvGrpSpPr>
            <p:grpSpPr bwMode="auto">
              <a:xfrm>
                <a:off x="1104" y="1872"/>
                <a:ext cx="864" cy="240"/>
                <a:chOff x="720" y="2064"/>
                <a:chExt cx="864" cy="240"/>
              </a:xfrm>
            </p:grpSpPr>
            <p:sp>
              <p:nvSpPr>
                <p:cNvPr id="17454" name="Rectangle 4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7455" name="Rectangle 5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7456" name="Rectangle 6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</p:grpSp>
          <p:grpSp>
            <p:nvGrpSpPr>
              <p:cNvPr id="17418" name="Group 9"/>
              <p:cNvGrpSpPr>
                <a:grpSpLocks/>
              </p:cNvGrpSpPr>
              <p:nvPr/>
            </p:nvGrpSpPr>
            <p:grpSpPr bwMode="auto">
              <a:xfrm>
                <a:off x="1104" y="2112"/>
                <a:ext cx="864" cy="240"/>
                <a:chOff x="720" y="2064"/>
                <a:chExt cx="864" cy="240"/>
              </a:xfrm>
            </p:grpSpPr>
            <p:sp>
              <p:nvSpPr>
                <p:cNvPr id="17451" name="Rectangle 10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7452" name="Rectangle 1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7453" name="Rectangle 12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</p:grpSp>
          <p:grpSp>
            <p:nvGrpSpPr>
              <p:cNvPr id="17419" name="Group 13"/>
              <p:cNvGrpSpPr>
                <a:grpSpLocks/>
              </p:cNvGrpSpPr>
              <p:nvPr/>
            </p:nvGrpSpPr>
            <p:grpSpPr bwMode="auto">
              <a:xfrm>
                <a:off x="1104" y="2352"/>
                <a:ext cx="864" cy="240"/>
                <a:chOff x="720" y="2064"/>
                <a:chExt cx="864" cy="240"/>
              </a:xfrm>
            </p:grpSpPr>
            <p:sp>
              <p:nvSpPr>
                <p:cNvPr id="17448" name="Rectangle 14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7449" name="Rectangle 15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7450" name="Rectangle 16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</p:grpSp>
          <p:grpSp>
            <p:nvGrpSpPr>
              <p:cNvPr id="17420" name="Group 17"/>
              <p:cNvGrpSpPr>
                <a:grpSpLocks/>
              </p:cNvGrpSpPr>
              <p:nvPr/>
            </p:nvGrpSpPr>
            <p:grpSpPr bwMode="auto">
              <a:xfrm>
                <a:off x="1104" y="2592"/>
                <a:ext cx="864" cy="240"/>
                <a:chOff x="720" y="2064"/>
                <a:chExt cx="864" cy="240"/>
              </a:xfrm>
            </p:grpSpPr>
            <p:sp>
              <p:nvSpPr>
                <p:cNvPr id="17445" name="Rectangle 18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7446" name="Rectangle 19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7447" name="Rectangle 20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</p:grpSp>
          <p:grpSp>
            <p:nvGrpSpPr>
              <p:cNvPr id="17421" name="Group 21"/>
              <p:cNvGrpSpPr>
                <a:grpSpLocks/>
              </p:cNvGrpSpPr>
              <p:nvPr/>
            </p:nvGrpSpPr>
            <p:grpSpPr bwMode="auto">
              <a:xfrm>
                <a:off x="1104" y="2832"/>
                <a:ext cx="864" cy="240"/>
                <a:chOff x="720" y="2064"/>
                <a:chExt cx="864" cy="240"/>
              </a:xfrm>
            </p:grpSpPr>
            <p:sp>
              <p:nvSpPr>
                <p:cNvPr id="17442" name="Rectangle 22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7443" name="Rectangle 23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744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</p:grpSp>
          <p:grpSp>
            <p:nvGrpSpPr>
              <p:cNvPr id="17422" name="Group 25"/>
              <p:cNvGrpSpPr>
                <a:grpSpLocks/>
              </p:cNvGrpSpPr>
              <p:nvPr/>
            </p:nvGrpSpPr>
            <p:grpSpPr bwMode="auto">
              <a:xfrm>
                <a:off x="1104" y="3072"/>
                <a:ext cx="864" cy="240"/>
                <a:chOff x="720" y="2064"/>
                <a:chExt cx="864" cy="240"/>
              </a:xfrm>
            </p:grpSpPr>
            <p:sp>
              <p:nvSpPr>
                <p:cNvPr id="1743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7440" name="Rectangle 27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7441" name="Rectangle 28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</p:grpSp>
          <p:grpSp>
            <p:nvGrpSpPr>
              <p:cNvPr id="17423" name="Group 29"/>
              <p:cNvGrpSpPr>
                <a:grpSpLocks/>
              </p:cNvGrpSpPr>
              <p:nvPr/>
            </p:nvGrpSpPr>
            <p:grpSpPr bwMode="auto">
              <a:xfrm>
                <a:off x="1104" y="3312"/>
                <a:ext cx="864" cy="240"/>
                <a:chOff x="720" y="2064"/>
                <a:chExt cx="864" cy="240"/>
              </a:xfrm>
            </p:grpSpPr>
            <p:sp>
              <p:nvSpPr>
                <p:cNvPr id="17436" name="Rectangle 30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7437" name="Rectangle 3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7438" name="Rectangle 32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</p:grpSp>
          <p:grpSp>
            <p:nvGrpSpPr>
              <p:cNvPr id="17424" name="Group 33"/>
              <p:cNvGrpSpPr>
                <a:grpSpLocks/>
              </p:cNvGrpSpPr>
              <p:nvPr/>
            </p:nvGrpSpPr>
            <p:grpSpPr bwMode="auto">
              <a:xfrm>
                <a:off x="1104" y="3552"/>
                <a:ext cx="864" cy="240"/>
                <a:chOff x="720" y="2064"/>
                <a:chExt cx="864" cy="240"/>
              </a:xfrm>
            </p:grpSpPr>
            <p:sp>
              <p:nvSpPr>
                <p:cNvPr id="17433" name="Rectangle 34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7434" name="Rectangle 35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7435" name="Rectangle 36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</p:grpSp>
          <p:sp>
            <p:nvSpPr>
              <p:cNvPr id="17425" name="Rectangle 38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7426" name="Rectangle 39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MD</a:t>
                </a:r>
              </a:p>
            </p:txBody>
          </p:sp>
          <p:sp>
            <p:nvSpPr>
              <p:cNvPr id="17427" name="Rectangle 40"/>
              <p:cNvSpPr>
                <a:spLocks noChangeArrowheads="1"/>
              </p:cNvSpPr>
              <p:nvPr/>
            </p:nvSpPr>
            <p:spPr bwMode="auto">
              <a:xfrm>
                <a:off x="1968" y="235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MD</a:t>
                </a:r>
              </a:p>
            </p:txBody>
          </p:sp>
          <p:sp>
            <p:nvSpPr>
              <p:cNvPr id="17428" name="Rectangle 41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2*MD</a:t>
                </a:r>
              </a:p>
            </p:txBody>
          </p:sp>
          <p:sp>
            <p:nvSpPr>
              <p:cNvPr id="17429" name="Rectangle 42"/>
              <p:cNvSpPr>
                <a:spLocks noChangeArrowheads="1"/>
              </p:cNvSpPr>
              <p:nvPr/>
            </p:nvSpPr>
            <p:spPr bwMode="auto">
              <a:xfrm>
                <a:off x="1968" y="283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-2*MD</a:t>
                </a:r>
              </a:p>
            </p:txBody>
          </p:sp>
          <p:sp>
            <p:nvSpPr>
              <p:cNvPr id="17430" name="Rectangle 43"/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-MD</a:t>
                </a:r>
              </a:p>
            </p:txBody>
          </p:sp>
          <p:sp>
            <p:nvSpPr>
              <p:cNvPr id="17431" name="Rectangle 44"/>
              <p:cNvSpPr>
                <a:spLocks noChangeArrowheads="1"/>
              </p:cNvSpPr>
              <p:nvPr/>
            </p:nvSpPr>
            <p:spPr bwMode="auto">
              <a:xfrm>
                <a:off x="1968" y="331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-MD</a:t>
                </a:r>
              </a:p>
            </p:txBody>
          </p:sp>
          <p:sp>
            <p:nvSpPr>
              <p:cNvPr id="17432" name="Rectangle 45"/>
              <p:cNvSpPr>
                <a:spLocks noChangeArrowheads="1"/>
              </p:cNvSpPr>
              <p:nvPr/>
            </p:nvSpPr>
            <p:spPr bwMode="auto">
              <a:xfrm>
                <a:off x="1968" y="355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sp>
          <p:nvSpPr>
            <p:cNvPr id="17413" name="Line 47"/>
            <p:cNvSpPr>
              <a:spLocks noChangeShapeType="1"/>
            </p:cNvSpPr>
            <p:nvPr/>
          </p:nvSpPr>
          <p:spPr bwMode="auto">
            <a:xfrm>
              <a:off x="1008" y="177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4" name="Line 48"/>
            <p:cNvSpPr>
              <a:spLocks noChangeShapeType="1"/>
            </p:cNvSpPr>
            <p:nvPr/>
          </p:nvSpPr>
          <p:spPr bwMode="auto">
            <a:xfrm>
              <a:off x="2016" y="1344"/>
              <a:ext cx="0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5" name="Text Box 49"/>
            <p:cNvSpPr txBox="1">
              <a:spLocks noChangeArrowheads="1"/>
            </p:cNvSpPr>
            <p:nvPr/>
          </p:nvSpPr>
          <p:spPr bwMode="auto">
            <a:xfrm>
              <a:off x="1104" y="1440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MR[i+1:i-1]</a:t>
              </a:r>
            </a:p>
          </p:txBody>
        </p:sp>
        <p:sp>
          <p:nvSpPr>
            <p:cNvPr id="17416" name="Text Box 50"/>
            <p:cNvSpPr txBox="1">
              <a:spLocks noChangeArrowheads="1"/>
            </p:cNvSpPr>
            <p:nvPr/>
          </p:nvSpPr>
          <p:spPr bwMode="auto">
            <a:xfrm>
              <a:off x="2102" y="1431"/>
              <a:ext cx="8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Partial Product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Deriving the encoding table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533400" y="2362200"/>
            <a:ext cx="3138488" cy="4038600"/>
            <a:chOff x="1008" y="1344"/>
            <a:chExt cx="1977" cy="2544"/>
          </a:xfrm>
        </p:grpSpPr>
        <p:grpSp>
          <p:nvGrpSpPr>
            <p:cNvPr id="18601" name="Group 4"/>
            <p:cNvGrpSpPr>
              <a:grpSpLocks/>
            </p:cNvGrpSpPr>
            <p:nvPr/>
          </p:nvGrpSpPr>
          <p:grpSpPr bwMode="auto">
            <a:xfrm>
              <a:off x="1104" y="1872"/>
              <a:ext cx="1632" cy="1920"/>
              <a:chOff x="1104" y="1872"/>
              <a:chExt cx="1632" cy="1920"/>
            </a:xfrm>
          </p:grpSpPr>
          <p:grpSp>
            <p:nvGrpSpPr>
              <p:cNvPr id="18606" name="Group 5"/>
              <p:cNvGrpSpPr>
                <a:grpSpLocks/>
              </p:cNvGrpSpPr>
              <p:nvPr/>
            </p:nvGrpSpPr>
            <p:grpSpPr bwMode="auto">
              <a:xfrm>
                <a:off x="1104" y="1872"/>
                <a:ext cx="864" cy="240"/>
                <a:chOff x="720" y="2064"/>
                <a:chExt cx="864" cy="240"/>
              </a:xfrm>
            </p:grpSpPr>
            <p:sp>
              <p:nvSpPr>
                <p:cNvPr id="18643" name="Rectangle 6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8644" name="Rectangle 7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8645" name="Rectangle 8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</p:grpSp>
          <p:grpSp>
            <p:nvGrpSpPr>
              <p:cNvPr id="18607" name="Group 9"/>
              <p:cNvGrpSpPr>
                <a:grpSpLocks/>
              </p:cNvGrpSpPr>
              <p:nvPr/>
            </p:nvGrpSpPr>
            <p:grpSpPr bwMode="auto">
              <a:xfrm>
                <a:off x="1104" y="2112"/>
                <a:ext cx="864" cy="240"/>
                <a:chOff x="720" y="2064"/>
                <a:chExt cx="864" cy="240"/>
              </a:xfrm>
            </p:grpSpPr>
            <p:sp>
              <p:nvSpPr>
                <p:cNvPr id="18640" name="Rectangle 10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8641" name="Rectangle 1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8642" name="Rectangle 12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</p:grpSp>
          <p:grpSp>
            <p:nvGrpSpPr>
              <p:cNvPr id="18608" name="Group 13"/>
              <p:cNvGrpSpPr>
                <a:grpSpLocks/>
              </p:cNvGrpSpPr>
              <p:nvPr/>
            </p:nvGrpSpPr>
            <p:grpSpPr bwMode="auto">
              <a:xfrm>
                <a:off x="1104" y="2352"/>
                <a:ext cx="864" cy="240"/>
                <a:chOff x="720" y="2064"/>
                <a:chExt cx="864" cy="240"/>
              </a:xfrm>
            </p:grpSpPr>
            <p:sp>
              <p:nvSpPr>
                <p:cNvPr id="18637" name="Rectangle 14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8638" name="Rectangle 15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8639" name="Rectangle 16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</p:grpSp>
          <p:grpSp>
            <p:nvGrpSpPr>
              <p:cNvPr id="18609" name="Group 17"/>
              <p:cNvGrpSpPr>
                <a:grpSpLocks/>
              </p:cNvGrpSpPr>
              <p:nvPr/>
            </p:nvGrpSpPr>
            <p:grpSpPr bwMode="auto">
              <a:xfrm>
                <a:off x="1104" y="2592"/>
                <a:ext cx="864" cy="240"/>
                <a:chOff x="720" y="2064"/>
                <a:chExt cx="864" cy="240"/>
              </a:xfrm>
            </p:grpSpPr>
            <p:sp>
              <p:nvSpPr>
                <p:cNvPr id="18634" name="Rectangle 18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86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8636" name="Rectangle 20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</p:grpSp>
          <p:grpSp>
            <p:nvGrpSpPr>
              <p:cNvPr id="18610" name="Group 21"/>
              <p:cNvGrpSpPr>
                <a:grpSpLocks/>
              </p:cNvGrpSpPr>
              <p:nvPr/>
            </p:nvGrpSpPr>
            <p:grpSpPr bwMode="auto">
              <a:xfrm>
                <a:off x="1104" y="2832"/>
                <a:ext cx="864" cy="240"/>
                <a:chOff x="720" y="2064"/>
                <a:chExt cx="864" cy="240"/>
              </a:xfrm>
            </p:grpSpPr>
            <p:sp>
              <p:nvSpPr>
                <p:cNvPr id="18631" name="Rectangle 22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8632" name="Rectangle 23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8633" name="Rectangle 24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</p:grpSp>
          <p:grpSp>
            <p:nvGrpSpPr>
              <p:cNvPr id="18611" name="Group 25"/>
              <p:cNvGrpSpPr>
                <a:grpSpLocks/>
              </p:cNvGrpSpPr>
              <p:nvPr/>
            </p:nvGrpSpPr>
            <p:grpSpPr bwMode="auto">
              <a:xfrm>
                <a:off x="1104" y="3072"/>
                <a:ext cx="864" cy="240"/>
                <a:chOff x="720" y="2064"/>
                <a:chExt cx="864" cy="240"/>
              </a:xfrm>
            </p:grpSpPr>
            <p:sp>
              <p:nvSpPr>
                <p:cNvPr id="18628" name="Rectangle 26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8629" name="Rectangle 27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8630" name="Rectangle 28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</p:grpSp>
          <p:grpSp>
            <p:nvGrpSpPr>
              <p:cNvPr id="18612" name="Group 29"/>
              <p:cNvGrpSpPr>
                <a:grpSpLocks/>
              </p:cNvGrpSpPr>
              <p:nvPr/>
            </p:nvGrpSpPr>
            <p:grpSpPr bwMode="auto">
              <a:xfrm>
                <a:off x="1104" y="3312"/>
                <a:ext cx="864" cy="240"/>
                <a:chOff x="720" y="2064"/>
                <a:chExt cx="864" cy="240"/>
              </a:xfrm>
            </p:grpSpPr>
            <p:sp>
              <p:nvSpPr>
                <p:cNvPr id="18625" name="Rectangle 30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8626" name="Rectangle 3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8627" name="Rectangle 32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</p:grpSp>
          <p:grpSp>
            <p:nvGrpSpPr>
              <p:cNvPr id="18613" name="Group 33"/>
              <p:cNvGrpSpPr>
                <a:grpSpLocks/>
              </p:cNvGrpSpPr>
              <p:nvPr/>
            </p:nvGrpSpPr>
            <p:grpSpPr bwMode="auto">
              <a:xfrm>
                <a:off x="1104" y="3552"/>
                <a:ext cx="864" cy="240"/>
                <a:chOff x="720" y="2064"/>
                <a:chExt cx="864" cy="240"/>
              </a:xfrm>
            </p:grpSpPr>
            <p:sp>
              <p:nvSpPr>
                <p:cNvPr id="18622" name="Rectangle 34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8623" name="Rectangle 35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8624" name="Rectangle 36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</p:grpSp>
          <p:sp>
            <p:nvSpPr>
              <p:cNvPr id="18614" name="Rectangle 37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8615" name="Rectangle 38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MD</a:t>
                </a:r>
              </a:p>
            </p:txBody>
          </p:sp>
          <p:sp>
            <p:nvSpPr>
              <p:cNvPr id="18616" name="Rectangle 39"/>
              <p:cNvSpPr>
                <a:spLocks noChangeArrowheads="1"/>
              </p:cNvSpPr>
              <p:nvPr/>
            </p:nvSpPr>
            <p:spPr bwMode="auto">
              <a:xfrm>
                <a:off x="1968" y="235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MD</a:t>
                </a:r>
              </a:p>
            </p:txBody>
          </p:sp>
          <p:sp>
            <p:nvSpPr>
              <p:cNvPr id="18617" name="Rectangle 40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2*MD</a:t>
                </a:r>
              </a:p>
            </p:txBody>
          </p:sp>
          <p:sp>
            <p:nvSpPr>
              <p:cNvPr id="18618" name="Rectangle 41"/>
              <p:cNvSpPr>
                <a:spLocks noChangeArrowheads="1"/>
              </p:cNvSpPr>
              <p:nvPr/>
            </p:nvSpPr>
            <p:spPr bwMode="auto">
              <a:xfrm>
                <a:off x="1968" y="283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-2*MD</a:t>
                </a:r>
              </a:p>
            </p:txBody>
          </p:sp>
          <p:sp>
            <p:nvSpPr>
              <p:cNvPr id="18619" name="Rectangle 42"/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-MD</a:t>
                </a:r>
              </a:p>
            </p:txBody>
          </p:sp>
          <p:sp>
            <p:nvSpPr>
              <p:cNvPr id="18620" name="Rectangle 43"/>
              <p:cNvSpPr>
                <a:spLocks noChangeArrowheads="1"/>
              </p:cNvSpPr>
              <p:nvPr/>
            </p:nvSpPr>
            <p:spPr bwMode="auto">
              <a:xfrm>
                <a:off x="1968" y="331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-MD</a:t>
                </a:r>
              </a:p>
            </p:txBody>
          </p:sp>
          <p:sp>
            <p:nvSpPr>
              <p:cNvPr id="18621" name="Rectangle 44"/>
              <p:cNvSpPr>
                <a:spLocks noChangeArrowheads="1"/>
              </p:cNvSpPr>
              <p:nvPr/>
            </p:nvSpPr>
            <p:spPr bwMode="auto">
              <a:xfrm>
                <a:off x="1968" y="355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sp>
          <p:nvSpPr>
            <p:cNvPr id="18602" name="Line 45"/>
            <p:cNvSpPr>
              <a:spLocks noChangeShapeType="1"/>
            </p:cNvSpPr>
            <p:nvPr/>
          </p:nvSpPr>
          <p:spPr bwMode="auto">
            <a:xfrm>
              <a:off x="1008" y="177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603" name="Line 46"/>
            <p:cNvSpPr>
              <a:spLocks noChangeShapeType="1"/>
            </p:cNvSpPr>
            <p:nvPr/>
          </p:nvSpPr>
          <p:spPr bwMode="auto">
            <a:xfrm>
              <a:off x="2016" y="1344"/>
              <a:ext cx="0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604" name="Text Box 47"/>
            <p:cNvSpPr txBox="1">
              <a:spLocks noChangeArrowheads="1"/>
            </p:cNvSpPr>
            <p:nvPr/>
          </p:nvSpPr>
          <p:spPr bwMode="auto">
            <a:xfrm>
              <a:off x="1104" y="1440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MR[i+1:i-1]</a:t>
              </a:r>
            </a:p>
          </p:txBody>
        </p:sp>
        <p:sp>
          <p:nvSpPr>
            <p:cNvPr id="18605" name="Text Box 48"/>
            <p:cNvSpPr txBox="1">
              <a:spLocks noChangeArrowheads="1"/>
            </p:cNvSpPr>
            <p:nvPr/>
          </p:nvSpPr>
          <p:spPr bwMode="auto">
            <a:xfrm>
              <a:off x="2102" y="1431"/>
              <a:ext cx="8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Partial Product</a:t>
              </a:r>
            </a:p>
          </p:txBody>
        </p:sp>
      </p:grpSp>
      <p:grpSp>
        <p:nvGrpSpPr>
          <p:cNvPr id="18436" name="Group 375"/>
          <p:cNvGrpSpPr>
            <a:grpSpLocks/>
          </p:cNvGrpSpPr>
          <p:nvPr/>
        </p:nvGrpSpPr>
        <p:grpSpPr bwMode="auto">
          <a:xfrm>
            <a:off x="3810000" y="3200400"/>
            <a:ext cx="4572000" cy="1981200"/>
            <a:chOff x="2400" y="2016"/>
            <a:chExt cx="2880" cy="1248"/>
          </a:xfrm>
        </p:grpSpPr>
        <p:sp>
          <p:nvSpPr>
            <p:cNvPr id="18441" name="AutoShape 211"/>
            <p:cNvSpPr>
              <a:spLocks noChangeArrowheads="1"/>
            </p:cNvSpPr>
            <p:nvPr/>
          </p:nvSpPr>
          <p:spPr bwMode="auto">
            <a:xfrm>
              <a:off x="4176" y="2160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42" name="AutoShape 212"/>
            <p:cNvSpPr>
              <a:spLocks noChangeArrowheads="1"/>
            </p:cNvSpPr>
            <p:nvPr/>
          </p:nvSpPr>
          <p:spPr bwMode="auto">
            <a:xfrm>
              <a:off x="3264" y="2832"/>
              <a:ext cx="1200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43" name="Line 213"/>
            <p:cNvSpPr>
              <a:spLocks noChangeShapeType="1"/>
            </p:cNvSpPr>
            <p:nvPr/>
          </p:nvSpPr>
          <p:spPr bwMode="auto">
            <a:xfrm>
              <a:off x="4320" y="2352"/>
              <a:ext cx="0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4" name="Text Box 214"/>
            <p:cNvSpPr txBox="1">
              <a:spLocks noChangeArrowheads="1"/>
            </p:cNvSpPr>
            <p:nvPr/>
          </p:nvSpPr>
          <p:spPr bwMode="auto">
            <a:xfrm>
              <a:off x="3504" y="216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8445" name="Line 215"/>
            <p:cNvSpPr>
              <a:spLocks noChangeShapeType="1"/>
            </p:cNvSpPr>
            <p:nvPr/>
          </p:nvSpPr>
          <p:spPr bwMode="auto">
            <a:xfrm>
              <a:off x="3408" y="24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8446" name="Group 216"/>
            <p:cNvGrpSpPr>
              <a:grpSpLocks/>
            </p:cNvGrpSpPr>
            <p:nvPr/>
          </p:nvGrpSpPr>
          <p:grpSpPr bwMode="auto">
            <a:xfrm>
              <a:off x="4464" y="2016"/>
              <a:ext cx="576" cy="144"/>
              <a:chOff x="2112" y="2496"/>
              <a:chExt cx="576" cy="144"/>
            </a:xfrm>
          </p:grpSpPr>
          <p:grpSp>
            <p:nvGrpSpPr>
              <p:cNvPr id="18589" name="Group 217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8599" name="Oval 21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8600" name="Rectangle 21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8590" name="Group 220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8597" name="Oval 22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8598" name="Rectangle 22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8591" name="Group 223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8595" name="Oval 22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8596" name="Rectangle 22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8592" name="Group 226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8593" name="Oval 22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8594" name="Rectangle 22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8447" name="Group 229"/>
            <p:cNvGrpSpPr>
              <a:grpSpLocks/>
            </p:cNvGrpSpPr>
            <p:nvPr/>
          </p:nvGrpSpPr>
          <p:grpSpPr bwMode="auto">
            <a:xfrm>
              <a:off x="3888" y="2016"/>
              <a:ext cx="576" cy="144"/>
              <a:chOff x="2112" y="2496"/>
              <a:chExt cx="576" cy="144"/>
            </a:xfrm>
          </p:grpSpPr>
          <p:grpSp>
            <p:nvGrpSpPr>
              <p:cNvPr id="18577" name="Group 230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8587" name="Oval 23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8588" name="Rectangle 23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8578" name="Group 233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8585" name="Oval 23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8586" name="Rectangle 23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8579" name="Group 236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8583" name="Oval 23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8584" name="Rectangle 23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8580" name="Group 239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8581" name="Oval 240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8582" name="Rectangle 241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sp>
          <p:nvSpPr>
            <p:cNvPr id="18448" name="Rectangle 245"/>
            <p:cNvSpPr>
              <a:spLocks noChangeArrowheads="1"/>
            </p:cNvSpPr>
            <p:nvPr/>
          </p:nvSpPr>
          <p:spPr bwMode="auto">
            <a:xfrm>
              <a:off x="4464" y="22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grpSp>
          <p:nvGrpSpPr>
            <p:cNvPr id="18449" name="Group 246"/>
            <p:cNvGrpSpPr>
              <a:grpSpLocks/>
            </p:cNvGrpSpPr>
            <p:nvPr/>
          </p:nvGrpSpPr>
          <p:grpSpPr bwMode="auto">
            <a:xfrm>
              <a:off x="4608" y="2208"/>
              <a:ext cx="144" cy="144"/>
              <a:chOff x="1920" y="2592"/>
              <a:chExt cx="144" cy="144"/>
            </a:xfrm>
          </p:grpSpPr>
          <p:sp>
            <p:nvSpPr>
              <p:cNvPr id="18575" name="Oval 247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8576" name="Rectangle 248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8450" name="Group 249"/>
            <p:cNvGrpSpPr>
              <a:grpSpLocks/>
            </p:cNvGrpSpPr>
            <p:nvPr/>
          </p:nvGrpSpPr>
          <p:grpSpPr bwMode="auto">
            <a:xfrm>
              <a:off x="4752" y="2208"/>
              <a:ext cx="144" cy="144"/>
              <a:chOff x="1920" y="2592"/>
              <a:chExt cx="144" cy="144"/>
            </a:xfrm>
          </p:grpSpPr>
          <p:sp>
            <p:nvSpPr>
              <p:cNvPr id="18573" name="Oval 250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8574" name="Rectangle 251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8451" name="Group 252"/>
            <p:cNvGrpSpPr>
              <a:grpSpLocks/>
            </p:cNvGrpSpPr>
            <p:nvPr/>
          </p:nvGrpSpPr>
          <p:grpSpPr bwMode="auto">
            <a:xfrm>
              <a:off x="4896" y="2208"/>
              <a:ext cx="144" cy="144"/>
              <a:chOff x="1920" y="2592"/>
              <a:chExt cx="144" cy="144"/>
            </a:xfrm>
          </p:grpSpPr>
          <p:sp>
            <p:nvSpPr>
              <p:cNvPr id="18571" name="Oval 253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8572" name="Rectangle 254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8452" name="Group 255"/>
            <p:cNvGrpSpPr>
              <a:grpSpLocks/>
            </p:cNvGrpSpPr>
            <p:nvPr/>
          </p:nvGrpSpPr>
          <p:grpSpPr bwMode="auto">
            <a:xfrm>
              <a:off x="3888" y="2208"/>
              <a:ext cx="144" cy="144"/>
              <a:chOff x="1920" y="2592"/>
              <a:chExt cx="144" cy="144"/>
            </a:xfrm>
          </p:grpSpPr>
          <p:sp>
            <p:nvSpPr>
              <p:cNvPr id="18569" name="Oval 256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8570" name="Rectangle 257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8453" name="Group 258"/>
            <p:cNvGrpSpPr>
              <a:grpSpLocks/>
            </p:cNvGrpSpPr>
            <p:nvPr/>
          </p:nvGrpSpPr>
          <p:grpSpPr bwMode="auto">
            <a:xfrm>
              <a:off x="4032" y="2208"/>
              <a:ext cx="144" cy="144"/>
              <a:chOff x="1920" y="2592"/>
              <a:chExt cx="144" cy="144"/>
            </a:xfrm>
          </p:grpSpPr>
          <p:sp>
            <p:nvSpPr>
              <p:cNvPr id="18567" name="Oval 259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8568" name="Rectangle 260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8454" name="Rectangle 261"/>
            <p:cNvSpPr>
              <a:spLocks noChangeArrowheads="1"/>
            </p:cNvSpPr>
            <p:nvPr/>
          </p:nvSpPr>
          <p:spPr bwMode="auto">
            <a:xfrm>
              <a:off x="4176" y="22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55" name="Rectangle 262"/>
            <p:cNvSpPr>
              <a:spLocks noChangeArrowheads="1"/>
            </p:cNvSpPr>
            <p:nvPr/>
          </p:nvSpPr>
          <p:spPr bwMode="auto">
            <a:xfrm>
              <a:off x="4320" y="22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grpSp>
          <p:nvGrpSpPr>
            <p:cNvPr id="18456" name="Group 263"/>
            <p:cNvGrpSpPr>
              <a:grpSpLocks/>
            </p:cNvGrpSpPr>
            <p:nvPr/>
          </p:nvGrpSpPr>
          <p:grpSpPr bwMode="auto">
            <a:xfrm>
              <a:off x="3600" y="2640"/>
              <a:ext cx="1152" cy="144"/>
              <a:chOff x="1680" y="2544"/>
              <a:chExt cx="1152" cy="144"/>
            </a:xfrm>
          </p:grpSpPr>
          <p:grpSp>
            <p:nvGrpSpPr>
              <p:cNvPr id="18541" name="Group 264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8555" name="Group 26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65" name="Oval 26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66" name="Rectangle 26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556" name="Group 26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63" name="Oval 26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64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557" name="Group 27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61" name="Oval 27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62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558" name="Group 27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59" name="Oval 27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60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8542" name="Group 277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8543" name="Group 27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53" name="Oval 27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54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544" name="Group 28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51" name="Oval 28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52" name="Rectangle 28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545" name="Group 28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49" name="Oval 28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50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546" name="Group 28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47" name="Oval 28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48" name="Rectangle 28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8457" name="Group 290"/>
            <p:cNvGrpSpPr>
              <a:grpSpLocks/>
            </p:cNvGrpSpPr>
            <p:nvPr/>
          </p:nvGrpSpPr>
          <p:grpSpPr bwMode="auto">
            <a:xfrm>
              <a:off x="3888" y="2448"/>
              <a:ext cx="1152" cy="144"/>
              <a:chOff x="1680" y="2544"/>
              <a:chExt cx="1152" cy="144"/>
            </a:xfrm>
          </p:grpSpPr>
          <p:grpSp>
            <p:nvGrpSpPr>
              <p:cNvPr id="18515" name="Group 291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8529" name="Group 292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39" name="Oval 29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40" name="Rectangle 29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530" name="Group 295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37" name="Oval 29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38" name="Rectangle 29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531" name="Group 298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35" name="Oval 29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36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532" name="Group 301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33" name="Oval 30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34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8516" name="Group 304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8517" name="Group 30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27" name="Oval 30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28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518" name="Group 30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25" name="Oval 30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26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519" name="Group 31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23" name="Oval 31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24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520" name="Group 31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21" name="Oval 31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22" name="Rectangle 31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8458" name="Group 317"/>
            <p:cNvGrpSpPr>
              <a:grpSpLocks/>
            </p:cNvGrpSpPr>
            <p:nvPr/>
          </p:nvGrpSpPr>
          <p:grpSpPr bwMode="auto">
            <a:xfrm>
              <a:off x="3312" y="2832"/>
              <a:ext cx="1152" cy="144"/>
              <a:chOff x="1680" y="2544"/>
              <a:chExt cx="1152" cy="144"/>
            </a:xfrm>
          </p:grpSpPr>
          <p:grpSp>
            <p:nvGrpSpPr>
              <p:cNvPr id="18489" name="Group 318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8503" name="Group 319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13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14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504" name="Group 322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11" name="Oval 32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12" name="Rectangle 32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505" name="Group 325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09" name="Oval 32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10" name="Rectangle 32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506" name="Group 328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07" name="Oval 3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08" name="Rectangle 33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8490" name="Group 331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8491" name="Group 332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501" name="Oval 33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02" name="Rectangle 33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492" name="Group 335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499" name="Oval 33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500" name="Rectangle 33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493" name="Group 338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497" name="Oval 33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498" name="Rectangle 34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494" name="Group 341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495" name="Oval 3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496" name="Rectangle 34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8459" name="Group 344"/>
            <p:cNvGrpSpPr>
              <a:grpSpLocks/>
            </p:cNvGrpSpPr>
            <p:nvPr/>
          </p:nvGrpSpPr>
          <p:grpSpPr bwMode="auto">
            <a:xfrm>
              <a:off x="3024" y="3024"/>
              <a:ext cx="1152" cy="144"/>
              <a:chOff x="1680" y="2544"/>
              <a:chExt cx="1152" cy="144"/>
            </a:xfrm>
          </p:grpSpPr>
          <p:grpSp>
            <p:nvGrpSpPr>
              <p:cNvPr id="18463" name="Group 345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8477" name="Group 346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487" name="Oval 34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488" name="Rectangle 34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478" name="Group 349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485" name="Oval 35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486" name="Rectangle 35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479" name="Group 352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483" name="Oval 35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484" name="Rectangle 35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480" name="Group 355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481" name="Oval 35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48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8464" name="Group 358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8465" name="Group 359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475" name="Oval 36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476" name="Rectangle 36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466" name="Group 362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473" name="Oval 36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474" name="Rectangle 36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467" name="Group 365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471" name="Oval 36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472" name="Rectangle 36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8468" name="Group 368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8469" name="Oval 36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8470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sp>
          <p:nvSpPr>
            <p:cNvPr id="18460" name="Text Box 371"/>
            <p:cNvSpPr txBox="1">
              <a:spLocks noChangeArrowheads="1"/>
            </p:cNvSpPr>
            <p:nvPr/>
          </p:nvSpPr>
          <p:spPr bwMode="auto">
            <a:xfrm>
              <a:off x="2640" y="297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8461" name="Line 372"/>
            <p:cNvSpPr>
              <a:spLocks noChangeShapeType="1"/>
            </p:cNvSpPr>
            <p:nvPr/>
          </p:nvSpPr>
          <p:spPr bwMode="auto">
            <a:xfrm>
              <a:off x="2400" y="326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2" name="Text Box 373"/>
            <p:cNvSpPr txBox="1">
              <a:spLocks noChangeArrowheads="1"/>
            </p:cNvSpPr>
            <p:nvPr/>
          </p:nvSpPr>
          <p:spPr bwMode="auto">
            <a:xfrm>
              <a:off x="4464" y="278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+2MD</a:t>
              </a:r>
              <a:endParaRPr lang="en-US" altLang="zh-TW"/>
            </a:p>
          </p:txBody>
        </p:sp>
      </p:grpSp>
      <p:sp>
        <p:nvSpPr>
          <p:cNvPr id="18437" name="AutoShape 374"/>
          <p:cNvSpPr>
            <a:spLocks noChangeArrowheads="1"/>
          </p:cNvSpPr>
          <p:nvPr/>
        </p:nvSpPr>
        <p:spPr bwMode="auto">
          <a:xfrm>
            <a:off x="457200" y="4343400"/>
            <a:ext cx="2819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8438" name="Group 378"/>
          <p:cNvGrpSpPr>
            <a:grpSpLocks/>
          </p:cNvGrpSpPr>
          <p:nvPr/>
        </p:nvGrpSpPr>
        <p:grpSpPr bwMode="auto">
          <a:xfrm>
            <a:off x="4191000" y="2514600"/>
            <a:ext cx="3052763" cy="838200"/>
            <a:chOff x="2640" y="1584"/>
            <a:chExt cx="1923" cy="528"/>
          </a:xfrm>
        </p:grpSpPr>
        <p:sp>
          <p:nvSpPr>
            <p:cNvPr id="18439" name="Line 376"/>
            <p:cNvSpPr>
              <a:spLocks noChangeShapeType="1"/>
            </p:cNvSpPr>
            <p:nvPr/>
          </p:nvSpPr>
          <p:spPr bwMode="auto">
            <a:xfrm>
              <a:off x="3936" y="1776"/>
              <a:ext cx="288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0" name="Text Box 377"/>
            <p:cNvSpPr txBox="1">
              <a:spLocks noChangeArrowheads="1"/>
            </p:cNvSpPr>
            <p:nvPr/>
          </p:nvSpPr>
          <p:spPr bwMode="auto">
            <a:xfrm>
              <a:off x="2640" y="1584"/>
              <a:ext cx="19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ending a series of consecutive ones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Deriving the encoding table</a:t>
            </a:r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533400" y="2362200"/>
            <a:ext cx="3138488" cy="4038600"/>
            <a:chOff x="1008" y="1344"/>
            <a:chExt cx="1977" cy="2544"/>
          </a:xfrm>
        </p:grpSpPr>
        <p:grpSp>
          <p:nvGrpSpPr>
            <p:cNvPr id="19625" name="Group 5"/>
            <p:cNvGrpSpPr>
              <a:grpSpLocks/>
            </p:cNvGrpSpPr>
            <p:nvPr/>
          </p:nvGrpSpPr>
          <p:grpSpPr bwMode="auto">
            <a:xfrm>
              <a:off x="1104" y="1872"/>
              <a:ext cx="1632" cy="1920"/>
              <a:chOff x="1104" y="1872"/>
              <a:chExt cx="1632" cy="1920"/>
            </a:xfrm>
          </p:grpSpPr>
          <p:grpSp>
            <p:nvGrpSpPr>
              <p:cNvPr id="19630" name="Group 6"/>
              <p:cNvGrpSpPr>
                <a:grpSpLocks/>
              </p:cNvGrpSpPr>
              <p:nvPr/>
            </p:nvGrpSpPr>
            <p:grpSpPr bwMode="auto">
              <a:xfrm>
                <a:off x="1104" y="1872"/>
                <a:ext cx="864" cy="240"/>
                <a:chOff x="720" y="2064"/>
                <a:chExt cx="864" cy="240"/>
              </a:xfrm>
            </p:grpSpPr>
            <p:sp>
              <p:nvSpPr>
                <p:cNvPr id="19667" name="Rectangle 7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9668" name="Rectangle 8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9669" name="Rectangle 9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</p:grpSp>
          <p:grpSp>
            <p:nvGrpSpPr>
              <p:cNvPr id="19631" name="Group 10"/>
              <p:cNvGrpSpPr>
                <a:grpSpLocks/>
              </p:cNvGrpSpPr>
              <p:nvPr/>
            </p:nvGrpSpPr>
            <p:grpSpPr bwMode="auto">
              <a:xfrm>
                <a:off x="1104" y="2112"/>
                <a:ext cx="864" cy="240"/>
                <a:chOff x="720" y="2064"/>
                <a:chExt cx="864" cy="240"/>
              </a:xfrm>
            </p:grpSpPr>
            <p:sp>
              <p:nvSpPr>
                <p:cNvPr id="19664" name="Rectangle 11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9665" name="Rectangle 12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9666" name="Rectangle 13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</p:grpSp>
          <p:grpSp>
            <p:nvGrpSpPr>
              <p:cNvPr id="19632" name="Group 14"/>
              <p:cNvGrpSpPr>
                <a:grpSpLocks/>
              </p:cNvGrpSpPr>
              <p:nvPr/>
            </p:nvGrpSpPr>
            <p:grpSpPr bwMode="auto">
              <a:xfrm>
                <a:off x="1104" y="2352"/>
                <a:ext cx="864" cy="240"/>
                <a:chOff x="720" y="2064"/>
                <a:chExt cx="864" cy="240"/>
              </a:xfrm>
            </p:grpSpPr>
            <p:sp>
              <p:nvSpPr>
                <p:cNvPr id="19661" name="Rectangle 15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9662" name="Rectangle 16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9663" name="Rectangle 17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</p:grpSp>
          <p:grpSp>
            <p:nvGrpSpPr>
              <p:cNvPr id="19633" name="Group 18"/>
              <p:cNvGrpSpPr>
                <a:grpSpLocks/>
              </p:cNvGrpSpPr>
              <p:nvPr/>
            </p:nvGrpSpPr>
            <p:grpSpPr bwMode="auto">
              <a:xfrm>
                <a:off x="1104" y="2592"/>
                <a:ext cx="864" cy="240"/>
                <a:chOff x="720" y="2064"/>
                <a:chExt cx="864" cy="240"/>
              </a:xfrm>
            </p:grpSpPr>
            <p:sp>
              <p:nvSpPr>
                <p:cNvPr id="19658" name="Rectangle 19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9659" name="Rectangle 20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9660" name="Rectangle 21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</p:grpSp>
          <p:grpSp>
            <p:nvGrpSpPr>
              <p:cNvPr id="19634" name="Group 22"/>
              <p:cNvGrpSpPr>
                <a:grpSpLocks/>
              </p:cNvGrpSpPr>
              <p:nvPr/>
            </p:nvGrpSpPr>
            <p:grpSpPr bwMode="auto">
              <a:xfrm>
                <a:off x="1104" y="2832"/>
                <a:ext cx="864" cy="240"/>
                <a:chOff x="720" y="2064"/>
                <a:chExt cx="864" cy="240"/>
              </a:xfrm>
            </p:grpSpPr>
            <p:sp>
              <p:nvSpPr>
                <p:cNvPr id="19655" name="Rectangle 23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9656" name="Rectangle 24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9657" name="Rectangle 25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</p:grpSp>
          <p:grpSp>
            <p:nvGrpSpPr>
              <p:cNvPr id="19635" name="Group 26"/>
              <p:cNvGrpSpPr>
                <a:grpSpLocks/>
              </p:cNvGrpSpPr>
              <p:nvPr/>
            </p:nvGrpSpPr>
            <p:grpSpPr bwMode="auto">
              <a:xfrm>
                <a:off x="1104" y="3072"/>
                <a:ext cx="864" cy="240"/>
                <a:chOff x="720" y="2064"/>
                <a:chExt cx="864" cy="240"/>
              </a:xfrm>
            </p:grpSpPr>
            <p:sp>
              <p:nvSpPr>
                <p:cNvPr id="19652" name="Rectangle 27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9653" name="Rectangle 28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19654" name="Rectangle 29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</p:grpSp>
          <p:grpSp>
            <p:nvGrpSpPr>
              <p:cNvPr id="19636" name="Group 30"/>
              <p:cNvGrpSpPr>
                <a:grpSpLocks/>
              </p:cNvGrpSpPr>
              <p:nvPr/>
            </p:nvGrpSpPr>
            <p:grpSpPr bwMode="auto">
              <a:xfrm>
                <a:off x="1104" y="3312"/>
                <a:ext cx="864" cy="240"/>
                <a:chOff x="720" y="2064"/>
                <a:chExt cx="864" cy="240"/>
              </a:xfrm>
            </p:grpSpPr>
            <p:sp>
              <p:nvSpPr>
                <p:cNvPr id="19649" name="Rectangle 31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9650" name="Rectangle 32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9651" name="Rectangle 33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</p:grpSp>
          <p:grpSp>
            <p:nvGrpSpPr>
              <p:cNvPr id="19637" name="Group 34"/>
              <p:cNvGrpSpPr>
                <a:grpSpLocks/>
              </p:cNvGrpSpPr>
              <p:nvPr/>
            </p:nvGrpSpPr>
            <p:grpSpPr bwMode="auto">
              <a:xfrm>
                <a:off x="1104" y="3552"/>
                <a:ext cx="864" cy="240"/>
                <a:chOff x="720" y="2064"/>
                <a:chExt cx="864" cy="240"/>
              </a:xfrm>
            </p:grpSpPr>
            <p:sp>
              <p:nvSpPr>
                <p:cNvPr id="19646" name="Rectangle 35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9647" name="Rectangle 36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19648" name="Rectangle 37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</p:grpSp>
          <p:sp>
            <p:nvSpPr>
              <p:cNvPr id="19638" name="Rectangle 38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9639" name="Rectangle 39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MD</a:t>
                </a:r>
              </a:p>
            </p:txBody>
          </p:sp>
          <p:sp>
            <p:nvSpPr>
              <p:cNvPr id="19640" name="Rectangle 40"/>
              <p:cNvSpPr>
                <a:spLocks noChangeArrowheads="1"/>
              </p:cNvSpPr>
              <p:nvPr/>
            </p:nvSpPr>
            <p:spPr bwMode="auto">
              <a:xfrm>
                <a:off x="1968" y="235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MD</a:t>
                </a:r>
              </a:p>
            </p:txBody>
          </p:sp>
          <p:sp>
            <p:nvSpPr>
              <p:cNvPr id="19641" name="Rectangle 41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2*MD</a:t>
                </a:r>
              </a:p>
            </p:txBody>
          </p:sp>
          <p:sp>
            <p:nvSpPr>
              <p:cNvPr id="19642" name="Rectangle 42"/>
              <p:cNvSpPr>
                <a:spLocks noChangeArrowheads="1"/>
              </p:cNvSpPr>
              <p:nvPr/>
            </p:nvSpPr>
            <p:spPr bwMode="auto">
              <a:xfrm>
                <a:off x="1968" y="283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-2*MD</a:t>
                </a:r>
              </a:p>
            </p:txBody>
          </p:sp>
          <p:sp>
            <p:nvSpPr>
              <p:cNvPr id="19643" name="Rectangle 43"/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-MD</a:t>
                </a:r>
              </a:p>
            </p:txBody>
          </p:sp>
          <p:sp>
            <p:nvSpPr>
              <p:cNvPr id="19644" name="Rectangle 44"/>
              <p:cNvSpPr>
                <a:spLocks noChangeArrowheads="1"/>
              </p:cNvSpPr>
              <p:nvPr/>
            </p:nvSpPr>
            <p:spPr bwMode="auto">
              <a:xfrm>
                <a:off x="1968" y="331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-MD</a:t>
                </a:r>
              </a:p>
            </p:txBody>
          </p:sp>
          <p:sp>
            <p:nvSpPr>
              <p:cNvPr id="19645" name="Rectangle 45"/>
              <p:cNvSpPr>
                <a:spLocks noChangeArrowheads="1"/>
              </p:cNvSpPr>
              <p:nvPr/>
            </p:nvSpPr>
            <p:spPr bwMode="auto">
              <a:xfrm>
                <a:off x="1968" y="355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sp>
          <p:nvSpPr>
            <p:cNvPr id="19626" name="Line 46"/>
            <p:cNvSpPr>
              <a:spLocks noChangeShapeType="1"/>
            </p:cNvSpPr>
            <p:nvPr/>
          </p:nvSpPr>
          <p:spPr bwMode="auto">
            <a:xfrm>
              <a:off x="1008" y="177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627" name="Line 47"/>
            <p:cNvSpPr>
              <a:spLocks noChangeShapeType="1"/>
            </p:cNvSpPr>
            <p:nvPr/>
          </p:nvSpPr>
          <p:spPr bwMode="auto">
            <a:xfrm>
              <a:off x="2016" y="1344"/>
              <a:ext cx="0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628" name="Text Box 48"/>
            <p:cNvSpPr txBox="1">
              <a:spLocks noChangeArrowheads="1"/>
            </p:cNvSpPr>
            <p:nvPr/>
          </p:nvSpPr>
          <p:spPr bwMode="auto">
            <a:xfrm>
              <a:off x="1104" y="1440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MR[i+1:i-1]</a:t>
              </a:r>
            </a:p>
          </p:txBody>
        </p:sp>
        <p:sp>
          <p:nvSpPr>
            <p:cNvPr id="19629" name="Text Box 49"/>
            <p:cNvSpPr txBox="1">
              <a:spLocks noChangeArrowheads="1"/>
            </p:cNvSpPr>
            <p:nvPr/>
          </p:nvSpPr>
          <p:spPr bwMode="auto">
            <a:xfrm>
              <a:off x="2102" y="1431"/>
              <a:ext cx="8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Partial Product</a:t>
              </a:r>
            </a:p>
          </p:txBody>
        </p:sp>
      </p:grpSp>
      <p:grpSp>
        <p:nvGrpSpPr>
          <p:cNvPr id="19460" name="Group 50"/>
          <p:cNvGrpSpPr>
            <a:grpSpLocks/>
          </p:cNvGrpSpPr>
          <p:nvPr/>
        </p:nvGrpSpPr>
        <p:grpSpPr bwMode="auto">
          <a:xfrm>
            <a:off x="3581400" y="3200400"/>
            <a:ext cx="4572000" cy="1981200"/>
            <a:chOff x="1392" y="2016"/>
            <a:chExt cx="2880" cy="1248"/>
          </a:xfrm>
        </p:grpSpPr>
        <p:sp>
          <p:nvSpPr>
            <p:cNvPr id="19465" name="AutoShape 51"/>
            <p:cNvSpPr>
              <a:spLocks noChangeArrowheads="1"/>
            </p:cNvSpPr>
            <p:nvPr/>
          </p:nvSpPr>
          <p:spPr bwMode="auto">
            <a:xfrm>
              <a:off x="3168" y="2160"/>
              <a:ext cx="288" cy="19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66" name="AutoShape 52"/>
            <p:cNvSpPr>
              <a:spLocks noChangeArrowheads="1"/>
            </p:cNvSpPr>
            <p:nvPr/>
          </p:nvSpPr>
          <p:spPr bwMode="auto">
            <a:xfrm>
              <a:off x="2256" y="2832"/>
              <a:ext cx="1200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67" name="Line 53"/>
            <p:cNvSpPr>
              <a:spLocks noChangeShapeType="1"/>
            </p:cNvSpPr>
            <p:nvPr/>
          </p:nvSpPr>
          <p:spPr bwMode="auto">
            <a:xfrm>
              <a:off x="3312" y="2352"/>
              <a:ext cx="0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8" name="Text Box 54"/>
            <p:cNvSpPr txBox="1">
              <a:spLocks noChangeArrowheads="1"/>
            </p:cNvSpPr>
            <p:nvPr/>
          </p:nvSpPr>
          <p:spPr bwMode="auto">
            <a:xfrm>
              <a:off x="2496" y="216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9469" name="Line 55"/>
            <p:cNvSpPr>
              <a:spLocks noChangeShapeType="1"/>
            </p:cNvSpPr>
            <p:nvPr/>
          </p:nvSpPr>
          <p:spPr bwMode="auto">
            <a:xfrm>
              <a:off x="2400" y="24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9470" name="Group 56"/>
            <p:cNvGrpSpPr>
              <a:grpSpLocks/>
            </p:cNvGrpSpPr>
            <p:nvPr/>
          </p:nvGrpSpPr>
          <p:grpSpPr bwMode="auto">
            <a:xfrm>
              <a:off x="3456" y="2016"/>
              <a:ext cx="576" cy="144"/>
              <a:chOff x="2112" y="2496"/>
              <a:chExt cx="576" cy="144"/>
            </a:xfrm>
          </p:grpSpPr>
          <p:grpSp>
            <p:nvGrpSpPr>
              <p:cNvPr id="19613" name="Group 57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9623" name="Oval 5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9624" name="Rectangle 5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9614" name="Group 60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9621" name="Oval 6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9622" name="Rectangle 6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9615" name="Group 63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9619" name="Oval 6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9620" name="Rectangle 6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9616" name="Group 66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9617" name="Oval 6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9618" name="Rectangle 6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9471" name="Group 69"/>
            <p:cNvGrpSpPr>
              <a:grpSpLocks/>
            </p:cNvGrpSpPr>
            <p:nvPr/>
          </p:nvGrpSpPr>
          <p:grpSpPr bwMode="auto">
            <a:xfrm>
              <a:off x="2880" y="2016"/>
              <a:ext cx="576" cy="144"/>
              <a:chOff x="2112" y="2496"/>
              <a:chExt cx="576" cy="144"/>
            </a:xfrm>
          </p:grpSpPr>
          <p:grpSp>
            <p:nvGrpSpPr>
              <p:cNvPr id="19601" name="Group 70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9611" name="Oval 7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9612" name="Rectangle 7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9602" name="Group 73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9609" name="Oval 7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9610" name="Rectangle 7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9603" name="Group 76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9607" name="Oval 7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9608" name="Rectangle 7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9604" name="Group 79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9605" name="Oval 80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9606" name="Rectangle 81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sp>
          <p:nvSpPr>
            <p:cNvPr id="19472" name="Rectangle 82"/>
            <p:cNvSpPr>
              <a:spLocks noChangeArrowheads="1"/>
            </p:cNvSpPr>
            <p:nvPr/>
          </p:nvSpPr>
          <p:spPr bwMode="auto">
            <a:xfrm>
              <a:off x="3456" y="22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grpSp>
          <p:nvGrpSpPr>
            <p:cNvPr id="19473" name="Group 83"/>
            <p:cNvGrpSpPr>
              <a:grpSpLocks/>
            </p:cNvGrpSpPr>
            <p:nvPr/>
          </p:nvGrpSpPr>
          <p:grpSpPr bwMode="auto">
            <a:xfrm>
              <a:off x="3600" y="2208"/>
              <a:ext cx="144" cy="144"/>
              <a:chOff x="1920" y="2592"/>
              <a:chExt cx="144" cy="144"/>
            </a:xfrm>
          </p:grpSpPr>
          <p:sp>
            <p:nvSpPr>
              <p:cNvPr id="19599" name="Oval 84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9600" name="Rectangle 85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9474" name="Group 86"/>
            <p:cNvGrpSpPr>
              <a:grpSpLocks/>
            </p:cNvGrpSpPr>
            <p:nvPr/>
          </p:nvGrpSpPr>
          <p:grpSpPr bwMode="auto">
            <a:xfrm>
              <a:off x="3744" y="2208"/>
              <a:ext cx="144" cy="144"/>
              <a:chOff x="1920" y="2592"/>
              <a:chExt cx="144" cy="144"/>
            </a:xfrm>
          </p:grpSpPr>
          <p:sp>
            <p:nvSpPr>
              <p:cNvPr id="19597" name="Oval 87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9598" name="Rectangle 88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9475" name="Group 89"/>
            <p:cNvGrpSpPr>
              <a:grpSpLocks/>
            </p:cNvGrpSpPr>
            <p:nvPr/>
          </p:nvGrpSpPr>
          <p:grpSpPr bwMode="auto">
            <a:xfrm>
              <a:off x="3888" y="2208"/>
              <a:ext cx="144" cy="144"/>
              <a:chOff x="1920" y="2592"/>
              <a:chExt cx="144" cy="144"/>
            </a:xfrm>
          </p:grpSpPr>
          <p:sp>
            <p:nvSpPr>
              <p:cNvPr id="19595" name="Oval 90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9596" name="Rectangle 91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9476" name="Group 92"/>
            <p:cNvGrpSpPr>
              <a:grpSpLocks/>
            </p:cNvGrpSpPr>
            <p:nvPr/>
          </p:nvGrpSpPr>
          <p:grpSpPr bwMode="auto">
            <a:xfrm>
              <a:off x="2880" y="2208"/>
              <a:ext cx="144" cy="144"/>
              <a:chOff x="1920" y="2592"/>
              <a:chExt cx="144" cy="144"/>
            </a:xfrm>
          </p:grpSpPr>
          <p:sp>
            <p:nvSpPr>
              <p:cNvPr id="19593" name="Oval 93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9594" name="Rectangle 94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9477" name="Group 95"/>
            <p:cNvGrpSpPr>
              <a:grpSpLocks/>
            </p:cNvGrpSpPr>
            <p:nvPr/>
          </p:nvGrpSpPr>
          <p:grpSpPr bwMode="auto">
            <a:xfrm>
              <a:off x="3024" y="2208"/>
              <a:ext cx="144" cy="144"/>
              <a:chOff x="1920" y="2592"/>
              <a:chExt cx="144" cy="144"/>
            </a:xfrm>
          </p:grpSpPr>
          <p:sp>
            <p:nvSpPr>
              <p:cNvPr id="19591" name="Oval 96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9592" name="Rectangle 97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9478" name="Rectangle 98"/>
            <p:cNvSpPr>
              <a:spLocks noChangeArrowheads="1"/>
            </p:cNvSpPr>
            <p:nvPr/>
          </p:nvSpPr>
          <p:spPr bwMode="auto">
            <a:xfrm>
              <a:off x="3168" y="22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9479" name="Rectangle 99"/>
            <p:cNvSpPr>
              <a:spLocks noChangeArrowheads="1"/>
            </p:cNvSpPr>
            <p:nvPr/>
          </p:nvSpPr>
          <p:spPr bwMode="auto">
            <a:xfrm>
              <a:off x="3312" y="22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grpSp>
          <p:nvGrpSpPr>
            <p:cNvPr id="19480" name="Group 100"/>
            <p:cNvGrpSpPr>
              <a:grpSpLocks/>
            </p:cNvGrpSpPr>
            <p:nvPr/>
          </p:nvGrpSpPr>
          <p:grpSpPr bwMode="auto">
            <a:xfrm>
              <a:off x="2592" y="2640"/>
              <a:ext cx="1152" cy="144"/>
              <a:chOff x="1680" y="2544"/>
              <a:chExt cx="1152" cy="144"/>
            </a:xfrm>
          </p:grpSpPr>
          <p:grpSp>
            <p:nvGrpSpPr>
              <p:cNvPr id="19565" name="Group 101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9579" name="Group 102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89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9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80" name="Group 105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87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88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81" name="Group 108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85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8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82" name="Group 111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83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84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9566" name="Group 114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9567" name="Group 11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77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7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68" name="Group 11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75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7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69" name="Group 12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73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7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70" name="Group 12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71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72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9481" name="Group 127"/>
            <p:cNvGrpSpPr>
              <a:grpSpLocks/>
            </p:cNvGrpSpPr>
            <p:nvPr/>
          </p:nvGrpSpPr>
          <p:grpSpPr bwMode="auto">
            <a:xfrm>
              <a:off x="2880" y="2448"/>
              <a:ext cx="1152" cy="144"/>
              <a:chOff x="1680" y="2544"/>
              <a:chExt cx="1152" cy="144"/>
            </a:xfrm>
          </p:grpSpPr>
          <p:grpSp>
            <p:nvGrpSpPr>
              <p:cNvPr id="19539" name="Group 128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9553" name="Group 129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63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64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54" name="Group 132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61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6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55" name="Group 135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59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60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56" name="Group 138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57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5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9540" name="Group 141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9541" name="Group 142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51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52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42" name="Group 145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49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50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43" name="Group 148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47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48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44" name="Group 151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45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46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9482" name="Group 154"/>
            <p:cNvGrpSpPr>
              <a:grpSpLocks/>
            </p:cNvGrpSpPr>
            <p:nvPr/>
          </p:nvGrpSpPr>
          <p:grpSpPr bwMode="auto">
            <a:xfrm>
              <a:off x="2304" y="2832"/>
              <a:ext cx="1152" cy="144"/>
              <a:chOff x="1680" y="2544"/>
              <a:chExt cx="1152" cy="144"/>
            </a:xfrm>
          </p:grpSpPr>
          <p:grpSp>
            <p:nvGrpSpPr>
              <p:cNvPr id="19513" name="Group 155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9527" name="Group 156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37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38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28" name="Group 159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35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36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29" name="Group 162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33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34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30" name="Group 165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31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32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9514" name="Group 168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9515" name="Group 169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25" name="Oval 17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26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16" name="Group 172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23" name="Oval 17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24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17" name="Group 175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21" name="Oval 17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22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18" name="Group 178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19" name="Oval 17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20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9483" name="Group 181"/>
            <p:cNvGrpSpPr>
              <a:grpSpLocks/>
            </p:cNvGrpSpPr>
            <p:nvPr/>
          </p:nvGrpSpPr>
          <p:grpSpPr bwMode="auto">
            <a:xfrm>
              <a:off x="2016" y="3024"/>
              <a:ext cx="1152" cy="144"/>
              <a:chOff x="1680" y="2544"/>
              <a:chExt cx="1152" cy="144"/>
            </a:xfrm>
          </p:grpSpPr>
          <p:grpSp>
            <p:nvGrpSpPr>
              <p:cNvPr id="19487" name="Group 182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9501" name="Group 183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11" name="Oval 18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12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02" name="Group 186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09" name="Oval 18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10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03" name="Group 189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07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08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504" name="Group 192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505" name="Oval 19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06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9488" name="Group 195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9489" name="Group 196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499" name="Oval 19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500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490" name="Group 199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497" name="Oval 20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498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491" name="Group 202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495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496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9492" name="Group 205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9493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9494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sp>
          <p:nvSpPr>
            <p:cNvPr id="19484" name="Text Box 208"/>
            <p:cNvSpPr txBox="1">
              <a:spLocks noChangeArrowheads="1"/>
            </p:cNvSpPr>
            <p:nvPr/>
          </p:nvSpPr>
          <p:spPr bwMode="auto">
            <a:xfrm>
              <a:off x="1632" y="297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9485" name="Line 209"/>
            <p:cNvSpPr>
              <a:spLocks noChangeShapeType="1"/>
            </p:cNvSpPr>
            <p:nvPr/>
          </p:nvSpPr>
          <p:spPr bwMode="auto">
            <a:xfrm>
              <a:off x="1392" y="326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6" name="Text Box 210"/>
            <p:cNvSpPr txBox="1">
              <a:spLocks noChangeArrowheads="1"/>
            </p:cNvSpPr>
            <p:nvPr/>
          </p:nvSpPr>
          <p:spPr bwMode="auto">
            <a:xfrm>
              <a:off x="3456" y="278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-MD</a:t>
              </a:r>
            </a:p>
          </p:txBody>
        </p:sp>
      </p:grpSp>
      <p:sp>
        <p:nvSpPr>
          <p:cNvPr id="19461" name="AutoShape 211"/>
          <p:cNvSpPr>
            <a:spLocks noChangeArrowheads="1"/>
          </p:cNvSpPr>
          <p:nvPr/>
        </p:nvSpPr>
        <p:spPr bwMode="auto">
          <a:xfrm>
            <a:off x="381000" y="5486400"/>
            <a:ext cx="2819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9462" name="Group 212"/>
          <p:cNvGrpSpPr>
            <a:grpSpLocks/>
          </p:cNvGrpSpPr>
          <p:nvPr/>
        </p:nvGrpSpPr>
        <p:grpSpPr bwMode="auto">
          <a:xfrm>
            <a:off x="4191000" y="2514600"/>
            <a:ext cx="3313113" cy="838200"/>
            <a:chOff x="2640" y="1584"/>
            <a:chExt cx="2087" cy="528"/>
          </a:xfrm>
        </p:grpSpPr>
        <p:sp>
          <p:nvSpPr>
            <p:cNvPr id="19463" name="Line 213"/>
            <p:cNvSpPr>
              <a:spLocks noChangeShapeType="1"/>
            </p:cNvSpPr>
            <p:nvPr/>
          </p:nvSpPr>
          <p:spPr bwMode="auto">
            <a:xfrm>
              <a:off x="3936" y="1776"/>
              <a:ext cx="288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4" name="Text Box 214"/>
            <p:cNvSpPr txBox="1">
              <a:spLocks noChangeArrowheads="1"/>
            </p:cNvSpPr>
            <p:nvPr/>
          </p:nvSpPr>
          <p:spPr bwMode="auto">
            <a:xfrm>
              <a:off x="2640" y="1584"/>
              <a:ext cx="20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beginning a series of consecutive ones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we begin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do Booth encoding without sign extension for negative partial products?</a:t>
            </a:r>
          </a:p>
        </p:txBody>
      </p:sp>
      <p:grpSp>
        <p:nvGrpSpPr>
          <p:cNvPr id="21508" name="Group 119"/>
          <p:cNvGrpSpPr>
            <a:grpSpLocks/>
          </p:cNvGrpSpPr>
          <p:nvPr/>
        </p:nvGrpSpPr>
        <p:grpSpPr bwMode="auto">
          <a:xfrm>
            <a:off x="381000" y="3733800"/>
            <a:ext cx="3733800" cy="1922463"/>
            <a:chOff x="1296" y="2592"/>
            <a:chExt cx="2352" cy="1211"/>
          </a:xfrm>
        </p:grpSpPr>
        <p:grpSp>
          <p:nvGrpSpPr>
            <p:cNvPr id="21556" name="Group 4"/>
            <p:cNvGrpSpPr>
              <a:grpSpLocks/>
            </p:cNvGrpSpPr>
            <p:nvPr/>
          </p:nvGrpSpPr>
          <p:grpSpPr bwMode="auto">
            <a:xfrm>
              <a:off x="1872" y="2592"/>
              <a:ext cx="1776" cy="1211"/>
              <a:chOff x="1728" y="2544"/>
              <a:chExt cx="1776" cy="1211"/>
            </a:xfrm>
          </p:grpSpPr>
          <p:grpSp>
            <p:nvGrpSpPr>
              <p:cNvPr id="21559" name="Group 5"/>
              <p:cNvGrpSpPr>
                <a:grpSpLocks/>
              </p:cNvGrpSpPr>
              <p:nvPr/>
            </p:nvGrpSpPr>
            <p:grpSpPr bwMode="auto">
              <a:xfrm>
                <a:off x="2784" y="2544"/>
                <a:ext cx="576" cy="144"/>
                <a:chOff x="2112" y="2496"/>
                <a:chExt cx="576" cy="144"/>
              </a:xfrm>
            </p:grpSpPr>
            <p:grpSp>
              <p:nvGrpSpPr>
                <p:cNvPr id="21659" name="Group 6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21669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7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60" name="Group 9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21667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6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61" name="Group 12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2166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6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62" name="Group 15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21663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6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21560" name="Group 18"/>
              <p:cNvGrpSpPr>
                <a:grpSpLocks/>
              </p:cNvGrpSpPr>
              <p:nvPr/>
            </p:nvGrpSpPr>
            <p:grpSpPr bwMode="auto">
              <a:xfrm>
                <a:off x="2784" y="2736"/>
                <a:ext cx="576" cy="144"/>
                <a:chOff x="2112" y="2496"/>
                <a:chExt cx="576" cy="144"/>
              </a:xfrm>
            </p:grpSpPr>
            <p:grpSp>
              <p:nvGrpSpPr>
                <p:cNvPr id="21647" name="Group 19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21657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58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48" name="Group 22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2165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5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49" name="Group 25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21653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54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50" name="Group 28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2165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5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sp>
            <p:nvSpPr>
              <p:cNvPr id="21561" name="Text Box 31"/>
              <p:cNvSpPr txBox="1">
                <a:spLocks noChangeArrowheads="1"/>
              </p:cNvSpPr>
              <p:nvPr/>
            </p:nvSpPr>
            <p:spPr bwMode="auto">
              <a:xfrm>
                <a:off x="2496" y="2688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*)</a:t>
                </a:r>
              </a:p>
            </p:txBody>
          </p:sp>
          <p:sp>
            <p:nvSpPr>
              <p:cNvPr id="21562" name="Line 32"/>
              <p:cNvSpPr>
                <a:spLocks noChangeShapeType="1"/>
              </p:cNvSpPr>
              <p:nvPr/>
            </p:nvSpPr>
            <p:spPr bwMode="auto">
              <a:xfrm>
                <a:off x="2400" y="2928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1563" name="Group 33"/>
              <p:cNvGrpSpPr>
                <a:grpSpLocks/>
              </p:cNvGrpSpPr>
              <p:nvPr/>
            </p:nvGrpSpPr>
            <p:grpSpPr bwMode="auto">
              <a:xfrm>
                <a:off x="2784" y="3024"/>
                <a:ext cx="576" cy="144"/>
                <a:chOff x="2112" y="2496"/>
                <a:chExt cx="576" cy="144"/>
              </a:xfrm>
            </p:grpSpPr>
            <p:grpSp>
              <p:nvGrpSpPr>
                <p:cNvPr id="21635" name="Group 34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21645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4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36" name="Group 37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21643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4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37" name="Group 40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21641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4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38" name="Group 43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21639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40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21564" name="Group 46"/>
              <p:cNvGrpSpPr>
                <a:grpSpLocks/>
              </p:cNvGrpSpPr>
              <p:nvPr/>
            </p:nvGrpSpPr>
            <p:grpSpPr bwMode="auto">
              <a:xfrm>
                <a:off x="2208" y="3024"/>
                <a:ext cx="576" cy="144"/>
                <a:chOff x="2112" y="2496"/>
                <a:chExt cx="576" cy="144"/>
              </a:xfrm>
            </p:grpSpPr>
            <p:grpSp>
              <p:nvGrpSpPr>
                <p:cNvPr id="21623" name="Group 47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21633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34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24" name="Group 50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21631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32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25" name="Group 53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21629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30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26" name="Group 56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2162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28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21565" name="Group 59"/>
              <p:cNvGrpSpPr>
                <a:grpSpLocks/>
              </p:cNvGrpSpPr>
              <p:nvPr/>
            </p:nvGrpSpPr>
            <p:grpSpPr bwMode="auto">
              <a:xfrm>
                <a:off x="2208" y="3216"/>
                <a:ext cx="1008" cy="144"/>
                <a:chOff x="2208" y="3216"/>
                <a:chExt cx="1008" cy="144"/>
              </a:xfrm>
            </p:grpSpPr>
            <p:grpSp>
              <p:nvGrpSpPr>
                <p:cNvPr id="21602" name="Group 60"/>
                <p:cNvGrpSpPr>
                  <a:grpSpLocks/>
                </p:cNvGrpSpPr>
                <p:nvPr/>
              </p:nvGrpSpPr>
              <p:grpSpPr bwMode="auto">
                <a:xfrm>
                  <a:off x="2640" y="3216"/>
                  <a:ext cx="144" cy="144"/>
                  <a:chOff x="1920" y="2592"/>
                  <a:chExt cx="144" cy="144"/>
                </a:xfrm>
              </p:grpSpPr>
              <p:sp>
                <p:nvSpPr>
                  <p:cNvPr id="21621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22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03" name="Group 63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144" cy="144"/>
                  <a:chOff x="1920" y="2592"/>
                  <a:chExt cx="144" cy="144"/>
                </a:xfrm>
              </p:grpSpPr>
              <p:sp>
                <p:nvSpPr>
                  <p:cNvPr id="21619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20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04" name="Group 66"/>
                <p:cNvGrpSpPr>
                  <a:grpSpLocks/>
                </p:cNvGrpSpPr>
                <p:nvPr/>
              </p:nvGrpSpPr>
              <p:grpSpPr bwMode="auto">
                <a:xfrm>
                  <a:off x="2928" y="3216"/>
                  <a:ext cx="144" cy="144"/>
                  <a:chOff x="1920" y="2592"/>
                  <a:chExt cx="144" cy="144"/>
                </a:xfrm>
              </p:grpSpPr>
              <p:sp>
                <p:nvSpPr>
                  <p:cNvPr id="21617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18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05" name="Group 69"/>
                <p:cNvGrpSpPr>
                  <a:grpSpLocks/>
                </p:cNvGrpSpPr>
                <p:nvPr/>
              </p:nvGrpSpPr>
              <p:grpSpPr bwMode="auto">
                <a:xfrm>
                  <a:off x="3072" y="3216"/>
                  <a:ext cx="144" cy="144"/>
                  <a:chOff x="1920" y="2592"/>
                  <a:chExt cx="144" cy="144"/>
                </a:xfrm>
              </p:grpSpPr>
              <p:sp>
                <p:nvSpPr>
                  <p:cNvPr id="21615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16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06" name="Group 72"/>
                <p:cNvGrpSpPr>
                  <a:grpSpLocks/>
                </p:cNvGrpSpPr>
                <p:nvPr/>
              </p:nvGrpSpPr>
              <p:grpSpPr bwMode="auto">
                <a:xfrm>
                  <a:off x="2208" y="3216"/>
                  <a:ext cx="144" cy="144"/>
                  <a:chOff x="1920" y="2592"/>
                  <a:chExt cx="144" cy="144"/>
                </a:xfrm>
              </p:grpSpPr>
              <p:sp>
                <p:nvSpPr>
                  <p:cNvPr id="21613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14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07" name="Group 75"/>
                <p:cNvGrpSpPr>
                  <a:grpSpLocks/>
                </p:cNvGrpSpPr>
                <p:nvPr/>
              </p:nvGrpSpPr>
              <p:grpSpPr bwMode="auto">
                <a:xfrm>
                  <a:off x="2352" y="3216"/>
                  <a:ext cx="144" cy="144"/>
                  <a:chOff x="1920" y="2592"/>
                  <a:chExt cx="144" cy="144"/>
                </a:xfrm>
              </p:grpSpPr>
              <p:sp>
                <p:nvSpPr>
                  <p:cNvPr id="21611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12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608" name="Group 78"/>
                <p:cNvGrpSpPr>
                  <a:grpSpLocks/>
                </p:cNvGrpSpPr>
                <p:nvPr/>
              </p:nvGrpSpPr>
              <p:grpSpPr bwMode="auto">
                <a:xfrm>
                  <a:off x="2496" y="3216"/>
                  <a:ext cx="144" cy="144"/>
                  <a:chOff x="1920" y="2592"/>
                  <a:chExt cx="144" cy="144"/>
                </a:xfrm>
              </p:grpSpPr>
              <p:sp>
                <p:nvSpPr>
                  <p:cNvPr id="21609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10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21566" name="Group 81"/>
              <p:cNvGrpSpPr>
                <a:grpSpLocks/>
              </p:cNvGrpSpPr>
              <p:nvPr/>
            </p:nvGrpSpPr>
            <p:grpSpPr bwMode="auto">
              <a:xfrm>
                <a:off x="2208" y="3408"/>
                <a:ext cx="864" cy="144"/>
                <a:chOff x="2208" y="3408"/>
                <a:chExt cx="864" cy="144"/>
              </a:xfrm>
            </p:grpSpPr>
            <p:grpSp>
              <p:nvGrpSpPr>
                <p:cNvPr id="21584" name="Group 82"/>
                <p:cNvGrpSpPr>
                  <a:grpSpLocks/>
                </p:cNvGrpSpPr>
                <p:nvPr/>
              </p:nvGrpSpPr>
              <p:grpSpPr bwMode="auto">
                <a:xfrm>
                  <a:off x="2496" y="3408"/>
                  <a:ext cx="144" cy="144"/>
                  <a:chOff x="1920" y="2592"/>
                  <a:chExt cx="144" cy="144"/>
                </a:xfrm>
              </p:grpSpPr>
              <p:sp>
                <p:nvSpPr>
                  <p:cNvPr id="21600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60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585" name="Group 85"/>
                <p:cNvGrpSpPr>
                  <a:grpSpLocks/>
                </p:cNvGrpSpPr>
                <p:nvPr/>
              </p:nvGrpSpPr>
              <p:grpSpPr bwMode="auto">
                <a:xfrm>
                  <a:off x="2640" y="3408"/>
                  <a:ext cx="144" cy="144"/>
                  <a:chOff x="1920" y="2592"/>
                  <a:chExt cx="144" cy="144"/>
                </a:xfrm>
              </p:grpSpPr>
              <p:sp>
                <p:nvSpPr>
                  <p:cNvPr id="2159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599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586" name="Group 88"/>
                <p:cNvGrpSpPr>
                  <a:grpSpLocks/>
                </p:cNvGrpSpPr>
                <p:nvPr/>
              </p:nvGrpSpPr>
              <p:grpSpPr bwMode="auto">
                <a:xfrm>
                  <a:off x="2784" y="3408"/>
                  <a:ext cx="144" cy="144"/>
                  <a:chOff x="1920" y="2592"/>
                  <a:chExt cx="144" cy="144"/>
                </a:xfrm>
              </p:grpSpPr>
              <p:sp>
                <p:nvSpPr>
                  <p:cNvPr id="21596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59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587" name="Group 91"/>
                <p:cNvGrpSpPr>
                  <a:grpSpLocks/>
                </p:cNvGrpSpPr>
                <p:nvPr/>
              </p:nvGrpSpPr>
              <p:grpSpPr bwMode="auto">
                <a:xfrm>
                  <a:off x="2928" y="3408"/>
                  <a:ext cx="144" cy="144"/>
                  <a:chOff x="1920" y="2592"/>
                  <a:chExt cx="144" cy="144"/>
                </a:xfrm>
              </p:grpSpPr>
              <p:sp>
                <p:nvSpPr>
                  <p:cNvPr id="21594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595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588" name="Group 94"/>
                <p:cNvGrpSpPr>
                  <a:grpSpLocks/>
                </p:cNvGrpSpPr>
                <p:nvPr/>
              </p:nvGrpSpPr>
              <p:grpSpPr bwMode="auto">
                <a:xfrm>
                  <a:off x="2208" y="3408"/>
                  <a:ext cx="144" cy="144"/>
                  <a:chOff x="1920" y="2592"/>
                  <a:chExt cx="144" cy="144"/>
                </a:xfrm>
              </p:grpSpPr>
              <p:sp>
                <p:nvSpPr>
                  <p:cNvPr id="21592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593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21589" name="Group 97"/>
                <p:cNvGrpSpPr>
                  <a:grpSpLocks/>
                </p:cNvGrpSpPr>
                <p:nvPr/>
              </p:nvGrpSpPr>
              <p:grpSpPr bwMode="auto">
                <a:xfrm>
                  <a:off x="2352" y="3408"/>
                  <a:ext cx="144" cy="144"/>
                  <a:chOff x="1920" y="2592"/>
                  <a:chExt cx="144" cy="144"/>
                </a:xfrm>
              </p:grpSpPr>
              <p:sp>
                <p:nvSpPr>
                  <p:cNvPr id="21590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1591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21567" name="Group 100"/>
              <p:cNvGrpSpPr>
                <a:grpSpLocks/>
              </p:cNvGrpSpPr>
              <p:nvPr/>
            </p:nvGrpSpPr>
            <p:grpSpPr bwMode="auto">
              <a:xfrm>
                <a:off x="2352" y="3600"/>
                <a:ext cx="144" cy="144"/>
                <a:chOff x="1920" y="2592"/>
                <a:chExt cx="144" cy="144"/>
              </a:xfrm>
            </p:grpSpPr>
            <p:sp>
              <p:nvSpPr>
                <p:cNvPr id="21582" name="Oval 10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1583" name="Rectangle 10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21568" name="Group 103"/>
              <p:cNvGrpSpPr>
                <a:grpSpLocks/>
              </p:cNvGrpSpPr>
              <p:nvPr/>
            </p:nvGrpSpPr>
            <p:grpSpPr bwMode="auto">
              <a:xfrm>
                <a:off x="2496" y="3600"/>
                <a:ext cx="144" cy="144"/>
                <a:chOff x="1920" y="2592"/>
                <a:chExt cx="144" cy="144"/>
              </a:xfrm>
            </p:grpSpPr>
            <p:sp>
              <p:nvSpPr>
                <p:cNvPr id="21580" name="Oval 10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158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21569" name="Group 106"/>
              <p:cNvGrpSpPr>
                <a:grpSpLocks/>
              </p:cNvGrpSpPr>
              <p:nvPr/>
            </p:nvGrpSpPr>
            <p:grpSpPr bwMode="auto">
              <a:xfrm>
                <a:off x="2640" y="3600"/>
                <a:ext cx="144" cy="144"/>
                <a:chOff x="1920" y="2592"/>
                <a:chExt cx="144" cy="144"/>
              </a:xfrm>
            </p:grpSpPr>
            <p:sp>
              <p:nvSpPr>
                <p:cNvPr id="21578" name="Oval 10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1579" name="Rectangle 10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21570" name="Group 109"/>
              <p:cNvGrpSpPr>
                <a:grpSpLocks/>
              </p:cNvGrpSpPr>
              <p:nvPr/>
            </p:nvGrpSpPr>
            <p:grpSpPr bwMode="auto">
              <a:xfrm>
                <a:off x="2784" y="3600"/>
                <a:ext cx="144" cy="144"/>
                <a:chOff x="1920" y="2592"/>
                <a:chExt cx="144" cy="144"/>
              </a:xfrm>
            </p:grpSpPr>
            <p:sp>
              <p:nvSpPr>
                <p:cNvPr id="21576" name="Oval 110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157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21571" name="Group 112"/>
              <p:cNvGrpSpPr>
                <a:grpSpLocks/>
              </p:cNvGrpSpPr>
              <p:nvPr/>
            </p:nvGrpSpPr>
            <p:grpSpPr bwMode="auto">
              <a:xfrm>
                <a:off x="2208" y="3600"/>
                <a:ext cx="144" cy="144"/>
                <a:chOff x="1920" y="2592"/>
                <a:chExt cx="144" cy="144"/>
              </a:xfrm>
            </p:grpSpPr>
            <p:sp>
              <p:nvSpPr>
                <p:cNvPr id="21574" name="Oval 113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1575" name="Rectangle 114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21572" name="Text Box 115"/>
              <p:cNvSpPr txBox="1">
                <a:spLocks noChangeArrowheads="1"/>
              </p:cNvSpPr>
              <p:nvPr/>
            </p:nvSpPr>
            <p:spPr bwMode="auto">
              <a:xfrm>
                <a:off x="1862" y="3543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21573" name="Line 116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1557" name="AutoShape 117"/>
            <p:cNvSpPr>
              <a:spLocks noChangeArrowheads="1"/>
            </p:cNvSpPr>
            <p:nvPr/>
          </p:nvSpPr>
          <p:spPr bwMode="auto">
            <a:xfrm>
              <a:off x="2304" y="3024"/>
              <a:ext cx="624" cy="19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58" name="Text Box 118"/>
            <p:cNvSpPr txBox="1">
              <a:spLocks noChangeArrowheads="1"/>
            </p:cNvSpPr>
            <p:nvPr/>
          </p:nvSpPr>
          <p:spPr bwMode="auto">
            <a:xfrm>
              <a:off x="1296" y="2784"/>
              <a:ext cx="10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Sign extension</a:t>
              </a:r>
            </a:p>
          </p:txBody>
        </p:sp>
      </p:grpSp>
      <p:grpSp>
        <p:nvGrpSpPr>
          <p:cNvPr id="21509" name="Group 120"/>
          <p:cNvGrpSpPr>
            <a:grpSpLocks/>
          </p:cNvGrpSpPr>
          <p:nvPr/>
        </p:nvGrpSpPr>
        <p:grpSpPr bwMode="auto">
          <a:xfrm>
            <a:off x="5334000" y="2667000"/>
            <a:ext cx="3138488" cy="4038600"/>
            <a:chOff x="1008" y="1344"/>
            <a:chExt cx="1977" cy="2544"/>
          </a:xfrm>
        </p:grpSpPr>
        <p:grpSp>
          <p:nvGrpSpPr>
            <p:cNvPr id="21511" name="Group 121"/>
            <p:cNvGrpSpPr>
              <a:grpSpLocks/>
            </p:cNvGrpSpPr>
            <p:nvPr/>
          </p:nvGrpSpPr>
          <p:grpSpPr bwMode="auto">
            <a:xfrm>
              <a:off x="1104" y="1872"/>
              <a:ext cx="1632" cy="1920"/>
              <a:chOff x="1104" y="1872"/>
              <a:chExt cx="1632" cy="1920"/>
            </a:xfrm>
          </p:grpSpPr>
          <p:grpSp>
            <p:nvGrpSpPr>
              <p:cNvPr id="21516" name="Group 122"/>
              <p:cNvGrpSpPr>
                <a:grpSpLocks/>
              </p:cNvGrpSpPr>
              <p:nvPr/>
            </p:nvGrpSpPr>
            <p:grpSpPr bwMode="auto">
              <a:xfrm>
                <a:off x="1104" y="1872"/>
                <a:ext cx="864" cy="240"/>
                <a:chOff x="720" y="2064"/>
                <a:chExt cx="864" cy="240"/>
              </a:xfrm>
            </p:grpSpPr>
            <p:sp>
              <p:nvSpPr>
                <p:cNvPr id="21553" name="Rectangle 123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21554" name="Rectangle 124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21555" name="Rectangle 125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</p:grpSp>
          <p:grpSp>
            <p:nvGrpSpPr>
              <p:cNvPr id="21517" name="Group 126"/>
              <p:cNvGrpSpPr>
                <a:grpSpLocks/>
              </p:cNvGrpSpPr>
              <p:nvPr/>
            </p:nvGrpSpPr>
            <p:grpSpPr bwMode="auto">
              <a:xfrm>
                <a:off x="1104" y="2112"/>
                <a:ext cx="864" cy="240"/>
                <a:chOff x="720" y="2064"/>
                <a:chExt cx="864" cy="240"/>
              </a:xfrm>
            </p:grpSpPr>
            <p:sp>
              <p:nvSpPr>
                <p:cNvPr id="21550" name="Rectangle 127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21551" name="Rectangle 128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21552" name="Rectangle 129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</p:grpSp>
          <p:grpSp>
            <p:nvGrpSpPr>
              <p:cNvPr id="21518" name="Group 130"/>
              <p:cNvGrpSpPr>
                <a:grpSpLocks/>
              </p:cNvGrpSpPr>
              <p:nvPr/>
            </p:nvGrpSpPr>
            <p:grpSpPr bwMode="auto">
              <a:xfrm>
                <a:off x="1104" y="2352"/>
                <a:ext cx="864" cy="240"/>
                <a:chOff x="720" y="2064"/>
                <a:chExt cx="864" cy="240"/>
              </a:xfrm>
            </p:grpSpPr>
            <p:sp>
              <p:nvSpPr>
                <p:cNvPr id="21547" name="Rectangle 131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21548" name="Rectangle 132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215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</p:grpSp>
          <p:grpSp>
            <p:nvGrpSpPr>
              <p:cNvPr id="21519" name="Group 134"/>
              <p:cNvGrpSpPr>
                <a:grpSpLocks/>
              </p:cNvGrpSpPr>
              <p:nvPr/>
            </p:nvGrpSpPr>
            <p:grpSpPr bwMode="auto">
              <a:xfrm>
                <a:off x="1104" y="2592"/>
                <a:ext cx="864" cy="240"/>
                <a:chOff x="720" y="2064"/>
                <a:chExt cx="864" cy="240"/>
              </a:xfrm>
            </p:grpSpPr>
            <p:sp>
              <p:nvSpPr>
                <p:cNvPr id="21544" name="Rectangle 135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21545" name="Rectangle 136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21546" name="Rectangle 137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</p:grpSp>
          <p:grpSp>
            <p:nvGrpSpPr>
              <p:cNvPr id="21520" name="Group 138"/>
              <p:cNvGrpSpPr>
                <a:grpSpLocks/>
              </p:cNvGrpSpPr>
              <p:nvPr/>
            </p:nvGrpSpPr>
            <p:grpSpPr bwMode="auto">
              <a:xfrm>
                <a:off x="1104" y="2832"/>
                <a:ext cx="864" cy="240"/>
                <a:chOff x="720" y="2064"/>
                <a:chExt cx="864" cy="240"/>
              </a:xfrm>
            </p:grpSpPr>
            <p:sp>
              <p:nvSpPr>
                <p:cNvPr id="21541" name="Rectangle 139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21542" name="Rectangle 140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21543" name="Rectangle 141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</p:grpSp>
          <p:grpSp>
            <p:nvGrpSpPr>
              <p:cNvPr id="21521" name="Group 142"/>
              <p:cNvGrpSpPr>
                <a:grpSpLocks/>
              </p:cNvGrpSpPr>
              <p:nvPr/>
            </p:nvGrpSpPr>
            <p:grpSpPr bwMode="auto">
              <a:xfrm>
                <a:off x="1104" y="3072"/>
                <a:ext cx="864" cy="240"/>
                <a:chOff x="720" y="2064"/>
                <a:chExt cx="864" cy="240"/>
              </a:xfrm>
            </p:grpSpPr>
            <p:sp>
              <p:nvSpPr>
                <p:cNvPr id="21538" name="Rectangle 143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21539" name="Rectangle 144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21540" name="Rectangle 145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</p:grpSp>
          <p:grpSp>
            <p:nvGrpSpPr>
              <p:cNvPr id="21522" name="Group 146"/>
              <p:cNvGrpSpPr>
                <a:grpSpLocks/>
              </p:cNvGrpSpPr>
              <p:nvPr/>
            </p:nvGrpSpPr>
            <p:grpSpPr bwMode="auto">
              <a:xfrm>
                <a:off x="1104" y="3312"/>
                <a:ext cx="864" cy="240"/>
                <a:chOff x="720" y="2064"/>
                <a:chExt cx="864" cy="240"/>
              </a:xfrm>
            </p:grpSpPr>
            <p:sp>
              <p:nvSpPr>
                <p:cNvPr id="21535" name="Rectangle 147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21536" name="Rectangle 148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21537" name="Rectangle 149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</p:grpSp>
          <p:grpSp>
            <p:nvGrpSpPr>
              <p:cNvPr id="21523" name="Group 150"/>
              <p:cNvGrpSpPr>
                <a:grpSpLocks/>
              </p:cNvGrpSpPr>
              <p:nvPr/>
            </p:nvGrpSpPr>
            <p:grpSpPr bwMode="auto">
              <a:xfrm>
                <a:off x="1104" y="3552"/>
                <a:ext cx="864" cy="240"/>
                <a:chOff x="720" y="2064"/>
                <a:chExt cx="864" cy="240"/>
              </a:xfrm>
            </p:grpSpPr>
            <p:sp>
              <p:nvSpPr>
                <p:cNvPr id="21532" name="Rectangle 151"/>
                <p:cNvSpPr>
                  <a:spLocks noChangeArrowheads="1"/>
                </p:cNvSpPr>
                <p:nvPr/>
              </p:nvSpPr>
              <p:spPr bwMode="auto">
                <a:xfrm>
                  <a:off x="720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21533" name="Rectangle 152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21534" name="Rectangle 153"/>
                <p:cNvSpPr>
                  <a:spLocks noChangeArrowheads="1"/>
                </p:cNvSpPr>
                <p:nvPr/>
              </p:nvSpPr>
              <p:spPr bwMode="auto">
                <a:xfrm>
                  <a:off x="1296" y="206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</p:grpSp>
          <p:sp>
            <p:nvSpPr>
              <p:cNvPr id="21524" name="Rectangle 154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1525" name="Rectangle 155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MD</a:t>
                </a:r>
              </a:p>
            </p:txBody>
          </p:sp>
          <p:sp>
            <p:nvSpPr>
              <p:cNvPr id="21526" name="Rectangle 156"/>
              <p:cNvSpPr>
                <a:spLocks noChangeArrowheads="1"/>
              </p:cNvSpPr>
              <p:nvPr/>
            </p:nvSpPr>
            <p:spPr bwMode="auto">
              <a:xfrm>
                <a:off x="1968" y="235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MD</a:t>
                </a:r>
              </a:p>
            </p:txBody>
          </p:sp>
          <p:sp>
            <p:nvSpPr>
              <p:cNvPr id="21527" name="Rectangle 157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2*MD</a:t>
                </a:r>
              </a:p>
            </p:txBody>
          </p:sp>
          <p:sp>
            <p:nvSpPr>
              <p:cNvPr id="21528" name="Rectangle 158"/>
              <p:cNvSpPr>
                <a:spLocks noChangeArrowheads="1"/>
              </p:cNvSpPr>
              <p:nvPr/>
            </p:nvSpPr>
            <p:spPr bwMode="auto">
              <a:xfrm>
                <a:off x="1968" y="283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-2*MD</a:t>
                </a:r>
              </a:p>
            </p:txBody>
          </p:sp>
          <p:sp>
            <p:nvSpPr>
              <p:cNvPr id="21529" name="Rectangle 159"/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-MD</a:t>
                </a:r>
              </a:p>
            </p:txBody>
          </p:sp>
          <p:sp>
            <p:nvSpPr>
              <p:cNvPr id="21530" name="Rectangle 160"/>
              <p:cNvSpPr>
                <a:spLocks noChangeArrowheads="1"/>
              </p:cNvSpPr>
              <p:nvPr/>
            </p:nvSpPr>
            <p:spPr bwMode="auto">
              <a:xfrm>
                <a:off x="1968" y="331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-MD</a:t>
                </a:r>
              </a:p>
            </p:txBody>
          </p:sp>
          <p:sp>
            <p:nvSpPr>
              <p:cNvPr id="21531" name="Rectangle 161"/>
              <p:cNvSpPr>
                <a:spLocks noChangeArrowheads="1"/>
              </p:cNvSpPr>
              <p:nvPr/>
            </p:nvSpPr>
            <p:spPr bwMode="auto">
              <a:xfrm>
                <a:off x="1968" y="3552"/>
                <a:ext cx="76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sp>
          <p:nvSpPr>
            <p:cNvPr id="21512" name="Line 162"/>
            <p:cNvSpPr>
              <a:spLocks noChangeShapeType="1"/>
            </p:cNvSpPr>
            <p:nvPr/>
          </p:nvSpPr>
          <p:spPr bwMode="auto">
            <a:xfrm>
              <a:off x="1008" y="177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3" name="Line 163"/>
            <p:cNvSpPr>
              <a:spLocks noChangeShapeType="1"/>
            </p:cNvSpPr>
            <p:nvPr/>
          </p:nvSpPr>
          <p:spPr bwMode="auto">
            <a:xfrm>
              <a:off x="2016" y="1344"/>
              <a:ext cx="0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4" name="Text Box 164"/>
            <p:cNvSpPr txBox="1">
              <a:spLocks noChangeArrowheads="1"/>
            </p:cNvSpPr>
            <p:nvPr/>
          </p:nvSpPr>
          <p:spPr bwMode="auto">
            <a:xfrm>
              <a:off x="1104" y="1440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MR[i+1:i-1]</a:t>
              </a:r>
            </a:p>
          </p:txBody>
        </p:sp>
        <p:sp>
          <p:nvSpPr>
            <p:cNvPr id="21515" name="Text Box 165"/>
            <p:cNvSpPr txBox="1">
              <a:spLocks noChangeArrowheads="1"/>
            </p:cNvSpPr>
            <p:nvPr/>
          </p:nvSpPr>
          <p:spPr bwMode="auto">
            <a:xfrm>
              <a:off x="2102" y="1431"/>
              <a:ext cx="8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Partial Product</a:t>
              </a:r>
            </a:p>
          </p:txBody>
        </p:sp>
      </p:grpSp>
      <p:sp>
        <p:nvSpPr>
          <p:cNvPr id="21510" name="AutoShape 166"/>
          <p:cNvSpPr>
            <a:spLocks noChangeArrowheads="1"/>
          </p:cNvSpPr>
          <p:nvPr/>
        </p:nvSpPr>
        <p:spPr bwMode="auto">
          <a:xfrm>
            <a:off x="6781800" y="5105400"/>
            <a:ext cx="1524000" cy="1143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idea of Booth encoding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encoding scheme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Flynn &amp; Oberman, </a:t>
            </a:r>
            <a:r>
              <a:rPr lang="en-US" altLang="zh-TW" i="1" smtClean="0"/>
              <a:t>Advanced Computer Arithmetic Design</a:t>
            </a:r>
          </a:p>
          <a:p>
            <a:pPr lvl="1" eaLnBrk="1" hangingPunct="1"/>
            <a:r>
              <a:rPr lang="en-US" altLang="zh-TW" smtClean="0"/>
              <a:t>Chap.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Encoding Rules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 unsigned 16-bit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and the notation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5105400" y="2971800"/>
            <a:ext cx="631825" cy="931863"/>
            <a:chOff x="3350" y="2352"/>
            <a:chExt cx="398" cy="587"/>
          </a:xfrm>
        </p:grpSpPr>
        <p:sp>
          <p:nvSpPr>
            <p:cNvPr id="24593" name="Line 4"/>
            <p:cNvSpPr>
              <a:spLocks noChangeShapeType="1"/>
            </p:cNvSpPr>
            <p:nvPr/>
          </p:nvSpPr>
          <p:spPr bwMode="auto">
            <a:xfrm>
              <a:off x="3408" y="2352"/>
              <a:ext cx="0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4" name="Line 5"/>
            <p:cNvSpPr>
              <a:spLocks noChangeShapeType="1"/>
            </p:cNvSpPr>
            <p:nvPr/>
          </p:nvSpPr>
          <p:spPr bwMode="auto">
            <a:xfrm>
              <a:off x="3648" y="2352"/>
              <a:ext cx="0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5" name="Line 6"/>
            <p:cNvSpPr>
              <a:spLocks noChangeShapeType="1"/>
            </p:cNvSpPr>
            <p:nvPr/>
          </p:nvSpPr>
          <p:spPr bwMode="auto">
            <a:xfrm>
              <a:off x="3408" y="2640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6" name="Text Box 7"/>
            <p:cNvSpPr txBox="1">
              <a:spLocks noChangeArrowheads="1"/>
            </p:cNvSpPr>
            <p:nvPr/>
          </p:nvSpPr>
          <p:spPr bwMode="auto">
            <a:xfrm>
              <a:off x="3350" y="2727"/>
              <a:ext cx="3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2 bits</a:t>
              </a:r>
            </a:p>
          </p:txBody>
        </p:sp>
      </p:grpSp>
      <p:grpSp>
        <p:nvGrpSpPr>
          <p:cNvPr id="24580" name="Group 8"/>
          <p:cNvGrpSpPr>
            <a:grpSpLocks/>
          </p:cNvGrpSpPr>
          <p:nvPr/>
        </p:nvGrpSpPr>
        <p:grpSpPr bwMode="auto">
          <a:xfrm>
            <a:off x="457200" y="1981200"/>
            <a:ext cx="5562600" cy="2743200"/>
            <a:chOff x="288" y="1248"/>
            <a:chExt cx="3504" cy="1728"/>
          </a:xfrm>
        </p:grpSpPr>
        <p:sp>
          <p:nvSpPr>
            <p:cNvPr id="24581" name="Rectangle 9"/>
            <p:cNvSpPr>
              <a:spLocks noChangeArrowheads="1"/>
            </p:cNvSpPr>
            <p:nvPr/>
          </p:nvSpPr>
          <p:spPr bwMode="auto">
            <a:xfrm>
              <a:off x="2160" y="1248"/>
              <a:ext cx="13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4582" name="Rectangle 10"/>
            <p:cNvSpPr>
              <a:spLocks noChangeArrowheads="1"/>
            </p:cNvSpPr>
            <p:nvPr/>
          </p:nvSpPr>
          <p:spPr bwMode="auto">
            <a:xfrm>
              <a:off x="2160" y="1440"/>
              <a:ext cx="13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MR</a:t>
              </a:r>
            </a:p>
          </p:txBody>
        </p:sp>
        <p:sp>
          <p:nvSpPr>
            <p:cNvPr id="24583" name="Text Box 11"/>
            <p:cNvSpPr txBox="1">
              <a:spLocks noChangeArrowheads="1"/>
            </p:cNvSpPr>
            <p:nvPr/>
          </p:nvSpPr>
          <p:spPr bwMode="auto">
            <a:xfrm>
              <a:off x="1824" y="1344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24584" name="Line 12"/>
            <p:cNvSpPr>
              <a:spLocks noChangeShapeType="1"/>
            </p:cNvSpPr>
            <p:nvPr/>
          </p:nvSpPr>
          <p:spPr bwMode="auto">
            <a:xfrm>
              <a:off x="1680" y="163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5" name="Rectangle 13"/>
            <p:cNvSpPr>
              <a:spLocks noChangeArrowheads="1"/>
            </p:cNvSpPr>
            <p:nvPr/>
          </p:nvSpPr>
          <p:spPr bwMode="auto">
            <a:xfrm>
              <a:off x="2160" y="1728"/>
              <a:ext cx="13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PP0</a:t>
              </a:r>
            </a:p>
          </p:txBody>
        </p:sp>
        <p:sp>
          <p:nvSpPr>
            <p:cNvPr id="24586" name="Text Box 14"/>
            <p:cNvSpPr txBox="1">
              <a:spLocks noChangeArrowheads="1"/>
            </p:cNvSpPr>
            <p:nvPr/>
          </p:nvSpPr>
          <p:spPr bwMode="auto">
            <a:xfrm>
              <a:off x="432" y="2688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4587" name="Line 15"/>
            <p:cNvSpPr>
              <a:spLocks noChangeShapeType="1"/>
            </p:cNvSpPr>
            <p:nvPr/>
          </p:nvSpPr>
          <p:spPr bwMode="auto">
            <a:xfrm>
              <a:off x="288" y="2976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8" name="Rectangle 16"/>
            <p:cNvSpPr>
              <a:spLocks noChangeArrowheads="1"/>
            </p:cNvSpPr>
            <p:nvPr/>
          </p:nvSpPr>
          <p:spPr bwMode="auto">
            <a:xfrm>
              <a:off x="1920" y="1920"/>
              <a:ext cx="13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PP1</a:t>
              </a:r>
            </a:p>
          </p:txBody>
        </p:sp>
        <p:sp>
          <p:nvSpPr>
            <p:cNvPr id="24589" name="Rectangle 17"/>
            <p:cNvSpPr>
              <a:spLocks noChangeArrowheads="1"/>
            </p:cNvSpPr>
            <p:nvPr/>
          </p:nvSpPr>
          <p:spPr bwMode="auto">
            <a:xfrm>
              <a:off x="1776" y="2112"/>
              <a:ext cx="13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PP2</a:t>
              </a:r>
            </a:p>
          </p:txBody>
        </p:sp>
        <p:sp>
          <p:nvSpPr>
            <p:cNvPr id="24590" name="Rectangle 18"/>
            <p:cNvSpPr>
              <a:spLocks noChangeArrowheads="1"/>
            </p:cNvSpPr>
            <p:nvPr/>
          </p:nvSpPr>
          <p:spPr bwMode="auto">
            <a:xfrm>
              <a:off x="912" y="2544"/>
              <a:ext cx="13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PP8</a:t>
              </a:r>
            </a:p>
          </p:txBody>
        </p:sp>
        <p:sp>
          <p:nvSpPr>
            <p:cNvPr id="24591" name="Rectangle 19"/>
            <p:cNvSpPr>
              <a:spLocks noChangeArrowheads="1"/>
            </p:cNvSpPr>
            <p:nvPr/>
          </p:nvSpPr>
          <p:spPr bwMode="auto">
            <a:xfrm>
              <a:off x="768" y="2736"/>
              <a:ext cx="13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PP9</a:t>
              </a:r>
            </a:p>
          </p:txBody>
        </p:sp>
        <p:sp>
          <p:nvSpPr>
            <p:cNvPr id="24592" name="Text Box 20"/>
            <p:cNvSpPr txBox="1">
              <a:spLocks noChangeArrowheads="1"/>
            </p:cNvSpPr>
            <p:nvPr/>
          </p:nvSpPr>
          <p:spPr bwMode="auto">
            <a:xfrm>
              <a:off x="1872" y="225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Encode the first partial product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5105400" y="1752600"/>
            <a:ext cx="3429000" cy="1309688"/>
            <a:chOff x="2928" y="1287"/>
            <a:chExt cx="2160" cy="825"/>
          </a:xfrm>
        </p:grpSpPr>
        <p:grpSp>
          <p:nvGrpSpPr>
            <p:cNvPr id="25669" name="Group 4"/>
            <p:cNvGrpSpPr>
              <a:grpSpLocks/>
            </p:cNvGrpSpPr>
            <p:nvPr/>
          </p:nvGrpSpPr>
          <p:grpSpPr bwMode="auto">
            <a:xfrm>
              <a:off x="2928" y="1632"/>
              <a:ext cx="2160" cy="480"/>
              <a:chOff x="2928" y="1680"/>
              <a:chExt cx="2160" cy="480"/>
            </a:xfrm>
          </p:grpSpPr>
          <p:sp>
            <p:nvSpPr>
              <p:cNvPr id="25675" name="Rectangle 5"/>
              <p:cNvSpPr>
                <a:spLocks noChangeArrowheads="1"/>
              </p:cNvSpPr>
              <p:nvPr/>
            </p:nvSpPr>
            <p:spPr bwMode="auto">
              <a:xfrm>
                <a:off x="3648" y="1680"/>
                <a:ext cx="14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</a:t>
                </a:r>
              </a:p>
            </p:txBody>
          </p:sp>
          <p:sp>
            <p:nvSpPr>
              <p:cNvPr id="25676" name="Rectangle 6"/>
              <p:cNvSpPr>
                <a:spLocks noChangeArrowheads="1"/>
              </p:cNvSpPr>
              <p:nvPr/>
            </p:nvSpPr>
            <p:spPr bwMode="auto">
              <a:xfrm>
                <a:off x="3408" y="1680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S</a:t>
                </a:r>
              </a:p>
            </p:txBody>
          </p:sp>
          <p:sp>
            <p:nvSpPr>
              <p:cNvPr id="25677" name="Rectangle 7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S</a:t>
                </a:r>
              </a:p>
            </p:txBody>
          </p:sp>
          <p:sp>
            <p:nvSpPr>
              <p:cNvPr id="25678" name="Rectangle 8"/>
              <p:cNvSpPr>
                <a:spLocks noChangeArrowheads="1"/>
              </p:cNvSpPr>
              <p:nvPr/>
            </p:nvSpPr>
            <p:spPr bwMode="auto">
              <a:xfrm>
                <a:off x="2928" y="1680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zh-TW"/>
              </a:p>
            </p:txBody>
          </p:sp>
          <p:graphicFrame>
            <p:nvGraphicFramePr>
              <p:cNvPr id="25679" name="Object 9"/>
              <p:cNvGraphicFramePr>
                <a:graphicFrameLocks noChangeAspect="1"/>
              </p:cNvGraphicFramePr>
              <p:nvPr/>
            </p:nvGraphicFramePr>
            <p:xfrm>
              <a:off x="2976" y="1728"/>
              <a:ext cx="12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81" name="方程式" r:id="rId3" imgW="139579" imgH="215713" progId="Equation.3">
                      <p:embed/>
                    </p:oleObj>
                  </mc:Choice>
                  <mc:Fallback>
                    <p:oleObj name="方程式" r:id="rId3" imgW="139579" imgH="215713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1728"/>
                            <a:ext cx="12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80" name="Rectangle 10"/>
              <p:cNvSpPr>
                <a:spLocks noChangeArrowheads="1"/>
              </p:cNvSpPr>
              <p:nvPr/>
            </p:nvSpPr>
            <p:spPr bwMode="auto">
              <a:xfrm>
                <a:off x="4800" y="1920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S</a:t>
                </a:r>
              </a:p>
            </p:txBody>
          </p:sp>
        </p:grpSp>
        <p:grpSp>
          <p:nvGrpSpPr>
            <p:cNvPr id="25670" name="Group 11"/>
            <p:cNvGrpSpPr>
              <a:grpSpLocks/>
            </p:cNvGrpSpPr>
            <p:nvPr/>
          </p:nvGrpSpPr>
          <p:grpSpPr bwMode="auto">
            <a:xfrm>
              <a:off x="3648" y="1287"/>
              <a:ext cx="1440" cy="345"/>
              <a:chOff x="3648" y="1287"/>
              <a:chExt cx="1440" cy="345"/>
            </a:xfrm>
          </p:grpSpPr>
          <p:sp>
            <p:nvSpPr>
              <p:cNvPr id="25671" name="Line 12"/>
              <p:cNvSpPr>
                <a:spLocks noChangeShapeType="1"/>
              </p:cNvSpPr>
              <p:nvPr/>
            </p:nvSpPr>
            <p:spPr bwMode="auto">
              <a:xfrm flipV="1">
                <a:off x="364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2" name="Line 13"/>
              <p:cNvSpPr>
                <a:spLocks noChangeShapeType="1"/>
              </p:cNvSpPr>
              <p:nvPr/>
            </p:nvSpPr>
            <p:spPr bwMode="auto">
              <a:xfrm flipV="1">
                <a:off x="508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3" name="Line 14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4" name="Text Box 15"/>
              <p:cNvSpPr txBox="1">
                <a:spLocks noChangeArrowheads="1"/>
              </p:cNvSpPr>
              <p:nvPr/>
            </p:nvSpPr>
            <p:spPr bwMode="auto">
              <a:xfrm>
                <a:off x="3974" y="1287"/>
                <a:ext cx="46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17 bits</a:t>
                </a:r>
              </a:p>
            </p:txBody>
          </p:sp>
        </p:grpSp>
      </p:grpSp>
      <p:grpSp>
        <p:nvGrpSpPr>
          <p:cNvPr id="25604" name="Group 16"/>
          <p:cNvGrpSpPr>
            <a:grpSpLocks/>
          </p:cNvGrpSpPr>
          <p:nvPr/>
        </p:nvGrpSpPr>
        <p:grpSpPr bwMode="auto">
          <a:xfrm>
            <a:off x="3886200" y="3048000"/>
            <a:ext cx="4953000" cy="3581400"/>
            <a:chOff x="2208" y="1920"/>
            <a:chExt cx="3120" cy="2256"/>
          </a:xfrm>
        </p:grpSpPr>
        <p:grpSp>
          <p:nvGrpSpPr>
            <p:cNvPr id="25609" name="Group 17"/>
            <p:cNvGrpSpPr>
              <a:grpSpLocks/>
            </p:cNvGrpSpPr>
            <p:nvPr/>
          </p:nvGrpSpPr>
          <p:grpSpPr bwMode="auto">
            <a:xfrm>
              <a:off x="2352" y="2256"/>
              <a:ext cx="864" cy="240"/>
              <a:chOff x="720" y="2064"/>
              <a:chExt cx="864" cy="240"/>
            </a:xfrm>
          </p:grpSpPr>
          <p:sp>
            <p:nvSpPr>
              <p:cNvPr id="25666" name="Rectangle 18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5667" name="Rectangle 1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5668" name="Rectangle 20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25610" name="Group 21"/>
            <p:cNvGrpSpPr>
              <a:grpSpLocks/>
            </p:cNvGrpSpPr>
            <p:nvPr/>
          </p:nvGrpSpPr>
          <p:grpSpPr bwMode="auto">
            <a:xfrm>
              <a:off x="2352" y="2496"/>
              <a:ext cx="864" cy="240"/>
              <a:chOff x="720" y="2064"/>
              <a:chExt cx="864" cy="240"/>
            </a:xfrm>
          </p:grpSpPr>
          <p:sp>
            <p:nvSpPr>
              <p:cNvPr id="25663" name="Rectangle 22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5664" name="Rectangle 2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5665" name="Rectangle 24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25611" name="Group 25"/>
            <p:cNvGrpSpPr>
              <a:grpSpLocks/>
            </p:cNvGrpSpPr>
            <p:nvPr/>
          </p:nvGrpSpPr>
          <p:grpSpPr bwMode="auto">
            <a:xfrm>
              <a:off x="2352" y="2736"/>
              <a:ext cx="864" cy="240"/>
              <a:chOff x="720" y="2064"/>
              <a:chExt cx="864" cy="240"/>
            </a:xfrm>
          </p:grpSpPr>
          <p:sp>
            <p:nvSpPr>
              <p:cNvPr id="25660" name="Rectangle 26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5661" name="Rectangle 2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5662" name="Rectangle 28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25612" name="Group 29"/>
            <p:cNvGrpSpPr>
              <a:grpSpLocks/>
            </p:cNvGrpSpPr>
            <p:nvPr/>
          </p:nvGrpSpPr>
          <p:grpSpPr bwMode="auto">
            <a:xfrm>
              <a:off x="2352" y="2976"/>
              <a:ext cx="864" cy="240"/>
              <a:chOff x="720" y="2064"/>
              <a:chExt cx="864" cy="240"/>
            </a:xfrm>
          </p:grpSpPr>
          <p:sp>
            <p:nvSpPr>
              <p:cNvPr id="25657" name="Rectangle 30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5658" name="Rectangle 31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5659" name="Rectangle 32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25613" name="Group 33"/>
            <p:cNvGrpSpPr>
              <a:grpSpLocks/>
            </p:cNvGrpSpPr>
            <p:nvPr/>
          </p:nvGrpSpPr>
          <p:grpSpPr bwMode="auto">
            <a:xfrm>
              <a:off x="2352" y="3216"/>
              <a:ext cx="864" cy="240"/>
              <a:chOff x="720" y="2064"/>
              <a:chExt cx="864" cy="240"/>
            </a:xfrm>
          </p:grpSpPr>
          <p:sp>
            <p:nvSpPr>
              <p:cNvPr id="25654" name="Rectangle 34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5655" name="Rectangle 3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5656" name="Rectangle 36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25614" name="Group 37"/>
            <p:cNvGrpSpPr>
              <a:grpSpLocks/>
            </p:cNvGrpSpPr>
            <p:nvPr/>
          </p:nvGrpSpPr>
          <p:grpSpPr bwMode="auto">
            <a:xfrm>
              <a:off x="2352" y="3456"/>
              <a:ext cx="864" cy="240"/>
              <a:chOff x="720" y="2064"/>
              <a:chExt cx="864" cy="240"/>
            </a:xfrm>
          </p:grpSpPr>
          <p:sp>
            <p:nvSpPr>
              <p:cNvPr id="25651" name="Rectangle 38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5652" name="Rectangle 3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5653" name="Rectangle 40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25615" name="Group 41"/>
            <p:cNvGrpSpPr>
              <a:grpSpLocks/>
            </p:cNvGrpSpPr>
            <p:nvPr/>
          </p:nvGrpSpPr>
          <p:grpSpPr bwMode="auto">
            <a:xfrm>
              <a:off x="2352" y="3696"/>
              <a:ext cx="864" cy="240"/>
              <a:chOff x="720" y="2064"/>
              <a:chExt cx="864" cy="240"/>
            </a:xfrm>
          </p:grpSpPr>
          <p:sp>
            <p:nvSpPr>
              <p:cNvPr id="25648" name="Rectangle 42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5649" name="Rectangle 4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5650" name="Rectangle 44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25616" name="Group 45"/>
            <p:cNvGrpSpPr>
              <a:grpSpLocks/>
            </p:cNvGrpSpPr>
            <p:nvPr/>
          </p:nvGrpSpPr>
          <p:grpSpPr bwMode="auto">
            <a:xfrm>
              <a:off x="2352" y="3936"/>
              <a:ext cx="864" cy="240"/>
              <a:chOff x="720" y="2064"/>
              <a:chExt cx="864" cy="240"/>
            </a:xfrm>
          </p:grpSpPr>
          <p:sp>
            <p:nvSpPr>
              <p:cNvPr id="25645" name="Rectangle 46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5646" name="Rectangle 4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5647" name="Rectangle 48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sp>
          <p:nvSpPr>
            <p:cNvPr id="25617" name="Rectangle 49"/>
            <p:cNvSpPr>
              <a:spLocks noChangeArrowheads="1"/>
            </p:cNvSpPr>
            <p:nvPr/>
          </p:nvSpPr>
          <p:spPr bwMode="auto">
            <a:xfrm>
              <a:off x="3216" y="225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5618" name="Rectangle 50"/>
            <p:cNvSpPr>
              <a:spLocks noChangeArrowheads="1"/>
            </p:cNvSpPr>
            <p:nvPr/>
          </p:nvSpPr>
          <p:spPr bwMode="auto">
            <a:xfrm>
              <a:off x="3216" y="249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5619" name="Rectangle 51"/>
            <p:cNvSpPr>
              <a:spLocks noChangeArrowheads="1"/>
            </p:cNvSpPr>
            <p:nvPr/>
          </p:nvSpPr>
          <p:spPr bwMode="auto">
            <a:xfrm>
              <a:off x="3216" y="273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5620" name="Rectangle 52"/>
            <p:cNvSpPr>
              <a:spLocks noChangeArrowheads="1"/>
            </p:cNvSpPr>
            <p:nvPr/>
          </p:nvSpPr>
          <p:spPr bwMode="auto">
            <a:xfrm>
              <a:off x="3216" y="297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2*MD</a:t>
              </a:r>
            </a:p>
          </p:txBody>
        </p:sp>
        <p:sp>
          <p:nvSpPr>
            <p:cNvPr id="25621" name="Rectangle 53"/>
            <p:cNvSpPr>
              <a:spLocks noChangeArrowheads="1"/>
            </p:cNvSpPr>
            <p:nvPr/>
          </p:nvSpPr>
          <p:spPr bwMode="auto">
            <a:xfrm>
              <a:off x="3216" y="321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-2*MD</a:t>
              </a:r>
            </a:p>
          </p:txBody>
        </p:sp>
        <p:sp>
          <p:nvSpPr>
            <p:cNvPr id="25622" name="Rectangle 54"/>
            <p:cNvSpPr>
              <a:spLocks noChangeArrowheads="1"/>
            </p:cNvSpPr>
            <p:nvPr/>
          </p:nvSpPr>
          <p:spPr bwMode="auto">
            <a:xfrm>
              <a:off x="3216" y="345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-MD</a:t>
              </a:r>
            </a:p>
          </p:txBody>
        </p:sp>
        <p:sp>
          <p:nvSpPr>
            <p:cNvPr id="25623" name="Rectangle 55"/>
            <p:cNvSpPr>
              <a:spLocks noChangeArrowheads="1"/>
            </p:cNvSpPr>
            <p:nvPr/>
          </p:nvSpPr>
          <p:spPr bwMode="auto">
            <a:xfrm>
              <a:off x="3216" y="369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-MD</a:t>
              </a:r>
            </a:p>
          </p:txBody>
        </p:sp>
        <p:sp>
          <p:nvSpPr>
            <p:cNvPr id="25624" name="Rectangle 56"/>
            <p:cNvSpPr>
              <a:spLocks noChangeArrowheads="1"/>
            </p:cNvSpPr>
            <p:nvPr/>
          </p:nvSpPr>
          <p:spPr bwMode="auto">
            <a:xfrm>
              <a:off x="3216" y="393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5625" name="Line 57"/>
            <p:cNvSpPr>
              <a:spLocks noChangeShapeType="1"/>
            </p:cNvSpPr>
            <p:nvPr/>
          </p:nvSpPr>
          <p:spPr bwMode="auto">
            <a:xfrm>
              <a:off x="2208" y="220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6" name="Line 58"/>
            <p:cNvSpPr>
              <a:spLocks noChangeShapeType="1"/>
            </p:cNvSpPr>
            <p:nvPr/>
          </p:nvSpPr>
          <p:spPr bwMode="auto">
            <a:xfrm>
              <a:off x="3216" y="1920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7" name="Text Box 59"/>
            <p:cNvSpPr txBox="1">
              <a:spLocks noChangeArrowheads="1"/>
            </p:cNvSpPr>
            <p:nvPr/>
          </p:nvSpPr>
          <p:spPr bwMode="auto">
            <a:xfrm>
              <a:off x="2352" y="1968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MR[i+1:i-1]</a:t>
              </a:r>
            </a:p>
          </p:txBody>
        </p:sp>
        <p:sp>
          <p:nvSpPr>
            <p:cNvPr id="25628" name="Text Box 60"/>
            <p:cNvSpPr txBox="1">
              <a:spLocks noChangeArrowheads="1"/>
            </p:cNvSpPr>
            <p:nvPr/>
          </p:nvSpPr>
          <p:spPr bwMode="auto">
            <a:xfrm>
              <a:off x="3216" y="1968"/>
              <a:ext cx="8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Partial Product</a:t>
              </a:r>
            </a:p>
          </p:txBody>
        </p:sp>
        <p:sp>
          <p:nvSpPr>
            <p:cNvPr id="25629" name="Rectangle 61"/>
            <p:cNvSpPr>
              <a:spLocks noChangeArrowheads="1"/>
            </p:cNvSpPr>
            <p:nvPr/>
          </p:nvSpPr>
          <p:spPr bwMode="auto">
            <a:xfrm>
              <a:off x="4176" y="225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000…0</a:t>
              </a:r>
            </a:p>
          </p:txBody>
        </p:sp>
        <p:sp>
          <p:nvSpPr>
            <p:cNvPr id="25630" name="Rectangle 62"/>
            <p:cNvSpPr>
              <a:spLocks noChangeArrowheads="1"/>
            </p:cNvSpPr>
            <p:nvPr/>
          </p:nvSpPr>
          <p:spPr bwMode="auto">
            <a:xfrm>
              <a:off x="4176" y="249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5631" name="Rectangle 63"/>
            <p:cNvSpPr>
              <a:spLocks noChangeArrowheads="1"/>
            </p:cNvSpPr>
            <p:nvPr/>
          </p:nvSpPr>
          <p:spPr bwMode="auto">
            <a:xfrm>
              <a:off x="4176" y="273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5632" name="Rectangle 64"/>
            <p:cNvSpPr>
              <a:spLocks noChangeArrowheads="1"/>
            </p:cNvSpPr>
            <p:nvPr/>
          </p:nvSpPr>
          <p:spPr bwMode="auto">
            <a:xfrm>
              <a:off x="4176" y="297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MD&lt;&lt;1</a:t>
              </a:r>
            </a:p>
          </p:txBody>
        </p:sp>
        <p:sp>
          <p:nvSpPr>
            <p:cNvPr id="25633" name="Rectangle 65"/>
            <p:cNvSpPr>
              <a:spLocks noChangeArrowheads="1"/>
            </p:cNvSpPr>
            <p:nvPr/>
          </p:nvSpPr>
          <p:spPr bwMode="auto">
            <a:xfrm>
              <a:off x="4176" y="321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25634" name="Object 66"/>
            <p:cNvGraphicFramePr>
              <a:graphicFrameLocks noChangeAspect="1"/>
            </p:cNvGraphicFramePr>
            <p:nvPr/>
          </p:nvGraphicFramePr>
          <p:xfrm>
            <a:off x="4224" y="3264"/>
            <a:ext cx="42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2" name="方程式" r:id="rId5" imgW="672808" imgH="241195" progId="Equation.3">
                    <p:embed/>
                  </p:oleObj>
                </mc:Choice>
                <mc:Fallback>
                  <p:oleObj name="方程式" r:id="rId5" imgW="672808" imgH="241195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264"/>
                          <a:ext cx="42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5" name="Rectangle 67"/>
            <p:cNvSpPr>
              <a:spLocks noChangeArrowheads="1"/>
            </p:cNvSpPr>
            <p:nvPr/>
          </p:nvSpPr>
          <p:spPr bwMode="auto">
            <a:xfrm>
              <a:off x="4176" y="345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25636" name="Object 68"/>
            <p:cNvGraphicFramePr>
              <a:graphicFrameLocks noChangeAspect="1"/>
            </p:cNvGraphicFramePr>
            <p:nvPr/>
          </p:nvGraphicFramePr>
          <p:xfrm>
            <a:off x="4344" y="3516"/>
            <a:ext cx="18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3" name="方程式" r:id="rId7" imgW="291973" imgH="203112" progId="Equation.3">
                    <p:embed/>
                  </p:oleObj>
                </mc:Choice>
                <mc:Fallback>
                  <p:oleObj name="方程式" r:id="rId7" imgW="291973" imgH="203112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516"/>
                          <a:ext cx="184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7" name="Rectangle 69"/>
            <p:cNvSpPr>
              <a:spLocks noChangeArrowheads="1"/>
            </p:cNvSpPr>
            <p:nvPr/>
          </p:nvSpPr>
          <p:spPr bwMode="auto">
            <a:xfrm>
              <a:off x="4176" y="369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25638" name="Object 70"/>
            <p:cNvGraphicFramePr>
              <a:graphicFrameLocks noChangeAspect="1"/>
            </p:cNvGraphicFramePr>
            <p:nvPr/>
          </p:nvGraphicFramePr>
          <p:xfrm>
            <a:off x="4344" y="3756"/>
            <a:ext cx="18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4" name="方程式" r:id="rId9" imgW="291973" imgH="203112" progId="Equation.3">
                    <p:embed/>
                  </p:oleObj>
                </mc:Choice>
                <mc:Fallback>
                  <p:oleObj name="方程式" r:id="rId9" imgW="291973" imgH="203112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756"/>
                          <a:ext cx="184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9" name="Rectangle 71"/>
            <p:cNvSpPr>
              <a:spLocks noChangeArrowheads="1"/>
            </p:cNvSpPr>
            <p:nvPr/>
          </p:nvSpPr>
          <p:spPr bwMode="auto">
            <a:xfrm>
              <a:off x="4176" y="393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111…1</a:t>
              </a:r>
            </a:p>
          </p:txBody>
        </p:sp>
        <p:sp>
          <p:nvSpPr>
            <p:cNvPr id="25640" name="Rectangle 72"/>
            <p:cNvSpPr>
              <a:spLocks noChangeArrowheads="1"/>
            </p:cNvSpPr>
            <p:nvPr/>
          </p:nvSpPr>
          <p:spPr bwMode="auto">
            <a:xfrm>
              <a:off x="4704" y="2256"/>
              <a:ext cx="48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5641" name="Rectangle 73"/>
            <p:cNvSpPr>
              <a:spLocks noChangeArrowheads="1"/>
            </p:cNvSpPr>
            <p:nvPr/>
          </p:nvSpPr>
          <p:spPr bwMode="auto">
            <a:xfrm>
              <a:off x="4704" y="3216"/>
              <a:ext cx="48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5642" name="Line 74"/>
            <p:cNvSpPr>
              <a:spLocks noChangeShapeType="1"/>
            </p:cNvSpPr>
            <p:nvPr/>
          </p:nvSpPr>
          <p:spPr bwMode="auto">
            <a:xfrm>
              <a:off x="4080" y="1920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3" name="Text Box 75"/>
            <p:cNvSpPr txBox="1">
              <a:spLocks noChangeArrowheads="1"/>
            </p:cNvSpPr>
            <p:nvPr/>
          </p:nvSpPr>
          <p:spPr bwMode="auto">
            <a:xfrm>
              <a:off x="4310" y="195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</a:t>
              </a:r>
            </a:p>
          </p:txBody>
        </p:sp>
        <p:sp>
          <p:nvSpPr>
            <p:cNvPr id="25644" name="Text Box 76"/>
            <p:cNvSpPr txBox="1">
              <a:spLocks noChangeArrowheads="1"/>
            </p:cNvSpPr>
            <p:nvPr/>
          </p:nvSpPr>
          <p:spPr bwMode="auto">
            <a:xfrm>
              <a:off x="4752" y="196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pic>
        <p:nvPicPr>
          <p:cNvPr id="25605" name="Picture 7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3249613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6" name="AutoShape 78"/>
          <p:cNvSpPr>
            <a:spLocks noChangeArrowheads="1"/>
          </p:cNvSpPr>
          <p:nvPr/>
        </p:nvSpPr>
        <p:spPr bwMode="auto">
          <a:xfrm>
            <a:off x="1905000" y="2590800"/>
            <a:ext cx="1447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7" name="Line 79"/>
          <p:cNvSpPr>
            <a:spLocks noChangeShapeType="1"/>
          </p:cNvSpPr>
          <p:nvPr/>
        </p:nvSpPr>
        <p:spPr bwMode="auto">
          <a:xfrm flipV="1">
            <a:off x="3352800" y="2514600"/>
            <a:ext cx="1600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8" name="AutoShape 80"/>
          <p:cNvSpPr>
            <a:spLocks noChangeArrowheads="1"/>
          </p:cNvSpPr>
          <p:nvPr/>
        </p:nvSpPr>
        <p:spPr bwMode="auto">
          <a:xfrm>
            <a:off x="4953000" y="1752600"/>
            <a:ext cx="38100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Encode a partial product in the middle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5486400" y="1752600"/>
            <a:ext cx="3048000" cy="1295400"/>
            <a:chOff x="3456" y="1104"/>
            <a:chExt cx="1920" cy="816"/>
          </a:xfrm>
        </p:grpSpPr>
        <p:sp>
          <p:nvSpPr>
            <p:cNvPr id="26693" name="Rectangle 4"/>
            <p:cNvSpPr>
              <a:spLocks noChangeArrowheads="1"/>
            </p:cNvSpPr>
            <p:nvPr/>
          </p:nvSpPr>
          <p:spPr bwMode="auto">
            <a:xfrm>
              <a:off x="3936" y="1440"/>
              <a:ext cx="14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</a:t>
              </a:r>
            </a:p>
          </p:txBody>
        </p:sp>
        <p:sp>
          <p:nvSpPr>
            <p:cNvPr id="26694" name="Rectangle 5"/>
            <p:cNvSpPr>
              <a:spLocks noChangeArrowheads="1"/>
            </p:cNvSpPr>
            <p:nvPr/>
          </p:nvSpPr>
          <p:spPr bwMode="auto">
            <a:xfrm>
              <a:off x="3696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sp>
          <p:nvSpPr>
            <p:cNvPr id="26695" name="Rectangle 6"/>
            <p:cNvSpPr>
              <a:spLocks noChangeArrowheads="1"/>
            </p:cNvSpPr>
            <p:nvPr/>
          </p:nvSpPr>
          <p:spPr bwMode="auto">
            <a:xfrm>
              <a:off x="3456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graphicFrame>
          <p:nvGraphicFramePr>
            <p:cNvPr id="26696" name="Object 7"/>
            <p:cNvGraphicFramePr>
              <a:graphicFrameLocks noChangeAspect="1"/>
            </p:cNvGraphicFramePr>
            <p:nvPr/>
          </p:nvGraphicFramePr>
          <p:xfrm>
            <a:off x="3744" y="1488"/>
            <a:ext cx="12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3" name="方程式" r:id="rId3" imgW="139579" imgH="215713" progId="Equation.3">
                    <p:embed/>
                  </p:oleObj>
                </mc:Choice>
                <mc:Fallback>
                  <p:oleObj name="方程式" r:id="rId3" imgW="139579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488"/>
                          <a:ext cx="12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97" name="Rectangle 8"/>
            <p:cNvSpPr>
              <a:spLocks noChangeArrowheads="1"/>
            </p:cNvSpPr>
            <p:nvPr/>
          </p:nvSpPr>
          <p:spPr bwMode="auto">
            <a:xfrm>
              <a:off x="5088" y="168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grpSp>
          <p:nvGrpSpPr>
            <p:cNvPr id="26698" name="Group 9"/>
            <p:cNvGrpSpPr>
              <a:grpSpLocks/>
            </p:cNvGrpSpPr>
            <p:nvPr/>
          </p:nvGrpSpPr>
          <p:grpSpPr bwMode="auto">
            <a:xfrm>
              <a:off x="3936" y="1104"/>
              <a:ext cx="1440" cy="345"/>
              <a:chOff x="3648" y="1287"/>
              <a:chExt cx="1440" cy="345"/>
            </a:xfrm>
          </p:grpSpPr>
          <p:sp>
            <p:nvSpPr>
              <p:cNvPr id="26699" name="Line 10"/>
              <p:cNvSpPr>
                <a:spLocks noChangeShapeType="1"/>
              </p:cNvSpPr>
              <p:nvPr/>
            </p:nvSpPr>
            <p:spPr bwMode="auto">
              <a:xfrm flipV="1">
                <a:off x="364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700" name="Line 11"/>
              <p:cNvSpPr>
                <a:spLocks noChangeShapeType="1"/>
              </p:cNvSpPr>
              <p:nvPr/>
            </p:nvSpPr>
            <p:spPr bwMode="auto">
              <a:xfrm flipV="1">
                <a:off x="508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701" name="Line 12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702" name="Text Box 13"/>
              <p:cNvSpPr txBox="1">
                <a:spLocks noChangeArrowheads="1"/>
              </p:cNvSpPr>
              <p:nvPr/>
            </p:nvSpPr>
            <p:spPr bwMode="auto">
              <a:xfrm>
                <a:off x="3974" y="1287"/>
                <a:ext cx="46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17 bits</a:t>
                </a:r>
              </a:p>
            </p:txBody>
          </p:sp>
        </p:grpSp>
      </p:grpSp>
      <p:grpSp>
        <p:nvGrpSpPr>
          <p:cNvPr id="26628" name="Group 14"/>
          <p:cNvGrpSpPr>
            <a:grpSpLocks/>
          </p:cNvGrpSpPr>
          <p:nvPr/>
        </p:nvGrpSpPr>
        <p:grpSpPr bwMode="auto">
          <a:xfrm>
            <a:off x="3886200" y="3048000"/>
            <a:ext cx="4953000" cy="3581400"/>
            <a:chOff x="2208" y="1920"/>
            <a:chExt cx="3120" cy="2256"/>
          </a:xfrm>
        </p:grpSpPr>
        <p:grpSp>
          <p:nvGrpSpPr>
            <p:cNvPr id="26633" name="Group 15"/>
            <p:cNvGrpSpPr>
              <a:grpSpLocks/>
            </p:cNvGrpSpPr>
            <p:nvPr/>
          </p:nvGrpSpPr>
          <p:grpSpPr bwMode="auto">
            <a:xfrm>
              <a:off x="2352" y="2256"/>
              <a:ext cx="864" cy="240"/>
              <a:chOff x="720" y="2064"/>
              <a:chExt cx="864" cy="240"/>
            </a:xfrm>
          </p:grpSpPr>
          <p:sp>
            <p:nvSpPr>
              <p:cNvPr id="26690" name="Rectangle 16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6691" name="Rectangle 1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6692" name="Rectangle 18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26634" name="Group 19"/>
            <p:cNvGrpSpPr>
              <a:grpSpLocks/>
            </p:cNvGrpSpPr>
            <p:nvPr/>
          </p:nvGrpSpPr>
          <p:grpSpPr bwMode="auto">
            <a:xfrm>
              <a:off x="2352" y="2496"/>
              <a:ext cx="864" cy="240"/>
              <a:chOff x="720" y="2064"/>
              <a:chExt cx="864" cy="240"/>
            </a:xfrm>
          </p:grpSpPr>
          <p:sp>
            <p:nvSpPr>
              <p:cNvPr id="26687" name="Rectangle 20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6688" name="Rectangle 21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6689" name="Rectangle 22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26635" name="Group 23"/>
            <p:cNvGrpSpPr>
              <a:grpSpLocks/>
            </p:cNvGrpSpPr>
            <p:nvPr/>
          </p:nvGrpSpPr>
          <p:grpSpPr bwMode="auto">
            <a:xfrm>
              <a:off x="2352" y="2736"/>
              <a:ext cx="864" cy="240"/>
              <a:chOff x="720" y="2064"/>
              <a:chExt cx="864" cy="240"/>
            </a:xfrm>
          </p:grpSpPr>
          <p:sp>
            <p:nvSpPr>
              <p:cNvPr id="26684" name="Rectangle 24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6685" name="Rectangle 2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6686" name="Rectangle 26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26636" name="Group 27"/>
            <p:cNvGrpSpPr>
              <a:grpSpLocks/>
            </p:cNvGrpSpPr>
            <p:nvPr/>
          </p:nvGrpSpPr>
          <p:grpSpPr bwMode="auto">
            <a:xfrm>
              <a:off x="2352" y="2976"/>
              <a:ext cx="864" cy="240"/>
              <a:chOff x="720" y="2064"/>
              <a:chExt cx="864" cy="240"/>
            </a:xfrm>
          </p:grpSpPr>
          <p:sp>
            <p:nvSpPr>
              <p:cNvPr id="26681" name="Rectangle 28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6682" name="Rectangle 2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6683" name="Rectangle 30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26637" name="Group 31"/>
            <p:cNvGrpSpPr>
              <a:grpSpLocks/>
            </p:cNvGrpSpPr>
            <p:nvPr/>
          </p:nvGrpSpPr>
          <p:grpSpPr bwMode="auto">
            <a:xfrm>
              <a:off x="2352" y="3216"/>
              <a:ext cx="864" cy="240"/>
              <a:chOff x="720" y="2064"/>
              <a:chExt cx="864" cy="240"/>
            </a:xfrm>
          </p:grpSpPr>
          <p:sp>
            <p:nvSpPr>
              <p:cNvPr id="26678" name="Rectangle 32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6679" name="Rectangle 3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6680" name="Rectangle 34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26638" name="Group 35"/>
            <p:cNvGrpSpPr>
              <a:grpSpLocks/>
            </p:cNvGrpSpPr>
            <p:nvPr/>
          </p:nvGrpSpPr>
          <p:grpSpPr bwMode="auto">
            <a:xfrm>
              <a:off x="2352" y="3456"/>
              <a:ext cx="864" cy="240"/>
              <a:chOff x="720" y="2064"/>
              <a:chExt cx="864" cy="240"/>
            </a:xfrm>
          </p:grpSpPr>
          <p:sp>
            <p:nvSpPr>
              <p:cNvPr id="26675" name="Rectangle 36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6676" name="Rectangle 3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6677" name="Rectangle 38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26639" name="Group 39"/>
            <p:cNvGrpSpPr>
              <a:grpSpLocks/>
            </p:cNvGrpSpPr>
            <p:nvPr/>
          </p:nvGrpSpPr>
          <p:grpSpPr bwMode="auto">
            <a:xfrm>
              <a:off x="2352" y="3696"/>
              <a:ext cx="864" cy="240"/>
              <a:chOff x="720" y="2064"/>
              <a:chExt cx="864" cy="240"/>
            </a:xfrm>
          </p:grpSpPr>
          <p:sp>
            <p:nvSpPr>
              <p:cNvPr id="26672" name="Rectangle 40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6673" name="Rectangle 41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6674" name="Rectangle 42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26640" name="Group 43"/>
            <p:cNvGrpSpPr>
              <a:grpSpLocks/>
            </p:cNvGrpSpPr>
            <p:nvPr/>
          </p:nvGrpSpPr>
          <p:grpSpPr bwMode="auto">
            <a:xfrm>
              <a:off x="2352" y="3936"/>
              <a:ext cx="864" cy="240"/>
              <a:chOff x="720" y="2064"/>
              <a:chExt cx="864" cy="240"/>
            </a:xfrm>
          </p:grpSpPr>
          <p:sp>
            <p:nvSpPr>
              <p:cNvPr id="26669" name="Rectangle 44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6670" name="Rectangle 4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6671" name="Rectangle 46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sp>
          <p:nvSpPr>
            <p:cNvPr id="26641" name="Rectangle 47"/>
            <p:cNvSpPr>
              <a:spLocks noChangeArrowheads="1"/>
            </p:cNvSpPr>
            <p:nvPr/>
          </p:nvSpPr>
          <p:spPr bwMode="auto">
            <a:xfrm>
              <a:off x="3216" y="225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6642" name="Rectangle 48"/>
            <p:cNvSpPr>
              <a:spLocks noChangeArrowheads="1"/>
            </p:cNvSpPr>
            <p:nvPr/>
          </p:nvSpPr>
          <p:spPr bwMode="auto">
            <a:xfrm>
              <a:off x="3216" y="249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6643" name="Rectangle 49"/>
            <p:cNvSpPr>
              <a:spLocks noChangeArrowheads="1"/>
            </p:cNvSpPr>
            <p:nvPr/>
          </p:nvSpPr>
          <p:spPr bwMode="auto">
            <a:xfrm>
              <a:off x="3216" y="273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6644" name="Rectangle 50"/>
            <p:cNvSpPr>
              <a:spLocks noChangeArrowheads="1"/>
            </p:cNvSpPr>
            <p:nvPr/>
          </p:nvSpPr>
          <p:spPr bwMode="auto">
            <a:xfrm>
              <a:off x="3216" y="297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2*MD</a:t>
              </a:r>
            </a:p>
          </p:txBody>
        </p:sp>
        <p:sp>
          <p:nvSpPr>
            <p:cNvPr id="26645" name="Rectangle 51"/>
            <p:cNvSpPr>
              <a:spLocks noChangeArrowheads="1"/>
            </p:cNvSpPr>
            <p:nvPr/>
          </p:nvSpPr>
          <p:spPr bwMode="auto">
            <a:xfrm>
              <a:off x="3216" y="321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-2*MD</a:t>
              </a:r>
            </a:p>
          </p:txBody>
        </p:sp>
        <p:sp>
          <p:nvSpPr>
            <p:cNvPr id="26646" name="Rectangle 52"/>
            <p:cNvSpPr>
              <a:spLocks noChangeArrowheads="1"/>
            </p:cNvSpPr>
            <p:nvPr/>
          </p:nvSpPr>
          <p:spPr bwMode="auto">
            <a:xfrm>
              <a:off x="3216" y="345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-MD</a:t>
              </a:r>
            </a:p>
          </p:txBody>
        </p:sp>
        <p:sp>
          <p:nvSpPr>
            <p:cNvPr id="26647" name="Rectangle 53"/>
            <p:cNvSpPr>
              <a:spLocks noChangeArrowheads="1"/>
            </p:cNvSpPr>
            <p:nvPr/>
          </p:nvSpPr>
          <p:spPr bwMode="auto">
            <a:xfrm>
              <a:off x="3216" y="369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-MD</a:t>
              </a:r>
            </a:p>
          </p:txBody>
        </p:sp>
        <p:sp>
          <p:nvSpPr>
            <p:cNvPr id="26648" name="Rectangle 54"/>
            <p:cNvSpPr>
              <a:spLocks noChangeArrowheads="1"/>
            </p:cNvSpPr>
            <p:nvPr/>
          </p:nvSpPr>
          <p:spPr bwMode="auto">
            <a:xfrm>
              <a:off x="3216" y="393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6649" name="Line 55"/>
            <p:cNvSpPr>
              <a:spLocks noChangeShapeType="1"/>
            </p:cNvSpPr>
            <p:nvPr/>
          </p:nvSpPr>
          <p:spPr bwMode="auto">
            <a:xfrm>
              <a:off x="2208" y="220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0" name="Line 56"/>
            <p:cNvSpPr>
              <a:spLocks noChangeShapeType="1"/>
            </p:cNvSpPr>
            <p:nvPr/>
          </p:nvSpPr>
          <p:spPr bwMode="auto">
            <a:xfrm>
              <a:off x="3216" y="1920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1" name="Text Box 57"/>
            <p:cNvSpPr txBox="1">
              <a:spLocks noChangeArrowheads="1"/>
            </p:cNvSpPr>
            <p:nvPr/>
          </p:nvSpPr>
          <p:spPr bwMode="auto">
            <a:xfrm>
              <a:off x="2352" y="1968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MR[i+1:i-1]</a:t>
              </a:r>
            </a:p>
          </p:txBody>
        </p:sp>
        <p:sp>
          <p:nvSpPr>
            <p:cNvPr id="26652" name="Text Box 58"/>
            <p:cNvSpPr txBox="1">
              <a:spLocks noChangeArrowheads="1"/>
            </p:cNvSpPr>
            <p:nvPr/>
          </p:nvSpPr>
          <p:spPr bwMode="auto">
            <a:xfrm>
              <a:off x="3216" y="1968"/>
              <a:ext cx="8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Partial Product</a:t>
              </a:r>
            </a:p>
          </p:txBody>
        </p:sp>
        <p:sp>
          <p:nvSpPr>
            <p:cNvPr id="26653" name="Rectangle 59"/>
            <p:cNvSpPr>
              <a:spLocks noChangeArrowheads="1"/>
            </p:cNvSpPr>
            <p:nvPr/>
          </p:nvSpPr>
          <p:spPr bwMode="auto">
            <a:xfrm>
              <a:off x="4176" y="225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000…0</a:t>
              </a:r>
            </a:p>
          </p:txBody>
        </p:sp>
        <p:sp>
          <p:nvSpPr>
            <p:cNvPr id="26654" name="Rectangle 60"/>
            <p:cNvSpPr>
              <a:spLocks noChangeArrowheads="1"/>
            </p:cNvSpPr>
            <p:nvPr/>
          </p:nvSpPr>
          <p:spPr bwMode="auto">
            <a:xfrm>
              <a:off x="4176" y="249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6655" name="Rectangle 61"/>
            <p:cNvSpPr>
              <a:spLocks noChangeArrowheads="1"/>
            </p:cNvSpPr>
            <p:nvPr/>
          </p:nvSpPr>
          <p:spPr bwMode="auto">
            <a:xfrm>
              <a:off x="4176" y="273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6656" name="Rectangle 62"/>
            <p:cNvSpPr>
              <a:spLocks noChangeArrowheads="1"/>
            </p:cNvSpPr>
            <p:nvPr/>
          </p:nvSpPr>
          <p:spPr bwMode="auto">
            <a:xfrm>
              <a:off x="4176" y="297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MD&lt;&lt;1</a:t>
              </a:r>
            </a:p>
          </p:txBody>
        </p:sp>
        <p:sp>
          <p:nvSpPr>
            <p:cNvPr id="26657" name="Rectangle 63"/>
            <p:cNvSpPr>
              <a:spLocks noChangeArrowheads="1"/>
            </p:cNvSpPr>
            <p:nvPr/>
          </p:nvSpPr>
          <p:spPr bwMode="auto">
            <a:xfrm>
              <a:off x="4176" y="321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26658" name="Object 64"/>
            <p:cNvGraphicFramePr>
              <a:graphicFrameLocks noChangeAspect="1"/>
            </p:cNvGraphicFramePr>
            <p:nvPr/>
          </p:nvGraphicFramePr>
          <p:xfrm>
            <a:off x="4224" y="3264"/>
            <a:ext cx="42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4" name="方程式" r:id="rId5" imgW="672808" imgH="241195" progId="Equation.3">
                    <p:embed/>
                  </p:oleObj>
                </mc:Choice>
                <mc:Fallback>
                  <p:oleObj name="方程式" r:id="rId5" imgW="672808" imgH="241195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264"/>
                          <a:ext cx="42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9" name="Rectangle 65"/>
            <p:cNvSpPr>
              <a:spLocks noChangeArrowheads="1"/>
            </p:cNvSpPr>
            <p:nvPr/>
          </p:nvSpPr>
          <p:spPr bwMode="auto">
            <a:xfrm>
              <a:off x="4176" y="345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26660" name="Object 66"/>
            <p:cNvGraphicFramePr>
              <a:graphicFrameLocks noChangeAspect="1"/>
            </p:cNvGraphicFramePr>
            <p:nvPr/>
          </p:nvGraphicFramePr>
          <p:xfrm>
            <a:off x="4344" y="3516"/>
            <a:ext cx="18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5" name="方程式" r:id="rId7" imgW="291973" imgH="203112" progId="Equation.3">
                    <p:embed/>
                  </p:oleObj>
                </mc:Choice>
                <mc:Fallback>
                  <p:oleObj name="方程式" r:id="rId7" imgW="291973" imgH="203112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516"/>
                          <a:ext cx="184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1" name="Rectangle 67"/>
            <p:cNvSpPr>
              <a:spLocks noChangeArrowheads="1"/>
            </p:cNvSpPr>
            <p:nvPr/>
          </p:nvSpPr>
          <p:spPr bwMode="auto">
            <a:xfrm>
              <a:off x="4176" y="369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26662" name="Object 68"/>
            <p:cNvGraphicFramePr>
              <a:graphicFrameLocks noChangeAspect="1"/>
            </p:cNvGraphicFramePr>
            <p:nvPr/>
          </p:nvGraphicFramePr>
          <p:xfrm>
            <a:off x="4344" y="3756"/>
            <a:ext cx="18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6" name="方程式" r:id="rId9" imgW="291973" imgH="203112" progId="Equation.3">
                    <p:embed/>
                  </p:oleObj>
                </mc:Choice>
                <mc:Fallback>
                  <p:oleObj name="方程式" r:id="rId9" imgW="291973" imgH="203112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756"/>
                          <a:ext cx="184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3" name="Rectangle 69"/>
            <p:cNvSpPr>
              <a:spLocks noChangeArrowheads="1"/>
            </p:cNvSpPr>
            <p:nvPr/>
          </p:nvSpPr>
          <p:spPr bwMode="auto">
            <a:xfrm>
              <a:off x="4176" y="393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111…1</a:t>
              </a:r>
            </a:p>
          </p:txBody>
        </p:sp>
        <p:sp>
          <p:nvSpPr>
            <p:cNvPr id="26664" name="Rectangle 70"/>
            <p:cNvSpPr>
              <a:spLocks noChangeArrowheads="1"/>
            </p:cNvSpPr>
            <p:nvPr/>
          </p:nvSpPr>
          <p:spPr bwMode="auto">
            <a:xfrm>
              <a:off x="4704" y="2256"/>
              <a:ext cx="48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6665" name="Rectangle 71"/>
            <p:cNvSpPr>
              <a:spLocks noChangeArrowheads="1"/>
            </p:cNvSpPr>
            <p:nvPr/>
          </p:nvSpPr>
          <p:spPr bwMode="auto">
            <a:xfrm>
              <a:off x="4704" y="3216"/>
              <a:ext cx="48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6666" name="Line 72"/>
            <p:cNvSpPr>
              <a:spLocks noChangeShapeType="1"/>
            </p:cNvSpPr>
            <p:nvPr/>
          </p:nvSpPr>
          <p:spPr bwMode="auto">
            <a:xfrm>
              <a:off x="4080" y="1920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7" name="Text Box 73"/>
            <p:cNvSpPr txBox="1">
              <a:spLocks noChangeArrowheads="1"/>
            </p:cNvSpPr>
            <p:nvPr/>
          </p:nvSpPr>
          <p:spPr bwMode="auto">
            <a:xfrm>
              <a:off x="4310" y="195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</a:t>
              </a:r>
            </a:p>
          </p:txBody>
        </p:sp>
        <p:sp>
          <p:nvSpPr>
            <p:cNvPr id="26668" name="Text Box 74"/>
            <p:cNvSpPr txBox="1">
              <a:spLocks noChangeArrowheads="1"/>
            </p:cNvSpPr>
            <p:nvPr/>
          </p:nvSpPr>
          <p:spPr bwMode="auto">
            <a:xfrm>
              <a:off x="4752" y="196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pic>
        <p:nvPicPr>
          <p:cNvPr id="26629" name="Picture 7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3249613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0" name="AutoShape 76"/>
          <p:cNvSpPr>
            <a:spLocks noChangeArrowheads="1"/>
          </p:cNvSpPr>
          <p:nvPr/>
        </p:nvSpPr>
        <p:spPr bwMode="auto">
          <a:xfrm>
            <a:off x="1600200" y="2971800"/>
            <a:ext cx="1447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1" name="Line 77"/>
          <p:cNvSpPr>
            <a:spLocks noChangeShapeType="1"/>
          </p:cNvSpPr>
          <p:nvPr/>
        </p:nvSpPr>
        <p:spPr bwMode="auto">
          <a:xfrm flipV="1">
            <a:off x="2971800" y="2514600"/>
            <a:ext cx="22860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2" name="AutoShape 78"/>
          <p:cNvSpPr>
            <a:spLocks noChangeArrowheads="1"/>
          </p:cNvSpPr>
          <p:nvPr/>
        </p:nvSpPr>
        <p:spPr bwMode="auto">
          <a:xfrm>
            <a:off x="5257800" y="1752600"/>
            <a:ext cx="35052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Encode partial product PP8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5867400" y="1752600"/>
            <a:ext cx="2667000" cy="1295400"/>
            <a:chOff x="3696" y="1104"/>
            <a:chExt cx="1680" cy="816"/>
          </a:xfrm>
        </p:grpSpPr>
        <p:sp>
          <p:nvSpPr>
            <p:cNvPr id="27717" name="Rectangle 4"/>
            <p:cNvSpPr>
              <a:spLocks noChangeArrowheads="1"/>
            </p:cNvSpPr>
            <p:nvPr/>
          </p:nvSpPr>
          <p:spPr bwMode="auto">
            <a:xfrm>
              <a:off x="3936" y="1440"/>
              <a:ext cx="14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</a:t>
              </a:r>
            </a:p>
          </p:txBody>
        </p:sp>
        <p:sp>
          <p:nvSpPr>
            <p:cNvPr id="27718" name="Rectangle 5"/>
            <p:cNvSpPr>
              <a:spLocks noChangeArrowheads="1"/>
            </p:cNvSpPr>
            <p:nvPr/>
          </p:nvSpPr>
          <p:spPr bwMode="auto">
            <a:xfrm>
              <a:off x="3696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27719" name="Object 6"/>
            <p:cNvGraphicFramePr>
              <a:graphicFrameLocks noChangeAspect="1"/>
            </p:cNvGraphicFramePr>
            <p:nvPr/>
          </p:nvGraphicFramePr>
          <p:xfrm>
            <a:off x="3744" y="1488"/>
            <a:ext cx="12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6" name="方程式" r:id="rId3" imgW="139579" imgH="215713" progId="Equation.3">
                    <p:embed/>
                  </p:oleObj>
                </mc:Choice>
                <mc:Fallback>
                  <p:oleObj name="方程式" r:id="rId3" imgW="139579" imgH="2157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488"/>
                          <a:ext cx="12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20" name="Rectangle 7"/>
            <p:cNvSpPr>
              <a:spLocks noChangeArrowheads="1"/>
            </p:cNvSpPr>
            <p:nvPr/>
          </p:nvSpPr>
          <p:spPr bwMode="auto">
            <a:xfrm>
              <a:off x="5088" y="168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grpSp>
          <p:nvGrpSpPr>
            <p:cNvPr id="27721" name="Group 8"/>
            <p:cNvGrpSpPr>
              <a:grpSpLocks/>
            </p:cNvGrpSpPr>
            <p:nvPr/>
          </p:nvGrpSpPr>
          <p:grpSpPr bwMode="auto">
            <a:xfrm>
              <a:off x="3936" y="1104"/>
              <a:ext cx="1440" cy="345"/>
              <a:chOff x="3648" y="1287"/>
              <a:chExt cx="1440" cy="345"/>
            </a:xfrm>
          </p:grpSpPr>
          <p:sp>
            <p:nvSpPr>
              <p:cNvPr id="27722" name="Line 9"/>
              <p:cNvSpPr>
                <a:spLocks noChangeShapeType="1"/>
              </p:cNvSpPr>
              <p:nvPr/>
            </p:nvSpPr>
            <p:spPr bwMode="auto">
              <a:xfrm flipV="1">
                <a:off x="364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3" name="Line 10"/>
              <p:cNvSpPr>
                <a:spLocks noChangeShapeType="1"/>
              </p:cNvSpPr>
              <p:nvPr/>
            </p:nvSpPr>
            <p:spPr bwMode="auto">
              <a:xfrm flipV="1">
                <a:off x="508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4" name="Line 11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5" name="Text Box 12"/>
              <p:cNvSpPr txBox="1">
                <a:spLocks noChangeArrowheads="1"/>
              </p:cNvSpPr>
              <p:nvPr/>
            </p:nvSpPr>
            <p:spPr bwMode="auto">
              <a:xfrm>
                <a:off x="3974" y="1287"/>
                <a:ext cx="46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17 bits</a:t>
                </a:r>
              </a:p>
            </p:txBody>
          </p:sp>
        </p:grpSp>
      </p:grpSp>
      <p:grpSp>
        <p:nvGrpSpPr>
          <p:cNvPr id="27652" name="Group 13"/>
          <p:cNvGrpSpPr>
            <a:grpSpLocks/>
          </p:cNvGrpSpPr>
          <p:nvPr/>
        </p:nvGrpSpPr>
        <p:grpSpPr bwMode="auto">
          <a:xfrm>
            <a:off x="3886200" y="3048000"/>
            <a:ext cx="4953000" cy="3581400"/>
            <a:chOff x="2208" y="1920"/>
            <a:chExt cx="3120" cy="2256"/>
          </a:xfrm>
        </p:grpSpPr>
        <p:grpSp>
          <p:nvGrpSpPr>
            <p:cNvPr id="27657" name="Group 14"/>
            <p:cNvGrpSpPr>
              <a:grpSpLocks/>
            </p:cNvGrpSpPr>
            <p:nvPr/>
          </p:nvGrpSpPr>
          <p:grpSpPr bwMode="auto">
            <a:xfrm>
              <a:off x="2352" y="2256"/>
              <a:ext cx="864" cy="240"/>
              <a:chOff x="720" y="2064"/>
              <a:chExt cx="864" cy="240"/>
            </a:xfrm>
          </p:grpSpPr>
          <p:sp>
            <p:nvSpPr>
              <p:cNvPr id="27714" name="Rectangle 15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7715" name="Rectangle 16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7716" name="Rectangle 17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27658" name="Group 18"/>
            <p:cNvGrpSpPr>
              <a:grpSpLocks/>
            </p:cNvGrpSpPr>
            <p:nvPr/>
          </p:nvGrpSpPr>
          <p:grpSpPr bwMode="auto">
            <a:xfrm>
              <a:off x="2352" y="2496"/>
              <a:ext cx="864" cy="240"/>
              <a:chOff x="720" y="2064"/>
              <a:chExt cx="864" cy="240"/>
            </a:xfrm>
          </p:grpSpPr>
          <p:sp>
            <p:nvSpPr>
              <p:cNvPr id="27711" name="Rectangle 19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7712" name="Rectangle 2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7713" name="Rectangle 21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27659" name="Group 22"/>
            <p:cNvGrpSpPr>
              <a:grpSpLocks/>
            </p:cNvGrpSpPr>
            <p:nvPr/>
          </p:nvGrpSpPr>
          <p:grpSpPr bwMode="auto">
            <a:xfrm>
              <a:off x="2352" y="2736"/>
              <a:ext cx="864" cy="240"/>
              <a:chOff x="720" y="2064"/>
              <a:chExt cx="864" cy="240"/>
            </a:xfrm>
          </p:grpSpPr>
          <p:sp>
            <p:nvSpPr>
              <p:cNvPr id="27708" name="Rectangle 23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7709" name="Rectangle 2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7710" name="Rectangle 25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27660" name="Group 26"/>
            <p:cNvGrpSpPr>
              <a:grpSpLocks/>
            </p:cNvGrpSpPr>
            <p:nvPr/>
          </p:nvGrpSpPr>
          <p:grpSpPr bwMode="auto">
            <a:xfrm>
              <a:off x="2352" y="2976"/>
              <a:ext cx="864" cy="240"/>
              <a:chOff x="720" y="2064"/>
              <a:chExt cx="864" cy="240"/>
            </a:xfrm>
          </p:grpSpPr>
          <p:sp>
            <p:nvSpPr>
              <p:cNvPr id="27705" name="Rectangle 27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7706" name="Rectangle 2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7707" name="Rectangle 29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27661" name="Group 30"/>
            <p:cNvGrpSpPr>
              <a:grpSpLocks/>
            </p:cNvGrpSpPr>
            <p:nvPr/>
          </p:nvGrpSpPr>
          <p:grpSpPr bwMode="auto">
            <a:xfrm>
              <a:off x="2352" y="3216"/>
              <a:ext cx="864" cy="240"/>
              <a:chOff x="720" y="2064"/>
              <a:chExt cx="864" cy="240"/>
            </a:xfrm>
          </p:grpSpPr>
          <p:sp>
            <p:nvSpPr>
              <p:cNvPr id="27702" name="Rectangle 31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7703" name="Rectangle 3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7704" name="Rectangle 33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27662" name="Group 34"/>
            <p:cNvGrpSpPr>
              <a:grpSpLocks/>
            </p:cNvGrpSpPr>
            <p:nvPr/>
          </p:nvGrpSpPr>
          <p:grpSpPr bwMode="auto">
            <a:xfrm>
              <a:off x="2352" y="3456"/>
              <a:ext cx="864" cy="240"/>
              <a:chOff x="720" y="2064"/>
              <a:chExt cx="864" cy="240"/>
            </a:xfrm>
          </p:grpSpPr>
          <p:sp>
            <p:nvSpPr>
              <p:cNvPr id="27699" name="Rectangle 35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7700" name="Rectangle 36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7701" name="Rectangle 37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27663" name="Group 38"/>
            <p:cNvGrpSpPr>
              <a:grpSpLocks/>
            </p:cNvGrpSpPr>
            <p:nvPr/>
          </p:nvGrpSpPr>
          <p:grpSpPr bwMode="auto">
            <a:xfrm>
              <a:off x="2352" y="3696"/>
              <a:ext cx="864" cy="240"/>
              <a:chOff x="720" y="2064"/>
              <a:chExt cx="864" cy="240"/>
            </a:xfrm>
          </p:grpSpPr>
          <p:sp>
            <p:nvSpPr>
              <p:cNvPr id="27696" name="Rectangle 39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7697" name="Rectangle 4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7698" name="Rectangle 41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27664" name="Group 42"/>
            <p:cNvGrpSpPr>
              <a:grpSpLocks/>
            </p:cNvGrpSpPr>
            <p:nvPr/>
          </p:nvGrpSpPr>
          <p:grpSpPr bwMode="auto">
            <a:xfrm>
              <a:off x="2352" y="3936"/>
              <a:ext cx="864" cy="240"/>
              <a:chOff x="720" y="2064"/>
              <a:chExt cx="864" cy="240"/>
            </a:xfrm>
          </p:grpSpPr>
          <p:sp>
            <p:nvSpPr>
              <p:cNvPr id="27693" name="Rectangle 43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7694" name="Rectangle 4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7695" name="Rectangle 45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sp>
          <p:nvSpPr>
            <p:cNvPr id="27665" name="Rectangle 46"/>
            <p:cNvSpPr>
              <a:spLocks noChangeArrowheads="1"/>
            </p:cNvSpPr>
            <p:nvPr/>
          </p:nvSpPr>
          <p:spPr bwMode="auto">
            <a:xfrm>
              <a:off x="3216" y="225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7666" name="Rectangle 47"/>
            <p:cNvSpPr>
              <a:spLocks noChangeArrowheads="1"/>
            </p:cNvSpPr>
            <p:nvPr/>
          </p:nvSpPr>
          <p:spPr bwMode="auto">
            <a:xfrm>
              <a:off x="3216" y="249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7667" name="Rectangle 48"/>
            <p:cNvSpPr>
              <a:spLocks noChangeArrowheads="1"/>
            </p:cNvSpPr>
            <p:nvPr/>
          </p:nvSpPr>
          <p:spPr bwMode="auto">
            <a:xfrm>
              <a:off x="3216" y="273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7668" name="Rectangle 49"/>
            <p:cNvSpPr>
              <a:spLocks noChangeArrowheads="1"/>
            </p:cNvSpPr>
            <p:nvPr/>
          </p:nvSpPr>
          <p:spPr bwMode="auto">
            <a:xfrm>
              <a:off x="3216" y="297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2*MD</a:t>
              </a:r>
            </a:p>
          </p:txBody>
        </p:sp>
        <p:sp>
          <p:nvSpPr>
            <p:cNvPr id="27669" name="Rectangle 50"/>
            <p:cNvSpPr>
              <a:spLocks noChangeArrowheads="1"/>
            </p:cNvSpPr>
            <p:nvPr/>
          </p:nvSpPr>
          <p:spPr bwMode="auto">
            <a:xfrm>
              <a:off x="3216" y="321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-2*MD</a:t>
              </a:r>
            </a:p>
          </p:txBody>
        </p:sp>
        <p:sp>
          <p:nvSpPr>
            <p:cNvPr id="27670" name="Rectangle 51"/>
            <p:cNvSpPr>
              <a:spLocks noChangeArrowheads="1"/>
            </p:cNvSpPr>
            <p:nvPr/>
          </p:nvSpPr>
          <p:spPr bwMode="auto">
            <a:xfrm>
              <a:off x="3216" y="345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-MD</a:t>
              </a:r>
            </a:p>
          </p:txBody>
        </p:sp>
        <p:sp>
          <p:nvSpPr>
            <p:cNvPr id="27671" name="Rectangle 52"/>
            <p:cNvSpPr>
              <a:spLocks noChangeArrowheads="1"/>
            </p:cNvSpPr>
            <p:nvPr/>
          </p:nvSpPr>
          <p:spPr bwMode="auto">
            <a:xfrm>
              <a:off x="3216" y="369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-MD</a:t>
              </a:r>
            </a:p>
          </p:txBody>
        </p:sp>
        <p:sp>
          <p:nvSpPr>
            <p:cNvPr id="27672" name="Rectangle 53"/>
            <p:cNvSpPr>
              <a:spLocks noChangeArrowheads="1"/>
            </p:cNvSpPr>
            <p:nvPr/>
          </p:nvSpPr>
          <p:spPr bwMode="auto">
            <a:xfrm>
              <a:off x="3216" y="393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7673" name="Line 54"/>
            <p:cNvSpPr>
              <a:spLocks noChangeShapeType="1"/>
            </p:cNvSpPr>
            <p:nvPr/>
          </p:nvSpPr>
          <p:spPr bwMode="auto">
            <a:xfrm>
              <a:off x="2208" y="220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4" name="Line 55"/>
            <p:cNvSpPr>
              <a:spLocks noChangeShapeType="1"/>
            </p:cNvSpPr>
            <p:nvPr/>
          </p:nvSpPr>
          <p:spPr bwMode="auto">
            <a:xfrm>
              <a:off x="3216" y="1920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5" name="Text Box 56"/>
            <p:cNvSpPr txBox="1">
              <a:spLocks noChangeArrowheads="1"/>
            </p:cNvSpPr>
            <p:nvPr/>
          </p:nvSpPr>
          <p:spPr bwMode="auto">
            <a:xfrm>
              <a:off x="2352" y="1968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MR[i+1:i-1]</a:t>
              </a:r>
            </a:p>
          </p:txBody>
        </p:sp>
        <p:sp>
          <p:nvSpPr>
            <p:cNvPr id="27676" name="Text Box 57"/>
            <p:cNvSpPr txBox="1">
              <a:spLocks noChangeArrowheads="1"/>
            </p:cNvSpPr>
            <p:nvPr/>
          </p:nvSpPr>
          <p:spPr bwMode="auto">
            <a:xfrm>
              <a:off x="3216" y="1968"/>
              <a:ext cx="8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Partial Product</a:t>
              </a:r>
            </a:p>
          </p:txBody>
        </p:sp>
        <p:sp>
          <p:nvSpPr>
            <p:cNvPr id="27677" name="Rectangle 58"/>
            <p:cNvSpPr>
              <a:spLocks noChangeArrowheads="1"/>
            </p:cNvSpPr>
            <p:nvPr/>
          </p:nvSpPr>
          <p:spPr bwMode="auto">
            <a:xfrm>
              <a:off x="4176" y="225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000…0</a:t>
              </a:r>
            </a:p>
          </p:txBody>
        </p:sp>
        <p:sp>
          <p:nvSpPr>
            <p:cNvPr id="27678" name="Rectangle 59"/>
            <p:cNvSpPr>
              <a:spLocks noChangeArrowheads="1"/>
            </p:cNvSpPr>
            <p:nvPr/>
          </p:nvSpPr>
          <p:spPr bwMode="auto">
            <a:xfrm>
              <a:off x="4176" y="249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7679" name="Rectangle 60"/>
            <p:cNvSpPr>
              <a:spLocks noChangeArrowheads="1"/>
            </p:cNvSpPr>
            <p:nvPr/>
          </p:nvSpPr>
          <p:spPr bwMode="auto">
            <a:xfrm>
              <a:off x="4176" y="273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7680" name="Rectangle 61"/>
            <p:cNvSpPr>
              <a:spLocks noChangeArrowheads="1"/>
            </p:cNvSpPr>
            <p:nvPr/>
          </p:nvSpPr>
          <p:spPr bwMode="auto">
            <a:xfrm>
              <a:off x="4176" y="297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MD&lt;&lt;1</a:t>
              </a:r>
            </a:p>
          </p:txBody>
        </p:sp>
        <p:sp>
          <p:nvSpPr>
            <p:cNvPr id="27681" name="Rectangle 62"/>
            <p:cNvSpPr>
              <a:spLocks noChangeArrowheads="1"/>
            </p:cNvSpPr>
            <p:nvPr/>
          </p:nvSpPr>
          <p:spPr bwMode="auto">
            <a:xfrm>
              <a:off x="4176" y="321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27682" name="Object 63"/>
            <p:cNvGraphicFramePr>
              <a:graphicFrameLocks noChangeAspect="1"/>
            </p:cNvGraphicFramePr>
            <p:nvPr/>
          </p:nvGraphicFramePr>
          <p:xfrm>
            <a:off x="4224" y="3264"/>
            <a:ext cx="42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7" name="方程式" r:id="rId5" imgW="672808" imgH="241195" progId="Equation.3">
                    <p:embed/>
                  </p:oleObj>
                </mc:Choice>
                <mc:Fallback>
                  <p:oleObj name="方程式" r:id="rId5" imgW="672808" imgH="241195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264"/>
                          <a:ext cx="42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3" name="Rectangle 64"/>
            <p:cNvSpPr>
              <a:spLocks noChangeArrowheads="1"/>
            </p:cNvSpPr>
            <p:nvPr/>
          </p:nvSpPr>
          <p:spPr bwMode="auto">
            <a:xfrm>
              <a:off x="4176" y="345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27684" name="Object 65"/>
            <p:cNvGraphicFramePr>
              <a:graphicFrameLocks noChangeAspect="1"/>
            </p:cNvGraphicFramePr>
            <p:nvPr/>
          </p:nvGraphicFramePr>
          <p:xfrm>
            <a:off x="4344" y="3516"/>
            <a:ext cx="18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8" name="方程式" r:id="rId7" imgW="291973" imgH="203112" progId="Equation.3">
                    <p:embed/>
                  </p:oleObj>
                </mc:Choice>
                <mc:Fallback>
                  <p:oleObj name="方程式" r:id="rId7" imgW="291973" imgH="203112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516"/>
                          <a:ext cx="184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5" name="Rectangle 66"/>
            <p:cNvSpPr>
              <a:spLocks noChangeArrowheads="1"/>
            </p:cNvSpPr>
            <p:nvPr/>
          </p:nvSpPr>
          <p:spPr bwMode="auto">
            <a:xfrm>
              <a:off x="4176" y="369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27686" name="Object 67"/>
            <p:cNvGraphicFramePr>
              <a:graphicFrameLocks noChangeAspect="1"/>
            </p:cNvGraphicFramePr>
            <p:nvPr/>
          </p:nvGraphicFramePr>
          <p:xfrm>
            <a:off x="4344" y="3756"/>
            <a:ext cx="18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9" name="方程式" r:id="rId9" imgW="291973" imgH="203112" progId="Equation.3">
                    <p:embed/>
                  </p:oleObj>
                </mc:Choice>
                <mc:Fallback>
                  <p:oleObj name="方程式" r:id="rId9" imgW="291973" imgH="203112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756"/>
                          <a:ext cx="184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7" name="Rectangle 68"/>
            <p:cNvSpPr>
              <a:spLocks noChangeArrowheads="1"/>
            </p:cNvSpPr>
            <p:nvPr/>
          </p:nvSpPr>
          <p:spPr bwMode="auto">
            <a:xfrm>
              <a:off x="4176" y="393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111…1</a:t>
              </a:r>
            </a:p>
          </p:txBody>
        </p:sp>
        <p:sp>
          <p:nvSpPr>
            <p:cNvPr id="27688" name="Rectangle 69"/>
            <p:cNvSpPr>
              <a:spLocks noChangeArrowheads="1"/>
            </p:cNvSpPr>
            <p:nvPr/>
          </p:nvSpPr>
          <p:spPr bwMode="auto">
            <a:xfrm>
              <a:off x="4704" y="2256"/>
              <a:ext cx="48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7689" name="Rectangle 70"/>
            <p:cNvSpPr>
              <a:spLocks noChangeArrowheads="1"/>
            </p:cNvSpPr>
            <p:nvPr/>
          </p:nvSpPr>
          <p:spPr bwMode="auto">
            <a:xfrm>
              <a:off x="4704" y="3216"/>
              <a:ext cx="48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7690" name="Line 71"/>
            <p:cNvSpPr>
              <a:spLocks noChangeShapeType="1"/>
            </p:cNvSpPr>
            <p:nvPr/>
          </p:nvSpPr>
          <p:spPr bwMode="auto">
            <a:xfrm>
              <a:off x="4080" y="1920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1" name="Text Box 72"/>
            <p:cNvSpPr txBox="1">
              <a:spLocks noChangeArrowheads="1"/>
            </p:cNvSpPr>
            <p:nvPr/>
          </p:nvSpPr>
          <p:spPr bwMode="auto">
            <a:xfrm>
              <a:off x="4310" y="195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</a:t>
              </a:r>
            </a:p>
          </p:txBody>
        </p:sp>
        <p:sp>
          <p:nvSpPr>
            <p:cNvPr id="27692" name="Text Box 73"/>
            <p:cNvSpPr txBox="1">
              <a:spLocks noChangeArrowheads="1"/>
            </p:cNvSpPr>
            <p:nvPr/>
          </p:nvSpPr>
          <p:spPr bwMode="auto">
            <a:xfrm>
              <a:off x="4752" y="196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pic>
        <p:nvPicPr>
          <p:cNvPr id="27653" name="Picture 7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3249613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4" name="AutoShape 75"/>
          <p:cNvSpPr>
            <a:spLocks noChangeArrowheads="1"/>
          </p:cNvSpPr>
          <p:nvPr/>
        </p:nvSpPr>
        <p:spPr bwMode="auto">
          <a:xfrm>
            <a:off x="838200" y="3352800"/>
            <a:ext cx="14478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5" name="Line 76"/>
          <p:cNvSpPr>
            <a:spLocks noChangeShapeType="1"/>
          </p:cNvSpPr>
          <p:nvPr/>
        </p:nvSpPr>
        <p:spPr bwMode="auto">
          <a:xfrm flipV="1">
            <a:off x="2286000" y="2514600"/>
            <a:ext cx="29718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6" name="AutoShape 77"/>
          <p:cNvSpPr>
            <a:spLocks noChangeArrowheads="1"/>
          </p:cNvSpPr>
          <p:nvPr/>
        </p:nvSpPr>
        <p:spPr bwMode="auto">
          <a:xfrm>
            <a:off x="5257800" y="1752600"/>
            <a:ext cx="35052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Encode the last partial product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6248400" y="1752600"/>
            <a:ext cx="2286000" cy="914400"/>
            <a:chOff x="3936" y="1104"/>
            <a:chExt cx="1440" cy="576"/>
          </a:xfrm>
        </p:grpSpPr>
        <p:sp>
          <p:nvSpPr>
            <p:cNvPr id="28741" name="Rectangle 4"/>
            <p:cNvSpPr>
              <a:spLocks noChangeArrowheads="1"/>
            </p:cNvSpPr>
            <p:nvPr/>
          </p:nvSpPr>
          <p:spPr bwMode="auto">
            <a:xfrm>
              <a:off x="3936" y="1440"/>
              <a:ext cx="14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</a:t>
              </a:r>
            </a:p>
          </p:txBody>
        </p:sp>
        <p:grpSp>
          <p:nvGrpSpPr>
            <p:cNvPr id="28742" name="Group 5"/>
            <p:cNvGrpSpPr>
              <a:grpSpLocks/>
            </p:cNvGrpSpPr>
            <p:nvPr/>
          </p:nvGrpSpPr>
          <p:grpSpPr bwMode="auto">
            <a:xfrm>
              <a:off x="3936" y="1104"/>
              <a:ext cx="1440" cy="345"/>
              <a:chOff x="3648" y="1287"/>
              <a:chExt cx="1440" cy="345"/>
            </a:xfrm>
          </p:grpSpPr>
          <p:sp>
            <p:nvSpPr>
              <p:cNvPr id="28743" name="Line 6"/>
              <p:cNvSpPr>
                <a:spLocks noChangeShapeType="1"/>
              </p:cNvSpPr>
              <p:nvPr/>
            </p:nvSpPr>
            <p:spPr bwMode="auto">
              <a:xfrm flipV="1">
                <a:off x="364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4" name="Line 7"/>
              <p:cNvSpPr>
                <a:spLocks noChangeShapeType="1"/>
              </p:cNvSpPr>
              <p:nvPr/>
            </p:nvSpPr>
            <p:spPr bwMode="auto">
              <a:xfrm flipV="1">
                <a:off x="508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5" name="Line 8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6" name="Text Box 9"/>
              <p:cNvSpPr txBox="1">
                <a:spLocks noChangeArrowheads="1"/>
              </p:cNvSpPr>
              <p:nvPr/>
            </p:nvSpPr>
            <p:spPr bwMode="auto">
              <a:xfrm>
                <a:off x="3974" y="1287"/>
                <a:ext cx="46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16 bits</a:t>
                </a:r>
              </a:p>
            </p:txBody>
          </p:sp>
        </p:grpSp>
      </p:grpSp>
      <p:grpSp>
        <p:nvGrpSpPr>
          <p:cNvPr id="28676" name="Group 10"/>
          <p:cNvGrpSpPr>
            <a:grpSpLocks/>
          </p:cNvGrpSpPr>
          <p:nvPr/>
        </p:nvGrpSpPr>
        <p:grpSpPr bwMode="auto">
          <a:xfrm>
            <a:off x="3886200" y="3048000"/>
            <a:ext cx="4953000" cy="3581400"/>
            <a:chOff x="2208" y="1920"/>
            <a:chExt cx="3120" cy="2256"/>
          </a:xfrm>
        </p:grpSpPr>
        <p:grpSp>
          <p:nvGrpSpPr>
            <p:cNvPr id="28681" name="Group 11"/>
            <p:cNvGrpSpPr>
              <a:grpSpLocks/>
            </p:cNvGrpSpPr>
            <p:nvPr/>
          </p:nvGrpSpPr>
          <p:grpSpPr bwMode="auto">
            <a:xfrm>
              <a:off x="2352" y="2256"/>
              <a:ext cx="864" cy="240"/>
              <a:chOff x="720" y="2064"/>
              <a:chExt cx="864" cy="240"/>
            </a:xfrm>
          </p:grpSpPr>
          <p:sp>
            <p:nvSpPr>
              <p:cNvPr id="28738" name="Rectangle 12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8739" name="Rectangle 1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8740" name="Rectangle 14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28682" name="Group 15"/>
            <p:cNvGrpSpPr>
              <a:grpSpLocks/>
            </p:cNvGrpSpPr>
            <p:nvPr/>
          </p:nvGrpSpPr>
          <p:grpSpPr bwMode="auto">
            <a:xfrm>
              <a:off x="2352" y="2496"/>
              <a:ext cx="864" cy="240"/>
              <a:chOff x="720" y="2064"/>
              <a:chExt cx="864" cy="240"/>
            </a:xfrm>
          </p:grpSpPr>
          <p:sp>
            <p:nvSpPr>
              <p:cNvPr id="28735" name="Rectangle 16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8736" name="Rectangle 1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8737" name="Rectangle 18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28683" name="Group 19"/>
            <p:cNvGrpSpPr>
              <a:grpSpLocks/>
            </p:cNvGrpSpPr>
            <p:nvPr/>
          </p:nvGrpSpPr>
          <p:grpSpPr bwMode="auto">
            <a:xfrm>
              <a:off x="2352" y="2736"/>
              <a:ext cx="864" cy="240"/>
              <a:chOff x="720" y="2064"/>
              <a:chExt cx="864" cy="240"/>
            </a:xfrm>
          </p:grpSpPr>
          <p:sp>
            <p:nvSpPr>
              <p:cNvPr id="28732" name="Rectangle 20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8733" name="Rectangle 21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8734" name="Rectangle 22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28684" name="Group 23"/>
            <p:cNvGrpSpPr>
              <a:grpSpLocks/>
            </p:cNvGrpSpPr>
            <p:nvPr/>
          </p:nvGrpSpPr>
          <p:grpSpPr bwMode="auto">
            <a:xfrm>
              <a:off x="2352" y="2976"/>
              <a:ext cx="864" cy="240"/>
              <a:chOff x="720" y="2064"/>
              <a:chExt cx="864" cy="240"/>
            </a:xfrm>
          </p:grpSpPr>
          <p:sp>
            <p:nvSpPr>
              <p:cNvPr id="28729" name="Rectangle 24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8730" name="Rectangle 2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8731" name="Rectangle 26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28685" name="Group 27"/>
            <p:cNvGrpSpPr>
              <a:grpSpLocks/>
            </p:cNvGrpSpPr>
            <p:nvPr/>
          </p:nvGrpSpPr>
          <p:grpSpPr bwMode="auto">
            <a:xfrm>
              <a:off x="2352" y="3216"/>
              <a:ext cx="864" cy="240"/>
              <a:chOff x="720" y="2064"/>
              <a:chExt cx="864" cy="240"/>
            </a:xfrm>
          </p:grpSpPr>
          <p:sp>
            <p:nvSpPr>
              <p:cNvPr id="28726" name="Rectangle 28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8727" name="Rectangle 2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8728" name="Rectangle 30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28686" name="Group 31"/>
            <p:cNvGrpSpPr>
              <a:grpSpLocks/>
            </p:cNvGrpSpPr>
            <p:nvPr/>
          </p:nvGrpSpPr>
          <p:grpSpPr bwMode="auto">
            <a:xfrm>
              <a:off x="2352" y="3456"/>
              <a:ext cx="864" cy="240"/>
              <a:chOff x="720" y="2064"/>
              <a:chExt cx="864" cy="240"/>
            </a:xfrm>
          </p:grpSpPr>
          <p:sp>
            <p:nvSpPr>
              <p:cNvPr id="28723" name="Rectangle 32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8724" name="Rectangle 3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8725" name="Rectangle 34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28687" name="Group 35"/>
            <p:cNvGrpSpPr>
              <a:grpSpLocks/>
            </p:cNvGrpSpPr>
            <p:nvPr/>
          </p:nvGrpSpPr>
          <p:grpSpPr bwMode="auto">
            <a:xfrm>
              <a:off x="2352" y="3696"/>
              <a:ext cx="864" cy="240"/>
              <a:chOff x="720" y="2064"/>
              <a:chExt cx="864" cy="240"/>
            </a:xfrm>
          </p:grpSpPr>
          <p:sp>
            <p:nvSpPr>
              <p:cNvPr id="28720" name="Rectangle 36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8721" name="Rectangle 3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8722" name="Rectangle 38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28688" name="Group 39"/>
            <p:cNvGrpSpPr>
              <a:grpSpLocks/>
            </p:cNvGrpSpPr>
            <p:nvPr/>
          </p:nvGrpSpPr>
          <p:grpSpPr bwMode="auto">
            <a:xfrm>
              <a:off x="2352" y="3936"/>
              <a:ext cx="864" cy="240"/>
              <a:chOff x="720" y="2064"/>
              <a:chExt cx="864" cy="240"/>
            </a:xfrm>
          </p:grpSpPr>
          <p:sp>
            <p:nvSpPr>
              <p:cNvPr id="28717" name="Rectangle 40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8718" name="Rectangle 41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8719" name="Rectangle 42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sp>
          <p:nvSpPr>
            <p:cNvPr id="28689" name="Rectangle 43"/>
            <p:cNvSpPr>
              <a:spLocks noChangeArrowheads="1"/>
            </p:cNvSpPr>
            <p:nvPr/>
          </p:nvSpPr>
          <p:spPr bwMode="auto">
            <a:xfrm>
              <a:off x="3216" y="225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8690" name="Rectangle 44"/>
            <p:cNvSpPr>
              <a:spLocks noChangeArrowheads="1"/>
            </p:cNvSpPr>
            <p:nvPr/>
          </p:nvSpPr>
          <p:spPr bwMode="auto">
            <a:xfrm>
              <a:off x="3216" y="249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8691" name="Rectangle 45"/>
            <p:cNvSpPr>
              <a:spLocks noChangeArrowheads="1"/>
            </p:cNvSpPr>
            <p:nvPr/>
          </p:nvSpPr>
          <p:spPr bwMode="auto">
            <a:xfrm>
              <a:off x="3216" y="273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8692" name="Rectangle 46"/>
            <p:cNvSpPr>
              <a:spLocks noChangeArrowheads="1"/>
            </p:cNvSpPr>
            <p:nvPr/>
          </p:nvSpPr>
          <p:spPr bwMode="auto">
            <a:xfrm>
              <a:off x="3216" y="297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2*MD</a:t>
              </a:r>
            </a:p>
          </p:txBody>
        </p:sp>
        <p:sp>
          <p:nvSpPr>
            <p:cNvPr id="28693" name="Rectangle 47"/>
            <p:cNvSpPr>
              <a:spLocks noChangeArrowheads="1"/>
            </p:cNvSpPr>
            <p:nvPr/>
          </p:nvSpPr>
          <p:spPr bwMode="auto">
            <a:xfrm>
              <a:off x="3216" y="321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-2*MD</a:t>
              </a:r>
            </a:p>
          </p:txBody>
        </p:sp>
        <p:sp>
          <p:nvSpPr>
            <p:cNvPr id="28694" name="Rectangle 48"/>
            <p:cNvSpPr>
              <a:spLocks noChangeArrowheads="1"/>
            </p:cNvSpPr>
            <p:nvPr/>
          </p:nvSpPr>
          <p:spPr bwMode="auto">
            <a:xfrm>
              <a:off x="3216" y="345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-MD</a:t>
              </a:r>
            </a:p>
          </p:txBody>
        </p:sp>
        <p:sp>
          <p:nvSpPr>
            <p:cNvPr id="28695" name="Rectangle 49"/>
            <p:cNvSpPr>
              <a:spLocks noChangeArrowheads="1"/>
            </p:cNvSpPr>
            <p:nvPr/>
          </p:nvSpPr>
          <p:spPr bwMode="auto">
            <a:xfrm>
              <a:off x="3216" y="369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-MD</a:t>
              </a:r>
            </a:p>
          </p:txBody>
        </p:sp>
        <p:sp>
          <p:nvSpPr>
            <p:cNvPr id="28696" name="Rectangle 50"/>
            <p:cNvSpPr>
              <a:spLocks noChangeArrowheads="1"/>
            </p:cNvSpPr>
            <p:nvPr/>
          </p:nvSpPr>
          <p:spPr bwMode="auto">
            <a:xfrm>
              <a:off x="3216" y="393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8697" name="Line 51"/>
            <p:cNvSpPr>
              <a:spLocks noChangeShapeType="1"/>
            </p:cNvSpPr>
            <p:nvPr/>
          </p:nvSpPr>
          <p:spPr bwMode="auto">
            <a:xfrm>
              <a:off x="2208" y="220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8" name="Line 52"/>
            <p:cNvSpPr>
              <a:spLocks noChangeShapeType="1"/>
            </p:cNvSpPr>
            <p:nvPr/>
          </p:nvSpPr>
          <p:spPr bwMode="auto">
            <a:xfrm>
              <a:off x="3216" y="1920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9" name="Text Box 53"/>
            <p:cNvSpPr txBox="1">
              <a:spLocks noChangeArrowheads="1"/>
            </p:cNvSpPr>
            <p:nvPr/>
          </p:nvSpPr>
          <p:spPr bwMode="auto">
            <a:xfrm>
              <a:off x="2352" y="1968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MR[i+1:i-1]</a:t>
              </a:r>
            </a:p>
          </p:txBody>
        </p:sp>
        <p:sp>
          <p:nvSpPr>
            <p:cNvPr id="28700" name="Text Box 54"/>
            <p:cNvSpPr txBox="1">
              <a:spLocks noChangeArrowheads="1"/>
            </p:cNvSpPr>
            <p:nvPr/>
          </p:nvSpPr>
          <p:spPr bwMode="auto">
            <a:xfrm>
              <a:off x="3216" y="1968"/>
              <a:ext cx="8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Partial Product</a:t>
              </a:r>
            </a:p>
          </p:txBody>
        </p:sp>
        <p:sp>
          <p:nvSpPr>
            <p:cNvPr id="28701" name="Rectangle 55"/>
            <p:cNvSpPr>
              <a:spLocks noChangeArrowheads="1"/>
            </p:cNvSpPr>
            <p:nvPr/>
          </p:nvSpPr>
          <p:spPr bwMode="auto">
            <a:xfrm>
              <a:off x="4176" y="225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000…0</a:t>
              </a:r>
            </a:p>
          </p:txBody>
        </p:sp>
        <p:sp>
          <p:nvSpPr>
            <p:cNvPr id="28702" name="Rectangle 56"/>
            <p:cNvSpPr>
              <a:spLocks noChangeArrowheads="1"/>
            </p:cNvSpPr>
            <p:nvPr/>
          </p:nvSpPr>
          <p:spPr bwMode="auto">
            <a:xfrm>
              <a:off x="4176" y="249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8703" name="Rectangle 57"/>
            <p:cNvSpPr>
              <a:spLocks noChangeArrowheads="1"/>
            </p:cNvSpPr>
            <p:nvPr/>
          </p:nvSpPr>
          <p:spPr bwMode="auto">
            <a:xfrm>
              <a:off x="4176" y="273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28704" name="Rectangle 58"/>
            <p:cNvSpPr>
              <a:spLocks noChangeArrowheads="1"/>
            </p:cNvSpPr>
            <p:nvPr/>
          </p:nvSpPr>
          <p:spPr bwMode="auto">
            <a:xfrm>
              <a:off x="4176" y="297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MD&lt;&lt;1</a:t>
              </a:r>
            </a:p>
          </p:txBody>
        </p:sp>
        <p:sp>
          <p:nvSpPr>
            <p:cNvPr id="28705" name="Rectangle 59"/>
            <p:cNvSpPr>
              <a:spLocks noChangeArrowheads="1"/>
            </p:cNvSpPr>
            <p:nvPr/>
          </p:nvSpPr>
          <p:spPr bwMode="auto">
            <a:xfrm>
              <a:off x="4176" y="321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28706" name="Object 60"/>
            <p:cNvGraphicFramePr>
              <a:graphicFrameLocks noChangeAspect="1"/>
            </p:cNvGraphicFramePr>
            <p:nvPr/>
          </p:nvGraphicFramePr>
          <p:xfrm>
            <a:off x="4224" y="3264"/>
            <a:ext cx="42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7" name="方程式" r:id="rId3" imgW="672808" imgH="241195" progId="Equation.3">
                    <p:embed/>
                  </p:oleObj>
                </mc:Choice>
                <mc:Fallback>
                  <p:oleObj name="方程式" r:id="rId3" imgW="672808" imgH="241195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264"/>
                          <a:ext cx="42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7" name="Rectangle 61"/>
            <p:cNvSpPr>
              <a:spLocks noChangeArrowheads="1"/>
            </p:cNvSpPr>
            <p:nvPr/>
          </p:nvSpPr>
          <p:spPr bwMode="auto">
            <a:xfrm>
              <a:off x="4176" y="345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28708" name="Object 62"/>
            <p:cNvGraphicFramePr>
              <a:graphicFrameLocks noChangeAspect="1"/>
            </p:cNvGraphicFramePr>
            <p:nvPr/>
          </p:nvGraphicFramePr>
          <p:xfrm>
            <a:off x="4344" y="3516"/>
            <a:ext cx="18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8" name="方程式" r:id="rId5" imgW="291973" imgH="203112" progId="Equation.3">
                    <p:embed/>
                  </p:oleObj>
                </mc:Choice>
                <mc:Fallback>
                  <p:oleObj name="方程式" r:id="rId5" imgW="291973" imgH="203112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516"/>
                          <a:ext cx="184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9" name="Rectangle 63"/>
            <p:cNvSpPr>
              <a:spLocks noChangeArrowheads="1"/>
            </p:cNvSpPr>
            <p:nvPr/>
          </p:nvSpPr>
          <p:spPr bwMode="auto">
            <a:xfrm>
              <a:off x="4176" y="369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28710" name="Object 64"/>
            <p:cNvGraphicFramePr>
              <a:graphicFrameLocks noChangeAspect="1"/>
            </p:cNvGraphicFramePr>
            <p:nvPr/>
          </p:nvGraphicFramePr>
          <p:xfrm>
            <a:off x="4344" y="3756"/>
            <a:ext cx="18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9" name="方程式" r:id="rId7" imgW="291973" imgH="203112" progId="Equation.3">
                    <p:embed/>
                  </p:oleObj>
                </mc:Choice>
                <mc:Fallback>
                  <p:oleObj name="方程式" r:id="rId7" imgW="291973" imgH="203112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756"/>
                          <a:ext cx="184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1" name="Rectangle 65"/>
            <p:cNvSpPr>
              <a:spLocks noChangeArrowheads="1"/>
            </p:cNvSpPr>
            <p:nvPr/>
          </p:nvSpPr>
          <p:spPr bwMode="auto">
            <a:xfrm>
              <a:off x="4176" y="393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111…1</a:t>
              </a:r>
            </a:p>
          </p:txBody>
        </p:sp>
        <p:sp>
          <p:nvSpPr>
            <p:cNvPr id="28712" name="Rectangle 66"/>
            <p:cNvSpPr>
              <a:spLocks noChangeArrowheads="1"/>
            </p:cNvSpPr>
            <p:nvPr/>
          </p:nvSpPr>
          <p:spPr bwMode="auto">
            <a:xfrm>
              <a:off x="4704" y="2256"/>
              <a:ext cx="48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8713" name="Rectangle 67"/>
            <p:cNvSpPr>
              <a:spLocks noChangeArrowheads="1"/>
            </p:cNvSpPr>
            <p:nvPr/>
          </p:nvSpPr>
          <p:spPr bwMode="auto">
            <a:xfrm>
              <a:off x="4704" y="3216"/>
              <a:ext cx="48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8714" name="Line 68"/>
            <p:cNvSpPr>
              <a:spLocks noChangeShapeType="1"/>
            </p:cNvSpPr>
            <p:nvPr/>
          </p:nvSpPr>
          <p:spPr bwMode="auto">
            <a:xfrm>
              <a:off x="4080" y="1920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15" name="Text Box 69"/>
            <p:cNvSpPr txBox="1">
              <a:spLocks noChangeArrowheads="1"/>
            </p:cNvSpPr>
            <p:nvPr/>
          </p:nvSpPr>
          <p:spPr bwMode="auto">
            <a:xfrm>
              <a:off x="4310" y="195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</a:t>
              </a:r>
            </a:p>
          </p:txBody>
        </p:sp>
        <p:sp>
          <p:nvSpPr>
            <p:cNvPr id="28716" name="Text Box 70"/>
            <p:cNvSpPr txBox="1">
              <a:spLocks noChangeArrowheads="1"/>
            </p:cNvSpPr>
            <p:nvPr/>
          </p:nvSpPr>
          <p:spPr bwMode="auto">
            <a:xfrm>
              <a:off x="4752" y="196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pic>
        <p:nvPicPr>
          <p:cNvPr id="28677" name="Picture 7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3249613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8" name="AutoShape 72"/>
          <p:cNvSpPr>
            <a:spLocks noChangeArrowheads="1"/>
          </p:cNvSpPr>
          <p:nvPr/>
        </p:nvSpPr>
        <p:spPr bwMode="auto">
          <a:xfrm>
            <a:off x="685800" y="3505200"/>
            <a:ext cx="14478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8679" name="Line 73"/>
          <p:cNvSpPr>
            <a:spLocks noChangeShapeType="1"/>
          </p:cNvSpPr>
          <p:nvPr/>
        </p:nvSpPr>
        <p:spPr bwMode="auto">
          <a:xfrm flipV="1">
            <a:off x="2133600" y="2514600"/>
            <a:ext cx="312420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0" name="AutoShape 74"/>
          <p:cNvSpPr>
            <a:spLocks noChangeArrowheads="1"/>
          </p:cNvSpPr>
          <p:nvPr/>
        </p:nvSpPr>
        <p:spPr bwMode="auto">
          <a:xfrm>
            <a:off x="5257800" y="1752600"/>
            <a:ext cx="35052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 the encoding rule with the example:</a:t>
            </a:r>
          </a:p>
          <a:p>
            <a:pPr lvl="1" eaLnBrk="1" hangingPunct="1"/>
            <a:r>
              <a:rPr lang="en-US" altLang="zh-TW" smtClean="0"/>
              <a:t>63669*40119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Deriving the encoding rule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this case derived?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5486400" y="1752600"/>
            <a:ext cx="3048000" cy="1295400"/>
            <a:chOff x="3456" y="1104"/>
            <a:chExt cx="1920" cy="816"/>
          </a:xfrm>
        </p:grpSpPr>
        <p:sp>
          <p:nvSpPr>
            <p:cNvPr id="31813" name="Rectangle 4"/>
            <p:cNvSpPr>
              <a:spLocks noChangeArrowheads="1"/>
            </p:cNvSpPr>
            <p:nvPr/>
          </p:nvSpPr>
          <p:spPr bwMode="auto">
            <a:xfrm>
              <a:off x="3936" y="1440"/>
              <a:ext cx="14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</a:t>
              </a:r>
            </a:p>
          </p:txBody>
        </p:sp>
        <p:sp>
          <p:nvSpPr>
            <p:cNvPr id="31814" name="Rectangle 5"/>
            <p:cNvSpPr>
              <a:spLocks noChangeArrowheads="1"/>
            </p:cNvSpPr>
            <p:nvPr/>
          </p:nvSpPr>
          <p:spPr bwMode="auto">
            <a:xfrm>
              <a:off x="3696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sp>
          <p:nvSpPr>
            <p:cNvPr id="31815" name="Rectangle 6"/>
            <p:cNvSpPr>
              <a:spLocks noChangeArrowheads="1"/>
            </p:cNvSpPr>
            <p:nvPr/>
          </p:nvSpPr>
          <p:spPr bwMode="auto">
            <a:xfrm>
              <a:off x="3456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graphicFrame>
          <p:nvGraphicFramePr>
            <p:cNvPr id="31816" name="Object 7"/>
            <p:cNvGraphicFramePr>
              <a:graphicFrameLocks noChangeAspect="1"/>
            </p:cNvGraphicFramePr>
            <p:nvPr/>
          </p:nvGraphicFramePr>
          <p:xfrm>
            <a:off x="3744" y="1488"/>
            <a:ext cx="12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3" name="方程式" r:id="rId3" imgW="139579" imgH="215713" progId="Equation.3">
                    <p:embed/>
                  </p:oleObj>
                </mc:Choice>
                <mc:Fallback>
                  <p:oleObj name="方程式" r:id="rId3" imgW="139579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488"/>
                          <a:ext cx="12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17" name="Rectangle 8"/>
            <p:cNvSpPr>
              <a:spLocks noChangeArrowheads="1"/>
            </p:cNvSpPr>
            <p:nvPr/>
          </p:nvSpPr>
          <p:spPr bwMode="auto">
            <a:xfrm>
              <a:off x="5088" y="168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grpSp>
          <p:nvGrpSpPr>
            <p:cNvPr id="31818" name="Group 9"/>
            <p:cNvGrpSpPr>
              <a:grpSpLocks/>
            </p:cNvGrpSpPr>
            <p:nvPr/>
          </p:nvGrpSpPr>
          <p:grpSpPr bwMode="auto">
            <a:xfrm>
              <a:off x="3936" y="1104"/>
              <a:ext cx="1440" cy="345"/>
              <a:chOff x="3648" y="1287"/>
              <a:chExt cx="1440" cy="345"/>
            </a:xfrm>
          </p:grpSpPr>
          <p:sp>
            <p:nvSpPr>
              <p:cNvPr id="31819" name="Line 10"/>
              <p:cNvSpPr>
                <a:spLocks noChangeShapeType="1"/>
              </p:cNvSpPr>
              <p:nvPr/>
            </p:nvSpPr>
            <p:spPr bwMode="auto">
              <a:xfrm flipV="1">
                <a:off x="364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0" name="Line 11"/>
              <p:cNvSpPr>
                <a:spLocks noChangeShapeType="1"/>
              </p:cNvSpPr>
              <p:nvPr/>
            </p:nvSpPr>
            <p:spPr bwMode="auto">
              <a:xfrm flipV="1">
                <a:off x="508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1" name="Line 12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2" name="Text Box 13"/>
              <p:cNvSpPr txBox="1">
                <a:spLocks noChangeArrowheads="1"/>
              </p:cNvSpPr>
              <p:nvPr/>
            </p:nvSpPr>
            <p:spPr bwMode="auto">
              <a:xfrm>
                <a:off x="3974" y="1287"/>
                <a:ext cx="46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17 bits</a:t>
                </a:r>
              </a:p>
            </p:txBody>
          </p:sp>
        </p:grpSp>
      </p:grpSp>
      <p:grpSp>
        <p:nvGrpSpPr>
          <p:cNvPr id="31748" name="Group 14"/>
          <p:cNvGrpSpPr>
            <a:grpSpLocks/>
          </p:cNvGrpSpPr>
          <p:nvPr/>
        </p:nvGrpSpPr>
        <p:grpSpPr bwMode="auto">
          <a:xfrm>
            <a:off x="3886200" y="3048000"/>
            <a:ext cx="4953000" cy="3581400"/>
            <a:chOff x="2208" y="1920"/>
            <a:chExt cx="3120" cy="2256"/>
          </a:xfrm>
        </p:grpSpPr>
        <p:grpSp>
          <p:nvGrpSpPr>
            <p:cNvPr id="31753" name="Group 15"/>
            <p:cNvGrpSpPr>
              <a:grpSpLocks/>
            </p:cNvGrpSpPr>
            <p:nvPr/>
          </p:nvGrpSpPr>
          <p:grpSpPr bwMode="auto">
            <a:xfrm>
              <a:off x="2352" y="2256"/>
              <a:ext cx="864" cy="240"/>
              <a:chOff x="720" y="2064"/>
              <a:chExt cx="864" cy="240"/>
            </a:xfrm>
          </p:grpSpPr>
          <p:sp>
            <p:nvSpPr>
              <p:cNvPr id="31810" name="Rectangle 16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31811" name="Rectangle 1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31812" name="Rectangle 18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31754" name="Group 19"/>
            <p:cNvGrpSpPr>
              <a:grpSpLocks/>
            </p:cNvGrpSpPr>
            <p:nvPr/>
          </p:nvGrpSpPr>
          <p:grpSpPr bwMode="auto">
            <a:xfrm>
              <a:off x="2352" y="2496"/>
              <a:ext cx="864" cy="240"/>
              <a:chOff x="720" y="2064"/>
              <a:chExt cx="864" cy="240"/>
            </a:xfrm>
          </p:grpSpPr>
          <p:sp>
            <p:nvSpPr>
              <p:cNvPr id="31807" name="Rectangle 20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31808" name="Rectangle 21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31809" name="Rectangle 22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31755" name="Group 23"/>
            <p:cNvGrpSpPr>
              <a:grpSpLocks/>
            </p:cNvGrpSpPr>
            <p:nvPr/>
          </p:nvGrpSpPr>
          <p:grpSpPr bwMode="auto">
            <a:xfrm>
              <a:off x="2352" y="2736"/>
              <a:ext cx="864" cy="240"/>
              <a:chOff x="720" y="2064"/>
              <a:chExt cx="864" cy="240"/>
            </a:xfrm>
          </p:grpSpPr>
          <p:sp>
            <p:nvSpPr>
              <p:cNvPr id="31804" name="Rectangle 24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31805" name="Rectangle 2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31806" name="Rectangle 26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31756" name="Group 27"/>
            <p:cNvGrpSpPr>
              <a:grpSpLocks/>
            </p:cNvGrpSpPr>
            <p:nvPr/>
          </p:nvGrpSpPr>
          <p:grpSpPr bwMode="auto">
            <a:xfrm>
              <a:off x="2352" y="2976"/>
              <a:ext cx="864" cy="240"/>
              <a:chOff x="720" y="2064"/>
              <a:chExt cx="864" cy="240"/>
            </a:xfrm>
          </p:grpSpPr>
          <p:sp>
            <p:nvSpPr>
              <p:cNvPr id="31801" name="Rectangle 28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31802" name="Rectangle 2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31803" name="Rectangle 30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31757" name="Group 31"/>
            <p:cNvGrpSpPr>
              <a:grpSpLocks/>
            </p:cNvGrpSpPr>
            <p:nvPr/>
          </p:nvGrpSpPr>
          <p:grpSpPr bwMode="auto">
            <a:xfrm>
              <a:off x="2352" y="3216"/>
              <a:ext cx="864" cy="240"/>
              <a:chOff x="720" y="2064"/>
              <a:chExt cx="864" cy="240"/>
            </a:xfrm>
          </p:grpSpPr>
          <p:sp>
            <p:nvSpPr>
              <p:cNvPr id="31798" name="Rectangle 32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31799" name="Rectangle 3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31800" name="Rectangle 34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31758" name="Group 35"/>
            <p:cNvGrpSpPr>
              <a:grpSpLocks/>
            </p:cNvGrpSpPr>
            <p:nvPr/>
          </p:nvGrpSpPr>
          <p:grpSpPr bwMode="auto">
            <a:xfrm>
              <a:off x="2352" y="3456"/>
              <a:ext cx="864" cy="240"/>
              <a:chOff x="720" y="2064"/>
              <a:chExt cx="864" cy="240"/>
            </a:xfrm>
          </p:grpSpPr>
          <p:sp>
            <p:nvSpPr>
              <p:cNvPr id="31795" name="Rectangle 36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31796" name="Rectangle 3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31797" name="Rectangle 38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31759" name="Group 39"/>
            <p:cNvGrpSpPr>
              <a:grpSpLocks/>
            </p:cNvGrpSpPr>
            <p:nvPr/>
          </p:nvGrpSpPr>
          <p:grpSpPr bwMode="auto">
            <a:xfrm>
              <a:off x="2352" y="3696"/>
              <a:ext cx="864" cy="240"/>
              <a:chOff x="720" y="2064"/>
              <a:chExt cx="864" cy="240"/>
            </a:xfrm>
          </p:grpSpPr>
          <p:sp>
            <p:nvSpPr>
              <p:cNvPr id="31792" name="Rectangle 40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31793" name="Rectangle 41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31794" name="Rectangle 42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31760" name="Group 43"/>
            <p:cNvGrpSpPr>
              <a:grpSpLocks/>
            </p:cNvGrpSpPr>
            <p:nvPr/>
          </p:nvGrpSpPr>
          <p:grpSpPr bwMode="auto">
            <a:xfrm>
              <a:off x="2352" y="3936"/>
              <a:ext cx="864" cy="240"/>
              <a:chOff x="720" y="2064"/>
              <a:chExt cx="864" cy="240"/>
            </a:xfrm>
          </p:grpSpPr>
          <p:sp>
            <p:nvSpPr>
              <p:cNvPr id="31789" name="Rectangle 44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31790" name="Rectangle 4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31791" name="Rectangle 46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28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sp>
          <p:nvSpPr>
            <p:cNvPr id="31761" name="Rectangle 47"/>
            <p:cNvSpPr>
              <a:spLocks noChangeArrowheads="1"/>
            </p:cNvSpPr>
            <p:nvPr/>
          </p:nvSpPr>
          <p:spPr bwMode="auto">
            <a:xfrm>
              <a:off x="3216" y="225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31762" name="Rectangle 48"/>
            <p:cNvSpPr>
              <a:spLocks noChangeArrowheads="1"/>
            </p:cNvSpPr>
            <p:nvPr/>
          </p:nvSpPr>
          <p:spPr bwMode="auto">
            <a:xfrm>
              <a:off x="3216" y="249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31763" name="Rectangle 49"/>
            <p:cNvSpPr>
              <a:spLocks noChangeArrowheads="1"/>
            </p:cNvSpPr>
            <p:nvPr/>
          </p:nvSpPr>
          <p:spPr bwMode="auto">
            <a:xfrm>
              <a:off x="3216" y="273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31764" name="Rectangle 50"/>
            <p:cNvSpPr>
              <a:spLocks noChangeArrowheads="1"/>
            </p:cNvSpPr>
            <p:nvPr/>
          </p:nvSpPr>
          <p:spPr bwMode="auto">
            <a:xfrm>
              <a:off x="3216" y="297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2*MD</a:t>
              </a:r>
            </a:p>
          </p:txBody>
        </p:sp>
        <p:sp>
          <p:nvSpPr>
            <p:cNvPr id="31765" name="Rectangle 51"/>
            <p:cNvSpPr>
              <a:spLocks noChangeArrowheads="1"/>
            </p:cNvSpPr>
            <p:nvPr/>
          </p:nvSpPr>
          <p:spPr bwMode="auto">
            <a:xfrm>
              <a:off x="3216" y="321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-2*MD</a:t>
              </a:r>
            </a:p>
          </p:txBody>
        </p:sp>
        <p:sp>
          <p:nvSpPr>
            <p:cNvPr id="31766" name="Rectangle 52"/>
            <p:cNvSpPr>
              <a:spLocks noChangeArrowheads="1"/>
            </p:cNvSpPr>
            <p:nvPr/>
          </p:nvSpPr>
          <p:spPr bwMode="auto">
            <a:xfrm>
              <a:off x="3216" y="345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-MD</a:t>
              </a:r>
            </a:p>
          </p:txBody>
        </p:sp>
        <p:sp>
          <p:nvSpPr>
            <p:cNvPr id="31767" name="Rectangle 53"/>
            <p:cNvSpPr>
              <a:spLocks noChangeArrowheads="1"/>
            </p:cNvSpPr>
            <p:nvPr/>
          </p:nvSpPr>
          <p:spPr bwMode="auto">
            <a:xfrm>
              <a:off x="3216" y="369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-MD</a:t>
              </a:r>
            </a:p>
          </p:txBody>
        </p:sp>
        <p:sp>
          <p:nvSpPr>
            <p:cNvPr id="31768" name="Rectangle 54"/>
            <p:cNvSpPr>
              <a:spLocks noChangeArrowheads="1"/>
            </p:cNvSpPr>
            <p:nvPr/>
          </p:nvSpPr>
          <p:spPr bwMode="auto">
            <a:xfrm>
              <a:off x="3216" y="393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31769" name="Line 55"/>
            <p:cNvSpPr>
              <a:spLocks noChangeShapeType="1"/>
            </p:cNvSpPr>
            <p:nvPr/>
          </p:nvSpPr>
          <p:spPr bwMode="auto">
            <a:xfrm>
              <a:off x="2208" y="220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0" name="Line 56"/>
            <p:cNvSpPr>
              <a:spLocks noChangeShapeType="1"/>
            </p:cNvSpPr>
            <p:nvPr/>
          </p:nvSpPr>
          <p:spPr bwMode="auto">
            <a:xfrm>
              <a:off x="3216" y="1920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1" name="Text Box 57"/>
            <p:cNvSpPr txBox="1">
              <a:spLocks noChangeArrowheads="1"/>
            </p:cNvSpPr>
            <p:nvPr/>
          </p:nvSpPr>
          <p:spPr bwMode="auto">
            <a:xfrm>
              <a:off x="2352" y="1968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MR[i+1:i-1]</a:t>
              </a:r>
            </a:p>
          </p:txBody>
        </p:sp>
        <p:sp>
          <p:nvSpPr>
            <p:cNvPr id="31772" name="Text Box 58"/>
            <p:cNvSpPr txBox="1">
              <a:spLocks noChangeArrowheads="1"/>
            </p:cNvSpPr>
            <p:nvPr/>
          </p:nvSpPr>
          <p:spPr bwMode="auto">
            <a:xfrm>
              <a:off x="3216" y="1968"/>
              <a:ext cx="8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Partial Product</a:t>
              </a:r>
            </a:p>
          </p:txBody>
        </p:sp>
        <p:sp>
          <p:nvSpPr>
            <p:cNvPr id="31773" name="Rectangle 59"/>
            <p:cNvSpPr>
              <a:spLocks noChangeArrowheads="1"/>
            </p:cNvSpPr>
            <p:nvPr/>
          </p:nvSpPr>
          <p:spPr bwMode="auto">
            <a:xfrm>
              <a:off x="4176" y="225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000…0</a:t>
              </a:r>
            </a:p>
          </p:txBody>
        </p:sp>
        <p:sp>
          <p:nvSpPr>
            <p:cNvPr id="31774" name="Rectangle 60"/>
            <p:cNvSpPr>
              <a:spLocks noChangeArrowheads="1"/>
            </p:cNvSpPr>
            <p:nvPr/>
          </p:nvSpPr>
          <p:spPr bwMode="auto">
            <a:xfrm>
              <a:off x="4176" y="249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31775" name="Rectangle 61"/>
            <p:cNvSpPr>
              <a:spLocks noChangeArrowheads="1"/>
            </p:cNvSpPr>
            <p:nvPr/>
          </p:nvSpPr>
          <p:spPr bwMode="auto">
            <a:xfrm>
              <a:off x="4176" y="273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</a:t>
              </a:r>
            </a:p>
          </p:txBody>
        </p:sp>
        <p:sp>
          <p:nvSpPr>
            <p:cNvPr id="31776" name="Rectangle 62"/>
            <p:cNvSpPr>
              <a:spLocks noChangeArrowheads="1"/>
            </p:cNvSpPr>
            <p:nvPr/>
          </p:nvSpPr>
          <p:spPr bwMode="auto">
            <a:xfrm>
              <a:off x="4176" y="297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MD&lt;&lt;1</a:t>
              </a:r>
            </a:p>
          </p:txBody>
        </p:sp>
        <p:sp>
          <p:nvSpPr>
            <p:cNvPr id="31777" name="Rectangle 63"/>
            <p:cNvSpPr>
              <a:spLocks noChangeArrowheads="1"/>
            </p:cNvSpPr>
            <p:nvPr/>
          </p:nvSpPr>
          <p:spPr bwMode="auto">
            <a:xfrm>
              <a:off x="4176" y="321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31778" name="Object 64"/>
            <p:cNvGraphicFramePr>
              <a:graphicFrameLocks noChangeAspect="1"/>
            </p:cNvGraphicFramePr>
            <p:nvPr/>
          </p:nvGraphicFramePr>
          <p:xfrm>
            <a:off x="4224" y="3264"/>
            <a:ext cx="42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4" name="方程式" r:id="rId5" imgW="672808" imgH="241195" progId="Equation.3">
                    <p:embed/>
                  </p:oleObj>
                </mc:Choice>
                <mc:Fallback>
                  <p:oleObj name="方程式" r:id="rId5" imgW="672808" imgH="241195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264"/>
                          <a:ext cx="42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9" name="Rectangle 65"/>
            <p:cNvSpPr>
              <a:spLocks noChangeArrowheads="1"/>
            </p:cNvSpPr>
            <p:nvPr/>
          </p:nvSpPr>
          <p:spPr bwMode="auto">
            <a:xfrm>
              <a:off x="4176" y="345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31780" name="Object 66"/>
            <p:cNvGraphicFramePr>
              <a:graphicFrameLocks noChangeAspect="1"/>
            </p:cNvGraphicFramePr>
            <p:nvPr/>
          </p:nvGraphicFramePr>
          <p:xfrm>
            <a:off x="4344" y="3516"/>
            <a:ext cx="18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5" name="方程式" r:id="rId7" imgW="291973" imgH="203112" progId="Equation.3">
                    <p:embed/>
                  </p:oleObj>
                </mc:Choice>
                <mc:Fallback>
                  <p:oleObj name="方程式" r:id="rId7" imgW="291973" imgH="203112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516"/>
                          <a:ext cx="184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1" name="Rectangle 67"/>
            <p:cNvSpPr>
              <a:spLocks noChangeArrowheads="1"/>
            </p:cNvSpPr>
            <p:nvPr/>
          </p:nvSpPr>
          <p:spPr bwMode="auto">
            <a:xfrm>
              <a:off x="4176" y="369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31782" name="Object 68"/>
            <p:cNvGraphicFramePr>
              <a:graphicFrameLocks noChangeAspect="1"/>
            </p:cNvGraphicFramePr>
            <p:nvPr/>
          </p:nvGraphicFramePr>
          <p:xfrm>
            <a:off x="4344" y="3756"/>
            <a:ext cx="18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6" name="方程式" r:id="rId9" imgW="291973" imgH="203112" progId="Equation.3">
                    <p:embed/>
                  </p:oleObj>
                </mc:Choice>
                <mc:Fallback>
                  <p:oleObj name="方程式" r:id="rId9" imgW="291973" imgH="203112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756"/>
                          <a:ext cx="184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3" name="Rectangle 69"/>
            <p:cNvSpPr>
              <a:spLocks noChangeArrowheads="1"/>
            </p:cNvSpPr>
            <p:nvPr/>
          </p:nvSpPr>
          <p:spPr bwMode="auto">
            <a:xfrm>
              <a:off x="4176" y="393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111…1</a:t>
              </a:r>
            </a:p>
          </p:txBody>
        </p:sp>
        <p:sp>
          <p:nvSpPr>
            <p:cNvPr id="31784" name="Rectangle 70"/>
            <p:cNvSpPr>
              <a:spLocks noChangeArrowheads="1"/>
            </p:cNvSpPr>
            <p:nvPr/>
          </p:nvSpPr>
          <p:spPr bwMode="auto">
            <a:xfrm>
              <a:off x="4704" y="2256"/>
              <a:ext cx="48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31785" name="Rectangle 71"/>
            <p:cNvSpPr>
              <a:spLocks noChangeArrowheads="1"/>
            </p:cNvSpPr>
            <p:nvPr/>
          </p:nvSpPr>
          <p:spPr bwMode="auto">
            <a:xfrm>
              <a:off x="4704" y="3216"/>
              <a:ext cx="48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31786" name="Line 72"/>
            <p:cNvSpPr>
              <a:spLocks noChangeShapeType="1"/>
            </p:cNvSpPr>
            <p:nvPr/>
          </p:nvSpPr>
          <p:spPr bwMode="auto">
            <a:xfrm>
              <a:off x="4080" y="1920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7" name="Text Box 73"/>
            <p:cNvSpPr txBox="1">
              <a:spLocks noChangeArrowheads="1"/>
            </p:cNvSpPr>
            <p:nvPr/>
          </p:nvSpPr>
          <p:spPr bwMode="auto">
            <a:xfrm>
              <a:off x="4310" y="195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</a:t>
              </a:r>
            </a:p>
          </p:txBody>
        </p:sp>
        <p:sp>
          <p:nvSpPr>
            <p:cNvPr id="31788" name="Text Box 74"/>
            <p:cNvSpPr txBox="1">
              <a:spLocks noChangeArrowheads="1"/>
            </p:cNvSpPr>
            <p:nvPr/>
          </p:nvSpPr>
          <p:spPr bwMode="auto">
            <a:xfrm>
              <a:off x="4752" y="196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pic>
        <p:nvPicPr>
          <p:cNvPr id="31749" name="Picture 7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3249613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0" name="AutoShape 76"/>
          <p:cNvSpPr>
            <a:spLocks noChangeArrowheads="1"/>
          </p:cNvSpPr>
          <p:nvPr/>
        </p:nvSpPr>
        <p:spPr bwMode="auto">
          <a:xfrm>
            <a:off x="1600200" y="2971800"/>
            <a:ext cx="1447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1" name="Line 77"/>
          <p:cNvSpPr>
            <a:spLocks noChangeShapeType="1"/>
          </p:cNvSpPr>
          <p:nvPr/>
        </p:nvSpPr>
        <p:spPr bwMode="auto">
          <a:xfrm flipV="1">
            <a:off x="2971800" y="2514600"/>
            <a:ext cx="22860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2" name="AutoShape 78"/>
          <p:cNvSpPr>
            <a:spLocks noChangeArrowheads="1"/>
          </p:cNvSpPr>
          <p:nvPr/>
        </p:nvSpPr>
        <p:spPr bwMode="auto">
          <a:xfrm>
            <a:off x="5257800" y="1752600"/>
            <a:ext cx="35052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generate only </a:t>
            </a:r>
            <a:r>
              <a:rPr lang="en-US" altLang="zh-TW" sz="2800" smtClean="0">
                <a:solidFill>
                  <a:schemeClr val="hlink"/>
                </a:solidFill>
              </a:rPr>
              <a:t>two</a:t>
            </a:r>
            <a:r>
              <a:rPr lang="en-US" altLang="zh-TW" sz="2800" smtClean="0"/>
              <a:t> partial products for this multiplication</a:t>
            </a:r>
          </a:p>
        </p:txBody>
      </p:sp>
      <p:grpSp>
        <p:nvGrpSpPr>
          <p:cNvPr id="5124" name="Group 66"/>
          <p:cNvGrpSpPr>
            <a:grpSpLocks/>
          </p:cNvGrpSpPr>
          <p:nvPr/>
        </p:nvGrpSpPr>
        <p:grpSpPr bwMode="auto">
          <a:xfrm>
            <a:off x="3124200" y="3186113"/>
            <a:ext cx="3581400" cy="1081087"/>
            <a:chOff x="1968" y="2007"/>
            <a:chExt cx="2256" cy="681"/>
          </a:xfrm>
        </p:grpSpPr>
        <p:grpSp>
          <p:nvGrpSpPr>
            <p:cNvPr id="5125" name="Group 33"/>
            <p:cNvGrpSpPr>
              <a:grpSpLocks/>
            </p:cNvGrpSpPr>
            <p:nvPr/>
          </p:nvGrpSpPr>
          <p:grpSpPr bwMode="auto">
            <a:xfrm>
              <a:off x="2448" y="2016"/>
              <a:ext cx="1296" cy="240"/>
              <a:chOff x="2448" y="2016"/>
              <a:chExt cx="1296" cy="240"/>
            </a:xfrm>
          </p:grpSpPr>
          <p:grpSp>
            <p:nvGrpSpPr>
              <p:cNvPr id="5140" name="Group 4"/>
              <p:cNvGrpSpPr>
                <a:grpSpLocks/>
              </p:cNvGrpSpPr>
              <p:nvPr/>
            </p:nvGrpSpPr>
            <p:grpSpPr bwMode="auto">
              <a:xfrm>
                <a:off x="2544" y="2064"/>
                <a:ext cx="1152" cy="144"/>
                <a:chOff x="1680" y="2544"/>
                <a:chExt cx="1152" cy="144"/>
              </a:xfrm>
            </p:grpSpPr>
            <p:grpSp>
              <p:nvGrpSpPr>
                <p:cNvPr id="5142" name="Group 5"/>
                <p:cNvGrpSpPr>
                  <a:grpSpLocks/>
                </p:cNvGrpSpPr>
                <p:nvPr/>
              </p:nvGrpSpPr>
              <p:grpSpPr bwMode="auto">
                <a:xfrm>
                  <a:off x="2256" y="2544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5156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5166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5167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515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5164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5165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5158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5162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516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5159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5160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5161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  <p:grpSp>
              <p:nvGrpSpPr>
                <p:cNvPr id="5143" name="Group 18"/>
                <p:cNvGrpSpPr>
                  <a:grpSpLocks/>
                </p:cNvGrpSpPr>
                <p:nvPr/>
              </p:nvGrpSpPr>
              <p:grpSpPr bwMode="auto">
                <a:xfrm>
                  <a:off x="1680" y="2544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5144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5154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5155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5145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5152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5153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5146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5150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5151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5147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5148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5149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</p:grpSp>
          <p:sp>
            <p:nvSpPr>
              <p:cNvPr id="5141" name="Rectangle 3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129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5126" name="Text Box 32"/>
            <p:cNvSpPr txBox="1">
              <a:spLocks noChangeArrowheads="1"/>
            </p:cNvSpPr>
            <p:nvPr/>
          </p:nvSpPr>
          <p:spPr bwMode="auto">
            <a:xfrm>
              <a:off x="3734" y="2007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MD</a:t>
              </a:r>
            </a:p>
          </p:txBody>
        </p:sp>
        <p:grpSp>
          <p:nvGrpSpPr>
            <p:cNvPr id="5127" name="Group 61"/>
            <p:cNvGrpSpPr>
              <a:grpSpLocks/>
            </p:cNvGrpSpPr>
            <p:nvPr/>
          </p:nvGrpSpPr>
          <p:grpSpPr bwMode="auto">
            <a:xfrm>
              <a:off x="2544" y="2400"/>
              <a:ext cx="1152" cy="144"/>
              <a:chOff x="2592" y="2736"/>
              <a:chExt cx="1152" cy="144"/>
            </a:xfrm>
          </p:grpSpPr>
          <p:sp>
            <p:nvSpPr>
              <p:cNvPr id="5132" name="Rectangle 38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133" name="Rectangle 41"/>
              <p:cNvSpPr>
                <a:spLocks noChangeArrowheads="1"/>
              </p:cNvSpPr>
              <p:nvPr/>
            </p:nvSpPr>
            <p:spPr bwMode="auto">
              <a:xfrm>
                <a:off x="3312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134" name="Rectangle 44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135" name="Rectangle 47"/>
              <p:cNvSpPr>
                <a:spLocks noChangeArrowheads="1"/>
              </p:cNvSpPr>
              <p:nvPr/>
            </p:nvSpPr>
            <p:spPr bwMode="auto">
              <a:xfrm>
                <a:off x="3600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136" name="Rectangle 51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137" name="Rectangle 54"/>
              <p:cNvSpPr>
                <a:spLocks noChangeArrowheads="1"/>
              </p:cNvSpPr>
              <p:nvPr/>
            </p:nvSpPr>
            <p:spPr bwMode="auto">
              <a:xfrm>
                <a:off x="2736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138" name="Rectangle 57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139" name="Rectangle 60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sp>
          <p:nvSpPr>
            <p:cNvPr id="5128" name="Rectangle 62"/>
            <p:cNvSpPr>
              <a:spLocks noChangeArrowheads="1"/>
            </p:cNvSpPr>
            <p:nvPr/>
          </p:nvSpPr>
          <p:spPr bwMode="auto">
            <a:xfrm>
              <a:off x="2448" y="2352"/>
              <a:ext cx="129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129" name="Text Box 63"/>
            <p:cNvSpPr txBox="1">
              <a:spLocks noChangeArrowheads="1"/>
            </p:cNvSpPr>
            <p:nvPr/>
          </p:nvSpPr>
          <p:spPr bwMode="auto">
            <a:xfrm>
              <a:off x="2112" y="2352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5130" name="Line 64"/>
            <p:cNvSpPr>
              <a:spLocks noChangeShapeType="1"/>
            </p:cNvSpPr>
            <p:nvPr/>
          </p:nvSpPr>
          <p:spPr bwMode="auto">
            <a:xfrm>
              <a:off x="1968" y="2688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Text Box 65"/>
            <p:cNvSpPr txBox="1">
              <a:spLocks noChangeArrowheads="1"/>
            </p:cNvSpPr>
            <p:nvPr/>
          </p:nvSpPr>
          <p:spPr bwMode="auto">
            <a:xfrm>
              <a:off x="3782" y="2343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Two’s complement encoding of a partial product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but in vector form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762000" y="30480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-MD</a:t>
            </a: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4114800" y="2590800"/>
            <a:ext cx="2743200" cy="1295400"/>
            <a:chOff x="2448" y="1968"/>
            <a:chExt cx="1728" cy="816"/>
          </a:xfrm>
        </p:grpSpPr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2736" y="2304"/>
              <a:ext cx="14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</a:t>
              </a: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2448" y="230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-S</a:t>
              </a:r>
            </a:p>
          </p:txBody>
        </p:sp>
        <p:sp>
          <p:nvSpPr>
            <p:cNvPr id="32778" name="Rectangle 8"/>
            <p:cNvSpPr>
              <a:spLocks noChangeArrowheads="1"/>
            </p:cNvSpPr>
            <p:nvPr/>
          </p:nvSpPr>
          <p:spPr bwMode="auto">
            <a:xfrm>
              <a:off x="3888" y="254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grpSp>
          <p:nvGrpSpPr>
            <p:cNvPr id="32779" name="Group 9"/>
            <p:cNvGrpSpPr>
              <a:grpSpLocks/>
            </p:cNvGrpSpPr>
            <p:nvPr/>
          </p:nvGrpSpPr>
          <p:grpSpPr bwMode="auto">
            <a:xfrm>
              <a:off x="2736" y="1968"/>
              <a:ext cx="1440" cy="345"/>
              <a:chOff x="3648" y="1287"/>
              <a:chExt cx="1440" cy="345"/>
            </a:xfrm>
          </p:grpSpPr>
          <p:sp>
            <p:nvSpPr>
              <p:cNvPr id="32780" name="Line 10"/>
              <p:cNvSpPr>
                <a:spLocks noChangeShapeType="1"/>
              </p:cNvSpPr>
              <p:nvPr/>
            </p:nvSpPr>
            <p:spPr bwMode="auto">
              <a:xfrm flipV="1">
                <a:off x="364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81" name="Line 11"/>
              <p:cNvSpPr>
                <a:spLocks noChangeShapeType="1"/>
              </p:cNvSpPr>
              <p:nvPr/>
            </p:nvSpPr>
            <p:spPr bwMode="auto">
              <a:xfrm flipV="1">
                <a:off x="508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82" name="Line 12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83" name="Text Box 13"/>
              <p:cNvSpPr txBox="1">
                <a:spLocks noChangeArrowheads="1"/>
              </p:cNvSpPr>
              <p:nvPr/>
            </p:nvSpPr>
            <p:spPr bwMode="auto">
              <a:xfrm>
                <a:off x="3974" y="1287"/>
                <a:ext cx="46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17 bits</a:t>
                </a:r>
              </a:p>
            </p:txBody>
          </p:sp>
        </p:grpSp>
      </p:grpSp>
      <p:sp>
        <p:nvSpPr>
          <p:cNvPr id="32774" name="AutoShape 14"/>
          <p:cNvSpPr>
            <a:spLocks noChangeArrowheads="1"/>
          </p:cNvSpPr>
          <p:nvPr/>
        </p:nvSpPr>
        <p:spPr bwMode="auto">
          <a:xfrm>
            <a:off x="2895600" y="30480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3277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3097213" cy="224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Two’s complement encoding of a partial product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but in vector form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62000" y="30480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-MD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4191000" y="2514600"/>
            <a:ext cx="2743200" cy="1295400"/>
            <a:chOff x="2448" y="1968"/>
            <a:chExt cx="1728" cy="816"/>
          </a:xfrm>
        </p:grpSpPr>
        <p:sp>
          <p:nvSpPr>
            <p:cNvPr id="33816" name="Rectangle 6"/>
            <p:cNvSpPr>
              <a:spLocks noChangeArrowheads="1"/>
            </p:cNvSpPr>
            <p:nvPr/>
          </p:nvSpPr>
          <p:spPr bwMode="auto">
            <a:xfrm>
              <a:off x="2736" y="2304"/>
              <a:ext cx="14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</a:t>
              </a:r>
            </a:p>
          </p:txBody>
        </p:sp>
        <p:sp>
          <p:nvSpPr>
            <p:cNvPr id="33817" name="Rectangle 7"/>
            <p:cNvSpPr>
              <a:spLocks noChangeArrowheads="1"/>
            </p:cNvSpPr>
            <p:nvPr/>
          </p:nvSpPr>
          <p:spPr bwMode="auto">
            <a:xfrm>
              <a:off x="2448" y="230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-S</a:t>
              </a:r>
            </a:p>
          </p:txBody>
        </p:sp>
        <p:sp>
          <p:nvSpPr>
            <p:cNvPr id="33818" name="Rectangle 8"/>
            <p:cNvSpPr>
              <a:spLocks noChangeArrowheads="1"/>
            </p:cNvSpPr>
            <p:nvPr/>
          </p:nvSpPr>
          <p:spPr bwMode="auto">
            <a:xfrm>
              <a:off x="3888" y="254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grpSp>
          <p:nvGrpSpPr>
            <p:cNvPr id="33819" name="Group 9"/>
            <p:cNvGrpSpPr>
              <a:grpSpLocks/>
            </p:cNvGrpSpPr>
            <p:nvPr/>
          </p:nvGrpSpPr>
          <p:grpSpPr bwMode="auto">
            <a:xfrm>
              <a:off x="2736" y="1968"/>
              <a:ext cx="1440" cy="345"/>
              <a:chOff x="3648" y="1287"/>
              <a:chExt cx="1440" cy="345"/>
            </a:xfrm>
          </p:grpSpPr>
          <p:sp>
            <p:nvSpPr>
              <p:cNvPr id="33820" name="Line 10"/>
              <p:cNvSpPr>
                <a:spLocks noChangeShapeType="1"/>
              </p:cNvSpPr>
              <p:nvPr/>
            </p:nvSpPr>
            <p:spPr bwMode="auto">
              <a:xfrm flipV="1">
                <a:off x="364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1" name="Line 11"/>
              <p:cNvSpPr>
                <a:spLocks noChangeShapeType="1"/>
              </p:cNvSpPr>
              <p:nvPr/>
            </p:nvSpPr>
            <p:spPr bwMode="auto">
              <a:xfrm flipV="1">
                <a:off x="508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2" name="Line 12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3" name="Text Box 13"/>
              <p:cNvSpPr txBox="1">
                <a:spLocks noChangeArrowheads="1"/>
              </p:cNvSpPr>
              <p:nvPr/>
            </p:nvSpPr>
            <p:spPr bwMode="auto">
              <a:xfrm>
                <a:off x="3974" y="1287"/>
                <a:ext cx="46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17 bits</a:t>
                </a:r>
              </a:p>
            </p:txBody>
          </p:sp>
        </p:grpSp>
      </p:grpSp>
      <p:sp>
        <p:nvSpPr>
          <p:cNvPr id="33798" name="AutoShape 14"/>
          <p:cNvSpPr>
            <a:spLocks noChangeArrowheads="1"/>
          </p:cNvSpPr>
          <p:nvPr/>
        </p:nvSpPr>
        <p:spPr bwMode="auto">
          <a:xfrm>
            <a:off x="2895600" y="30480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4648200" y="4572000"/>
            <a:ext cx="2286000" cy="1295400"/>
            <a:chOff x="2928" y="2640"/>
            <a:chExt cx="1440" cy="816"/>
          </a:xfrm>
        </p:grpSpPr>
        <p:sp>
          <p:nvSpPr>
            <p:cNvPr id="33809" name="Rectangle 16"/>
            <p:cNvSpPr>
              <a:spLocks noChangeArrowheads="1"/>
            </p:cNvSpPr>
            <p:nvPr/>
          </p:nvSpPr>
          <p:spPr bwMode="auto">
            <a:xfrm>
              <a:off x="2928" y="2976"/>
              <a:ext cx="14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</a:t>
              </a:r>
            </a:p>
          </p:txBody>
        </p:sp>
        <p:sp>
          <p:nvSpPr>
            <p:cNvPr id="33810" name="Rectangle 17"/>
            <p:cNvSpPr>
              <a:spLocks noChangeArrowheads="1"/>
            </p:cNvSpPr>
            <p:nvPr/>
          </p:nvSpPr>
          <p:spPr bwMode="auto">
            <a:xfrm>
              <a:off x="4080" y="321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grpSp>
          <p:nvGrpSpPr>
            <p:cNvPr id="33811" name="Group 18"/>
            <p:cNvGrpSpPr>
              <a:grpSpLocks/>
            </p:cNvGrpSpPr>
            <p:nvPr/>
          </p:nvGrpSpPr>
          <p:grpSpPr bwMode="auto">
            <a:xfrm>
              <a:off x="2928" y="2640"/>
              <a:ext cx="1440" cy="345"/>
              <a:chOff x="3648" y="1287"/>
              <a:chExt cx="1440" cy="345"/>
            </a:xfrm>
          </p:grpSpPr>
          <p:sp>
            <p:nvSpPr>
              <p:cNvPr id="33812" name="Line 19"/>
              <p:cNvSpPr>
                <a:spLocks noChangeShapeType="1"/>
              </p:cNvSpPr>
              <p:nvPr/>
            </p:nvSpPr>
            <p:spPr bwMode="auto">
              <a:xfrm flipV="1">
                <a:off x="364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3" name="Line 20"/>
              <p:cNvSpPr>
                <a:spLocks noChangeShapeType="1"/>
              </p:cNvSpPr>
              <p:nvPr/>
            </p:nvSpPr>
            <p:spPr bwMode="auto">
              <a:xfrm flipV="1">
                <a:off x="508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4" name="Line 21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5" name="Text Box 22"/>
              <p:cNvSpPr txBox="1">
                <a:spLocks noChangeArrowheads="1"/>
              </p:cNvSpPr>
              <p:nvPr/>
            </p:nvSpPr>
            <p:spPr bwMode="auto">
              <a:xfrm>
                <a:off x="3974" y="1287"/>
                <a:ext cx="46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17 bits</a:t>
                </a:r>
              </a:p>
            </p:txBody>
          </p:sp>
        </p:grpSp>
      </p:grpSp>
      <p:grpSp>
        <p:nvGrpSpPr>
          <p:cNvPr id="78871" name="Group 23"/>
          <p:cNvGrpSpPr>
            <a:grpSpLocks/>
          </p:cNvGrpSpPr>
          <p:nvPr/>
        </p:nvGrpSpPr>
        <p:grpSpPr bwMode="auto">
          <a:xfrm>
            <a:off x="3505200" y="5105400"/>
            <a:ext cx="1143000" cy="762000"/>
            <a:chOff x="2208" y="2976"/>
            <a:chExt cx="720" cy="480"/>
          </a:xfrm>
        </p:grpSpPr>
        <p:grpSp>
          <p:nvGrpSpPr>
            <p:cNvPr id="33803" name="Group 24"/>
            <p:cNvGrpSpPr>
              <a:grpSpLocks/>
            </p:cNvGrpSpPr>
            <p:nvPr/>
          </p:nvGrpSpPr>
          <p:grpSpPr bwMode="auto">
            <a:xfrm>
              <a:off x="2688" y="2976"/>
              <a:ext cx="240" cy="240"/>
              <a:chOff x="1824" y="2976"/>
              <a:chExt cx="240" cy="240"/>
            </a:xfrm>
          </p:grpSpPr>
          <p:sp>
            <p:nvSpPr>
              <p:cNvPr id="33807" name="Rectangle 25"/>
              <p:cNvSpPr>
                <a:spLocks noChangeArrowheads="1"/>
              </p:cNvSpPr>
              <p:nvPr/>
            </p:nvSpPr>
            <p:spPr bwMode="auto">
              <a:xfrm>
                <a:off x="1824" y="2976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zh-TW"/>
              </a:p>
            </p:txBody>
          </p:sp>
          <p:graphicFrame>
            <p:nvGraphicFramePr>
              <p:cNvPr id="33808" name="Object 26"/>
              <p:cNvGraphicFramePr>
                <a:graphicFrameLocks noChangeAspect="1"/>
              </p:cNvGraphicFramePr>
              <p:nvPr/>
            </p:nvGraphicFramePr>
            <p:xfrm>
              <a:off x="1872" y="3024"/>
              <a:ext cx="12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4" name="方程式" r:id="rId3" imgW="139579" imgH="215713" progId="Equation.3">
                      <p:embed/>
                    </p:oleObj>
                  </mc:Choice>
                  <mc:Fallback>
                    <p:oleObj name="方程式" r:id="rId3" imgW="139579" imgH="215713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3024"/>
                            <a:ext cx="12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804" name="Rectangle 27"/>
            <p:cNvSpPr>
              <a:spLocks noChangeArrowheads="1"/>
            </p:cNvSpPr>
            <p:nvPr/>
          </p:nvSpPr>
          <p:spPr bwMode="auto">
            <a:xfrm>
              <a:off x="2688" y="321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33805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33806" name="Rectangle 29"/>
            <p:cNvSpPr>
              <a:spLocks noChangeArrowheads="1"/>
            </p:cNvSpPr>
            <p:nvPr/>
          </p:nvSpPr>
          <p:spPr bwMode="auto">
            <a:xfrm>
              <a:off x="2208" y="321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-1</a:t>
              </a:r>
            </a:p>
          </p:txBody>
        </p:sp>
      </p:grpSp>
      <p:graphicFrame>
        <p:nvGraphicFramePr>
          <p:cNvPr id="78878" name="Object 30"/>
          <p:cNvGraphicFramePr>
            <a:graphicFrameLocks noChangeAspect="1"/>
          </p:cNvGraphicFramePr>
          <p:nvPr/>
        </p:nvGraphicFramePr>
        <p:xfrm>
          <a:off x="228600" y="4648200"/>
          <a:ext cx="2971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方程式" r:id="rId5" imgW="2044700" imgH="241300" progId="Equation.3">
                  <p:embed/>
                </p:oleObj>
              </mc:Choice>
              <mc:Fallback>
                <p:oleObj name="方程式" r:id="rId5" imgW="2044700" imgH="241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29718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9" name="AutoShape 31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Two’s complement encoding of a partial product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49288"/>
          </a:xfrm>
        </p:spPr>
        <p:txBody>
          <a:bodyPr/>
          <a:lstStyle/>
          <a:p>
            <a:pPr eaLnBrk="1" hangingPunct="1"/>
            <a:r>
              <a:rPr lang="en-US" altLang="zh-TW" smtClean="0"/>
              <a:t>put consecutive partial products together</a:t>
            </a:r>
          </a:p>
        </p:txBody>
      </p:sp>
      <p:grpSp>
        <p:nvGrpSpPr>
          <p:cNvPr id="79876" name="Group 4"/>
          <p:cNvGrpSpPr>
            <a:grpSpLocks/>
          </p:cNvGrpSpPr>
          <p:nvPr/>
        </p:nvGrpSpPr>
        <p:grpSpPr bwMode="auto">
          <a:xfrm>
            <a:off x="1905000" y="3429000"/>
            <a:ext cx="3429000" cy="762000"/>
            <a:chOff x="2400" y="2064"/>
            <a:chExt cx="2160" cy="480"/>
          </a:xfrm>
        </p:grpSpPr>
        <p:sp>
          <p:nvSpPr>
            <p:cNvPr id="34853" name="Rectangle 5"/>
            <p:cNvSpPr>
              <a:spLocks noChangeArrowheads="1"/>
            </p:cNvSpPr>
            <p:nvPr/>
          </p:nvSpPr>
          <p:spPr bwMode="auto">
            <a:xfrm>
              <a:off x="3120" y="2064"/>
              <a:ext cx="14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</a:t>
              </a:r>
            </a:p>
          </p:txBody>
        </p:sp>
        <p:sp>
          <p:nvSpPr>
            <p:cNvPr id="34854" name="Rectangle 6"/>
            <p:cNvSpPr>
              <a:spLocks noChangeArrowheads="1"/>
            </p:cNvSpPr>
            <p:nvPr/>
          </p:nvSpPr>
          <p:spPr bwMode="auto">
            <a:xfrm>
              <a:off x="4272" y="230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grpSp>
          <p:nvGrpSpPr>
            <p:cNvPr id="34855" name="Group 7"/>
            <p:cNvGrpSpPr>
              <a:grpSpLocks/>
            </p:cNvGrpSpPr>
            <p:nvPr/>
          </p:nvGrpSpPr>
          <p:grpSpPr bwMode="auto">
            <a:xfrm>
              <a:off x="2400" y="2064"/>
              <a:ext cx="720" cy="480"/>
              <a:chOff x="2208" y="2976"/>
              <a:chExt cx="720" cy="480"/>
            </a:xfrm>
          </p:grpSpPr>
          <p:grpSp>
            <p:nvGrpSpPr>
              <p:cNvPr id="34856" name="Group 8"/>
              <p:cNvGrpSpPr>
                <a:grpSpLocks/>
              </p:cNvGrpSpPr>
              <p:nvPr/>
            </p:nvGrpSpPr>
            <p:grpSpPr bwMode="auto">
              <a:xfrm>
                <a:off x="2688" y="2976"/>
                <a:ext cx="240" cy="240"/>
                <a:chOff x="1824" y="2976"/>
                <a:chExt cx="240" cy="240"/>
              </a:xfrm>
            </p:grpSpPr>
            <p:sp>
              <p:nvSpPr>
                <p:cNvPr id="34860" name="Rectangle 9"/>
                <p:cNvSpPr>
                  <a:spLocks noChangeArrowheads="1"/>
                </p:cNvSpPr>
                <p:nvPr/>
              </p:nvSpPr>
              <p:spPr bwMode="auto">
                <a:xfrm>
                  <a:off x="1824" y="2976"/>
                  <a:ext cx="24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zh-TW"/>
                </a:p>
              </p:txBody>
            </p:sp>
            <p:graphicFrame>
              <p:nvGraphicFramePr>
                <p:cNvPr id="34861" name="Object 10"/>
                <p:cNvGraphicFramePr>
                  <a:graphicFrameLocks noChangeAspect="1"/>
                </p:cNvGraphicFramePr>
                <p:nvPr/>
              </p:nvGraphicFramePr>
              <p:xfrm>
                <a:off x="1872" y="3024"/>
                <a:ext cx="124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862" name="方程式" r:id="rId3" imgW="139579" imgH="215713" progId="Equation.3">
                        <p:embed/>
                      </p:oleObj>
                    </mc:Choice>
                    <mc:Fallback>
                      <p:oleObj name="方程式" r:id="rId3" imgW="139579" imgH="215713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2" y="3024"/>
                              <a:ext cx="124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4857" name="Rectangle 11"/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34858" name="Rectangle 12"/>
              <p:cNvSpPr>
                <a:spLocks noChangeArrowheads="1"/>
              </p:cNvSpPr>
              <p:nvPr/>
            </p:nvSpPr>
            <p:spPr bwMode="auto">
              <a:xfrm>
                <a:off x="2448" y="3216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34859" name="Rectangle 13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-1</a:t>
                </a:r>
              </a:p>
            </p:txBody>
          </p:sp>
        </p:grpSp>
      </p:grpSp>
      <p:grpSp>
        <p:nvGrpSpPr>
          <p:cNvPr id="79886" name="Group 14"/>
          <p:cNvGrpSpPr>
            <a:grpSpLocks/>
          </p:cNvGrpSpPr>
          <p:nvPr/>
        </p:nvGrpSpPr>
        <p:grpSpPr bwMode="auto">
          <a:xfrm>
            <a:off x="1143000" y="4343400"/>
            <a:ext cx="3429000" cy="762000"/>
            <a:chOff x="2400" y="2064"/>
            <a:chExt cx="2160" cy="480"/>
          </a:xfrm>
        </p:grpSpPr>
        <p:sp>
          <p:nvSpPr>
            <p:cNvPr id="34844" name="Rectangle 15"/>
            <p:cNvSpPr>
              <a:spLocks noChangeArrowheads="1"/>
            </p:cNvSpPr>
            <p:nvPr/>
          </p:nvSpPr>
          <p:spPr bwMode="auto">
            <a:xfrm>
              <a:off x="3120" y="2064"/>
              <a:ext cx="14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</a:t>
              </a:r>
            </a:p>
          </p:txBody>
        </p:sp>
        <p:sp>
          <p:nvSpPr>
            <p:cNvPr id="34845" name="Rectangle 16"/>
            <p:cNvSpPr>
              <a:spLocks noChangeArrowheads="1"/>
            </p:cNvSpPr>
            <p:nvPr/>
          </p:nvSpPr>
          <p:spPr bwMode="auto">
            <a:xfrm>
              <a:off x="4272" y="230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grpSp>
          <p:nvGrpSpPr>
            <p:cNvPr id="34846" name="Group 17"/>
            <p:cNvGrpSpPr>
              <a:grpSpLocks/>
            </p:cNvGrpSpPr>
            <p:nvPr/>
          </p:nvGrpSpPr>
          <p:grpSpPr bwMode="auto">
            <a:xfrm>
              <a:off x="2400" y="2064"/>
              <a:ext cx="720" cy="480"/>
              <a:chOff x="2208" y="2976"/>
              <a:chExt cx="720" cy="480"/>
            </a:xfrm>
          </p:grpSpPr>
          <p:grpSp>
            <p:nvGrpSpPr>
              <p:cNvPr id="34847" name="Group 18"/>
              <p:cNvGrpSpPr>
                <a:grpSpLocks/>
              </p:cNvGrpSpPr>
              <p:nvPr/>
            </p:nvGrpSpPr>
            <p:grpSpPr bwMode="auto">
              <a:xfrm>
                <a:off x="2688" y="2976"/>
                <a:ext cx="240" cy="240"/>
                <a:chOff x="1824" y="2976"/>
                <a:chExt cx="240" cy="240"/>
              </a:xfrm>
            </p:grpSpPr>
            <p:sp>
              <p:nvSpPr>
                <p:cNvPr id="34851" name="Rectangle 19"/>
                <p:cNvSpPr>
                  <a:spLocks noChangeArrowheads="1"/>
                </p:cNvSpPr>
                <p:nvPr/>
              </p:nvSpPr>
              <p:spPr bwMode="auto">
                <a:xfrm>
                  <a:off x="1824" y="2976"/>
                  <a:ext cx="24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zh-TW"/>
                </a:p>
              </p:txBody>
            </p:sp>
            <p:graphicFrame>
              <p:nvGraphicFramePr>
                <p:cNvPr id="34852" name="Object 20"/>
                <p:cNvGraphicFramePr>
                  <a:graphicFrameLocks noChangeAspect="1"/>
                </p:cNvGraphicFramePr>
                <p:nvPr/>
              </p:nvGraphicFramePr>
              <p:xfrm>
                <a:off x="1872" y="3024"/>
                <a:ext cx="124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863" name="方程式" r:id="rId5" imgW="139579" imgH="215713" progId="Equation.3">
                        <p:embed/>
                      </p:oleObj>
                    </mc:Choice>
                    <mc:Fallback>
                      <p:oleObj name="方程式" r:id="rId5" imgW="139579" imgH="215713" progId="Equation.3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2" y="3024"/>
                              <a:ext cx="124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4848" name="Rectangle 21"/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34849" name="Rectangle 22"/>
              <p:cNvSpPr>
                <a:spLocks noChangeArrowheads="1"/>
              </p:cNvSpPr>
              <p:nvPr/>
            </p:nvSpPr>
            <p:spPr bwMode="auto">
              <a:xfrm>
                <a:off x="2448" y="3216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34850" name="Rectangle 23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-1</a:t>
                </a:r>
              </a:p>
            </p:txBody>
          </p:sp>
        </p:grpSp>
      </p:grpSp>
      <p:grpSp>
        <p:nvGrpSpPr>
          <p:cNvPr id="79896" name="Group 24"/>
          <p:cNvGrpSpPr>
            <a:grpSpLocks/>
          </p:cNvGrpSpPr>
          <p:nvPr/>
        </p:nvGrpSpPr>
        <p:grpSpPr bwMode="auto">
          <a:xfrm>
            <a:off x="381000" y="5334000"/>
            <a:ext cx="3429000" cy="762000"/>
            <a:chOff x="2400" y="2064"/>
            <a:chExt cx="2160" cy="480"/>
          </a:xfrm>
        </p:grpSpPr>
        <p:sp>
          <p:nvSpPr>
            <p:cNvPr id="34835" name="Rectangle 25"/>
            <p:cNvSpPr>
              <a:spLocks noChangeArrowheads="1"/>
            </p:cNvSpPr>
            <p:nvPr/>
          </p:nvSpPr>
          <p:spPr bwMode="auto">
            <a:xfrm>
              <a:off x="3120" y="2064"/>
              <a:ext cx="14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</a:t>
              </a:r>
            </a:p>
          </p:txBody>
        </p:sp>
        <p:sp>
          <p:nvSpPr>
            <p:cNvPr id="34836" name="Rectangle 26"/>
            <p:cNvSpPr>
              <a:spLocks noChangeArrowheads="1"/>
            </p:cNvSpPr>
            <p:nvPr/>
          </p:nvSpPr>
          <p:spPr bwMode="auto">
            <a:xfrm>
              <a:off x="4272" y="230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grpSp>
          <p:nvGrpSpPr>
            <p:cNvPr id="34837" name="Group 27"/>
            <p:cNvGrpSpPr>
              <a:grpSpLocks/>
            </p:cNvGrpSpPr>
            <p:nvPr/>
          </p:nvGrpSpPr>
          <p:grpSpPr bwMode="auto">
            <a:xfrm>
              <a:off x="2400" y="2064"/>
              <a:ext cx="720" cy="480"/>
              <a:chOff x="2208" y="2976"/>
              <a:chExt cx="720" cy="480"/>
            </a:xfrm>
          </p:grpSpPr>
          <p:grpSp>
            <p:nvGrpSpPr>
              <p:cNvPr id="34838" name="Group 28"/>
              <p:cNvGrpSpPr>
                <a:grpSpLocks/>
              </p:cNvGrpSpPr>
              <p:nvPr/>
            </p:nvGrpSpPr>
            <p:grpSpPr bwMode="auto">
              <a:xfrm>
                <a:off x="2688" y="2976"/>
                <a:ext cx="240" cy="240"/>
                <a:chOff x="1824" y="2976"/>
                <a:chExt cx="240" cy="240"/>
              </a:xfrm>
            </p:grpSpPr>
            <p:sp>
              <p:nvSpPr>
                <p:cNvPr id="34842" name="Rectangle 29"/>
                <p:cNvSpPr>
                  <a:spLocks noChangeArrowheads="1"/>
                </p:cNvSpPr>
                <p:nvPr/>
              </p:nvSpPr>
              <p:spPr bwMode="auto">
                <a:xfrm>
                  <a:off x="1824" y="2976"/>
                  <a:ext cx="24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zh-TW"/>
                </a:p>
              </p:txBody>
            </p:sp>
            <p:graphicFrame>
              <p:nvGraphicFramePr>
                <p:cNvPr id="34843" name="Object 30"/>
                <p:cNvGraphicFramePr>
                  <a:graphicFrameLocks noChangeAspect="1"/>
                </p:cNvGraphicFramePr>
                <p:nvPr/>
              </p:nvGraphicFramePr>
              <p:xfrm>
                <a:off x="1872" y="3024"/>
                <a:ext cx="124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864" name="方程式" r:id="rId6" imgW="139579" imgH="215713" progId="Equation.3">
                        <p:embed/>
                      </p:oleObj>
                    </mc:Choice>
                    <mc:Fallback>
                      <p:oleObj name="方程式" r:id="rId6" imgW="139579" imgH="215713" progId="Equation.3">
                        <p:embed/>
                        <p:pic>
                          <p:nvPicPr>
                            <p:cNvPr id="0" name="Object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2" y="3024"/>
                              <a:ext cx="124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4839" name="Rectangle 31"/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34840" name="Rectangle 32"/>
              <p:cNvSpPr>
                <a:spLocks noChangeArrowheads="1"/>
              </p:cNvSpPr>
              <p:nvPr/>
            </p:nvSpPr>
            <p:spPr bwMode="auto">
              <a:xfrm>
                <a:off x="2448" y="3216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34841" name="Rectangle 33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-1</a:t>
                </a:r>
              </a:p>
            </p:txBody>
          </p:sp>
        </p:grpSp>
      </p:grpSp>
      <p:grpSp>
        <p:nvGrpSpPr>
          <p:cNvPr id="79906" name="Group 34"/>
          <p:cNvGrpSpPr>
            <a:grpSpLocks/>
          </p:cNvGrpSpPr>
          <p:nvPr/>
        </p:nvGrpSpPr>
        <p:grpSpPr bwMode="auto">
          <a:xfrm>
            <a:off x="5867400" y="4572000"/>
            <a:ext cx="3048000" cy="762000"/>
            <a:chOff x="3696" y="2736"/>
            <a:chExt cx="1920" cy="480"/>
          </a:xfrm>
        </p:grpSpPr>
        <p:sp>
          <p:nvSpPr>
            <p:cNvPr id="34829" name="Rectangle 35"/>
            <p:cNvSpPr>
              <a:spLocks noChangeArrowheads="1"/>
            </p:cNvSpPr>
            <p:nvPr/>
          </p:nvSpPr>
          <p:spPr bwMode="auto">
            <a:xfrm>
              <a:off x="4176" y="2736"/>
              <a:ext cx="14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</a:t>
              </a:r>
            </a:p>
          </p:txBody>
        </p:sp>
        <p:sp>
          <p:nvSpPr>
            <p:cNvPr id="34830" name="Rectangle 36"/>
            <p:cNvSpPr>
              <a:spLocks noChangeArrowheads="1"/>
            </p:cNvSpPr>
            <p:nvPr/>
          </p:nvSpPr>
          <p:spPr bwMode="auto">
            <a:xfrm>
              <a:off x="5328" y="297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grpSp>
          <p:nvGrpSpPr>
            <p:cNvPr id="34831" name="Group 37"/>
            <p:cNvGrpSpPr>
              <a:grpSpLocks/>
            </p:cNvGrpSpPr>
            <p:nvPr/>
          </p:nvGrpSpPr>
          <p:grpSpPr bwMode="auto">
            <a:xfrm>
              <a:off x="3936" y="2736"/>
              <a:ext cx="240" cy="240"/>
              <a:chOff x="1824" y="2976"/>
              <a:chExt cx="240" cy="240"/>
            </a:xfrm>
          </p:grpSpPr>
          <p:sp>
            <p:nvSpPr>
              <p:cNvPr id="34833" name="Rectangle 38"/>
              <p:cNvSpPr>
                <a:spLocks noChangeArrowheads="1"/>
              </p:cNvSpPr>
              <p:nvPr/>
            </p:nvSpPr>
            <p:spPr bwMode="auto">
              <a:xfrm>
                <a:off x="1824" y="2976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zh-TW"/>
              </a:p>
            </p:txBody>
          </p:sp>
          <p:graphicFrame>
            <p:nvGraphicFramePr>
              <p:cNvPr id="34834" name="Object 39"/>
              <p:cNvGraphicFramePr>
                <a:graphicFrameLocks noChangeAspect="1"/>
              </p:cNvGraphicFramePr>
              <p:nvPr/>
            </p:nvGraphicFramePr>
            <p:xfrm>
              <a:off x="1872" y="3024"/>
              <a:ext cx="12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65" name="方程式" r:id="rId7" imgW="139579" imgH="215713" progId="Equation.3">
                      <p:embed/>
                    </p:oleObj>
                  </mc:Choice>
                  <mc:Fallback>
                    <p:oleObj name="方程式" r:id="rId7" imgW="139579" imgH="215713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3024"/>
                            <a:ext cx="12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832" name="Rectangle 40"/>
            <p:cNvSpPr>
              <a:spLocks noChangeArrowheads="1"/>
            </p:cNvSpPr>
            <p:nvPr/>
          </p:nvSpPr>
          <p:spPr bwMode="auto">
            <a:xfrm>
              <a:off x="3696" y="27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</p:grpSp>
      <p:sp>
        <p:nvSpPr>
          <p:cNvPr id="79913" name="AutoShape 41"/>
          <p:cNvSpPr>
            <a:spLocks noChangeArrowheads="1"/>
          </p:cNvSpPr>
          <p:nvPr/>
        </p:nvSpPr>
        <p:spPr bwMode="auto">
          <a:xfrm>
            <a:off x="5257800" y="46482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9914" name="Line 42"/>
          <p:cNvSpPr>
            <a:spLocks noChangeShapeType="1"/>
          </p:cNvSpPr>
          <p:nvPr/>
        </p:nvSpPr>
        <p:spPr bwMode="auto">
          <a:xfrm flipH="1">
            <a:off x="1981200" y="3733800"/>
            <a:ext cx="3048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915" name="Line 43"/>
          <p:cNvSpPr>
            <a:spLocks noChangeShapeType="1"/>
          </p:cNvSpPr>
          <p:nvPr/>
        </p:nvSpPr>
        <p:spPr bwMode="auto">
          <a:xfrm flipH="1">
            <a:off x="1905000" y="4724400"/>
            <a:ext cx="457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916" name="Line 44"/>
          <p:cNvSpPr>
            <a:spLocks noChangeShapeType="1"/>
          </p:cNvSpPr>
          <p:nvPr/>
        </p:nvSpPr>
        <p:spPr bwMode="auto">
          <a:xfrm flipH="1">
            <a:off x="1219200" y="4648200"/>
            <a:ext cx="3048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917" name="Line 45"/>
          <p:cNvSpPr>
            <a:spLocks noChangeShapeType="1"/>
          </p:cNvSpPr>
          <p:nvPr/>
        </p:nvSpPr>
        <p:spPr bwMode="auto">
          <a:xfrm flipH="1">
            <a:off x="1219200" y="5638800"/>
            <a:ext cx="3048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3" grpId="0" animBg="1"/>
      <p:bldP spid="79914" grpId="0" animBg="1"/>
      <p:bldP spid="79915" grpId="0" animBg="1"/>
      <p:bldP spid="79916" grpId="0" animBg="1"/>
      <p:bldP spid="799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smtClean="0"/>
              <a:t>derive the encoding rules for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the 1st partial product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the last two partial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Coming 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the dividor design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Recall: </a:t>
            </a:r>
            <a:r>
              <a:rPr lang="en-US" altLang="zh-TW" smtClean="0">
                <a:solidFill>
                  <a:schemeClr val="hlink"/>
                </a:solidFill>
              </a:rPr>
              <a:t>recurrence relation</a:t>
            </a:r>
            <a:r>
              <a:rPr lang="en-US" altLang="zh-TW" smtClean="0"/>
              <a:t> you learned in discrete math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 Class-Exercise (The Answer)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generate only </a:t>
            </a:r>
            <a:r>
              <a:rPr lang="en-US" altLang="zh-TW" sz="2800" smtClean="0">
                <a:solidFill>
                  <a:schemeClr val="hlink"/>
                </a:solidFill>
              </a:rPr>
              <a:t>two</a:t>
            </a:r>
            <a:r>
              <a:rPr lang="en-US" altLang="zh-TW" sz="2800" smtClean="0"/>
              <a:t> partial products for this multiplication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3124200" y="3186113"/>
            <a:ext cx="3581400" cy="1081087"/>
            <a:chOff x="1968" y="2007"/>
            <a:chExt cx="2256" cy="681"/>
          </a:xfrm>
        </p:grpSpPr>
        <p:grpSp>
          <p:nvGrpSpPr>
            <p:cNvPr id="6155" name="Group 5"/>
            <p:cNvGrpSpPr>
              <a:grpSpLocks/>
            </p:cNvGrpSpPr>
            <p:nvPr/>
          </p:nvGrpSpPr>
          <p:grpSpPr bwMode="auto">
            <a:xfrm>
              <a:off x="2448" y="2016"/>
              <a:ext cx="1296" cy="240"/>
              <a:chOff x="2448" y="2016"/>
              <a:chExt cx="1296" cy="240"/>
            </a:xfrm>
          </p:grpSpPr>
          <p:grpSp>
            <p:nvGrpSpPr>
              <p:cNvPr id="6170" name="Group 6"/>
              <p:cNvGrpSpPr>
                <a:grpSpLocks/>
              </p:cNvGrpSpPr>
              <p:nvPr/>
            </p:nvGrpSpPr>
            <p:grpSpPr bwMode="auto">
              <a:xfrm>
                <a:off x="2544" y="2064"/>
                <a:ext cx="1152" cy="144"/>
                <a:chOff x="1680" y="2544"/>
                <a:chExt cx="1152" cy="144"/>
              </a:xfrm>
            </p:grpSpPr>
            <p:grpSp>
              <p:nvGrpSpPr>
                <p:cNvPr id="6172" name="Group 7"/>
                <p:cNvGrpSpPr>
                  <a:grpSpLocks/>
                </p:cNvGrpSpPr>
                <p:nvPr/>
              </p:nvGrpSpPr>
              <p:grpSpPr bwMode="auto">
                <a:xfrm>
                  <a:off x="2256" y="2544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618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6196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619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6187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6194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6195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618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6192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6193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6189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6190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6191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  <p:grpSp>
              <p:nvGrpSpPr>
                <p:cNvPr id="6173" name="Group 20"/>
                <p:cNvGrpSpPr>
                  <a:grpSpLocks/>
                </p:cNvGrpSpPr>
                <p:nvPr/>
              </p:nvGrpSpPr>
              <p:grpSpPr bwMode="auto">
                <a:xfrm>
                  <a:off x="1680" y="2544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6174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6184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618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6175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6182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6183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6176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6180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6181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6177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6178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6179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</p:grpSp>
          <p:sp>
            <p:nvSpPr>
              <p:cNvPr id="6171" name="Rectangle 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129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6156" name="Text Box 34"/>
            <p:cNvSpPr txBox="1">
              <a:spLocks noChangeArrowheads="1"/>
            </p:cNvSpPr>
            <p:nvPr/>
          </p:nvSpPr>
          <p:spPr bwMode="auto">
            <a:xfrm>
              <a:off x="3734" y="2007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MD</a:t>
              </a:r>
            </a:p>
          </p:txBody>
        </p:sp>
        <p:grpSp>
          <p:nvGrpSpPr>
            <p:cNvPr id="6157" name="Group 35"/>
            <p:cNvGrpSpPr>
              <a:grpSpLocks/>
            </p:cNvGrpSpPr>
            <p:nvPr/>
          </p:nvGrpSpPr>
          <p:grpSpPr bwMode="auto">
            <a:xfrm>
              <a:off x="2544" y="2400"/>
              <a:ext cx="1152" cy="144"/>
              <a:chOff x="2592" y="2736"/>
              <a:chExt cx="1152" cy="144"/>
            </a:xfrm>
          </p:grpSpPr>
          <p:sp>
            <p:nvSpPr>
              <p:cNvPr id="6162" name="Rectangle 36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6163" name="Rectangle 37"/>
              <p:cNvSpPr>
                <a:spLocks noChangeArrowheads="1"/>
              </p:cNvSpPr>
              <p:nvPr/>
            </p:nvSpPr>
            <p:spPr bwMode="auto">
              <a:xfrm>
                <a:off x="3312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6164" name="Rectangle 38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6165" name="Rectangle 39"/>
              <p:cNvSpPr>
                <a:spLocks noChangeArrowheads="1"/>
              </p:cNvSpPr>
              <p:nvPr/>
            </p:nvSpPr>
            <p:spPr bwMode="auto">
              <a:xfrm>
                <a:off x="3600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6166" name="Rectangle 40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6167" name="Rectangle 41"/>
              <p:cNvSpPr>
                <a:spLocks noChangeArrowheads="1"/>
              </p:cNvSpPr>
              <p:nvPr/>
            </p:nvSpPr>
            <p:spPr bwMode="auto">
              <a:xfrm>
                <a:off x="2736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6168" name="Rectangle 42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6169" name="Rectangle 43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sp>
          <p:nvSpPr>
            <p:cNvPr id="6158" name="Rectangle 44"/>
            <p:cNvSpPr>
              <a:spLocks noChangeArrowheads="1"/>
            </p:cNvSpPr>
            <p:nvPr/>
          </p:nvSpPr>
          <p:spPr bwMode="auto">
            <a:xfrm>
              <a:off x="2448" y="2352"/>
              <a:ext cx="129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59" name="Text Box 45"/>
            <p:cNvSpPr txBox="1">
              <a:spLocks noChangeArrowheads="1"/>
            </p:cNvSpPr>
            <p:nvPr/>
          </p:nvSpPr>
          <p:spPr bwMode="auto">
            <a:xfrm>
              <a:off x="2112" y="2352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6160" name="Line 46"/>
            <p:cNvSpPr>
              <a:spLocks noChangeShapeType="1"/>
            </p:cNvSpPr>
            <p:nvPr/>
          </p:nvSpPr>
          <p:spPr bwMode="auto">
            <a:xfrm>
              <a:off x="1968" y="2688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1" name="Text Box 47"/>
            <p:cNvSpPr txBox="1">
              <a:spLocks noChangeArrowheads="1"/>
            </p:cNvSpPr>
            <p:nvPr/>
          </p:nvSpPr>
          <p:spPr bwMode="auto">
            <a:xfrm>
              <a:off x="3782" y="2343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MR</a:t>
              </a:r>
            </a:p>
          </p:txBody>
        </p:sp>
      </p:grpSp>
      <p:sp>
        <p:nvSpPr>
          <p:cNvPr id="6149" name="Rectangle 49"/>
          <p:cNvSpPr>
            <a:spLocks noChangeArrowheads="1"/>
          </p:cNvSpPr>
          <p:nvPr/>
        </p:nvSpPr>
        <p:spPr bwMode="auto">
          <a:xfrm>
            <a:off x="2209800" y="4953000"/>
            <a:ext cx="2286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+MD</a:t>
            </a:r>
          </a:p>
        </p:txBody>
      </p:sp>
      <p:sp>
        <p:nvSpPr>
          <p:cNvPr id="6150" name="Text Box 50"/>
          <p:cNvSpPr txBox="1">
            <a:spLocks noChangeArrowheads="1"/>
          </p:cNvSpPr>
          <p:nvPr/>
        </p:nvSpPr>
        <p:spPr bwMode="auto">
          <a:xfrm>
            <a:off x="1676400" y="4953000"/>
            <a:ext cx="366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+)</a:t>
            </a:r>
          </a:p>
        </p:txBody>
      </p:sp>
      <p:sp>
        <p:nvSpPr>
          <p:cNvPr id="6151" name="Line 51"/>
          <p:cNvSpPr>
            <a:spLocks noChangeShapeType="1"/>
          </p:cNvSpPr>
          <p:nvPr/>
        </p:nvSpPr>
        <p:spPr bwMode="auto">
          <a:xfrm flipV="1">
            <a:off x="1600200" y="5334000"/>
            <a:ext cx="5181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2" name="Line 52"/>
          <p:cNvSpPr>
            <a:spLocks noChangeShapeType="1"/>
          </p:cNvSpPr>
          <p:nvPr/>
        </p:nvSpPr>
        <p:spPr bwMode="auto">
          <a:xfrm>
            <a:off x="4343400" y="4038600"/>
            <a:ext cx="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3" name="Rectangle 48"/>
          <p:cNvSpPr>
            <a:spLocks noChangeArrowheads="1"/>
          </p:cNvSpPr>
          <p:nvPr/>
        </p:nvSpPr>
        <p:spPr bwMode="auto">
          <a:xfrm>
            <a:off x="3124200" y="4419600"/>
            <a:ext cx="2286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-MD</a:t>
            </a:r>
          </a:p>
        </p:txBody>
      </p:sp>
      <p:sp>
        <p:nvSpPr>
          <p:cNvPr id="6154" name="Line 53"/>
          <p:cNvSpPr>
            <a:spLocks noChangeShapeType="1"/>
          </p:cNvSpPr>
          <p:nvPr/>
        </p:nvSpPr>
        <p:spPr bwMode="auto">
          <a:xfrm>
            <a:off x="5257800" y="4038600"/>
            <a:ext cx="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 Class-Exercise (The Answer)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Q: the mathematical foundation?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3124200" y="3186113"/>
            <a:ext cx="3581400" cy="1081087"/>
            <a:chOff x="1968" y="2007"/>
            <a:chExt cx="2256" cy="681"/>
          </a:xfrm>
        </p:grpSpPr>
        <p:grpSp>
          <p:nvGrpSpPr>
            <p:cNvPr id="7179" name="Group 5"/>
            <p:cNvGrpSpPr>
              <a:grpSpLocks/>
            </p:cNvGrpSpPr>
            <p:nvPr/>
          </p:nvGrpSpPr>
          <p:grpSpPr bwMode="auto">
            <a:xfrm>
              <a:off x="2448" y="2016"/>
              <a:ext cx="1296" cy="240"/>
              <a:chOff x="2448" y="2016"/>
              <a:chExt cx="1296" cy="240"/>
            </a:xfrm>
          </p:grpSpPr>
          <p:grpSp>
            <p:nvGrpSpPr>
              <p:cNvPr id="7194" name="Group 6"/>
              <p:cNvGrpSpPr>
                <a:grpSpLocks/>
              </p:cNvGrpSpPr>
              <p:nvPr/>
            </p:nvGrpSpPr>
            <p:grpSpPr bwMode="auto">
              <a:xfrm>
                <a:off x="2544" y="2064"/>
                <a:ext cx="1152" cy="144"/>
                <a:chOff x="1680" y="2544"/>
                <a:chExt cx="1152" cy="144"/>
              </a:xfrm>
            </p:grpSpPr>
            <p:grpSp>
              <p:nvGrpSpPr>
                <p:cNvPr id="7196" name="Group 7"/>
                <p:cNvGrpSpPr>
                  <a:grpSpLocks/>
                </p:cNvGrpSpPr>
                <p:nvPr/>
              </p:nvGrpSpPr>
              <p:grpSpPr bwMode="auto">
                <a:xfrm>
                  <a:off x="2256" y="2544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7210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7220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7221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721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7218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7219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7212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7216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7217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7213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7214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7215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197" name="Group 20"/>
                <p:cNvGrpSpPr>
                  <a:grpSpLocks/>
                </p:cNvGrpSpPr>
                <p:nvPr/>
              </p:nvGrpSpPr>
              <p:grpSpPr bwMode="auto">
                <a:xfrm>
                  <a:off x="1680" y="2544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719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7208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7209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7199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7206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7207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720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7204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7205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720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7202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7203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</p:grpSp>
          <p:sp>
            <p:nvSpPr>
              <p:cNvPr id="7195" name="Rectangle 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129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180" name="Text Box 34"/>
            <p:cNvSpPr txBox="1">
              <a:spLocks noChangeArrowheads="1"/>
            </p:cNvSpPr>
            <p:nvPr/>
          </p:nvSpPr>
          <p:spPr bwMode="auto">
            <a:xfrm>
              <a:off x="3734" y="2007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MD</a:t>
              </a:r>
            </a:p>
          </p:txBody>
        </p:sp>
        <p:grpSp>
          <p:nvGrpSpPr>
            <p:cNvPr id="7181" name="Group 35"/>
            <p:cNvGrpSpPr>
              <a:grpSpLocks/>
            </p:cNvGrpSpPr>
            <p:nvPr/>
          </p:nvGrpSpPr>
          <p:grpSpPr bwMode="auto">
            <a:xfrm>
              <a:off x="2544" y="2400"/>
              <a:ext cx="1152" cy="144"/>
              <a:chOff x="2592" y="2736"/>
              <a:chExt cx="1152" cy="144"/>
            </a:xfrm>
          </p:grpSpPr>
          <p:sp>
            <p:nvSpPr>
              <p:cNvPr id="7186" name="Rectangle 36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7187" name="Rectangle 37"/>
              <p:cNvSpPr>
                <a:spLocks noChangeArrowheads="1"/>
              </p:cNvSpPr>
              <p:nvPr/>
            </p:nvSpPr>
            <p:spPr bwMode="auto">
              <a:xfrm>
                <a:off x="3312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7188" name="Rectangle 38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7189" name="Rectangle 39"/>
              <p:cNvSpPr>
                <a:spLocks noChangeArrowheads="1"/>
              </p:cNvSpPr>
              <p:nvPr/>
            </p:nvSpPr>
            <p:spPr bwMode="auto">
              <a:xfrm>
                <a:off x="3600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7190" name="Rectangle 40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7191" name="Rectangle 41"/>
              <p:cNvSpPr>
                <a:spLocks noChangeArrowheads="1"/>
              </p:cNvSpPr>
              <p:nvPr/>
            </p:nvSpPr>
            <p:spPr bwMode="auto">
              <a:xfrm>
                <a:off x="2736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7192" name="Rectangle 42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7193" name="Rectangle 43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sp>
          <p:nvSpPr>
            <p:cNvPr id="7182" name="Rectangle 44"/>
            <p:cNvSpPr>
              <a:spLocks noChangeArrowheads="1"/>
            </p:cNvSpPr>
            <p:nvPr/>
          </p:nvSpPr>
          <p:spPr bwMode="auto">
            <a:xfrm>
              <a:off x="2448" y="2352"/>
              <a:ext cx="129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183" name="Text Box 45"/>
            <p:cNvSpPr txBox="1">
              <a:spLocks noChangeArrowheads="1"/>
            </p:cNvSpPr>
            <p:nvPr/>
          </p:nvSpPr>
          <p:spPr bwMode="auto">
            <a:xfrm>
              <a:off x="2112" y="2352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7184" name="Line 46"/>
            <p:cNvSpPr>
              <a:spLocks noChangeShapeType="1"/>
            </p:cNvSpPr>
            <p:nvPr/>
          </p:nvSpPr>
          <p:spPr bwMode="auto">
            <a:xfrm>
              <a:off x="1968" y="2688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5" name="Text Box 47"/>
            <p:cNvSpPr txBox="1">
              <a:spLocks noChangeArrowheads="1"/>
            </p:cNvSpPr>
            <p:nvPr/>
          </p:nvSpPr>
          <p:spPr bwMode="auto">
            <a:xfrm>
              <a:off x="3782" y="2343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MR</a:t>
              </a:r>
            </a:p>
          </p:txBody>
        </p:sp>
      </p:grpSp>
      <p:sp>
        <p:nvSpPr>
          <p:cNvPr id="7173" name="Rectangle 48"/>
          <p:cNvSpPr>
            <a:spLocks noChangeArrowheads="1"/>
          </p:cNvSpPr>
          <p:nvPr/>
        </p:nvSpPr>
        <p:spPr bwMode="auto">
          <a:xfrm>
            <a:off x="2209800" y="4953000"/>
            <a:ext cx="2286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+MD</a:t>
            </a:r>
          </a:p>
        </p:txBody>
      </p:sp>
      <p:sp>
        <p:nvSpPr>
          <p:cNvPr id="7174" name="Text Box 49"/>
          <p:cNvSpPr txBox="1">
            <a:spLocks noChangeArrowheads="1"/>
          </p:cNvSpPr>
          <p:nvPr/>
        </p:nvSpPr>
        <p:spPr bwMode="auto">
          <a:xfrm>
            <a:off x="1676400" y="4953000"/>
            <a:ext cx="366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+)</a:t>
            </a:r>
          </a:p>
        </p:txBody>
      </p:sp>
      <p:sp>
        <p:nvSpPr>
          <p:cNvPr id="7175" name="Line 50"/>
          <p:cNvSpPr>
            <a:spLocks noChangeShapeType="1"/>
          </p:cNvSpPr>
          <p:nvPr/>
        </p:nvSpPr>
        <p:spPr bwMode="auto">
          <a:xfrm flipV="1">
            <a:off x="1600200" y="5334000"/>
            <a:ext cx="5181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6" name="Line 51"/>
          <p:cNvSpPr>
            <a:spLocks noChangeShapeType="1"/>
          </p:cNvSpPr>
          <p:nvPr/>
        </p:nvSpPr>
        <p:spPr bwMode="auto">
          <a:xfrm>
            <a:off x="4343400" y="4038600"/>
            <a:ext cx="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7" name="Rectangle 52"/>
          <p:cNvSpPr>
            <a:spLocks noChangeArrowheads="1"/>
          </p:cNvSpPr>
          <p:nvPr/>
        </p:nvSpPr>
        <p:spPr bwMode="auto">
          <a:xfrm>
            <a:off x="3124200" y="4419600"/>
            <a:ext cx="2286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-MD</a:t>
            </a:r>
          </a:p>
        </p:txBody>
      </p:sp>
      <p:sp>
        <p:nvSpPr>
          <p:cNvPr id="7178" name="Line 53"/>
          <p:cNvSpPr>
            <a:spLocks noChangeShapeType="1"/>
          </p:cNvSpPr>
          <p:nvPr/>
        </p:nvSpPr>
        <p:spPr bwMode="auto">
          <a:xfrm>
            <a:off x="5257800" y="4038600"/>
            <a:ext cx="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Key idea of Booth encoding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generate two partial products for each consecutive sequence of 1’s in MR</a:t>
            </a:r>
          </a:p>
        </p:txBody>
      </p:sp>
      <p:grpSp>
        <p:nvGrpSpPr>
          <p:cNvPr id="8196" name="Group 97"/>
          <p:cNvGrpSpPr>
            <a:grpSpLocks/>
          </p:cNvGrpSpPr>
          <p:nvPr/>
        </p:nvGrpSpPr>
        <p:grpSpPr bwMode="auto">
          <a:xfrm>
            <a:off x="1143000" y="3186113"/>
            <a:ext cx="6705600" cy="3062287"/>
            <a:chOff x="720" y="2007"/>
            <a:chExt cx="4224" cy="1929"/>
          </a:xfrm>
        </p:grpSpPr>
        <p:grpSp>
          <p:nvGrpSpPr>
            <p:cNvPr id="8197" name="Group 6"/>
            <p:cNvGrpSpPr>
              <a:grpSpLocks/>
            </p:cNvGrpSpPr>
            <p:nvPr/>
          </p:nvGrpSpPr>
          <p:grpSpPr bwMode="auto">
            <a:xfrm>
              <a:off x="3168" y="2064"/>
              <a:ext cx="1152" cy="144"/>
              <a:chOff x="1680" y="2544"/>
              <a:chExt cx="1152" cy="144"/>
            </a:xfrm>
          </p:grpSpPr>
          <p:grpSp>
            <p:nvGrpSpPr>
              <p:cNvPr id="8259" name="Group 7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8273" name="Group 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83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8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74" name="Group 1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8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8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75" name="Group 1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7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8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76" name="Group 1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77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7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8260" name="Group 20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8261" name="Group 2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71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72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62" name="Group 2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69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70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63" name="Group 2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67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68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64" name="Group 3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65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66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sp>
          <p:nvSpPr>
            <p:cNvPr id="8198" name="Rectangle 33"/>
            <p:cNvSpPr>
              <a:spLocks noChangeArrowheads="1"/>
            </p:cNvSpPr>
            <p:nvPr/>
          </p:nvSpPr>
          <p:spPr bwMode="auto">
            <a:xfrm>
              <a:off x="1920" y="2016"/>
              <a:ext cx="244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199" name="Text Box 34"/>
            <p:cNvSpPr txBox="1">
              <a:spLocks noChangeArrowheads="1"/>
            </p:cNvSpPr>
            <p:nvPr/>
          </p:nvSpPr>
          <p:spPr bwMode="auto">
            <a:xfrm>
              <a:off x="4358" y="2007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MD</a:t>
              </a:r>
            </a:p>
          </p:txBody>
        </p:sp>
        <p:grpSp>
          <p:nvGrpSpPr>
            <p:cNvPr id="8200" name="Group 35"/>
            <p:cNvGrpSpPr>
              <a:grpSpLocks/>
            </p:cNvGrpSpPr>
            <p:nvPr/>
          </p:nvGrpSpPr>
          <p:grpSpPr bwMode="auto">
            <a:xfrm>
              <a:off x="3168" y="2400"/>
              <a:ext cx="1152" cy="144"/>
              <a:chOff x="2592" y="2736"/>
              <a:chExt cx="1152" cy="144"/>
            </a:xfrm>
          </p:grpSpPr>
          <p:sp>
            <p:nvSpPr>
              <p:cNvPr id="8251" name="Rectangle 36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8252" name="Rectangle 37"/>
              <p:cNvSpPr>
                <a:spLocks noChangeArrowheads="1"/>
              </p:cNvSpPr>
              <p:nvPr/>
            </p:nvSpPr>
            <p:spPr bwMode="auto">
              <a:xfrm>
                <a:off x="3312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8253" name="Rectangle 38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8254" name="Rectangle 39"/>
              <p:cNvSpPr>
                <a:spLocks noChangeArrowheads="1"/>
              </p:cNvSpPr>
              <p:nvPr/>
            </p:nvSpPr>
            <p:spPr bwMode="auto">
              <a:xfrm>
                <a:off x="3600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8255" name="Rectangle 40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8256" name="Rectangle 41"/>
              <p:cNvSpPr>
                <a:spLocks noChangeArrowheads="1"/>
              </p:cNvSpPr>
              <p:nvPr/>
            </p:nvSpPr>
            <p:spPr bwMode="auto">
              <a:xfrm>
                <a:off x="2736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8257" name="Rectangle 42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8258" name="Rectangle 43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sp>
          <p:nvSpPr>
            <p:cNvPr id="8201" name="Rectangle 44"/>
            <p:cNvSpPr>
              <a:spLocks noChangeArrowheads="1"/>
            </p:cNvSpPr>
            <p:nvPr/>
          </p:nvSpPr>
          <p:spPr bwMode="auto">
            <a:xfrm>
              <a:off x="1920" y="2352"/>
              <a:ext cx="244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202" name="Text Box 45"/>
            <p:cNvSpPr txBox="1">
              <a:spLocks noChangeArrowheads="1"/>
            </p:cNvSpPr>
            <p:nvPr/>
          </p:nvSpPr>
          <p:spPr bwMode="auto">
            <a:xfrm>
              <a:off x="1584" y="240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8203" name="Line 46"/>
            <p:cNvSpPr>
              <a:spLocks noChangeShapeType="1"/>
            </p:cNvSpPr>
            <p:nvPr/>
          </p:nvSpPr>
          <p:spPr bwMode="auto">
            <a:xfrm>
              <a:off x="1584" y="268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4" name="Text Box 47"/>
            <p:cNvSpPr txBox="1">
              <a:spLocks noChangeArrowheads="1"/>
            </p:cNvSpPr>
            <p:nvPr/>
          </p:nvSpPr>
          <p:spPr bwMode="auto">
            <a:xfrm>
              <a:off x="4406" y="2343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MR</a:t>
              </a:r>
            </a:p>
          </p:txBody>
        </p:sp>
        <p:sp>
          <p:nvSpPr>
            <p:cNvPr id="8205" name="Text Box 49"/>
            <p:cNvSpPr txBox="1">
              <a:spLocks noChangeArrowheads="1"/>
            </p:cNvSpPr>
            <p:nvPr/>
          </p:nvSpPr>
          <p:spPr bwMode="auto">
            <a:xfrm>
              <a:off x="720" y="355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8206" name="Line 50"/>
            <p:cNvSpPr>
              <a:spLocks noChangeShapeType="1"/>
            </p:cNvSpPr>
            <p:nvPr/>
          </p:nvSpPr>
          <p:spPr bwMode="auto">
            <a:xfrm flipV="1">
              <a:off x="768" y="3936"/>
              <a:ext cx="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207" name="Group 91"/>
            <p:cNvGrpSpPr>
              <a:grpSpLocks/>
            </p:cNvGrpSpPr>
            <p:nvPr/>
          </p:nvGrpSpPr>
          <p:grpSpPr bwMode="auto">
            <a:xfrm>
              <a:off x="1920" y="2784"/>
              <a:ext cx="2160" cy="528"/>
              <a:chOff x="1296" y="2784"/>
              <a:chExt cx="2160" cy="528"/>
            </a:xfrm>
          </p:grpSpPr>
          <p:sp>
            <p:nvSpPr>
              <p:cNvPr id="8248" name="AutoShape 90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2160" cy="52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8249" name="Rectangle 48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144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+MD</a:t>
                </a:r>
              </a:p>
            </p:txBody>
          </p:sp>
          <p:sp>
            <p:nvSpPr>
              <p:cNvPr id="8250" name="Rectangle 52"/>
              <p:cNvSpPr>
                <a:spLocks noChangeArrowheads="1"/>
              </p:cNvSpPr>
              <p:nvPr/>
            </p:nvSpPr>
            <p:spPr bwMode="auto">
              <a:xfrm>
                <a:off x="1968" y="2832"/>
                <a:ext cx="144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-MD</a:t>
                </a:r>
              </a:p>
            </p:txBody>
          </p:sp>
        </p:grpSp>
        <p:grpSp>
          <p:nvGrpSpPr>
            <p:cNvPr id="8208" name="Group 54"/>
            <p:cNvGrpSpPr>
              <a:grpSpLocks/>
            </p:cNvGrpSpPr>
            <p:nvPr/>
          </p:nvGrpSpPr>
          <p:grpSpPr bwMode="auto">
            <a:xfrm>
              <a:off x="2016" y="2064"/>
              <a:ext cx="1152" cy="144"/>
              <a:chOff x="1680" y="2544"/>
              <a:chExt cx="1152" cy="144"/>
            </a:xfrm>
          </p:grpSpPr>
          <p:grpSp>
            <p:nvGrpSpPr>
              <p:cNvPr id="8222" name="Group 55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8236" name="Group 56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46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47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37" name="Group 59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44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45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38" name="Group 62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42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43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39" name="Group 65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40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41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8223" name="Group 68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8224" name="Group 69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34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35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25" name="Group 72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32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33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26" name="Group 75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30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31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27" name="Group 78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28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29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8209" name="Group 81"/>
            <p:cNvGrpSpPr>
              <a:grpSpLocks/>
            </p:cNvGrpSpPr>
            <p:nvPr/>
          </p:nvGrpSpPr>
          <p:grpSpPr bwMode="auto">
            <a:xfrm>
              <a:off x="2016" y="2400"/>
              <a:ext cx="1152" cy="144"/>
              <a:chOff x="2592" y="2736"/>
              <a:chExt cx="1152" cy="144"/>
            </a:xfrm>
          </p:grpSpPr>
          <p:sp>
            <p:nvSpPr>
              <p:cNvPr id="8214" name="Rectangle 82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8215" name="Rectangle 83"/>
              <p:cNvSpPr>
                <a:spLocks noChangeArrowheads="1"/>
              </p:cNvSpPr>
              <p:nvPr/>
            </p:nvSpPr>
            <p:spPr bwMode="auto">
              <a:xfrm>
                <a:off x="3312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8216" name="Rectangle 84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8217" name="Rectangle 85"/>
              <p:cNvSpPr>
                <a:spLocks noChangeArrowheads="1"/>
              </p:cNvSpPr>
              <p:nvPr/>
            </p:nvSpPr>
            <p:spPr bwMode="auto">
              <a:xfrm>
                <a:off x="3600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8218" name="Rectangle 86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8219" name="Rectangle 87"/>
              <p:cNvSpPr>
                <a:spLocks noChangeArrowheads="1"/>
              </p:cNvSpPr>
              <p:nvPr/>
            </p:nvSpPr>
            <p:spPr bwMode="auto">
              <a:xfrm>
                <a:off x="2736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8220" name="Rectangle 88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8221" name="Rectangle 89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8210" name="Group 96"/>
            <p:cNvGrpSpPr>
              <a:grpSpLocks/>
            </p:cNvGrpSpPr>
            <p:nvPr/>
          </p:nvGrpSpPr>
          <p:grpSpPr bwMode="auto">
            <a:xfrm>
              <a:off x="1056" y="3360"/>
              <a:ext cx="1920" cy="528"/>
              <a:chOff x="432" y="3360"/>
              <a:chExt cx="1920" cy="528"/>
            </a:xfrm>
          </p:grpSpPr>
          <p:sp>
            <p:nvSpPr>
              <p:cNvPr id="8211" name="AutoShape 93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1920" cy="52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8212" name="Rectangle 94"/>
              <p:cNvSpPr>
                <a:spLocks noChangeArrowheads="1"/>
              </p:cNvSpPr>
              <p:nvPr/>
            </p:nvSpPr>
            <p:spPr bwMode="auto">
              <a:xfrm>
                <a:off x="528" y="3648"/>
                <a:ext cx="144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+MD</a:t>
                </a:r>
              </a:p>
            </p:txBody>
          </p:sp>
          <p:sp>
            <p:nvSpPr>
              <p:cNvPr id="8213" name="Rectangle 95"/>
              <p:cNvSpPr>
                <a:spLocks noChangeArrowheads="1"/>
              </p:cNvSpPr>
              <p:nvPr/>
            </p:nvSpPr>
            <p:spPr bwMode="auto">
              <a:xfrm>
                <a:off x="864" y="3408"/>
                <a:ext cx="144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-MD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96"/>
          <p:cNvSpPr>
            <a:spLocks noChangeShapeType="1"/>
          </p:cNvSpPr>
          <p:nvPr/>
        </p:nvSpPr>
        <p:spPr bwMode="auto">
          <a:xfrm flipH="1">
            <a:off x="4191000" y="4038600"/>
            <a:ext cx="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Key idea of Booth encoding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generate two partial products for each consecutive sequence of 1’s in MR</a:t>
            </a:r>
          </a:p>
        </p:txBody>
      </p:sp>
      <p:grpSp>
        <p:nvGrpSpPr>
          <p:cNvPr id="9221" name="Group 97"/>
          <p:cNvGrpSpPr>
            <a:grpSpLocks/>
          </p:cNvGrpSpPr>
          <p:nvPr/>
        </p:nvGrpSpPr>
        <p:grpSpPr bwMode="auto">
          <a:xfrm>
            <a:off x="1143000" y="3200400"/>
            <a:ext cx="6705600" cy="3200400"/>
            <a:chOff x="720" y="2016"/>
            <a:chExt cx="4224" cy="2016"/>
          </a:xfrm>
        </p:grpSpPr>
        <p:grpSp>
          <p:nvGrpSpPr>
            <p:cNvPr id="9225" name="Group 5"/>
            <p:cNvGrpSpPr>
              <a:grpSpLocks/>
            </p:cNvGrpSpPr>
            <p:nvPr/>
          </p:nvGrpSpPr>
          <p:grpSpPr bwMode="auto">
            <a:xfrm>
              <a:off x="3168" y="2073"/>
              <a:ext cx="1152" cy="144"/>
              <a:chOff x="1680" y="2544"/>
              <a:chExt cx="1152" cy="144"/>
            </a:xfrm>
          </p:grpSpPr>
          <p:grpSp>
            <p:nvGrpSpPr>
              <p:cNvPr id="9287" name="Group 6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9301" name="Group 7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311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31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302" name="Group 10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30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31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303" name="Group 13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307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30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304" name="Group 16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30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30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9288" name="Group 19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9289" name="Group 20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9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30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90" name="Group 23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97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98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91" name="Group 26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95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9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92" name="Group 29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93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9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sp>
          <p:nvSpPr>
            <p:cNvPr id="9226" name="Rectangle 32"/>
            <p:cNvSpPr>
              <a:spLocks noChangeArrowheads="1"/>
            </p:cNvSpPr>
            <p:nvPr/>
          </p:nvSpPr>
          <p:spPr bwMode="auto">
            <a:xfrm>
              <a:off x="1920" y="2025"/>
              <a:ext cx="244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227" name="Text Box 33"/>
            <p:cNvSpPr txBox="1">
              <a:spLocks noChangeArrowheads="1"/>
            </p:cNvSpPr>
            <p:nvPr/>
          </p:nvSpPr>
          <p:spPr bwMode="auto">
            <a:xfrm>
              <a:off x="4358" y="2016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MD</a:t>
              </a:r>
            </a:p>
          </p:txBody>
        </p:sp>
        <p:grpSp>
          <p:nvGrpSpPr>
            <p:cNvPr id="9228" name="Group 34"/>
            <p:cNvGrpSpPr>
              <a:grpSpLocks/>
            </p:cNvGrpSpPr>
            <p:nvPr/>
          </p:nvGrpSpPr>
          <p:grpSpPr bwMode="auto">
            <a:xfrm>
              <a:off x="3168" y="2409"/>
              <a:ext cx="1152" cy="144"/>
              <a:chOff x="2592" y="2736"/>
              <a:chExt cx="1152" cy="144"/>
            </a:xfrm>
          </p:grpSpPr>
          <p:sp>
            <p:nvSpPr>
              <p:cNvPr id="9279" name="Rectangle 35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9280" name="Rectangle 36"/>
              <p:cNvSpPr>
                <a:spLocks noChangeArrowheads="1"/>
              </p:cNvSpPr>
              <p:nvPr/>
            </p:nvSpPr>
            <p:spPr bwMode="auto">
              <a:xfrm>
                <a:off x="3312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9281" name="Rectangle 37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9282" name="Rectangle 38"/>
              <p:cNvSpPr>
                <a:spLocks noChangeArrowheads="1"/>
              </p:cNvSpPr>
              <p:nvPr/>
            </p:nvSpPr>
            <p:spPr bwMode="auto">
              <a:xfrm>
                <a:off x="3600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9283" name="Rectangle 3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9284" name="Rectangle 40"/>
              <p:cNvSpPr>
                <a:spLocks noChangeArrowheads="1"/>
              </p:cNvSpPr>
              <p:nvPr/>
            </p:nvSpPr>
            <p:spPr bwMode="auto">
              <a:xfrm>
                <a:off x="2736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9285" name="Rectangle 41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9286" name="Rectangle 42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sp>
          <p:nvSpPr>
            <p:cNvPr id="9229" name="Rectangle 43"/>
            <p:cNvSpPr>
              <a:spLocks noChangeArrowheads="1"/>
            </p:cNvSpPr>
            <p:nvPr/>
          </p:nvSpPr>
          <p:spPr bwMode="auto">
            <a:xfrm>
              <a:off x="1920" y="2361"/>
              <a:ext cx="244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230" name="Text Box 44"/>
            <p:cNvSpPr txBox="1">
              <a:spLocks noChangeArrowheads="1"/>
            </p:cNvSpPr>
            <p:nvPr/>
          </p:nvSpPr>
          <p:spPr bwMode="auto">
            <a:xfrm>
              <a:off x="1584" y="2409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9231" name="Line 45"/>
            <p:cNvSpPr>
              <a:spLocks noChangeShapeType="1"/>
            </p:cNvSpPr>
            <p:nvPr/>
          </p:nvSpPr>
          <p:spPr bwMode="auto">
            <a:xfrm>
              <a:off x="1584" y="2697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2" name="Text Box 46"/>
            <p:cNvSpPr txBox="1">
              <a:spLocks noChangeArrowheads="1"/>
            </p:cNvSpPr>
            <p:nvPr/>
          </p:nvSpPr>
          <p:spPr bwMode="auto">
            <a:xfrm>
              <a:off x="4406" y="2352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MR</a:t>
              </a:r>
            </a:p>
          </p:txBody>
        </p:sp>
        <p:sp>
          <p:nvSpPr>
            <p:cNvPr id="9233" name="Text Box 47"/>
            <p:cNvSpPr txBox="1">
              <a:spLocks noChangeArrowheads="1"/>
            </p:cNvSpPr>
            <p:nvPr/>
          </p:nvSpPr>
          <p:spPr bwMode="auto">
            <a:xfrm>
              <a:off x="720" y="3561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9234" name="Line 48"/>
            <p:cNvSpPr>
              <a:spLocks noChangeShapeType="1"/>
            </p:cNvSpPr>
            <p:nvPr/>
          </p:nvSpPr>
          <p:spPr bwMode="auto">
            <a:xfrm flipV="1">
              <a:off x="768" y="4032"/>
              <a:ext cx="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235" name="Group 49"/>
            <p:cNvGrpSpPr>
              <a:grpSpLocks/>
            </p:cNvGrpSpPr>
            <p:nvPr/>
          </p:nvGrpSpPr>
          <p:grpSpPr bwMode="auto">
            <a:xfrm>
              <a:off x="1920" y="2793"/>
              <a:ext cx="2160" cy="528"/>
              <a:chOff x="1296" y="2784"/>
              <a:chExt cx="2160" cy="528"/>
            </a:xfrm>
          </p:grpSpPr>
          <p:sp>
            <p:nvSpPr>
              <p:cNvPr id="9276" name="AutoShape 50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2160" cy="52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77" name="Rectangle 51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144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+MD</a:t>
                </a:r>
              </a:p>
            </p:txBody>
          </p:sp>
          <p:sp>
            <p:nvSpPr>
              <p:cNvPr id="9278" name="Rectangle 52"/>
              <p:cNvSpPr>
                <a:spLocks noChangeArrowheads="1"/>
              </p:cNvSpPr>
              <p:nvPr/>
            </p:nvSpPr>
            <p:spPr bwMode="auto">
              <a:xfrm>
                <a:off x="1968" y="2832"/>
                <a:ext cx="144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-MD</a:t>
                </a:r>
              </a:p>
            </p:txBody>
          </p:sp>
        </p:grpSp>
        <p:grpSp>
          <p:nvGrpSpPr>
            <p:cNvPr id="9236" name="Group 53"/>
            <p:cNvGrpSpPr>
              <a:grpSpLocks/>
            </p:cNvGrpSpPr>
            <p:nvPr/>
          </p:nvGrpSpPr>
          <p:grpSpPr bwMode="auto">
            <a:xfrm>
              <a:off x="2016" y="2073"/>
              <a:ext cx="1152" cy="144"/>
              <a:chOff x="1680" y="2544"/>
              <a:chExt cx="1152" cy="144"/>
            </a:xfrm>
          </p:grpSpPr>
          <p:grpSp>
            <p:nvGrpSpPr>
              <p:cNvPr id="9250" name="Group 54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9264" name="Group 5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7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7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65" name="Group 5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72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73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66" name="Group 6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70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7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67" name="Group 6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68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69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9251" name="Group 67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9252" name="Group 6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62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63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53" name="Group 7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60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6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54" name="Group 7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58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59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55" name="Group 7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56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5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9237" name="Group 80"/>
            <p:cNvGrpSpPr>
              <a:grpSpLocks/>
            </p:cNvGrpSpPr>
            <p:nvPr/>
          </p:nvGrpSpPr>
          <p:grpSpPr bwMode="auto">
            <a:xfrm>
              <a:off x="2016" y="2409"/>
              <a:ext cx="1152" cy="144"/>
              <a:chOff x="2592" y="2736"/>
              <a:chExt cx="1152" cy="144"/>
            </a:xfrm>
          </p:grpSpPr>
          <p:sp>
            <p:nvSpPr>
              <p:cNvPr id="9242" name="Rectangle 8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9243" name="Rectangle 82"/>
              <p:cNvSpPr>
                <a:spLocks noChangeArrowheads="1"/>
              </p:cNvSpPr>
              <p:nvPr/>
            </p:nvSpPr>
            <p:spPr bwMode="auto">
              <a:xfrm>
                <a:off x="3312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9244" name="Rectangle 83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9245" name="Rectangle 84"/>
              <p:cNvSpPr>
                <a:spLocks noChangeArrowheads="1"/>
              </p:cNvSpPr>
              <p:nvPr/>
            </p:nvSpPr>
            <p:spPr bwMode="auto">
              <a:xfrm>
                <a:off x="3600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9246" name="Rectangle 85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9247" name="Rectangle 86"/>
              <p:cNvSpPr>
                <a:spLocks noChangeArrowheads="1"/>
              </p:cNvSpPr>
              <p:nvPr/>
            </p:nvSpPr>
            <p:spPr bwMode="auto">
              <a:xfrm>
                <a:off x="2736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9248" name="Rectangle 87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9249" name="Rectangle 88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9238" name="Group 89"/>
            <p:cNvGrpSpPr>
              <a:grpSpLocks/>
            </p:cNvGrpSpPr>
            <p:nvPr/>
          </p:nvGrpSpPr>
          <p:grpSpPr bwMode="auto">
            <a:xfrm>
              <a:off x="1056" y="3456"/>
              <a:ext cx="1920" cy="528"/>
              <a:chOff x="432" y="3360"/>
              <a:chExt cx="1920" cy="528"/>
            </a:xfrm>
          </p:grpSpPr>
          <p:sp>
            <p:nvSpPr>
              <p:cNvPr id="9239" name="AutoShape 90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1920" cy="52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40" name="Rectangle 91"/>
              <p:cNvSpPr>
                <a:spLocks noChangeArrowheads="1"/>
              </p:cNvSpPr>
              <p:nvPr/>
            </p:nvSpPr>
            <p:spPr bwMode="auto">
              <a:xfrm>
                <a:off x="528" y="3648"/>
                <a:ext cx="144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+MD</a:t>
                </a:r>
              </a:p>
            </p:txBody>
          </p:sp>
          <p:sp>
            <p:nvSpPr>
              <p:cNvPr id="9241" name="Rectangle 92"/>
              <p:cNvSpPr>
                <a:spLocks noChangeArrowheads="1"/>
              </p:cNvSpPr>
              <p:nvPr/>
            </p:nvSpPr>
            <p:spPr bwMode="auto">
              <a:xfrm>
                <a:off x="864" y="3408"/>
                <a:ext cx="144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-MD</a:t>
                </a:r>
              </a:p>
            </p:txBody>
          </p:sp>
        </p:grpSp>
      </p:grpSp>
      <p:sp>
        <p:nvSpPr>
          <p:cNvPr id="9222" name="AutoShape 93"/>
          <p:cNvSpPr>
            <a:spLocks noChangeArrowheads="1"/>
          </p:cNvSpPr>
          <p:nvPr/>
        </p:nvSpPr>
        <p:spPr bwMode="auto">
          <a:xfrm>
            <a:off x="5486400" y="3810000"/>
            <a:ext cx="914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3" name="Line 94"/>
          <p:cNvSpPr>
            <a:spLocks noChangeShapeType="1"/>
          </p:cNvSpPr>
          <p:nvPr/>
        </p:nvSpPr>
        <p:spPr bwMode="auto">
          <a:xfrm>
            <a:off x="6019800" y="40386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4" name="AutoShape 95"/>
          <p:cNvSpPr>
            <a:spLocks noChangeArrowheads="1"/>
          </p:cNvSpPr>
          <p:nvPr/>
        </p:nvSpPr>
        <p:spPr bwMode="auto">
          <a:xfrm>
            <a:off x="3886200" y="3810000"/>
            <a:ext cx="6858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Booth-2 encoding table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correct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Examining MR to generate partial product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7772400" cy="877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generate a partial product per </a:t>
            </a:r>
            <a:r>
              <a:rPr lang="en-US" altLang="zh-TW" sz="2800" smtClean="0">
                <a:solidFill>
                  <a:schemeClr val="hlink"/>
                </a:solidFill>
              </a:rPr>
              <a:t>2</a:t>
            </a:r>
            <a:r>
              <a:rPr lang="en-US" altLang="zh-TW" sz="2800" smtClean="0"/>
              <a:t>-bit of MR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but examine </a:t>
            </a:r>
            <a:r>
              <a:rPr lang="en-US" altLang="zh-TW" sz="2800" smtClean="0">
                <a:solidFill>
                  <a:schemeClr val="hlink"/>
                </a:solidFill>
              </a:rPr>
              <a:t>3</a:t>
            </a:r>
            <a:r>
              <a:rPr lang="en-US" altLang="zh-TW" sz="2800" smtClean="0"/>
              <a:t> consecutive bits in MR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209800" y="3200400"/>
            <a:ext cx="4572000" cy="1981200"/>
            <a:chOff x="1392" y="2016"/>
            <a:chExt cx="2880" cy="1248"/>
          </a:xfrm>
        </p:grpSpPr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2496" y="216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2400" y="24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271" name="Group 7"/>
            <p:cNvGrpSpPr>
              <a:grpSpLocks/>
            </p:cNvGrpSpPr>
            <p:nvPr/>
          </p:nvGrpSpPr>
          <p:grpSpPr bwMode="auto">
            <a:xfrm>
              <a:off x="3456" y="2016"/>
              <a:ext cx="576" cy="144"/>
              <a:chOff x="2112" y="2496"/>
              <a:chExt cx="576" cy="144"/>
            </a:xfrm>
          </p:grpSpPr>
          <p:grpSp>
            <p:nvGrpSpPr>
              <p:cNvPr id="11421" name="Group 8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1431" name="Oval 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14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1422" name="Group 11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1429" name="Oval 1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1430" name="Rectangle 1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1423" name="Group 14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1427" name="Oval 1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1428" name="Rectangle 1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1424" name="Group 17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1425" name="Oval 1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1426" name="Rectangle 1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1272" name="Group 20"/>
            <p:cNvGrpSpPr>
              <a:grpSpLocks/>
            </p:cNvGrpSpPr>
            <p:nvPr/>
          </p:nvGrpSpPr>
          <p:grpSpPr bwMode="auto">
            <a:xfrm>
              <a:off x="2880" y="2016"/>
              <a:ext cx="576" cy="144"/>
              <a:chOff x="2112" y="2496"/>
              <a:chExt cx="576" cy="144"/>
            </a:xfrm>
          </p:grpSpPr>
          <p:grpSp>
            <p:nvGrpSpPr>
              <p:cNvPr id="11409" name="Group 21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1419" name="Oval 2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1420" name="Rectangle 2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1410" name="Group 24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1417" name="Oval 2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1418" name="Rectangle 2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1411" name="Group 27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1415" name="Oval 2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1416" name="Rectangle 2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1412" name="Group 30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1413" name="Oval 3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1414" name="Rectangle 3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1273" name="Group 33"/>
            <p:cNvGrpSpPr>
              <a:grpSpLocks/>
            </p:cNvGrpSpPr>
            <p:nvPr/>
          </p:nvGrpSpPr>
          <p:grpSpPr bwMode="auto">
            <a:xfrm>
              <a:off x="3456" y="2208"/>
              <a:ext cx="576" cy="144"/>
              <a:chOff x="2112" y="2496"/>
              <a:chExt cx="576" cy="144"/>
            </a:xfrm>
          </p:grpSpPr>
          <p:grpSp>
            <p:nvGrpSpPr>
              <p:cNvPr id="11397" name="Group 34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1407" name="Oval 3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14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1398" name="Group 37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1405" name="Oval 3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14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1399" name="Group 40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1403" name="Oval 4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1404" name="Rectangle 4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1400" name="Group 43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1401" name="Oval 4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1402" name="Rectangle 4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1274" name="Group 46"/>
            <p:cNvGrpSpPr>
              <a:grpSpLocks/>
            </p:cNvGrpSpPr>
            <p:nvPr/>
          </p:nvGrpSpPr>
          <p:grpSpPr bwMode="auto">
            <a:xfrm>
              <a:off x="2880" y="2208"/>
              <a:ext cx="576" cy="144"/>
              <a:chOff x="2112" y="2496"/>
              <a:chExt cx="576" cy="144"/>
            </a:xfrm>
          </p:grpSpPr>
          <p:grpSp>
            <p:nvGrpSpPr>
              <p:cNvPr id="11385" name="Group 47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1395" name="Oval 4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1396" name="Rectangle 4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1386" name="Group 50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1393" name="Oval 5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1394" name="Rectangle 5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1387" name="Group 53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1391" name="Oval 5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1392" name="Rectangle 5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1388" name="Group 56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1389" name="Oval 5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1390" name="Rectangle 5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1275" name="Group 59"/>
            <p:cNvGrpSpPr>
              <a:grpSpLocks/>
            </p:cNvGrpSpPr>
            <p:nvPr/>
          </p:nvGrpSpPr>
          <p:grpSpPr bwMode="auto">
            <a:xfrm>
              <a:off x="2592" y="2640"/>
              <a:ext cx="1152" cy="144"/>
              <a:chOff x="1680" y="2544"/>
              <a:chExt cx="1152" cy="144"/>
            </a:xfrm>
          </p:grpSpPr>
          <p:grpSp>
            <p:nvGrpSpPr>
              <p:cNvPr id="11359" name="Group 60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1373" name="Group 6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83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84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74" name="Group 6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81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8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75" name="Group 6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79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80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76" name="Group 7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77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78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1360" name="Group 73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1361" name="Group 74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71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72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62" name="Group 77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69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70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63" name="Group 80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67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6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64" name="Group 83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65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66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1276" name="Group 86"/>
            <p:cNvGrpSpPr>
              <a:grpSpLocks/>
            </p:cNvGrpSpPr>
            <p:nvPr/>
          </p:nvGrpSpPr>
          <p:grpSpPr bwMode="auto">
            <a:xfrm>
              <a:off x="2880" y="2448"/>
              <a:ext cx="1152" cy="144"/>
              <a:chOff x="1680" y="2544"/>
              <a:chExt cx="1152" cy="144"/>
            </a:xfrm>
          </p:grpSpPr>
          <p:grpSp>
            <p:nvGrpSpPr>
              <p:cNvPr id="11333" name="Group 87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1347" name="Group 8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57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5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48" name="Group 9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55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5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49" name="Group 9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53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5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50" name="Group 9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51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52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1334" name="Group 100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1335" name="Group 10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45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46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36" name="Group 10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43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44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37" name="Group 10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41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42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38" name="Group 11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39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4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1277" name="Group 113"/>
            <p:cNvGrpSpPr>
              <a:grpSpLocks/>
            </p:cNvGrpSpPr>
            <p:nvPr/>
          </p:nvGrpSpPr>
          <p:grpSpPr bwMode="auto">
            <a:xfrm>
              <a:off x="2304" y="2832"/>
              <a:ext cx="1152" cy="144"/>
              <a:chOff x="1680" y="2544"/>
              <a:chExt cx="1152" cy="144"/>
            </a:xfrm>
          </p:grpSpPr>
          <p:grpSp>
            <p:nvGrpSpPr>
              <p:cNvPr id="11307" name="Group 114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1321" name="Group 11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31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32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22" name="Group 11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29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30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23" name="Group 12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27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2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24" name="Group 12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25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26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1308" name="Group 127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1309" name="Group 12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19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20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10" name="Group 13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1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18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11" name="Group 13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15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16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312" name="Group 13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13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14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1278" name="Group 140"/>
            <p:cNvGrpSpPr>
              <a:grpSpLocks/>
            </p:cNvGrpSpPr>
            <p:nvPr/>
          </p:nvGrpSpPr>
          <p:grpSpPr bwMode="auto">
            <a:xfrm>
              <a:off x="2016" y="3024"/>
              <a:ext cx="1152" cy="144"/>
              <a:chOff x="1680" y="2544"/>
              <a:chExt cx="1152" cy="144"/>
            </a:xfrm>
          </p:grpSpPr>
          <p:grpSp>
            <p:nvGrpSpPr>
              <p:cNvPr id="11281" name="Group 141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1295" name="Group 142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05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06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296" name="Group 145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03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04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297" name="Group 148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301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02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298" name="Group 151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299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30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1282" name="Group 154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1283" name="Group 15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293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29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284" name="Group 15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291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292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285" name="Group 16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289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290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1286" name="Group 16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1287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1288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sp>
          <p:nvSpPr>
            <p:cNvPr id="11279" name="Text Box 167"/>
            <p:cNvSpPr txBox="1">
              <a:spLocks noChangeArrowheads="1"/>
            </p:cNvSpPr>
            <p:nvPr/>
          </p:nvSpPr>
          <p:spPr bwMode="auto">
            <a:xfrm>
              <a:off x="1632" y="297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1280" name="Line 168"/>
            <p:cNvSpPr>
              <a:spLocks noChangeShapeType="1"/>
            </p:cNvSpPr>
            <p:nvPr/>
          </p:nvSpPr>
          <p:spPr bwMode="auto">
            <a:xfrm>
              <a:off x="1392" y="326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319</TotalTime>
  <Words>1001</Words>
  <Application>Microsoft Office PowerPoint</Application>
  <PresentationFormat>如螢幕大小 (4:3)</PresentationFormat>
  <Paragraphs>601</Paragraphs>
  <Slides>34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Times New Roman</vt:lpstr>
      <vt:lpstr>標楷體</vt:lpstr>
      <vt:lpstr>新細明體</vt:lpstr>
      <vt:lpstr>Arial</vt:lpstr>
      <vt:lpstr>Wingdings</vt:lpstr>
      <vt:lpstr>Calibri</vt:lpstr>
      <vt:lpstr>Blends</vt:lpstr>
      <vt:lpstr>Microsoft 方程式編輯器 3.0</vt:lpstr>
      <vt:lpstr>Booth Encoding Revisited</vt:lpstr>
      <vt:lpstr>Basic idea of Booth encoding</vt:lpstr>
      <vt:lpstr>Question</vt:lpstr>
      <vt:lpstr>In Class-Exercise (The Answer)</vt:lpstr>
      <vt:lpstr>In Class-Exercise (The Answer)</vt:lpstr>
      <vt:lpstr>Key idea of Booth encoding</vt:lpstr>
      <vt:lpstr>Key idea of Booth encoding</vt:lpstr>
      <vt:lpstr>Booth-2 encoding table</vt:lpstr>
      <vt:lpstr>Examining MR to generate partial product</vt:lpstr>
      <vt:lpstr>Examining MR to generate partial product</vt:lpstr>
      <vt:lpstr>Examining MR to generate partial product</vt:lpstr>
      <vt:lpstr>Examining MR to generate partial product</vt:lpstr>
      <vt:lpstr>Examining MR to generate partial product</vt:lpstr>
      <vt:lpstr>Examining MR to generate partial product</vt:lpstr>
      <vt:lpstr>The Booth-2 encoding table</vt:lpstr>
      <vt:lpstr>Deriving the encoding table</vt:lpstr>
      <vt:lpstr>Deriving the encoding table</vt:lpstr>
      <vt:lpstr>Now we begin</vt:lpstr>
      <vt:lpstr>Question</vt:lpstr>
      <vt:lpstr>The encoding scheme</vt:lpstr>
      <vt:lpstr>Encoding Rules</vt:lpstr>
      <vt:lpstr>Overview and the notation</vt:lpstr>
      <vt:lpstr>Encode the first partial product</vt:lpstr>
      <vt:lpstr>Encode a partial product in the middle</vt:lpstr>
      <vt:lpstr>Encode partial product PP8</vt:lpstr>
      <vt:lpstr>Encode the last partial product</vt:lpstr>
      <vt:lpstr>In-Class Exercise</vt:lpstr>
      <vt:lpstr>Deriving the encoding rule</vt:lpstr>
      <vt:lpstr>Q: How this case derived?</vt:lpstr>
      <vt:lpstr>Two’s complement encoding of a partial product</vt:lpstr>
      <vt:lpstr>Two’s complement encoding of a partial product</vt:lpstr>
      <vt:lpstr>Two’s complement encoding of a partial product</vt:lpstr>
      <vt:lpstr>In-Class Exercise</vt:lpstr>
      <vt:lpstr>Coming 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48</cp:revision>
  <cp:lastPrinted>1601-01-01T00:00:00Z</cp:lastPrinted>
  <dcterms:created xsi:type="dcterms:W3CDTF">1601-01-01T00:00:00Z</dcterms:created>
  <dcterms:modified xsi:type="dcterms:W3CDTF">2018-05-12T16:28:48Z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