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BCC69E6-B492-40C2-A604-44731665429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604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1C01F-D3C0-4653-908F-2A43D6C083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69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8784F-69A7-4525-B502-02B0769FEB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32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E97E8-F2DE-402D-9B60-A3DB9BE48D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513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890AF1-45F7-4CE6-8437-921E6ABD03C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458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E7003-992A-42D9-9D9A-ECF8FCDB729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17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727FC-C635-4AB7-A011-BD34D6D8C48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093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31A3E-8C38-4604-B107-8A8A3E67FF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983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94848-B01A-4585-828E-8DC32A62DB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271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FBD1E-5E42-4A2F-B030-485C82D069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2154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2F2B6-C3FC-470E-9AB7-64BB69FB27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386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/>
            </a:lvl1pPr>
          </a:lstStyle>
          <a:p>
            <a:pPr>
              <a:defRPr/>
            </a:pPr>
            <a:fld id="{DF7003A5-B4AD-4770-8219-5D6256BE74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Advanced Multiplier Design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Chap. 11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050925" y="1314450"/>
            <a:ext cx="33169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3200" u="sng" dirty="0"/>
              <a:t>Lecture </a:t>
            </a:r>
            <a:r>
              <a:rPr lang="en-US" altLang="zh-TW" sz="3200" u="sng" dirty="0" smtClean="0"/>
              <a:t>04 </a:t>
            </a:r>
            <a:r>
              <a:rPr lang="en-US" altLang="zh-TW" sz="3200" u="sng" dirty="0"/>
              <a:t>(Part 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Q: How to generate the partial product 3*MD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Method 1: additional stage to pre-compute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Method 2: use two partial products instead</a:t>
            </a:r>
          </a:p>
          <a:p>
            <a:pPr lvl="1" eaLnBrk="1" hangingPunct="1"/>
            <a:r>
              <a:rPr lang="en-US" altLang="zh-TW" smtClean="0"/>
              <a:t>(2/3)*n partial products</a:t>
            </a:r>
          </a:p>
        </p:txBody>
      </p:sp>
      <p:grpSp>
        <p:nvGrpSpPr>
          <p:cNvPr id="12292" name="Group 63"/>
          <p:cNvGrpSpPr>
            <a:grpSpLocks/>
          </p:cNvGrpSpPr>
          <p:nvPr/>
        </p:nvGrpSpPr>
        <p:grpSpPr bwMode="auto">
          <a:xfrm>
            <a:off x="3276600" y="4419600"/>
            <a:ext cx="2746375" cy="655638"/>
            <a:chOff x="2064" y="2487"/>
            <a:chExt cx="1730" cy="413"/>
          </a:xfrm>
        </p:grpSpPr>
        <p:grpSp>
          <p:nvGrpSpPr>
            <p:cNvPr id="12293" name="Group 60"/>
            <p:cNvGrpSpPr>
              <a:grpSpLocks/>
            </p:cNvGrpSpPr>
            <p:nvPr/>
          </p:nvGrpSpPr>
          <p:grpSpPr bwMode="auto">
            <a:xfrm>
              <a:off x="2064" y="2496"/>
              <a:ext cx="1332" cy="404"/>
              <a:chOff x="2054" y="2583"/>
              <a:chExt cx="1332" cy="404"/>
            </a:xfrm>
          </p:grpSpPr>
          <p:grpSp>
            <p:nvGrpSpPr>
              <p:cNvPr id="12296" name="Group 4"/>
              <p:cNvGrpSpPr>
                <a:grpSpLocks/>
              </p:cNvGrpSpPr>
              <p:nvPr/>
            </p:nvGrpSpPr>
            <p:grpSpPr bwMode="auto">
              <a:xfrm>
                <a:off x="2208" y="2640"/>
                <a:ext cx="1152" cy="144"/>
                <a:chOff x="3552" y="3696"/>
                <a:chExt cx="1152" cy="144"/>
              </a:xfrm>
            </p:grpSpPr>
            <p:grpSp>
              <p:nvGrpSpPr>
                <p:cNvPr id="12326" name="Group 5"/>
                <p:cNvGrpSpPr>
                  <a:grpSpLocks/>
                </p:cNvGrpSpPr>
                <p:nvPr/>
              </p:nvGrpSpPr>
              <p:grpSpPr bwMode="auto">
                <a:xfrm>
                  <a:off x="4128" y="3696"/>
                  <a:ext cx="576" cy="144"/>
                  <a:chOff x="2112" y="2496"/>
                  <a:chExt cx="576" cy="144"/>
                </a:xfrm>
              </p:grpSpPr>
              <p:grpSp>
                <p:nvGrpSpPr>
                  <p:cNvPr id="12340" name="Group 6"/>
                  <p:cNvGrpSpPr>
                    <a:grpSpLocks/>
                  </p:cNvGrpSpPr>
                  <p:nvPr/>
                </p:nvGrpSpPr>
                <p:grpSpPr bwMode="auto">
                  <a:xfrm>
                    <a:off x="2112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2350" name="Oval 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2351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12341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2256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2348" name="Oval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2349" name="Rectangl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12342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2400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2346" name="Oval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2347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12343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2544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2344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2345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2327" name="Group 18"/>
                <p:cNvGrpSpPr>
                  <a:grpSpLocks/>
                </p:cNvGrpSpPr>
                <p:nvPr/>
              </p:nvGrpSpPr>
              <p:grpSpPr bwMode="auto">
                <a:xfrm>
                  <a:off x="3552" y="3696"/>
                  <a:ext cx="576" cy="144"/>
                  <a:chOff x="2112" y="2496"/>
                  <a:chExt cx="576" cy="144"/>
                </a:xfrm>
              </p:grpSpPr>
              <p:grpSp>
                <p:nvGrpSpPr>
                  <p:cNvPr id="12328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2112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2338" name="Oval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2339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12329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2256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2336" name="Oval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2337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12330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2400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2334" name="Oval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2335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12331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2544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2332" name="Oval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2333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</p:grpSp>
          </p:grpSp>
          <p:grpSp>
            <p:nvGrpSpPr>
              <p:cNvPr id="12297" name="Group 31"/>
              <p:cNvGrpSpPr>
                <a:grpSpLocks/>
              </p:cNvGrpSpPr>
              <p:nvPr/>
            </p:nvGrpSpPr>
            <p:grpSpPr bwMode="auto">
              <a:xfrm>
                <a:off x="2064" y="2832"/>
                <a:ext cx="1152" cy="144"/>
                <a:chOff x="3552" y="3696"/>
                <a:chExt cx="1152" cy="144"/>
              </a:xfrm>
            </p:grpSpPr>
            <p:grpSp>
              <p:nvGrpSpPr>
                <p:cNvPr id="12300" name="Group 32"/>
                <p:cNvGrpSpPr>
                  <a:grpSpLocks/>
                </p:cNvGrpSpPr>
                <p:nvPr/>
              </p:nvGrpSpPr>
              <p:grpSpPr bwMode="auto">
                <a:xfrm>
                  <a:off x="4128" y="3696"/>
                  <a:ext cx="576" cy="144"/>
                  <a:chOff x="2112" y="2496"/>
                  <a:chExt cx="576" cy="144"/>
                </a:xfrm>
              </p:grpSpPr>
              <p:grpSp>
                <p:nvGrpSpPr>
                  <p:cNvPr id="12314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2112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2324" name="Oval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2325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12315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2256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2322" name="Oval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2323" name="Rectangle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12316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2400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2320" name="Oval 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2321" name="Rectangle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12317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2544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2318" name="Oval 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2319" name="Rectangle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2301" name="Group 45"/>
                <p:cNvGrpSpPr>
                  <a:grpSpLocks/>
                </p:cNvGrpSpPr>
                <p:nvPr/>
              </p:nvGrpSpPr>
              <p:grpSpPr bwMode="auto">
                <a:xfrm>
                  <a:off x="3552" y="3696"/>
                  <a:ext cx="576" cy="144"/>
                  <a:chOff x="2112" y="2496"/>
                  <a:chExt cx="576" cy="144"/>
                </a:xfrm>
              </p:grpSpPr>
              <p:grpSp>
                <p:nvGrpSpPr>
                  <p:cNvPr id="12302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2112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2312" name="Oval 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2313" name="Rectangle 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12303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2256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2310" name="Oval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2311" name="Rectangle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12304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2400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2308" name="Oval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2309" name="Rectangle 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12305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2544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2306" name="Oval 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2307" name="Rectangle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</p:grpSp>
          </p:grpSp>
          <p:sp>
            <p:nvSpPr>
              <p:cNvPr id="12298" name="Text Box 58"/>
              <p:cNvSpPr txBox="1">
                <a:spLocks noChangeArrowheads="1"/>
              </p:cNvSpPr>
              <p:nvPr/>
            </p:nvSpPr>
            <p:spPr bwMode="auto">
              <a:xfrm>
                <a:off x="2054" y="258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12299" name="Text Box 59"/>
              <p:cNvSpPr txBox="1">
                <a:spLocks noChangeArrowheads="1"/>
              </p:cNvSpPr>
              <p:nvPr/>
            </p:nvSpPr>
            <p:spPr bwMode="auto">
              <a:xfrm>
                <a:off x="3206" y="277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0</a:t>
                </a:r>
              </a:p>
            </p:txBody>
          </p:sp>
        </p:grpSp>
        <p:sp>
          <p:nvSpPr>
            <p:cNvPr id="12294" name="Text Box 61"/>
            <p:cNvSpPr txBox="1">
              <a:spLocks noChangeArrowheads="1"/>
            </p:cNvSpPr>
            <p:nvPr/>
          </p:nvSpPr>
          <p:spPr bwMode="auto">
            <a:xfrm>
              <a:off x="3398" y="2487"/>
              <a:ext cx="3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MD</a:t>
              </a:r>
            </a:p>
          </p:txBody>
        </p:sp>
        <p:sp>
          <p:nvSpPr>
            <p:cNvPr id="12295" name="Text Box 62"/>
            <p:cNvSpPr txBox="1">
              <a:spLocks noChangeArrowheads="1"/>
            </p:cNvSpPr>
            <p:nvPr/>
          </p:nvSpPr>
          <p:spPr bwMode="auto">
            <a:xfrm>
              <a:off x="3408" y="2688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2MD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Q: How to generate partial product 3*MD?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3444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Method 3: partial redundant form</a:t>
            </a:r>
          </a:p>
        </p:txBody>
      </p:sp>
      <p:grpSp>
        <p:nvGrpSpPr>
          <p:cNvPr id="13316" name="Group 66"/>
          <p:cNvGrpSpPr>
            <a:grpSpLocks/>
          </p:cNvGrpSpPr>
          <p:nvPr/>
        </p:nvGrpSpPr>
        <p:grpSpPr bwMode="auto">
          <a:xfrm>
            <a:off x="2895600" y="2438400"/>
            <a:ext cx="3203575" cy="685800"/>
            <a:chOff x="1776" y="1728"/>
            <a:chExt cx="2018" cy="432"/>
          </a:xfrm>
        </p:grpSpPr>
        <p:grpSp>
          <p:nvGrpSpPr>
            <p:cNvPr id="13467" name="Group 5"/>
            <p:cNvGrpSpPr>
              <a:grpSpLocks/>
            </p:cNvGrpSpPr>
            <p:nvPr/>
          </p:nvGrpSpPr>
          <p:grpSpPr bwMode="auto">
            <a:xfrm>
              <a:off x="2064" y="1737"/>
              <a:ext cx="1332" cy="404"/>
              <a:chOff x="2054" y="2583"/>
              <a:chExt cx="1332" cy="404"/>
            </a:xfrm>
          </p:grpSpPr>
          <p:grpSp>
            <p:nvGrpSpPr>
              <p:cNvPr id="13472" name="Group 6"/>
              <p:cNvGrpSpPr>
                <a:grpSpLocks/>
              </p:cNvGrpSpPr>
              <p:nvPr/>
            </p:nvGrpSpPr>
            <p:grpSpPr bwMode="auto">
              <a:xfrm>
                <a:off x="2208" y="2640"/>
                <a:ext cx="1152" cy="144"/>
                <a:chOff x="3552" y="3696"/>
                <a:chExt cx="1152" cy="144"/>
              </a:xfrm>
            </p:grpSpPr>
            <p:grpSp>
              <p:nvGrpSpPr>
                <p:cNvPr id="13502" name="Group 7"/>
                <p:cNvGrpSpPr>
                  <a:grpSpLocks/>
                </p:cNvGrpSpPr>
                <p:nvPr/>
              </p:nvGrpSpPr>
              <p:grpSpPr bwMode="auto">
                <a:xfrm>
                  <a:off x="4128" y="3696"/>
                  <a:ext cx="576" cy="144"/>
                  <a:chOff x="2112" y="2496"/>
                  <a:chExt cx="576" cy="144"/>
                </a:xfrm>
              </p:grpSpPr>
              <p:grpSp>
                <p:nvGrpSpPr>
                  <p:cNvPr id="13516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2112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3526" name="Oval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3527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13517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2256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3524" name="Oval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3525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13518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2400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3522" name="Oval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3523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13519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2544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3520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3521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3503" name="Group 20"/>
                <p:cNvGrpSpPr>
                  <a:grpSpLocks/>
                </p:cNvGrpSpPr>
                <p:nvPr/>
              </p:nvGrpSpPr>
              <p:grpSpPr bwMode="auto">
                <a:xfrm>
                  <a:off x="3552" y="3696"/>
                  <a:ext cx="576" cy="144"/>
                  <a:chOff x="2112" y="2496"/>
                  <a:chExt cx="576" cy="144"/>
                </a:xfrm>
              </p:grpSpPr>
              <p:grpSp>
                <p:nvGrpSpPr>
                  <p:cNvPr id="13504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2112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3514" name="Oval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3515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13505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2256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3512" name="Oval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3513" name="Rectangl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13506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2400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3510" name="Oval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3511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13507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2544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3508" name="Oval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3509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</p:grpSp>
          </p:grpSp>
          <p:grpSp>
            <p:nvGrpSpPr>
              <p:cNvPr id="13473" name="Group 33"/>
              <p:cNvGrpSpPr>
                <a:grpSpLocks/>
              </p:cNvGrpSpPr>
              <p:nvPr/>
            </p:nvGrpSpPr>
            <p:grpSpPr bwMode="auto">
              <a:xfrm>
                <a:off x="2064" y="2832"/>
                <a:ext cx="1152" cy="144"/>
                <a:chOff x="3552" y="3696"/>
                <a:chExt cx="1152" cy="144"/>
              </a:xfrm>
            </p:grpSpPr>
            <p:grpSp>
              <p:nvGrpSpPr>
                <p:cNvPr id="13476" name="Group 34"/>
                <p:cNvGrpSpPr>
                  <a:grpSpLocks/>
                </p:cNvGrpSpPr>
                <p:nvPr/>
              </p:nvGrpSpPr>
              <p:grpSpPr bwMode="auto">
                <a:xfrm>
                  <a:off x="4128" y="3696"/>
                  <a:ext cx="576" cy="144"/>
                  <a:chOff x="2112" y="2496"/>
                  <a:chExt cx="576" cy="144"/>
                </a:xfrm>
              </p:grpSpPr>
              <p:grpSp>
                <p:nvGrpSpPr>
                  <p:cNvPr id="13490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2112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3500" name="Oval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3501" name="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13491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2256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3498" name="Oval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3499" name="Rectangle 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13492" name="Group 41"/>
                  <p:cNvGrpSpPr>
                    <a:grpSpLocks/>
                  </p:cNvGrpSpPr>
                  <p:nvPr/>
                </p:nvGrpSpPr>
                <p:grpSpPr bwMode="auto">
                  <a:xfrm>
                    <a:off x="2400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3496" name="Oval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3497" name="Rectangle 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13493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2544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3494" name="Oval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3495" name="Rectangle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3477" name="Group 47"/>
                <p:cNvGrpSpPr>
                  <a:grpSpLocks/>
                </p:cNvGrpSpPr>
                <p:nvPr/>
              </p:nvGrpSpPr>
              <p:grpSpPr bwMode="auto">
                <a:xfrm>
                  <a:off x="3552" y="3696"/>
                  <a:ext cx="576" cy="144"/>
                  <a:chOff x="2112" y="2496"/>
                  <a:chExt cx="576" cy="144"/>
                </a:xfrm>
              </p:grpSpPr>
              <p:grpSp>
                <p:nvGrpSpPr>
                  <p:cNvPr id="13478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2112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3488" name="Oval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3489" name="Rectangle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13479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2256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3486" name="Oval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3487" name="Rectangle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13480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2400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3484" name="Oval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3485" name="Rectangle 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13481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2544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3482" name="Oval 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3483" name="Rectangl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</p:grpSp>
          </p:grpSp>
          <p:sp>
            <p:nvSpPr>
              <p:cNvPr id="13474" name="Text Box 60"/>
              <p:cNvSpPr txBox="1">
                <a:spLocks noChangeArrowheads="1"/>
              </p:cNvSpPr>
              <p:nvPr/>
            </p:nvSpPr>
            <p:spPr bwMode="auto">
              <a:xfrm>
                <a:off x="2054" y="258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0</a:t>
                </a:r>
              </a:p>
            </p:txBody>
          </p:sp>
          <p:sp>
            <p:nvSpPr>
              <p:cNvPr id="13475" name="Text Box 61"/>
              <p:cNvSpPr txBox="1">
                <a:spLocks noChangeArrowheads="1"/>
              </p:cNvSpPr>
              <p:nvPr/>
            </p:nvSpPr>
            <p:spPr bwMode="auto">
              <a:xfrm>
                <a:off x="3206" y="277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0</a:t>
                </a:r>
              </a:p>
            </p:txBody>
          </p:sp>
        </p:grpSp>
        <p:sp>
          <p:nvSpPr>
            <p:cNvPr id="13468" name="Text Box 62"/>
            <p:cNvSpPr txBox="1">
              <a:spLocks noChangeArrowheads="1"/>
            </p:cNvSpPr>
            <p:nvPr/>
          </p:nvSpPr>
          <p:spPr bwMode="auto">
            <a:xfrm>
              <a:off x="3398" y="1728"/>
              <a:ext cx="3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MD</a:t>
              </a:r>
            </a:p>
          </p:txBody>
        </p:sp>
        <p:sp>
          <p:nvSpPr>
            <p:cNvPr id="13469" name="Text Box 63"/>
            <p:cNvSpPr txBox="1">
              <a:spLocks noChangeArrowheads="1"/>
            </p:cNvSpPr>
            <p:nvPr/>
          </p:nvSpPr>
          <p:spPr bwMode="auto">
            <a:xfrm>
              <a:off x="3408" y="1929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2MD</a:t>
              </a:r>
            </a:p>
          </p:txBody>
        </p:sp>
        <p:sp>
          <p:nvSpPr>
            <p:cNvPr id="13470" name="Text Box 64"/>
            <p:cNvSpPr txBox="1">
              <a:spLocks noChangeArrowheads="1"/>
            </p:cNvSpPr>
            <p:nvPr/>
          </p:nvSpPr>
          <p:spPr bwMode="auto">
            <a:xfrm>
              <a:off x="1824" y="1920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13471" name="Line 65"/>
            <p:cNvSpPr>
              <a:spLocks noChangeShapeType="1"/>
            </p:cNvSpPr>
            <p:nvPr/>
          </p:nvSpPr>
          <p:spPr bwMode="auto">
            <a:xfrm>
              <a:off x="1776" y="21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3317" name="Group 139"/>
          <p:cNvGrpSpPr>
            <a:grpSpLocks/>
          </p:cNvGrpSpPr>
          <p:nvPr/>
        </p:nvGrpSpPr>
        <p:grpSpPr bwMode="auto">
          <a:xfrm>
            <a:off x="1371600" y="3733800"/>
            <a:ext cx="6400800" cy="1555750"/>
            <a:chOff x="864" y="2448"/>
            <a:chExt cx="4032" cy="980"/>
          </a:xfrm>
        </p:grpSpPr>
        <p:grpSp>
          <p:nvGrpSpPr>
            <p:cNvPr id="13395" name="Group 84"/>
            <p:cNvGrpSpPr>
              <a:grpSpLocks/>
            </p:cNvGrpSpPr>
            <p:nvPr/>
          </p:nvGrpSpPr>
          <p:grpSpPr bwMode="auto">
            <a:xfrm>
              <a:off x="864" y="2448"/>
              <a:ext cx="1008" cy="980"/>
              <a:chOff x="1008" y="2544"/>
              <a:chExt cx="1008" cy="980"/>
            </a:xfrm>
          </p:grpSpPr>
          <p:sp>
            <p:nvSpPr>
              <p:cNvPr id="13450" name="Rectangle 67"/>
              <p:cNvSpPr>
                <a:spLocks noChangeArrowheads="1"/>
              </p:cNvSpPr>
              <p:nvPr/>
            </p:nvSpPr>
            <p:spPr bwMode="auto">
              <a:xfrm>
                <a:off x="1344" y="2784"/>
                <a:ext cx="672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4-bit</a:t>
                </a:r>
              </a:p>
              <a:p>
                <a:pPr algn="ctr" eaLnBrk="1" hangingPunct="1"/>
                <a:r>
                  <a:rPr lang="en-US" altLang="zh-TW"/>
                  <a:t>adder</a:t>
                </a:r>
              </a:p>
            </p:txBody>
          </p:sp>
          <p:grpSp>
            <p:nvGrpSpPr>
              <p:cNvPr id="13451" name="Group 71"/>
              <p:cNvGrpSpPr>
                <a:grpSpLocks/>
              </p:cNvGrpSpPr>
              <p:nvPr/>
            </p:nvGrpSpPr>
            <p:grpSpPr bwMode="auto">
              <a:xfrm>
                <a:off x="1728" y="2544"/>
                <a:ext cx="202" cy="240"/>
                <a:chOff x="1728" y="2544"/>
                <a:chExt cx="202" cy="240"/>
              </a:xfrm>
            </p:grpSpPr>
            <p:sp>
              <p:nvSpPr>
                <p:cNvPr id="13464" name="Line 68"/>
                <p:cNvSpPr>
                  <a:spLocks noChangeShapeType="1"/>
                </p:cNvSpPr>
                <p:nvPr/>
              </p:nvSpPr>
              <p:spPr bwMode="auto">
                <a:xfrm>
                  <a:off x="1776" y="254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465" name="Line 69"/>
                <p:cNvSpPr>
                  <a:spLocks noChangeShapeType="1"/>
                </p:cNvSpPr>
                <p:nvPr/>
              </p:nvSpPr>
              <p:spPr bwMode="auto">
                <a:xfrm>
                  <a:off x="1728" y="25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466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1766" y="2567"/>
                  <a:ext cx="16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200"/>
                    <a:t>4</a:t>
                  </a:r>
                </a:p>
              </p:txBody>
            </p:sp>
          </p:grpSp>
          <p:grpSp>
            <p:nvGrpSpPr>
              <p:cNvPr id="13452" name="Group 72"/>
              <p:cNvGrpSpPr>
                <a:grpSpLocks/>
              </p:cNvGrpSpPr>
              <p:nvPr/>
            </p:nvGrpSpPr>
            <p:grpSpPr bwMode="auto">
              <a:xfrm>
                <a:off x="1440" y="2544"/>
                <a:ext cx="202" cy="240"/>
                <a:chOff x="1728" y="2544"/>
                <a:chExt cx="202" cy="240"/>
              </a:xfrm>
            </p:grpSpPr>
            <p:sp>
              <p:nvSpPr>
                <p:cNvPr id="13461" name="Line 73"/>
                <p:cNvSpPr>
                  <a:spLocks noChangeShapeType="1"/>
                </p:cNvSpPr>
                <p:nvPr/>
              </p:nvSpPr>
              <p:spPr bwMode="auto">
                <a:xfrm>
                  <a:off x="1776" y="254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462" name="Line 74"/>
                <p:cNvSpPr>
                  <a:spLocks noChangeShapeType="1"/>
                </p:cNvSpPr>
                <p:nvPr/>
              </p:nvSpPr>
              <p:spPr bwMode="auto">
                <a:xfrm>
                  <a:off x="1728" y="25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463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1766" y="2567"/>
                  <a:ext cx="16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200"/>
                    <a:t>4</a:t>
                  </a:r>
                </a:p>
              </p:txBody>
            </p:sp>
          </p:grpSp>
          <p:grpSp>
            <p:nvGrpSpPr>
              <p:cNvPr id="13453" name="Group 76"/>
              <p:cNvGrpSpPr>
                <a:grpSpLocks/>
              </p:cNvGrpSpPr>
              <p:nvPr/>
            </p:nvGrpSpPr>
            <p:grpSpPr bwMode="auto">
              <a:xfrm>
                <a:off x="1584" y="3120"/>
                <a:ext cx="202" cy="240"/>
                <a:chOff x="1728" y="2544"/>
                <a:chExt cx="202" cy="240"/>
              </a:xfrm>
            </p:grpSpPr>
            <p:sp>
              <p:nvSpPr>
                <p:cNvPr id="13458" name="Line 77"/>
                <p:cNvSpPr>
                  <a:spLocks noChangeShapeType="1"/>
                </p:cNvSpPr>
                <p:nvPr/>
              </p:nvSpPr>
              <p:spPr bwMode="auto">
                <a:xfrm>
                  <a:off x="1776" y="254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459" name="Line 78"/>
                <p:cNvSpPr>
                  <a:spLocks noChangeShapeType="1"/>
                </p:cNvSpPr>
                <p:nvPr/>
              </p:nvSpPr>
              <p:spPr bwMode="auto">
                <a:xfrm>
                  <a:off x="1728" y="25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460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1766" y="2567"/>
                  <a:ext cx="16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200"/>
                    <a:t>4</a:t>
                  </a:r>
                </a:p>
              </p:txBody>
            </p:sp>
          </p:grpSp>
          <p:sp>
            <p:nvSpPr>
              <p:cNvPr id="13454" name="Line 80"/>
              <p:cNvSpPr>
                <a:spLocks noChangeShapeType="1"/>
              </p:cNvSpPr>
              <p:nvPr/>
            </p:nvSpPr>
            <p:spPr bwMode="auto">
              <a:xfrm flipH="1">
                <a:off x="1152" y="292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455" name="Line 81"/>
              <p:cNvSpPr>
                <a:spLocks noChangeShapeType="1"/>
              </p:cNvSpPr>
              <p:nvPr/>
            </p:nvSpPr>
            <p:spPr bwMode="auto">
              <a:xfrm>
                <a:off x="1152" y="292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456" name="Text Box 82"/>
              <p:cNvSpPr txBox="1">
                <a:spLocks noChangeArrowheads="1"/>
              </p:cNvSpPr>
              <p:nvPr/>
            </p:nvSpPr>
            <p:spPr bwMode="auto">
              <a:xfrm>
                <a:off x="1008" y="3312"/>
                <a:ext cx="4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Carry</a:t>
                </a:r>
              </a:p>
            </p:txBody>
          </p:sp>
          <p:sp>
            <p:nvSpPr>
              <p:cNvPr id="13457" name="Text Box 83"/>
              <p:cNvSpPr txBox="1">
                <a:spLocks noChangeArrowheads="1"/>
              </p:cNvSpPr>
              <p:nvPr/>
            </p:nvSpPr>
            <p:spPr bwMode="auto">
              <a:xfrm>
                <a:off x="1440" y="3312"/>
                <a:ext cx="35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Sum</a:t>
                </a:r>
              </a:p>
            </p:txBody>
          </p:sp>
        </p:grpSp>
        <p:grpSp>
          <p:nvGrpSpPr>
            <p:cNvPr id="13396" name="Group 85"/>
            <p:cNvGrpSpPr>
              <a:grpSpLocks/>
            </p:cNvGrpSpPr>
            <p:nvPr/>
          </p:nvGrpSpPr>
          <p:grpSpPr bwMode="auto">
            <a:xfrm>
              <a:off x="1920" y="2448"/>
              <a:ext cx="1008" cy="980"/>
              <a:chOff x="1008" y="2544"/>
              <a:chExt cx="1008" cy="980"/>
            </a:xfrm>
          </p:grpSpPr>
          <p:sp>
            <p:nvSpPr>
              <p:cNvPr id="13433" name="Rectangle 86"/>
              <p:cNvSpPr>
                <a:spLocks noChangeArrowheads="1"/>
              </p:cNvSpPr>
              <p:nvPr/>
            </p:nvSpPr>
            <p:spPr bwMode="auto">
              <a:xfrm>
                <a:off x="1344" y="2784"/>
                <a:ext cx="672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4-bit</a:t>
                </a:r>
              </a:p>
              <a:p>
                <a:pPr algn="ctr" eaLnBrk="1" hangingPunct="1"/>
                <a:r>
                  <a:rPr lang="en-US" altLang="zh-TW"/>
                  <a:t>adder</a:t>
                </a:r>
              </a:p>
            </p:txBody>
          </p:sp>
          <p:grpSp>
            <p:nvGrpSpPr>
              <p:cNvPr id="13434" name="Group 87"/>
              <p:cNvGrpSpPr>
                <a:grpSpLocks/>
              </p:cNvGrpSpPr>
              <p:nvPr/>
            </p:nvGrpSpPr>
            <p:grpSpPr bwMode="auto">
              <a:xfrm>
                <a:off x="1728" y="2544"/>
                <a:ext cx="202" cy="240"/>
                <a:chOff x="1728" y="2544"/>
                <a:chExt cx="202" cy="240"/>
              </a:xfrm>
            </p:grpSpPr>
            <p:sp>
              <p:nvSpPr>
                <p:cNvPr id="13447" name="Line 88"/>
                <p:cNvSpPr>
                  <a:spLocks noChangeShapeType="1"/>
                </p:cNvSpPr>
                <p:nvPr/>
              </p:nvSpPr>
              <p:spPr bwMode="auto">
                <a:xfrm>
                  <a:off x="1776" y="254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448" name="Line 89"/>
                <p:cNvSpPr>
                  <a:spLocks noChangeShapeType="1"/>
                </p:cNvSpPr>
                <p:nvPr/>
              </p:nvSpPr>
              <p:spPr bwMode="auto">
                <a:xfrm>
                  <a:off x="1728" y="25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449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1766" y="2567"/>
                  <a:ext cx="16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200"/>
                    <a:t>4</a:t>
                  </a:r>
                </a:p>
              </p:txBody>
            </p:sp>
          </p:grpSp>
          <p:grpSp>
            <p:nvGrpSpPr>
              <p:cNvPr id="13435" name="Group 91"/>
              <p:cNvGrpSpPr>
                <a:grpSpLocks/>
              </p:cNvGrpSpPr>
              <p:nvPr/>
            </p:nvGrpSpPr>
            <p:grpSpPr bwMode="auto">
              <a:xfrm>
                <a:off x="1440" y="2544"/>
                <a:ext cx="202" cy="240"/>
                <a:chOff x="1728" y="2544"/>
                <a:chExt cx="202" cy="240"/>
              </a:xfrm>
            </p:grpSpPr>
            <p:sp>
              <p:nvSpPr>
                <p:cNvPr id="13444" name="Line 92"/>
                <p:cNvSpPr>
                  <a:spLocks noChangeShapeType="1"/>
                </p:cNvSpPr>
                <p:nvPr/>
              </p:nvSpPr>
              <p:spPr bwMode="auto">
                <a:xfrm>
                  <a:off x="1776" y="254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445" name="Line 93"/>
                <p:cNvSpPr>
                  <a:spLocks noChangeShapeType="1"/>
                </p:cNvSpPr>
                <p:nvPr/>
              </p:nvSpPr>
              <p:spPr bwMode="auto">
                <a:xfrm>
                  <a:off x="1728" y="25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446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1766" y="2567"/>
                  <a:ext cx="16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200"/>
                    <a:t>4</a:t>
                  </a:r>
                </a:p>
              </p:txBody>
            </p:sp>
          </p:grpSp>
          <p:grpSp>
            <p:nvGrpSpPr>
              <p:cNvPr id="13436" name="Group 95"/>
              <p:cNvGrpSpPr>
                <a:grpSpLocks/>
              </p:cNvGrpSpPr>
              <p:nvPr/>
            </p:nvGrpSpPr>
            <p:grpSpPr bwMode="auto">
              <a:xfrm>
                <a:off x="1584" y="3120"/>
                <a:ext cx="202" cy="240"/>
                <a:chOff x="1728" y="2544"/>
                <a:chExt cx="202" cy="240"/>
              </a:xfrm>
            </p:grpSpPr>
            <p:sp>
              <p:nvSpPr>
                <p:cNvPr id="13441" name="Line 96"/>
                <p:cNvSpPr>
                  <a:spLocks noChangeShapeType="1"/>
                </p:cNvSpPr>
                <p:nvPr/>
              </p:nvSpPr>
              <p:spPr bwMode="auto">
                <a:xfrm>
                  <a:off x="1776" y="254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442" name="Line 97"/>
                <p:cNvSpPr>
                  <a:spLocks noChangeShapeType="1"/>
                </p:cNvSpPr>
                <p:nvPr/>
              </p:nvSpPr>
              <p:spPr bwMode="auto">
                <a:xfrm>
                  <a:off x="1728" y="25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443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1766" y="2567"/>
                  <a:ext cx="16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200"/>
                    <a:t>4</a:t>
                  </a:r>
                </a:p>
              </p:txBody>
            </p:sp>
          </p:grpSp>
          <p:sp>
            <p:nvSpPr>
              <p:cNvPr id="13437" name="Line 99"/>
              <p:cNvSpPr>
                <a:spLocks noChangeShapeType="1"/>
              </p:cNvSpPr>
              <p:nvPr/>
            </p:nvSpPr>
            <p:spPr bwMode="auto">
              <a:xfrm flipH="1">
                <a:off x="1152" y="292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438" name="Line 100"/>
              <p:cNvSpPr>
                <a:spLocks noChangeShapeType="1"/>
              </p:cNvSpPr>
              <p:nvPr/>
            </p:nvSpPr>
            <p:spPr bwMode="auto">
              <a:xfrm>
                <a:off x="1152" y="292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439" name="Text Box 101"/>
              <p:cNvSpPr txBox="1">
                <a:spLocks noChangeArrowheads="1"/>
              </p:cNvSpPr>
              <p:nvPr/>
            </p:nvSpPr>
            <p:spPr bwMode="auto">
              <a:xfrm>
                <a:off x="1008" y="3312"/>
                <a:ext cx="4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Carry</a:t>
                </a:r>
              </a:p>
            </p:txBody>
          </p:sp>
          <p:sp>
            <p:nvSpPr>
              <p:cNvPr id="13440" name="Text Box 102"/>
              <p:cNvSpPr txBox="1">
                <a:spLocks noChangeArrowheads="1"/>
              </p:cNvSpPr>
              <p:nvPr/>
            </p:nvSpPr>
            <p:spPr bwMode="auto">
              <a:xfrm>
                <a:off x="1440" y="3312"/>
                <a:ext cx="35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Sum</a:t>
                </a:r>
              </a:p>
            </p:txBody>
          </p:sp>
        </p:grpSp>
        <p:grpSp>
          <p:nvGrpSpPr>
            <p:cNvPr id="13397" name="Group 103"/>
            <p:cNvGrpSpPr>
              <a:grpSpLocks/>
            </p:cNvGrpSpPr>
            <p:nvPr/>
          </p:nvGrpSpPr>
          <p:grpSpPr bwMode="auto">
            <a:xfrm>
              <a:off x="2880" y="2448"/>
              <a:ext cx="1008" cy="980"/>
              <a:chOff x="1008" y="2544"/>
              <a:chExt cx="1008" cy="980"/>
            </a:xfrm>
          </p:grpSpPr>
          <p:sp>
            <p:nvSpPr>
              <p:cNvPr id="13416" name="Rectangle 104"/>
              <p:cNvSpPr>
                <a:spLocks noChangeArrowheads="1"/>
              </p:cNvSpPr>
              <p:nvPr/>
            </p:nvSpPr>
            <p:spPr bwMode="auto">
              <a:xfrm>
                <a:off x="1344" y="2784"/>
                <a:ext cx="672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4-bit</a:t>
                </a:r>
              </a:p>
              <a:p>
                <a:pPr algn="ctr" eaLnBrk="1" hangingPunct="1"/>
                <a:r>
                  <a:rPr lang="en-US" altLang="zh-TW"/>
                  <a:t>adder</a:t>
                </a:r>
              </a:p>
            </p:txBody>
          </p:sp>
          <p:grpSp>
            <p:nvGrpSpPr>
              <p:cNvPr id="13417" name="Group 105"/>
              <p:cNvGrpSpPr>
                <a:grpSpLocks/>
              </p:cNvGrpSpPr>
              <p:nvPr/>
            </p:nvGrpSpPr>
            <p:grpSpPr bwMode="auto">
              <a:xfrm>
                <a:off x="1728" y="2544"/>
                <a:ext cx="202" cy="240"/>
                <a:chOff x="1728" y="2544"/>
                <a:chExt cx="202" cy="240"/>
              </a:xfrm>
            </p:grpSpPr>
            <p:sp>
              <p:nvSpPr>
                <p:cNvPr id="13430" name="Line 106"/>
                <p:cNvSpPr>
                  <a:spLocks noChangeShapeType="1"/>
                </p:cNvSpPr>
                <p:nvPr/>
              </p:nvSpPr>
              <p:spPr bwMode="auto">
                <a:xfrm>
                  <a:off x="1776" y="254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431" name="Line 107"/>
                <p:cNvSpPr>
                  <a:spLocks noChangeShapeType="1"/>
                </p:cNvSpPr>
                <p:nvPr/>
              </p:nvSpPr>
              <p:spPr bwMode="auto">
                <a:xfrm>
                  <a:off x="1728" y="25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432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1766" y="2567"/>
                  <a:ext cx="16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200"/>
                    <a:t>4</a:t>
                  </a:r>
                </a:p>
              </p:txBody>
            </p:sp>
          </p:grpSp>
          <p:grpSp>
            <p:nvGrpSpPr>
              <p:cNvPr id="13418" name="Group 109"/>
              <p:cNvGrpSpPr>
                <a:grpSpLocks/>
              </p:cNvGrpSpPr>
              <p:nvPr/>
            </p:nvGrpSpPr>
            <p:grpSpPr bwMode="auto">
              <a:xfrm>
                <a:off x="1440" y="2544"/>
                <a:ext cx="202" cy="240"/>
                <a:chOff x="1728" y="2544"/>
                <a:chExt cx="202" cy="240"/>
              </a:xfrm>
            </p:grpSpPr>
            <p:sp>
              <p:nvSpPr>
                <p:cNvPr id="13427" name="Line 110"/>
                <p:cNvSpPr>
                  <a:spLocks noChangeShapeType="1"/>
                </p:cNvSpPr>
                <p:nvPr/>
              </p:nvSpPr>
              <p:spPr bwMode="auto">
                <a:xfrm>
                  <a:off x="1776" y="254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428" name="Line 111"/>
                <p:cNvSpPr>
                  <a:spLocks noChangeShapeType="1"/>
                </p:cNvSpPr>
                <p:nvPr/>
              </p:nvSpPr>
              <p:spPr bwMode="auto">
                <a:xfrm>
                  <a:off x="1728" y="25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429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1766" y="2567"/>
                  <a:ext cx="16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200"/>
                    <a:t>4</a:t>
                  </a:r>
                </a:p>
              </p:txBody>
            </p:sp>
          </p:grpSp>
          <p:grpSp>
            <p:nvGrpSpPr>
              <p:cNvPr id="13419" name="Group 113"/>
              <p:cNvGrpSpPr>
                <a:grpSpLocks/>
              </p:cNvGrpSpPr>
              <p:nvPr/>
            </p:nvGrpSpPr>
            <p:grpSpPr bwMode="auto">
              <a:xfrm>
                <a:off x="1584" y="3120"/>
                <a:ext cx="202" cy="240"/>
                <a:chOff x="1728" y="2544"/>
                <a:chExt cx="202" cy="240"/>
              </a:xfrm>
            </p:grpSpPr>
            <p:sp>
              <p:nvSpPr>
                <p:cNvPr id="13424" name="Line 114"/>
                <p:cNvSpPr>
                  <a:spLocks noChangeShapeType="1"/>
                </p:cNvSpPr>
                <p:nvPr/>
              </p:nvSpPr>
              <p:spPr bwMode="auto">
                <a:xfrm>
                  <a:off x="1776" y="254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425" name="Line 115"/>
                <p:cNvSpPr>
                  <a:spLocks noChangeShapeType="1"/>
                </p:cNvSpPr>
                <p:nvPr/>
              </p:nvSpPr>
              <p:spPr bwMode="auto">
                <a:xfrm>
                  <a:off x="1728" y="25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426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1766" y="2567"/>
                  <a:ext cx="16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200"/>
                    <a:t>4</a:t>
                  </a:r>
                </a:p>
              </p:txBody>
            </p:sp>
          </p:grpSp>
          <p:sp>
            <p:nvSpPr>
              <p:cNvPr id="13420" name="Line 117"/>
              <p:cNvSpPr>
                <a:spLocks noChangeShapeType="1"/>
              </p:cNvSpPr>
              <p:nvPr/>
            </p:nvSpPr>
            <p:spPr bwMode="auto">
              <a:xfrm flipH="1">
                <a:off x="1152" y="292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421" name="Line 118"/>
              <p:cNvSpPr>
                <a:spLocks noChangeShapeType="1"/>
              </p:cNvSpPr>
              <p:nvPr/>
            </p:nvSpPr>
            <p:spPr bwMode="auto">
              <a:xfrm>
                <a:off x="1152" y="292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422" name="Text Box 119"/>
              <p:cNvSpPr txBox="1">
                <a:spLocks noChangeArrowheads="1"/>
              </p:cNvSpPr>
              <p:nvPr/>
            </p:nvSpPr>
            <p:spPr bwMode="auto">
              <a:xfrm>
                <a:off x="1008" y="3312"/>
                <a:ext cx="4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Carry</a:t>
                </a:r>
              </a:p>
            </p:txBody>
          </p:sp>
          <p:sp>
            <p:nvSpPr>
              <p:cNvPr id="13423" name="Text Box 120"/>
              <p:cNvSpPr txBox="1">
                <a:spLocks noChangeArrowheads="1"/>
              </p:cNvSpPr>
              <p:nvPr/>
            </p:nvSpPr>
            <p:spPr bwMode="auto">
              <a:xfrm>
                <a:off x="1440" y="3312"/>
                <a:ext cx="35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Sum</a:t>
                </a:r>
              </a:p>
            </p:txBody>
          </p:sp>
        </p:grpSp>
        <p:grpSp>
          <p:nvGrpSpPr>
            <p:cNvPr id="13398" name="Group 121"/>
            <p:cNvGrpSpPr>
              <a:grpSpLocks/>
            </p:cNvGrpSpPr>
            <p:nvPr/>
          </p:nvGrpSpPr>
          <p:grpSpPr bwMode="auto">
            <a:xfrm>
              <a:off x="3888" y="2448"/>
              <a:ext cx="1008" cy="980"/>
              <a:chOff x="1008" y="2544"/>
              <a:chExt cx="1008" cy="980"/>
            </a:xfrm>
          </p:grpSpPr>
          <p:sp>
            <p:nvSpPr>
              <p:cNvPr id="13399" name="Rectangle 122"/>
              <p:cNvSpPr>
                <a:spLocks noChangeArrowheads="1"/>
              </p:cNvSpPr>
              <p:nvPr/>
            </p:nvSpPr>
            <p:spPr bwMode="auto">
              <a:xfrm>
                <a:off x="1344" y="2784"/>
                <a:ext cx="672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4-bit</a:t>
                </a:r>
              </a:p>
              <a:p>
                <a:pPr algn="ctr" eaLnBrk="1" hangingPunct="1"/>
                <a:r>
                  <a:rPr lang="en-US" altLang="zh-TW"/>
                  <a:t>adder</a:t>
                </a:r>
              </a:p>
            </p:txBody>
          </p:sp>
          <p:grpSp>
            <p:nvGrpSpPr>
              <p:cNvPr id="13400" name="Group 123"/>
              <p:cNvGrpSpPr>
                <a:grpSpLocks/>
              </p:cNvGrpSpPr>
              <p:nvPr/>
            </p:nvGrpSpPr>
            <p:grpSpPr bwMode="auto">
              <a:xfrm>
                <a:off x="1728" y="2544"/>
                <a:ext cx="202" cy="240"/>
                <a:chOff x="1728" y="2544"/>
                <a:chExt cx="202" cy="240"/>
              </a:xfrm>
            </p:grpSpPr>
            <p:sp>
              <p:nvSpPr>
                <p:cNvPr id="13413" name="Line 124"/>
                <p:cNvSpPr>
                  <a:spLocks noChangeShapeType="1"/>
                </p:cNvSpPr>
                <p:nvPr/>
              </p:nvSpPr>
              <p:spPr bwMode="auto">
                <a:xfrm>
                  <a:off x="1776" y="254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414" name="Line 125"/>
                <p:cNvSpPr>
                  <a:spLocks noChangeShapeType="1"/>
                </p:cNvSpPr>
                <p:nvPr/>
              </p:nvSpPr>
              <p:spPr bwMode="auto">
                <a:xfrm>
                  <a:off x="1728" y="25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415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1766" y="2567"/>
                  <a:ext cx="16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200"/>
                    <a:t>4</a:t>
                  </a:r>
                </a:p>
              </p:txBody>
            </p:sp>
          </p:grpSp>
          <p:grpSp>
            <p:nvGrpSpPr>
              <p:cNvPr id="13401" name="Group 127"/>
              <p:cNvGrpSpPr>
                <a:grpSpLocks/>
              </p:cNvGrpSpPr>
              <p:nvPr/>
            </p:nvGrpSpPr>
            <p:grpSpPr bwMode="auto">
              <a:xfrm>
                <a:off x="1440" y="2544"/>
                <a:ext cx="202" cy="240"/>
                <a:chOff x="1728" y="2544"/>
                <a:chExt cx="202" cy="240"/>
              </a:xfrm>
            </p:grpSpPr>
            <p:sp>
              <p:nvSpPr>
                <p:cNvPr id="13410" name="Line 128"/>
                <p:cNvSpPr>
                  <a:spLocks noChangeShapeType="1"/>
                </p:cNvSpPr>
                <p:nvPr/>
              </p:nvSpPr>
              <p:spPr bwMode="auto">
                <a:xfrm>
                  <a:off x="1776" y="254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411" name="Line 129"/>
                <p:cNvSpPr>
                  <a:spLocks noChangeShapeType="1"/>
                </p:cNvSpPr>
                <p:nvPr/>
              </p:nvSpPr>
              <p:spPr bwMode="auto">
                <a:xfrm>
                  <a:off x="1728" y="25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412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1766" y="2567"/>
                  <a:ext cx="16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200"/>
                    <a:t>4</a:t>
                  </a:r>
                </a:p>
              </p:txBody>
            </p:sp>
          </p:grpSp>
          <p:grpSp>
            <p:nvGrpSpPr>
              <p:cNvPr id="13402" name="Group 131"/>
              <p:cNvGrpSpPr>
                <a:grpSpLocks/>
              </p:cNvGrpSpPr>
              <p:nvPr/>
            </p:nvGrpSpPr>
            <p:grpSpPr bwMode="auto">
              <a:xfrm>
                <a:off x="1584" y="3120"/>
                <a:ext cx="202" cy="240"/>
                <a:chOff x="1728" y="2544"/>
                <a:chExt cx="202" cy="240"/>
              </a:xfrm>
            </p:grpSpPr>
            <p:sp>
              <p:nvSpPr>
                <p:cNvPr id="13407" name="Line 132"/>
                <p:cNvSpPr>
                  <a:spLocks noChangeShapeType="1"/>
                </p:cNvSpPr>
                <p:nvPr/>
              </p:nvSpPr>
              <p:spPr bwMode="auto">
                <a:xfrm>
                  <a:off x="1776" y="254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408" name="Line 133"/>
                <p:cNvSpPr>
                  <a:spLocks noChangeShapeType="1"/>
                </p:cNvSpPr>
                <p:nvPr/>
              </p:nvSpPr>
              <p:spPr bwMode="auto">
                <a:xfrm>
                  <a:off x="1728" y="259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409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1766" y="2567"/>
                  <a:ext cx="16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sz="1200"/>
                    <a:t>4</a:t>
                  </a:r>
                </a:p>
              </p:txBody>
            </p:sp>
          </p:grpSp>
          <p:sp>
            <p:nvSpPr>
              <p:cNvPr id="13403" name="Line 135"/>
              <p:cNvSpPr>
                <a:spLocks noChangeShapeType="1"/>
              </p:cNvSpPr>
              <p:nvPr/>
            </p:nvSpPr>
            <p:spPr bwMode="auto">
              <a:xfrm flipH="1">
                <a:off x="1152" y="292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404" name="Line 136"/>
              <p:cNvSpPr>
                <a:spLocks noChangeShapeType="1"/>
              </p:cNvSpPr>
              <p:nvPr/>
            </p:nvSpPr>
            <p:spPr bwMode="auto">
              <a:xfrm>
                <a:off x="1152" y="292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405" name="Text Box 137"/>
              <p:cNvSpPr txBox="1">
                <a:spLocks noChangeArrowheads="1"/>
              </p:cNvSpPr>
              <p:nvPr/>
            </p:nvSpPr>
            <p:spPr bwMode="auto">
              <a:xfrm>
                <a:off x="1008" y="3312"/>
                <a:ext cx="4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Carry</a:t>
                </a:r>
              </a:p>
            </p:txBody>
          </p:sp>
          <p:sp>
            <p:nvSpPr>
              <p:cNvPr id="13406" name="Text Box 138"/>
              <p:cNvSpPr txBox="1">
                <a:spLocks noChangeArrowheads="1"/>
              </p:cNvSpPr>
              <p:nvPr/>
            </p:nvSpPr>
            <p:spPr bwMode="auto">
              <a:xfrm>
                <a:off x="1440" y="3312"/>
                <a:ext cx="35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Sum</a:t>
                </a:r>
              </a:p>
            </p:txBody>
          </p:sp>
        </p:grpSp>
      </p:grpSp>
      <p:grpSp>
        <p:nvGrpSpPr>
          <p:cNvPr id="13318" name="Group 227"/>
          <p:cNvGrpSpPr>
            <a:grpSpLocks/>
          </p:cNvGrpSpPr>
          <p:nvPr/>
        </p:nvGrpSpPr>
        <p:grpSpPr bwMode="auto">
          <a:xfrm>
            <a:off x="1295400" y="5791200"/>
            <a:ext cx="5943600" cy="762000"/>
            <a:chOff x="480" y="3504"/>
            <a:chExt cx="3744" cy="480"/>
          </a:xfrm>
        </p:grpSpPr>
        <p:grpSp>
          <p:nvGrpSpPr>
            <p:cNvPr id="13321" name="Group 167"/>
            <p:cNvGrpSpPr>
              <a:grpSpLocks/>
            </p:cNvGrpSpPr>
            <p:nvPr/>
          </p:nvGrpSpPr>
          <p:grpSpPr bwMode="auto">
            <a:xfrm>
              <a:off x="1296" y="3648"/>
              <a:ext cx="672" cy="144"/>
              <a:chOff x="1296" y="3648"/>
              <a:chExt cx="672" cy="144"/>
            </a:xfrm>
          </p:grpSpPr>
          <p:grpSp>
            <p:nvGrpSpPr>
              <p:cNvPr id="13381" name="Group 140"/>
              <p:cNvGrpSpPr>
                <a:grpSpLocks/>
              </p:cNvGrpSpPr>
              <p:nvPr/>
            </p:nvGrpSpPr>
            <p:grpSpPr bwMode="auto">
              <a:xfrm>
                <a:off x="1344" y="3648"/>
                <a:ext cx="576" cy="144"/>
                <a:chOff x="2112" y="2496"/>
                <a:chExt cx="576" cy="144"/>
              </a:xfrm>
            </p:grpSpPr>
            <p:grpSp>
              <p:nvGrpSpPr>
                <p:cNvPr id="13383" name="Group 141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3393" name="Oval 14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3394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3384" name="Group 144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3391" name="Oval 14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3392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3385" name="Group 147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3389" name="Oval 14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3390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3386" name="Group 150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3387" name="Oval 15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338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  <p:sp>
            <p:nvSpPr>
              <p:cNvPr id="13382" name="Rectangle 166"/>
              <p:cNvSpPr>
                <a:spLocks noChangeArrowheads="1"/>
              </p:cNvSpPr>
              <p:nvPr/>
            </p:nvSpPr>
            <p:spPr bwMode="auto">
              <a:xfrm>
                <a:off x="1296" y="3648"/>
                <a:ext cx="672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13322" name="Group 168"/>
            <p:cNvGrpSpPr>
              <a:grpSpLocks/>
            </p:cNvGrpSpPr>
            <p:nvPr/>
          </p:nvGrpSpPr>
          <p:grpSpPr bwMode="auto">
            <a:xfrm>
              <a:off x="1968" y="3648"/>
              <a:ext cx="672" cy="144"/>
              <a:chOff x="1296" y="3648"/>
              <a:chExt cx="672" cy="144"/>
            </a:xfrm>
          </p:grpSpPr>
          <p:grpSp>
            <p:nvGrpSpPr>
              <p:cNvPr id="13367" name="Group 169"/>
              <p:cNvGrpSpPr>
                <a:grpSpLocks/>
              </p:cNvGrpSpPr>
              <p:nvPr/>
            </p:nvGrpSpPr>
            <p:grpSpPr bwMode="auto">
              <a:xfrm>
                <a:off x="1344" y="3648"/>
                <a:ext cx="576" cy="144"/>
                <a:chOff x="2112" y="2496"/>
                <a:chExt cx="576" cy="144"/>
              </a:xfrm>
            </p:grpSpPr>
            <p:grpSp>
              <p:nvGrpSpPr>
                <p:cNvPr id="13369" name="Group 170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3379" name="Oval 17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3380" name="Rectangle 172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3370" name="Group 173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3377" name="Oval 174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3378" name="Rectangle 175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3371" name="Group 176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3375" name="Oval 177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3376" name="Rectangle 178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3372" name="Group 179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3373" name="Oval 180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3374" name="Rectangle 181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  <p:sp>
            <p:nvSpPr>
              <p:cNvPr id="13368" name="Rectangle 182"/>
              <p:cNvSpPr>
                <a:spLocks noChangeArrowheads="1"/>
              </p:cNvSpPr>
              <p:nvPr/>
            </p:nvSpPr>
            <p:spPr bwMode="auto">
              <a:xfrm>
                <a:off x="1296" y="3648"/>
                <a:ext cx="672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13323" name="Group 183"/>
            <p:cNvGrpSpPr>
              <a:grpSpLocks/>
            </p:cNvGrpSpPr>
            <p:nvPr/>
          </p:nvGrpSpPr>
          <p:grpSpPr bwMode="auto">
            <a:xfrm>
              <a:off x="2640" y="3648"/>
              <a:ext cx="672" cy="144"/>
              <a:chOff x="1296" y="3648"/>
              <a:chExt cx="672" cy="144"/>
            </a:xfrm>
          </p:grpSpPr>
          <p:grpSp>
            <p:nvGrpSpPr>
              <p:cNvPr id="13353" name="Group 184"/>
              <p:cNvGrpSpPr>
                <a:grpSpLocks/>
              </p:cNvGrpSpPr>
              <p:nvPr/>
            </p:nvGrpSpPr>
            <p:grpSpPr bwMode="auto">
              <a:xfrm>
                <a:off x="1344" y="3648"/>
                <a:ext cx="576" cy="144"/>
                <a:chOff x="2112" y="2496"/>
                <a:chExt cx="576" cy="144"/>
              </a:xfrm>
            </p:grpSpPr>
            <p:grpSp>
              <p:nvGrpSpPr>
                <p:cNvPr id="13355" name="Group 185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3365" name="Oval 186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3366" name="Rectangle 187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3356" name="Group 188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3363" name="Oval 18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3364" name="Rectangle 19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3357" name="Group 191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3361" name="Oval 19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3362" name="Rectangle 19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3358" name="Group 194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3359" name="Oval 19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3360" name="Rectangle 19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  <p:sp>
            <p:nvSpPr>
              <p:cNvPr id="13354" name="Rectangle 197"/>
              <p:cNvSpPr>
                <a:spLocks noChangeArrowheads="1"/>
              </p:cNvSpPr>
              <p:nvPr/>
            </p:nvSpPr>
            <p:spPr bwMode="auto">
              <a:xfrm>
                <a:off x="1296" y="3648"/>
                <a:ext cx="672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13324" name="Group 198"/>
            <p:cNvGrpSpPr>
              <a:grpSpLocks/>
            </p:cNvGrpSpPr>
            <p:nvPr/>
          </p:nvGrpSpPr>
          <p:grpSpPr bwMode="auto">
            <a:xfrm>
              <a:off x="3312" y="3648"/>
              <a:ext cx="672" cy="144"/>
              <a:chOff x="1296" y="3648"/>
              <a:chExt cx="672" cy="144"/>
            </a:xfrm>
          </p:grpSpPr>
          <p:grpSp>
            <p:nvGrpSpPr>
              <p:cNvPr id="13339" name="Group 199"/>
              <p:cNvGrpSpPr>
                <a:grpSpLocks/>
              </p:cNvGrpSpPr>
              <p:nvPr/>
            </p:nvGrpSpPr>
            <p:grpSpPr bwMode="auto">
              <a:xfrm>
                <a:off x="1344" y="3648"/>
                <a:ext cx="576" cy="144"/>
                <a:chOff x="2112" y="2496"/>
                <a:chExt cx="576" cy="144"/>
              </a:xfrm>
            </p:grpSpPr>
            <p:grpSp>
              <p:nvGrpSpPr>
                <p:cNvPr id="13341" name="Group 200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3351" name="Oval 20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3352" name="Rectangle 202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3342" name="Group 203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3349" name="Oval 204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3350" name="Rectangle 205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3343" name="Group 206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3347" name="Oval 207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3348" name="Rectangle 208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3344" name="Group 209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3345" name="Oval 210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3346" name="Rectangle 211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  <p:sp>
            <p:nvSpPr>
              <p:cNvPr id="13340" name="Rectangle 212"/>
              <p:cNvSpPr>
                <a:spLocks noChangeArrowheads="1"/>
              </p:cNvSpPr>
              <p:nvPr/>
            </p:nvSpPr>
            <p:spPr bwMode="auto">
              <a:xfrm>
                <a:off x="1296" y="3648"/>
                <a:ext cx="672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13325" name="Group 213"/>
            <p:cNvGrpSpPr>
              <a:grpSpLocks/>
            </p:cNvGrpSpPr>
            <p:nvPr/>
          </p:nvGrpSpPr>
          <p:grpSpPr bwMode="auto">
            <a:xfrm>
              <a:off x="1152" y="3792"/>
              <a:ext cx="144" cy="144"/>
              <a:chOff x="1920" y="2592"/>
              <a:chExt cx="144" cy="144"/>
            </a:xfrm>
          </p:grpSpPr>
          <p:sp>
            <p:nvSpPr>
              <p:cNvPr id="13337" name="Oval 214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3338" name="Rectangle 215"/>
              <p:cNvSpPr>
                <a:spLocks noChangeArrowheads="1"/>
              </p:cNvSpPr>
              <p:nvPr/>
            </p:nvSpPr>
            <p:spPr bwMode="auto">
              <a:xfrm>
                <a:off x="1920" y="2592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13326" name="Group 216"/>
            <p:cNvGrpSpPr>
              <a:grpSpLocks/>
            </p:cNvGrpSpPr>
            <p:nvPr/>
          </p:nvGrpSpPr>
          <p:grpSpPr bwMode="auto">
            <a:xfrm>
              <a:off x="1776" y="3792"/>
              <a:ext cx="144" cy="144"/>
              <a:chOff x="1920" y="2592"/>
              <a:chExt cx="144" cy="144"/>
            </a:xfrm>
          </p:grpSpPr>
          <p:sp>
            <p:nvSpPr>
              <p:cNvPr id="13335" name="Oval 217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3336" name="Rectangle 218"/>
              <p:cNvSpPr>
                <a:spLocks noChangeArrowheads="1"/>
              </p:cNvSpPr>
              <p:nvPr/>
            </p:nvSpPr>
            <p:spPr bwMode="auto">
              <a:xfrm>
                <a:off x="1920" y="2592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13327" name="Group 219"/>
            <p:cNvGrpSpPr>
              <a:grpSpLocks/>
            </p:cNvGrpSpPr>
            <p:nvPr/>
          </p:nvGrpSpPr>
          <p:grpSpPr bwMode="auto">
            <a:xfrm>
              <a:off x="2448" y="3792"/>
              <a:ext cx="144" cy="144"/>
              <a:chOff x="1920" y="2592"/>
              <a:chExt cx="144" cy="144"/>
            </a:xfrm>
          </p:grpSpPr>
          <p:sp>
            <p:nvSpPr>
              <p:cNvPr id="13333" name="Oval 220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3334" name="Rectangle 221"/>
              <p:cNvSpPr>
                <a:spLocks noChangeArrowheads="1"/>
              </p:cNvSpPr>
              <p:nvPr/>
            </p:nvSpPr>
            <p:spPr bwMode="auto">
              <a:xfrm>
                <a:off x="1920" y="2592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13328" name="Group 222"/>
            <p:cNvGrpSpPr>
              <a:grpSpLocks/>
            </p:cNvGrpSpPr>
            <p:nvPr/>
          </p:nvGrpSpPr>
          <p:grpSpPr bwMode="auto">
            <a:xfrm>
              <a:off x="3120" y="3792"/>
              <a:ext cx="144" cy="144"/>
              <a:chOff x="1920" y="2592"/>
              <a:chExt cx="144" cy="144"/>
            </a:xfrm>
          </p:grpSpPr>
          <p:sp>
            <p:nvSpPr>
              <p:cNvPr id="13331" name="Oval 223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3332" name="Rectangle 224"/>
              <p:cNvSpPr>
                <a:spLocks noChangeArrowheads="1"/>
              </p:cNvSpPr>
              <p:nvPr/>
            </p:nvSpPr>
            <p:spPr bwMode="auto">
              <a:xfrm>
                <a:off x="1920" y="2592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13329" name="AutoShape 225"/>
            <p:cNvSpPr>
              <a:spLocks noChangeArrowheads="1"/>
            </p:cNvSpPr>
            <p:nvPr/>
          </p:nvSpPr>
          <p:spPr bwMode="auto">
            <a:xfrm>
              <a:off x="1008" y="3504"/>
              <a:ext cx="3216" cy="4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3330" name="Text Box 226"/>
            <p:cNvSpPr txBox="1">
              <a:spLocks noChangeArrowheads="1"/>
            </p:cNvSpPr>
            <p:nvPr/>
          </p:nvSpPr>
          <p:spPr bwMode="auto">
            <a:xfrm>
              <a:off x="480" y="3552"/>
              <a:ext cx="50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partial</a:t>
              </a:r>
            </a:p>
            <a:p>
              <a:pPr eaLnBrk="1" hangingPunct="1"/>
              <a:r>
                <a:rPr lang="en-US" altLang="zh-TW"/>
                <a:t>product</a:t>
              </a:r>
            </a:p>
          </p:txBody>
        </p:sp>
      </p:grpSp>
      <p:sp>
        <p:nvSpPr>
          <p:cNvPr id="13319" name="AutoShape 228"/>
          <p:cNvSpPr>
            <a:spLocks noChangeArrowheads="1"/>
          </p:cNvSpPr>
          <p:nvPr/>
        </p:nvSpPr>
        <p:spPr bwMode="auto">
          <a:xfrm>
            <a:off x="4419600" y="32766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3320" name="AutoShape 229"/>
          <p:cNvSpPr>
            <a:spLocks noChangeArrowheads="1"/>
          </p:cNvSpPr>
          <p:nvPr/>
        </p:nvSpPr>
        <p:spPr bwMode="auto">
          <a:xfrm>
            <a:off x="4267200" y="53340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Study by yourself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Derive Booth-4/Booth-5, etc. multiplier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What’s the optimum radix for Booth multiplier?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Array Multiplier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15364" name="Text Box 6"/>
          <p:cNvSpPr txBox="1">
            <a:spLocks noChangeArrowheads="1"/>
          </p:cNvSpPr>
          <p:nvPr/>
        </p:nvSpPr>
        <p:spPr bwMode="auto">
          <a:xfrm>
            <a:off x="974725" y="1009650"/>
            <a:ext cx="114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3200" u="sng"/>
              <a:t>Part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Objective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3810000" cy="23622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Design: a regular FA array</a:t>
            </a:r>
          </a:p>
          <a:p>
            <a:pPr lvl="1" eaLnBrk="1" hangingPunct="1"/>
            <a:r>
              <a:rPr lang="en-US" altLang="zh-TW" sz="2000" smtClean="0"/>
              <a:t>easy to layout on 2-D space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4343400" y="2438400"/>
          <a:ext cx="4495800" cy="42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r:id="rId3" imgW="3133725" imgH="3314700" progId="MSDraw.Drawing.8.2">
                  <p:embed/>
                </p:oleObj>
              </mc:Choice>
              <mc:Fallback>
                <p:oleObj r:id="rId3" imgW="3133725" imgH="3314700" progId="MSDraw.Drawing.8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438400"/>
                        <a:ext cx="4495800" cy="424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04800" y="5486400"/>
            <a:ext cx="3886200" cy="7016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11.11    Details of a 5</a:t>
            </a:r>
            <a:r>
              <a:rPr kumimoji="0" lang="en-US" altLang="zh-TW" sz="1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0" lang="en-US" altLang="zh-TW" sz="1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5 array multiplier using FA blocks.</a:t>
            </a:r>
            <a:r>
              <a:rPr kumimoji="0" lang="en-US" altLang="zh-TW" sz="20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derive the design</a:t>
            </a:r>
          </a:p>
        </p:txBody>
      </p:sp>
      <p:graphicFrame>
        <p:nvGraphicFramePr>
          <p:cNvPr id="17411" name="Object 4"/>
          <p:cNvGraphicFramePr>
            <a:graphicFrameLocks noChangeAspect="1"/>
          </p:cNvGraphicFramePr>
          <p:nvPr/>
        </p:nvGraphicFramePr>
        <p:xfrm>
          <a:off x="609600" y="2209800"/>
          <a:ext cx="3657600" cy="182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r:id="rId3" imgW="2790825" imgH="1390650" progId="MSDraw.Drawing.8.2">
                  <p:embed/>
                </p:oleObj>
              </mc:Choice>
              <mc:Fallback>
                <p:oleObj r:id="rId3" imgW="2790825" imgH="1390650" progId="MSDraw.Drawing.8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09800"/>
                        <a:ext cx="3657600" cy="182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5"/>
          <p:cNvGraphicFramePr>
            <a:graphicFrameLocks noChangeAspect="1"/>
          </p:cNvGraphicFramePr>
          <p:nvPr/>
        </p:nvGraphicFramePr>
        <p:xfrm>
          <a:off x="4648200" y="1981200"/>
          <a:ext cx="4267200" cy="392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r:id="rId5" imgW="2600325" imgH="2390775" progId="MSDraw.Drawing.8.2">
                  <p:embed/>
                </p:oleObj>
              </mc:Choice>
              <mc:Fallback>
                <p:oleObj r:id="rId5" imgW="2600325" imgH="2390775" progId="MSDraw.Drawing.8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981200"/>
                        <a:ext cx="4267200" cy="392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990600" y="5486400"/>
            <a:ext cx="3886200" cy="10064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Fig. 11.10    A basic array multiplier uses a one-sided CSA tree and a ripple-carry adder.</a:t>
            </a:r>
            <a:r>
              <a:rPr kumimoji="0" lang="en-US" altLang="zh-TW" sz="20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Put it all together</a:t>
            </a:r>
          </a:p>
        </p:txBody>
      </p:sp>
      <p:graphicFrame>
        <p:nvGraphicFramePr>
          <p:cNvPr id="18435" name="Object 4"/>
          <p:cNvGraphicFramePr>
            <a:graphicFrameLocks noChangeAspect="1"/>
          </p:cNvGraphicFramePr>
          <p:nvPr/>
        </p:nvGraphicFramePr>
        <p:xfrm>
          <a:off x="304800" y="2438400"/>
          <a:ext cx="3733800" cy="343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r:id="rId3" imgW="2600325" imgH="2390775" progId="MSDraw.Drawing.8.2">
                  <p:embed/>
                </p:oleObj>
              </mc:Choice>
              <mc:Fallback>
                <p:oleObj r:id="rId3" imgW="2600325" imgH="2390775" progId="MSDraw.Drawing.8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438400"/>
                        <a:ext cx="3733800" cy="343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5"/>
          <p:cNvGraphicFramePr>
            <a:graphicFrameLocks noChangeAspect="1"/>
          </p:cNvGraphicFramePr>
          <p:nvPr/>
        </p:nvGraphicFramePr>
        <p:xfrm>
          <a:off x="4343400" y="2133600"/>
          <a:ext cx="4495800" cy="42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r:id="rId5" imgW="3133725" imgH="3314700" progId="MSDraw.Drawing.8.2">
                  <p:embed/>
                </p:oleObj>
              </mc:Choice>
              <mc:Fallback>
                <p:oleObj r:id="rId5" imgW="3133725" imgH="3314700" progId="MSDraw.Drawing.8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133600"/>
                        <a:ext cx="4495800" cy="424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Put it all together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304800" y="2438400"/>
          <a:ext cx="3733800" cy="343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r:id="rId3" imgW="2600325" imgH="2390775" progId="MSDraw.Drawing.8.2">
                  <p:embed/>
                </p:oleObj>
              </mc:Choice>
              <mc:Fallback>
                <p:oleObj r:id="rId3" imgW="2600325" imgH="2390775" progId="MSDraw.Drawing.8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438400"/>
                        <a:ext cx="3733800" cy="343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4343400" y="2133600"/>
          <a:ext cx="4495800" cy="42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r:id="rId5" imgW="3133725" imgH="3314700" progId="MSDraw.Drawing.8.2">
                  <p:embed/>
                </p:oleObj>
              </mc:Choice>
              <mc:Fallback>
                <p:oleObj r:id="rId5" imgW="3133725" imgH="3314700" progId="MSDraw.Drawing.8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133600"/>
                        <a:ext cx="4495800" cy="424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AutoShape 5"/>
          <p:cNvSpPr>
            <a:spLocks noChangeArrowheads="1"/>
          </p:cNvSpPr>
          <p:nvPr/>
        </p:nvSpPr>
        <p:spPr bwMode="auto">
          <a:xfrm>
            <a:off x="6096000" y="1447800"/>
            <a:ext cx="2362200" cy="762000"/>
          </a:xfrm>
          <a:prstGeom prst="wedgeRoundRectCallout">
            <a:avLst>
              <a:gd name="adj1" fmla="val -45227"/>
              <a:gd name="adj2" fmla="val 110625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a block is a full-adder</a:t>
            </a:r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6400800" y="3048000"/>
            <a:ext cx="457200" cy="3048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6172200" y="3048000"/>
            <a:ext cx="0" cy="3810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6613525" y="2708275"/>
            <a:ext cx="6921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chemeClr val="hlink"/>
                </a:solidFill>
              </a:rPr>
              <a:t>sum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5181600" y="2971800"/>
            <a:ext cx="8096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chemeClr val="hlink"/>
                </a:solidFill>
              </a:rPr>
              <a:t>carry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Put it all together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304800" y="2438400"/>
          <a:ext cx="3733800" cy="343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r:id="rId3" imgW="2600325" imgH="2390775" progId="MSDraw.Drawing.8.2">
                  <p:embed/>
                </p:oleObj>
              </mc:Choice>
              <mc:Fallback>
                <p:oleObj r:id="rId3" imgW="2600325" imgH="2390775" progId="MSDraw.Drawing.8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438400"/>
                        <a:ext cx="3733800" cy="343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4343400" y="2133600"/>
          <a:ext cx="4495800" cy="42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r:id="rId5" imgW="3133725" imgH="3314700" progId="MSDraw.Drawing.8.2">
                  <p:embed/>
                </p:oleObj>
              </mc:Choice>
              <mc:Fallback>
                <p:oleObj r:id="rId5" imgW="3133725" imgH="3314700" progId="MSDraw.Drawing.8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133600"/>
                        <a:ext cx="4495800" cy="424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AutoShape 5"/>
          <p:cNvSpPr>
            <a:spLocks noChangeArrowheads="1"/>
          </p:cNvSpPr>
          <p:nvPr/>
        </p:nvSpPr>
        <p:spPr bwMode="auto">
          <a:xfrm>
            <a:off x="1905000" y="2743200"/>
            <a:ext cx="19812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4876800" y="2590800"/>
            <a:ext cx="34290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3886200" y="2971800"/>
            <a:ext cx="990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Put it all together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304800" y="2438400"/>
          <a:ext cx="3733800" cy="343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r:id="rId3" imgW="2600325" imgH="2390775" progId="MSDraw.Drawing.8.2">
                  <p:embed/>
                </p:oleObj>
              </mc:Choice>
              <mc:Fallback>
                <p:oleObj r:id="rId3" imgW="2600325" imgH="2390775" progId="MSDraw.Drawing.8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438400"/>
                        <a:ext cx="3733800" cy="343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4343400" y="2133600"/>
          <a:ext cx="4495800" cy="42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r:id="rId5" imgW="3133725" imgH="3314700" progId="MSDraw.Drawing.8.2">
                  <p:embed/>
                </p:oleObj>
              </mc:Choice>
              <mc:Fallback>
                <p:oleObj r:id="rId5" imgW="3133725" imgH="3314700" progId="MSDraw.Drawing.8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133600"/>
                        <a:ext cx="4495800" cy="424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AutoShape 5"/>
          <p:cNvSpPr>
            <a:spLocks noChangeArrowheads="1"/>
          </p:cNvSpPr>
          <p:nvPr/>
        </p:nvSpPr>
        <p:spPr bwMode="auto">
          <a:xfrm>
            <a:off x="1524000" y="3276600"/>
            <a:ext cx="19812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4876800" y="3276600"/>
            <a:ext cx="34290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3505200" y="3505200"/>
            <a:ext cx="1371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Today’s Content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High-radix Booth multiplier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Array multiplier design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your Lab for multiplier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Put it all together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304800" y="2438400"/>
          <a:ext cx="3733800" cy="343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r:id="rId3" imgW="2600325" imgH="2390775" progId="MSDraw.Drawing.8.2">
                  <p:embed/>
                </p:oleObj>
              </mc:Choice>
              <mc:Fallback>
                <p:oleObj r:id="rId3" imgW="2600325" imgH="2390775" progId="MSDraw.Drawing.8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438400"/>
                        <a:ext cx="3733800" cy="343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4343400" y="2133600"/>
          <a:ext cx="4495800" cy="42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r:id="rId5" imgW="3133725" imgH="3314700" progId="MSDraw.Drawing.8.2">
                  <p:embed/>
                </p:oleObj>
              </mc:Choice>
              <mc:Fallback>
                <p:oleObj r:id="rId5" imgW="3133725" imgH="3314700" progId="MSDraw.Drawing.8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133600"/>
                        <a:ext cx="4495800" cy="424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AutoShape 5"/>
          <p:cNvSpPr>
            <a:spLocks noChangeArrowheads="1"/>
          </p:cNvSpPr>
          <p:nvPr/>
        </p:nvSpPr>
        <p:spPr bwMode="auto">
          <a:xfrm>
            <a:off x="1143000" y="3810000"/>
            <a:ext cx="19812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4800600" y="4038600"/>
            <a:ext cx="34290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3124200" y="4038600"/>
            <a:ext cx="16764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Put it all together</a:t>
            </a: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304800" y="2438400"/>
          <a:ext cx="3733800" cy="343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r:id="rId3" imgW="2600325" imgH="2390775" progId="MSDraw.Drawing.8.2">
                  <p:embed/>
                </p:oleObj>
              </mc:Choice>
              <mc:Fallback>
                <p:oleObj r:id="rId3" imgW="2600325" imgH="2390775" progId="MSDraw.Drawing.8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438400"/>
                        <a:ext cx="3733800" cy="343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4343400" y="2133600"/>
          <a:ext cx="4495800" cy="42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r:id="rId5" imgW="3133725" imgH="3314700" progId="MSDraw.Drawing.8.2">
                  <p:embed/>
                </p:oleObj>
              </mc:Choice>
              <mc:Fallback>
                <p:oleObj r:id="rId5" imgW="3133725" imgH="3314700" progId="MSDraw.Drawing.8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133600"/>
                        <a:ext cx="4495800" cy="424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AutoShape 5"/>
          <p:cNvSpPr>
            <a:spLocks noChangeArrowheads="1"/>
          </p:cNvSpPr>
          <p:nvPr/>
        </p:nvSpPr>
        <p:spPr bwMode="auto">
          <a:xfrm>
            <a:off x="685800" y="4343400"/>
            <a:ext cx="19812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4876800" y="4724400"/>
            <a:ext cx="34290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2667000" y="4648200"/>
            <a:ext cx="220980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Put it all together</a:t>
            </a: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304800" y="2438400"/>
          <a:ext cx="3733800" cy="343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r:id="rId3" imgW="2600325" imgH="2390775" progId="MSDraw.Drawing.8.2">
                  <p:embed/>
                </p:oleObj>
              </mc:Choice>
              <mc:Fallback>
                <p:oleObj r:id="rId3" imgW="2600325" imgH="2390775" progId="MSDraw.Drawing.8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438400"/>
                        <a:ext cx="3733800" cy="343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4343400" y="2133600"/>
          <a:ext cx="4495800" cy="42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r:id="rId5" imgW="3133725" imgH="3314700" progId="MSDraw.Drawing.8.2">
                  <p:embed/>
                </p:oleObj>
              </mc:Choice>
              <mc:Fallback>
                <p:oleObj r:id="rId5" imgW="3133725" imgH="3314700" progId="MSDraw.Drawing.8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133600"/>
                        <a:ext cx="4495800" cy="424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304800" y="4953000"/>
            <a:ext cx="19812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5029200" y="5410200"/>
            <a:ext cx="34290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2286000" y="5181600"/>
            <a:ext cx="27432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Finishing the part of multiplier</a:t>
            </a:r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High-radix Booth multiplier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914400" y="1143000"/>
            <a:ext cx="114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3200" u="sng"/>
              <a:t>Part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Core Problem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reduce the amount of partial products even more</a:t>
            </a:r>
          </a:p>
          <a:p>
            <a:pPr lvl="1" eaLnBrk="1" hangingPunct="1"/>
            <a:r>
              <a:rPr lang="en-US" altLang="zh-TW" smtClean="0"/>
              <a:t>n/3 partial products,</a:t>
            </a:r>
          </a:p>
          <a:p>
            <a:pPr lvl="1" eaLnBrk="1" hangingPunct="1"/>
            <a:r>
              <a:rPr lang="en-US" altLang="zh-TW" smtClean="0"/>
              <a:t>n/4 partial products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Examining MR to generate partial product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133600"/>
            <a:ext cx="7772400" cy="8778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generate a partial product per </a:t>
            </a:r>
            <a:r>
              <a:rPr lang="en-US" altLang="zh-TW" sz="2800" smtClean="0">
                <a:solidFill>
                  <a:schemeClr val="hlink"/>
                </a:solidFill>
              </a:rPr>
              <a:t>3</a:t>
            </a:r>
            <a:r>
              <a:rPr lang="en-US" altLang="zh-TW" sz="2800" smtClean="0"/>
              <a:t>-bit of MR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but examine </a:t>
            </a:r>
            <a:r>
              <a:rPr lang="en-US" altLang="zh-TW" sz="2800" smtClean="0">
                <a:solidFill>
                  <a:schemeClr val="hlink"/>
                </a:solidFill>
              </a:rPr>
              <a:t>4</a:t>
            </a:r>
            <a:r>
              <a:rPr lang="en-US" altLang="zh-TW" sz="2800" smtClean="0"/>
              <a:t> consecutive bits in MR</a:t>
            </a:r>
          </a:p>
        </p:txBody>
      </p:sp>
      <p:grpSp>
        <p:nvGrpSpPr>
          <p:cNvPr id="7172" name="Group 173"/>
          <p:cNvGrpSpPr>
            <a:grpSpLocks/>
          </p:cNvGrpSpPr>
          <p:nvPr/>
        </p:nvGrpSpPr>
        <p:grpSpPr bwMode="auto">
          <a:xfrm>
            <a:off x="2286000" y="3200400"/>
            <a:ext cx="4572000" cy="1676400"/>
            <a:chOff x="1440" y="2016"/>
            <a:chExt cx="2880" cy="1056"/>
          </a:xfrm>
        </p:grpSpPr>
        <p:sp>
          <p:nvSpPr>
            <p:cNvPr id="7173" name="Text Box 5"/>
            <p:cNvSpPr txBox="1">
              <a:spLocks noChangeArrowheads="1"/>
            </p:cNvSpPr>
            <p:nvPr/>
          </p:nvSpPr>
          <p:spPr bwMode="auto">
            <a:xfrm>
              <a:off x="2496" y="2160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*)</a:t>
              </a:r>
            </a:p>
          </p:txBody>
        </p:sp>
        <p:sp>
          <p:nvSpPr>
            <p:cNvPr id="7174" name="Line 6"/>
            <p:cNvSpPr>
              <a:spLocks noChangeShapeType="1"/>
            </p:cNvSpPr>
            <p:nvPr/>
          </p:nvSpPr>
          <p:spPr bwMode="auto">
            <a:xfrm>
              <a:off x="2400" y="240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7175" name="Group 7"/>
            <p:cNvGrpSpPr>
              <a:grpSpLocks/>
            </p:cNvGrpSpPr>
            <p:nvPr/>
          </p:nvGrpSpPr>
          <p:grpSpPr bwMode="auto">
            <a:xfrm>
              <a:off x="3456" y="2016"/>
              <a:ext cx="576" cy="144"/>
              <a:chOff x="2112" y="2496"/>
              <a:chExt cx="576" cy="144"/>
            </a:xfrm>
          </p:grpSpPr>
          <p:grpSp>
            <p:nvGrpSpPr>
              <p:cNvPr id="7298" name="Group 8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7308" name="Oval 9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7309" name="Rectangle 10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7299" name="Group 11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7306" name="Oval 12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7307" name="Rectangle 13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7300" name="Group 14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7304" name="Oval 15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7305" name="Rectangle 16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7301" name="Group 17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7302" name="Oval 18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7303" name="Rectangle 19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grpSp>
          <p:nvGrpSpPr>
            <p:cNvPr id="7176" name="Group 20"/>
            <p:cNvGrpSpPr>
              <a:grpSpLocks/>
            </p:cNvGrpSpPr>
            <p:nvPr/>
          </p:nvGrpSpPr>
          <p:grpSpPr bwMode="auto">
            <a:xfrm>
              <a:off x="2880" y="2016"/>
              <a:ext cx="576" cy="144"/>
              <a:chOff x="2112" y="2496"/>
              <a:chExt cx="576" cy="144"/>
            </a:xfrm>
          </p:grpSpPr>
          <p:grpSp>
            <p:nvGrpSpPr>
              <p:cNvPr id="7286" name="Group 21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7296" name="Oval 22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7297" name="Rectangle 23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7287" name="Group 24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7294" name="Oval 25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7295" name="Rectangle 26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7288" name="Group 27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7292" name="Oval 28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7293" name="Rectangle 29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7289" name="Group 30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7290" name="Oval 31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7291" name="Rectangle 32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grpSp>
          <p:nvGrpSpPr>
            <p:cNvPr id="7177" name="Group 33"/>
            <p:cNvGrpSpPr>
              <a:grpSpLocks/>
            </p:cNvGrpSpPr>
            <p:nvPr/>
          </p:nvGrpSpPr>
          <p:grpSpPr bwMode="auto">
            <a:xfrm>
              <a:off x="3456" y="2208"/>
              <a:ext cx="576" cy="144"/>
              <a:chOff x="2112" y="2496"/>
              <a:chExt cx="576" cy="144"/>
            </a:xfrm>
          </p:grpSpPr>
          <p:grpSp>
            <p:nvGrpSpPr>
              <p:cNvPr id="7274" name="Group 34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7284" name="Oval 35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7285" name="Rectangle 36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7275" name="Group 37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7282" name="Oval 38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7283" name="Rectangle 39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7276" name="Group 40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7280" name="Oval 41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7281" name="Rectangle 42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7277" name="Group 43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7278" name="Oval 44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7279" name="Rectangle 45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grpSp>
          <p:nvGrpSpPr>
            <p:cNvPr id="7178" name="Group 46"/>
            <p:cNvGrpSpPr>
              <a:grpSpLocks/>
            </p:cNvGrpSpPr>
            <p:nvPr/>
          </p:nvGrpSpPr>
          <p:grpSpPr bwMode="auto">
            <a:xfrm>
              <a:off x="2880" y="2208"/>
              <a:ext cx="576" cy="144"/>
              <a:chOff x="2112" y="2496"/>
              <a:chExt cx="576" cy="144"/>
            </a:xfrm>
          </p:grpSpPr>
          <p:grpSp>
            <p:nvGrpSpPr>
              <p:cNvPr id="7262" name="Group 47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7272" name="Oval 48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7273" name="Rectangle 49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7263" name="Group 50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7270" name="Oval 51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7271" name="Rectangle 52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7264" name="Group 53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7268" name="Oval 54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7269" name="Rectangle 55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7265" name="Group 56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7266" name="Oval 57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7267" name="Rectangle 58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grpSp>
          <p:nvGrpSpPr>
            <p:cNvPr id="7179" name="Group 59"/>
            <p:cNvGrpSpPr>
              <a:grpSpLocks/>
            </p:cNvGrpSpPr>
            <p:nvPr/>
          </p:nvGrpSpPr>
          <p:grpSpPr bwMode="auto">
            <a:xfrm>
              <a:off x="2448" y="2640"/>
              <a:ext cx="1152" cy="144"/>
              <a:chOff x="1680" y="2544"/>
              <a:chExt cx="1152" cy="144"/>
            </a:xfrm>
          </p:grpSpPr>
          <p:grpSp>
            <p:nvGrpSpPr>
              <p:cNvPr id="7236" name="Group 60"/>
              <p:cNvGrpSpPr>
                <a:grpSpLocks/>
              </p:cNvGrpSpPr>
              <p:nvPr/>
            </p:nvGrpSpPr>
            <p:grpSpPr bwMode="auto">
              <a:xfrm>
                <a:off x="2256" y="2544"/>
                <a:ext cx="576" cy="144"/>
                <a:chOff x="2112" y="2496"/>
                <a:chExt cx="576" cy="144"/>
              </a:xfrm>
            </p:grpSpPr>
            <p:grpSp>
              <p:nvGrpSpPr>
                <p:cNvPr id="7250" name="Group 61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7260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7261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7251" name="Group 64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7258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7259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7252" name="Group 67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7256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7257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7253" name="Group 70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7254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7255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  <p:grpSp>
            <p:nvGrpSpPr>
              <p:cNvPr id="7237" name="Group 73"/>
              <p:cNvGrpSpPr>
                <a:grpSpLocks/>
              </p:cNvGrpSpPr>
              <p:nvPr/>
            </p:nvGrpSpPr>
            <p:grpSpPr bwMode="auto">
              <a:xfrm>
                <a:off x="1680" y="2544"/>
                <a:ext cx="576" cy="144"/>
                <a:chOff x="2112" y="2496"/>
                <a:chExt cx="576" cy="144"/>
              </a:xfrm>
            </p:grpSpPr>
            <p:grpSp>
              <p:nvGrpSpPr>
                <p:cNvPr id="7238" name="Group 74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7248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7249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7239" name="Group 77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7246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7247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7240" name="Group 80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7244" name="Oval 8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7245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7241" name="Group 83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7242" name="Oval 84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7243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</p:grpSp>
        <p:grpSp>
          <p:nvGrpSpPr>
            <p:cNvPr id="7180" name="Group 86"/>
            <p:cNvGrpSpPr>
              <a:grpSpLocks/>
            </p:cNvGrpSpPr>
            <p:nvPr/>
          </p:nvGrpSpPr>
          <p:grpSpPr bwMode="auto">
            <a:xfrm>
              <a:off x="2880" y="2448"/>
              <a:ext cx="1152" cy="144"/>
              <a:chOff x="1680" y="2544"/>
              <a:chExt cx="1152" cy="144"/>
            </a:xfrm>
          </p:grpSpPr>
          <p:grpSp>
            <p:nvGrpSpPr>
              <p:cNvPr id="7210" name="Group 87"/>
              <p:cNvGrpSpPr>
                <a:grpSpLocks/>
              </p:cNvGrpSpPr>
              <p:nvPr/>
            </p:nvGrpSpPr>
            <p:grpSpPr bwMode="auto">
              <a:xfrm>
                <a:off x="2256" y="2544"/>
                <a:ext cx="576" cy="144"/>
                <a:chOff x="2112" y="2496"/>
                <a:chExt cx="576" cy="144"/>
              </a:xfrm>
            </p:grpSpPr>
            <p:grpSp>
              <p:nvGrpSpPr>
                <p:cNvPr id="7224" name="Group 88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7234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7235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7225" name="Group 91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7232" name="Oval 9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723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7226" name="Group 94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7230" name="Oval 9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7231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7227" name="Group 97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7228" name="Oval 9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7229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  <p:grpSp>
            <p:nvGrpSpPr>
              <p:cNvPr id="7211" name="Group 100"/>
              <p:cNvGrpSpPr>
                <a:grpSpLocks/>
              </p:cNvGrpSpPr>
              <p:nvPr/>
            </p:nvGrpSpPr>
            <p:grpSpPr bwMode="auto">
              <a:xfrm>
                <a:off x="1680" y="2544"/>
                <a:ext cx="576" cy="144"/>
                <a:chOff x="2112" y="2496"/>
                <a:chExt cx="576" cy="144"/>
              </a:xfrm>
            </p:grpSpPr>
            <p:grpSp>
              <p:nvGrpSpPr>
                <p:cNvPr id="7212" name="Group 101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7222" name="Oval 10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7223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7213" name="Group 104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7220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7221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7214" name="Group 107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7218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7219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7215" name="Group 110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7216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7217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</p:grpSp>
        <p:grpSp>
          <p:nvGrpSpPr>
            <p:cNvPr id="7181" name="Group 113"/>
            <p:cNvGrpSpPr>
              <a:grpSpLocks/>
            </p:cNvGrpSpPr>
            <p:nvPr/>
          </p:nvGrpSpPr>
          <p:grpSpPr bwMode="auto">
            <a:xfrm>
              <a:off x="2016" y="2832"/>
              <a:ext cx="1152" cy="144"/>
              <a:chOff x="1680" y="2544"/>
              <a:chExt cx="1152" cy="144"/>
            </a:xfrm>
          </p:grpSpPr>
          <p:grpSp>
            <p:nvGrpSpPr>
              <p:cNvPr id="7184" name="Group 114"/>
              <p:cNvGrpSpPr>
                <a:grpSpLocks/>
              </p:cNvGrpSpPr>
              <p:nvPr/>
            </p:nvGrpSpPr>
            <p:grpSpPr bwMode="auto">
              <a:xfrm>
                <a:off x="2256" y="2544"/>
                <a:ext cx="576" cy="144"/>
                <a:chOff x="2112" y="2496"/>
                <a:chExt cx="576" cy="144"/>
              </a:xfrm>
            </p:grpSpPr>
            <p:grpSp>
              <p:nvGrpSpPr>
                <p:cNvPr id="7198" name="Group 115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7208" name="Oval 116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7209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7199" name="Group 118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7206" name="Oval 11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7207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7200" name="Group 121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7204" name="Oval 12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7205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7201" name="Group 124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7202" name="Oval 12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7203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  <p:grpSp>
            <p:nvGrpSpPr>
              <p:cNvPr id="7185" name="Group 127"/>
              <p:cNvGrpSpPr>
                <a:grpSpLocks/>
              </p:cNvGrpSpPr>
              <p:nvPr/>
            </p:nvGrpSpPr>
            <p:grpSpPr bwMode="auto">
              <a:xfrm>
                <a:off x="1680" y="2544"/>
                <a:ext cx="576" cy="144"/>
                <a:chOff x="2112" y="2496"/>
                <a:chExt cx="576" cy="144"/>
              </a:xfrm>
            </p:grpSpPr>
            <p:grpSp>
              <p:nvGrpSpPr>
                <p:cNvPr id="7186" name="Group 128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7196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7197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7187" name="Group 131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7194" name="Oval 13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7195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7188" name="Group 134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7192" name="Oval 13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7193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7189" name="Group 137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7190" name="Oval 13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7191" name="Rectangle 139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</p:grpSp>
        <p:sp>
          <p:nvSpPr>
            <p:cNvPr id="7182" name="Text Box 167"/>
            <p:cNvSpPr txBox="1">
              <a:spLocks noChangeArrowheads="1"/>
            </p:cNvSpPr>
            <p:nvPr/>
          </p:nvSpPr>
          <p:spPr bwMode="auto">
            <a:xfrm>
              <a:off x="1728" y="2736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7183" name="Line 168"/>
            <p:cNvSpPr>
              <a:spLocks noChangeShapeType="1"/>
            </p:cNvSpPr>
            <p:nvPr/>
          </p:nvSpPr>
          <p:spPr bwMode="auto">
            <a:xfrm>
              <a:off x="1440" y="307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Examining MR to generate partial product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133600"/>
            <a:ext cx="7772400" cy="8778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generate a partial product per </a:t>
            </a:r>
            <a:r>
              <a:rPr lang="en-US" altLang="zh-TW" sz="2800" smtClean="0">
                <a:solidFill>
                  <a:schemeClr val="hlink"/>
                </a:solidFill>
              </a:rPr>
              <a:t>3</a:t>
            </a:r>
            <a:r>
              <a:rPr lang="en-US" altLang="zh-TW" sz="2800" smtClean="0"/>
              <a:t>-bit of MR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but examine </a:t>
            </a:r>
            <a:r>
              <a:rPr lang="en-US" altLang="zh-TW" sz="2800" smtClean="0">
                <a:solidFill>
                  <a:schemeClr val="hlink"/>
                </a:solidFill>
              </a:rPr>
              <a:t>4</a:t>
            </a:r>
            <a:r>
              <a:rPr lang="en-US" altLang="zh-TW" sz="2800" smtClean="0"/>
              <a:t> consecutive bits in MR</a:t>
            </a:r>
          </a:p>
        </p:txBody>
      </p:sp>
      <p:grpSp>
        <p:nvGrpSpPr>
          <p:cNvPr id="8196" name="Group 145"/>
          <p:cNvGrpSpPr>
            <a:grpSpLocks/>
          </p:cNvGrpSpPr>
          <p:nvPr/>
        </p:nvGrpSpPr>
        <p:grpSpPr bwMode="auto">
          <a:xfrm>
            <a:off x="2286000" y="3200400"/>
            <a:ext cx="4572000" cy="1676400"/>
            <a:chOff x="1440" y="2016"/>
            <a:chExt cx="2880" cy="1056"/>
          </a:xfrm>
        </p:grpSpPr>
        <p:sp>
          <p:nvSpPr>
            <p:cNvPr id="8201" name="Text Box 4"/>
            <p:cNvSpPr txBox="1">
              <a:spLocks noChangeArrowheads="1"/>
            </p:cNvSpPr>
            <p:nvPr/>
          </p:nvSpPr>
          <p:spPr bwMode="auto">
            <a:xfrm>
              <a:off x="2496" y="2160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*)</a:t>
              </a:r>
            </a:p>
          </p:txBody>
        </p:sp>
        <p:sp>
          <p:nvSpPr>
            <p:cNvPr id="8202" name="Line 5"/>
            <p:cNvSpPr>
              <a:spLocks noChangeShapeType="1"/>
            </p:cNvSpPr>
            <p:nvPr/>
          </p:nvSpPr>
          <p:spPr bwMode="auto">
            <a:xfrm>
              <a:off x="2400" y="240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8203" name="Group 6"/>
            <p:cNvGrpSpPr>
              <a:grpSpLocks/>
            </p:cNvGrpSpPr>
            <p:nvPr/>
          </p:nvGrpSpPr>
          <p:grpSpPr bwMode="auto">
            <a:xfrm>
              <a:off x="3456" y="2016"/>
              <a:ext cx="576" cy="144"/>
              <a:chOff x="2112" y="2496"/>
              <a:chExt cx="576" cy="144"/>
            </a:xfrm>
          </p:grpSpPr>
          <p:grpSp>
            <p:nvGrpSpPr>
              <p:cNvPr id="8326" name="Group 7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8336" name="Oval 8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8337" name="Rectangle 9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8327" name="Group 10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8334" name="Oval 11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8335" name="Rectangle 12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8328" name="Group 13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8332" name="Oval 14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8333" name="Rectangle 15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8329" name="Group 16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8330" name="Oval 17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8331" name="Rectangle 18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grpSp>
          <p:nvGrpSpPr>
            <p:cNvPr id="8204" name="Group 19"/>
            <p:cNvGrpSpPr>
              <a:grpSpLocks/>
            </p:cNvGrpSpPr>
            <p:nvPr/>
          </p:nvGrpSpPr>
          <p:grpSpPr bwMode="auto">
            <a:xfrm>
              <a:off x="2880" y="2016"/>
              <a:ext cx="576" cy="144"/>
              <a:chOff x="2112" y="2496"/>
              <a:chExt cx="576" cy="144"/>
            </a:xfrm>
          </p:grpSpPr>
          <p:grpSp>
            <p:nvGrpSpPr>
              <p:cNvPr id="8314" name="Group 20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8324" name="Oval 21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8325" name="Rectangle 22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8315" name="Group 23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8322" name="Oval 24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8323" name="Rectangle 25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8316" name="Group 26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8320" name="Oval 27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8321" name="Rectangle 28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8317" name="Group 29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8318" name="Oval 30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8319" name="Rectangle 31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grpSp>
          <p:nvGrpSpPr>
            <p:cNvPr id="8205" name="Group 32"/>
            <p:cNvGrpSpPr>
              <a:grpSpLocks/>
            </p:cNvGrpSpPr>
            <p:nvPr/>
          </p:nvGrpSpPr>
          <p:grpSpPr bwMode="auto">
            <a:xfrm>
              <a:off x="3456" y="2208"/>
              <a:ext cx="576" cy="144"/>
              <a:chOff x="2112" y="2496"/>
              <a:chExt cx="576" cy="144"/>
            </a:xfrm>
          </p:grpSpPr>
          <p:grpSp>
            <p:nvGrpSpPr>
              <p:cNvPr id="8302" name="Group 33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8312" name="Oval 34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8313" name="Rectangle 35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8303" name="Group 36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8310" name="Oval 37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8311" name="Rectangle 38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8304" name="Group 39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8308" name="Oval 40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8309" name="Rectangle 41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8305" name="Group 42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8306" name="Oval 43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8307" name="Rectangle 44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grpSp>
          <p:nvGrpSpPr>
            <p:cNvPr id="8206" name="Group 45"/>
            <p:cNvGrpSpPr>
              <a:grpSpLocks/>
            </p:cNvGrpSpPr>
            <p:nvPr/>
          </p:nvGrpSpPr>
          <p:grpSpPr bwMode="auto">
            <a:xfrm>
              <a:off x="2880" y="2208"/>
              <a:ext cx="576" cy="144"/>
              <a:chOff x="2112" y="2496"/>
              <a:chExt cx="576" cy="144"/>
            </a:xfrm>
          </p:grpSpPr>
          <p:grpSp>
            <p:nvGrpSpPr>
              <p:cNvPr id="8290" name="Group 46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8300" name="Oval 47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8301" name="Rectangle 48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8291" name="Group 49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8298" name="Oval 50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8299" name="Rectangle 51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8292" name="Group 52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8296" name="Oval 53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8297" name="Rectangle 54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8293" name="Group 55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8294" name="Oval 56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8295" name="Rectangle 57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grpSp>
          <p:nvGrpSpPr>
            <p:cNvPr id="8207" name="Group 58"/>
            <p:cNvGrpSpPr>
              <a:grpSpLocks/>
            </p:cNvGrpSpPr>
            <p:nvPr/>
          </p:nvGrpSpPr>
          <p:grpSpPr bwMode="auto">
            <a:xfrm>
              <a:off x="2448" y="2640"/>
              <a:ext cx="1152" cy="144"/>
              <a:chOff x="1680" y="2544"/>
              <a:chExt cx="1152" cy="144"/>
            </a:xfrm>
          </p:grpSpPr>
          <p:grpSp>
            <p:nvGrpSpPr>
              <p:cNvPr id="8264" name="Group 59"/>
              <p:cNvGrpSpPr>
                <a:grpSpLocks/>
              </p:cNvGrpSpPr>
              <p:nvPr/>
            </p:nvGrpSpPr>
            <p:grpSpPr bwMode="auto">
              <a:xfrm>
                <a:off x="2256" y="2544"/>
                <a:ext cx="576" cy="144"/>
                <a:chOff x="2112" y="2496"/>
                <a:chExt cx="576" cy="144"/>
              </a:xfrm>
            </p:grpSpPr>
            <p:grpSp>
              <p:nvGrpSpPr>
                <p:cNvPr id="8278" name="Group 60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8288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8289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8279" name="Group 63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8286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8287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8280" name="Group 66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8284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8285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8281" name="Group 69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8282" name="Oval 70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8283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  <p:grpSp>
            <p:nvGrpSpPr>
              <p:cNvPr id="8265" name="Group 72"/>
              <p:cNvGrpSpPr>
                <a:grpSpLocks/>
              </p:cNvGrpSpPr>
              <p:nvPr/>
            </p:nvGrpSpPr>
            <p:grpSpPr bwMode="auto">
              <a:xfrm>
                <a:off x="1680" y="2544"/>
                <a:ext cx="576" cy="144"/>
                <a:chOff x="2112" y="2496"/>
                <a:chExt cx="576" cy="144"/>
              </a:xfrm>
            </p:grpSpPr>
            <p:grpSp>
              <p:nvGrpSpPr>
                <p:cNvPr id="8266" name="Group 73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8276" name="Oval 74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8277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8267" name="Group 76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8274" name="Oval 77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8275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8268" name="Group 79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8272" name="Oval 80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8273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8269" name="Group 82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8270" name="Oval 83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8271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</p:grpSp>
        <p:grpSp>
          <p:nvGrpSpPr>
            <p:cNvPr id="8208" name="Group 85"/>
            <p:cNvGrpSpPr>
              <a:grpSpLocks/>
            </p:cNvGrpSpPr>
            <p:nvPr/>
          </p:nvGrpSpPr>
          <p:grpSpPr bwMode="auto">
            <a:xfrm>
              <a:off x="2880" y="2448"/>
              <a:ext cx="1152" cy="144"/>
              <a:chOff x="1680" y="2544"/>
              <a:chExt cx="1152" cy="144"/>
            </a:xfrm>
          </p:grpSpPr>
          <p:grpSp>
            <p:nvGrpSpPr>
              <p:cNvPr id="8238" name="Group 86"/>
              <p:cNvGrpSpPr>
                <a:grpSpLocks/>
              </p:cNvGrpSpPr>
              <p:nvPr/>
            </p:nvGrpSpPr>
            <p:grpSpPr bwMode="auto">
              <a:xfrm>
                <a:off x="2256" y="2544"/>
                <a:ext cx="576" cy="144"/>
                <a:chOff x="2112" y="2496"/>
                <a:chExt cx="576" cy="144"/>
              </a:xfrm>
            </p:grpSpPr>
            <p:grpSp>
              <p:nvGrpSpPr>
                <p:cNvPr id="8252" name="Group 87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8262" name="Oval 8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8263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8253" name="Group 90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8260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8261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8254" name="Group 93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8258" name="Oval 94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8259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8255" name="Group 96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8256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8257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  <p:grpSp>
            <p:nvGrpSpPr>
              <p:cNvPr id="8239" name="Group 99"/>
              <p:cNvGrpSpPr>
                <a:grpSpLocks/>
              </p:cNvGrpSpPr>
              <p:nvPr/>
            </p:nvGrpSpPr>
            <p:grpSpPr bwMode="auto">
              <a:xfrm>
                <a:off x="1680" y="2544"/>
                <a:ext cx="576" cy="144"/>
                <a:chOff x="2112" y="2496"/>
                <a:chExt cx="576" cy="144"/>
              </a:xfrm>
            </p:grpSpPr>
            <p:grpSp>
              <p:nvGrpSpPr>
                <p:cNvPr id="8240" name="Group 100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8250" name="Oval 10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8251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8241" name="Group 103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8248" name="Oval 104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8249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8242" name="Group 106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8246" name="Oval 107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8247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8243" name="Group 109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8244" name="Oval 110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8245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</p:grpSp>
        <p:grpSp>
          <p:nvGrpSpPr>
            <p:cNvPr id="8209" name="Group 112"/>
            <p:cNvGrpSpPr>
              <a:grpSpLocks/>
            </p:cNvGrpSpPr>
            <p:nvPr/>
          </p:nvGrpSpPr>
          <p:grpSpPr bwMode="auto">
            <a:xfrm>
              <a:off x="2016" y="2832"/>
              <a:ext cx="1152" cy="144"/>
              <a:chOff x="1680" y="2544"/>
              <a:chExt cx="1152" cy="144"/>
            </a:xfrm>
          </p:grpSpPr>
          <p:grpSp>
            <p:nvGrpSpPr>
              <p:cNvPr id="8212" name="Group 113"/>
              <p:cNvGrpSpPr>
                <a:grpSpLocks/>
              </p:cNvGrpSpPr>
              <p:nvPr/>
            </p:nvGrpSpPr>
            <p:grpSpPr bwMode="auto">
              <a:xfrm>
                <a:off x="2256" y="2544"/>
                <a:ext cx="576" cy="144"/>
                <a:chOff x="2112" y="2496"/>
                <a:chExt cx="576" cy="144"/>
              </a:xfrm>
            </p:grpSpPr>
            <p:grpSp>
              <p:nvGrpSpPr>
                <p:cNvPr id="8226" name="Group 114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8236" name="Oval 11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8237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8227" name="Group 117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8234" name="Oval 11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8235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8228" name="Group 120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8232" name="Oval 12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8233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8229" name="Group 123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8230" name="Oval 124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8231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  <p:grpSp>
            <p:nvGrpSpPr>
              <p:cNvPr id="8213" name="Group 126"/>
              <p:cNvGrpSpPr>
                <a:grpSpLocks/>
              </p:cNvGrpSpPr>
              <p:nvPr/>
            </p:nvGrpSpPr>
            <p:grpSpPr bwMode="auto">
              <a:xfrm>
                <a:off x="1680" y="2544"/>
                <a:ext cx="576" cy="144"/>
                <a:chOff x="2112" y="2496"/>
                <a:chExt cx="576" cy="144"/>
              </a:xfrm>
            </p:grpSpPr>
            <p:grpSp>
              <p:nvGrpSpPr>
                <p:cNvPr id="8214" name="Group 127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8224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8225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8215" name="Group 130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8222" name="Oval 13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8223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8216" name="Group 133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8220" name="Oval 134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8221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8217" name="Group 136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8218" name="Oval 137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8219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</p:grpSp>
        <p:sp>
          <p:nvSpPr>
            <p:cNvPr id="8210" name="Text Box 139"/>
            <p:cNvSpPr txBox="1">
              <a:spLocks noChangeArrowheads="1"/>
            </p:cNvSpPr>
            <p:nvPr/>
          </p:nvSpPr>
          <p:spPr bwMode="auto">
            <a:xfrm>
              <a:off x="1728" y="2736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8211" name="Line 140"/>
            <p:cNvSpPr>
              <a:spLocks noChangeShapeType="1"/>
            </p:cNvSpPr>
            <p:nvPr/>
          </p:nvSpPr>
          <p:spPr bwMode="auto">
            <a:xfrm>
              <a:off x="1440" y="307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8197" name="AutoShape 141"/>
          <p:cNvSpPr>
            <a:spLocks noChangeArrowheads="1"/>
          </p:cNvSpPr>
          <p:nvPr/>
        </p:nvSpPr>
        <p:spPr bwMode="auto">
          <a:xfrm>
            <a:off x="5715000" y="3505200"/>
            <a:ext cx="6858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198" name="AutoShape 142"/>
          <p:cNvSpPr>
            <a:spLocks noChangeArrowheads="1"/>
          </p:cNvSpPr>
          <p:nvPr/>
        </p:nvSpPr>
        <p:spPr bwMode="auto">
          <a:xfrm>
            <a:off x="4572000" y="3886200"/>
            <a:ext cx="19050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199" name="Line 143"/>
          <p:cNvSpPr>
            <a:spLocks noChangeShapeType="1"/>
          </p:cNvSpPr>
          <p:nvPr/>
        </p:nvSpPr>
        <p:spPr bwMode="auto">
          <a:xfrm>
            <a:off x="6324600" y="3733800"/>
            <a:ext cx="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00" name="Text Box 144"/>
          <p:cNvSpPr txBox="1">
            <a:spLocks noChangeArrowheads="1"/>
          </p:cNvSpPr>
          <p:nvPr/>
        </p:nvSpPr>
        <p:spPr bwMode="auto">
          <a:xfrm>
            <a:off x="6400800" y="34290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Examining MR to generate partial product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133600"/>
            <a:ext cx="7772400" cy="8778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generate a partial product per </a:t>
            </a:r>
            <a:r>
              <a:rPr lang="en-US" altLang="zh-TW" sz="2800" smtClean="0">
                <a:solidFill>
                  <a:schemeClr val="hlink"/>
                </a:solidFill>
              </a:rPr>
              <a:t>3</a:t>
            </a:r>
            <a:r>
              <a:rPr lang="en-US" altLang="zh-TW" sz="2800" smtClean="0"/>
              <a:t>-bit of MR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but examine </a:t>
            </a:r>
            <a:r>
              <a:rPr lang="en-US" altLang="zh-TW" sz="2800" smtClean="0">
                <a:solidFill>
                  <a:schemeClr val="hlink"/>
                </a:solidFill>
              </a:rPr>
              <a:t>4</a:t>
            </a:r>
            <a:r>
              <a:rPr lang="en-US" altLang="zh-TW" sz="2800" smtClean="0"/>
              <a:t> consecutive bits in MR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2286000" y="3200400"/>
            <a:ext cx="4572000" cy="1676400"/>
            <a:chOff x="1440" y="2016"/>
            <a:chExt cx="2880" cy="1056"/>
          </a:xfrm>
        </p:grpSpPr>
        <p:sp>
          <p:nvSpPr>
            <p:cNvPr id="9225" name="Text Box 5"/>
            <p:cNvSpPr txBox="1">
              <a:spLocks noChangeArrowheads="1"/>
            </p:cNvSpPr>
            <p:nvPr/>
          </p:nvSpPr>
          <p:spPr bwMode="auto">
            <a:xfrm>
              <a:off x="2496" y="2160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*)</a:t>
              </a:r>
            </a:p>
          </p:txBody>
        </p:sp>
        <p:sp>
          <p:nvSpPr>
            <p:cNvPr id="9226" name="Line 6"/>
            <p:cNvSpPr>
              <a:spLocks noChangeShapeType="1"/>
            </p:cNvSpPr>
            <p:nvPr/>
          </p:nvSpPr>
          <p:spPr bwMode="auto">
            <a:xfrm>
              <a:off x="2400" y="240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9227" name="Group 7"/>
            <p:cNvGrpSpPr>
              <a:grpSpLocks/>
            </p:cNvGrpSpPr>
            <p:nvPr/>
          </p:nvGrpSpPr>
          <p:grpSpPr bwMode="auto">
            <a:xfrm>
              <a:off x="3456" y="2016"/>
              <a:ext cx="576" cy="144"/>
              <a:chOff x="2112" y="2496"/>
              <a:chExt cx="576" cy="144"/>
            </a:xfrm>
          </p:grpSpPr>
          <p:grpSp>
            <p:nvGrpSpPr>
              <p:cNvPr id="9350" name="Group 8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9360" name="Oval 9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9361" name="Rectangle 10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9351" name="Group 11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9358" name="Oval 12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9359" name="Rectangle 13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9352" name="Group 14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9356" name="Oval 15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9357" name="Rectangle 16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9353" name="Group 17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9354" name="Oval 18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9355" name="Rectangle 19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grpSp>
          <p:nvGrpSpPr>
            <p:cNvPr id="9228" name="Group 20"/>
            <p:cNvGrpSpPr>
              <a:grpSpLocks/>
            </p:cNvGrpSpPr>
            <p:nvPr/>
          </p:nvGrpSpPr>
          <p:grpSpPr bwMode="auto">
            <a:xfrm>
              <a:off x="2880" y="2016"/>
              <a:ext cx="576" cy="144"/>
              <a:chOff x="2112" y="2496"/>
              <a:chExt cx="576" cy="144"/>
            </a:xfrm>
          </p:grpSpPr>
          <p:grpSp>
            <p:nvGrpSpPr>
              <p:cNvPr id="9338" name="Group 21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9348" name="Oval 22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9349" name="Rectangle 23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9339" name="Group 24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9346" name="Oval 25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9347" name="Rectangle 26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9340" name="Group 27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9344" name="Oval 28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9345" name="Rectangle 29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9341" name="Group 30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9342" name="Oval 31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9343" name="Rectangle 32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grpSp>
          <p:nvGrpSpPr>
            <p:cNvPr id="9229" name="Group 33"/>
            <p:cNvGrpSpPr>
              <a:grpSpLocks/>
            </p:cNvGrpSpPr>
            <p:nvPr/>
          </p:nvGrpSpPr>
          <p:grpSpPr bwMode="auto">
            <a:xfrm>
              <a:off x="3456" y="2208"/>
              <a:ext cx="576" cy="144"/>
              <a:chOff x="2112" y="2496"/>
              <a:chExt cx="576" cy="144"/>
            </a:xfrm>
          </p:grpSpPr>
          <p:grpSp>
            <p:nvGrpSpPr>
              <p:cNvPr id="9326" name="Group 34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9336" name="Oval 35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9337" name="Rectangle 36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9327" name="Group 37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9334" name="Oval 38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9335" name="Rectangle 39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9328" name="Group 40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9332" name="Oval 41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9333" name="Rectangle 42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9329" name="Group 43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9330" name="Oval 44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9331" name="Rectangle 45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grpSp>
          <p:nvGrpSpPr>
            <p:cNvPr id="9230" name="Group 46"/>
            <p:cNvGrpSpPr>
              <a:grpSpLocks/>
            </p:cNvGrpSpPr>
            <p:nvPr/>
          </p:nvGrpSpPr>
          <p:grpSpPr bwMode="auto">
            <a:xfrm>
              <a:off x="2880" y="2208"/>
              <a:ext cx="576" cy="144"/>
              <a:chOff x="2112" y="2496"/>
              <a:chExt cx="576" cy="144"/>
            </a:xfrm>
          </p:grpSpPr>
          <p:grpSp>
            <p:nvGrpSpPr>
              <p:cNvPr id="9314" name="Group 47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9324" name="Oval 48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9325" name="Rectangle 49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9315" name="Group 50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9322" name="Oval 51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9323" name="Rectangle 52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9316" name="Group 53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9320" name="Oval 54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9321" name="Rectangle 55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9317" name="Group 56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9318" name="Oval 57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9319" name="Rectangle 58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grpSp>
          <p:nvGrpSpPr>
            <p:cNvPr id="9231" name="Group 59"/>
            <p:cNvGrpSpPr>
              <a:grpSpLocks/>
            </p:cNvGrpSpPr>
            <p:nvPr/>
          </p:nvGrpSpPr>
          <p:grpSpPr bwMode="auto">
            <a:xfrm>
              <a:off x="2448" y="2640"/>
              <a:ext cx="1152" cy="144"/>
              <a:chOff x="1680" y="2544"/>
              <a:chExt cx="1152" cy="144"/>
            </a:xfrm>
          </p:grpSpPr>
          <p:grpSp>
            <p:nvGrpSpPr>
              <p:cNvPr id="9288" name="Group 60"/>
              <p:cNvGrpSpPr>
                <a:grpSpLocks/>
              </p:cNvGrpSpPr>
              <p:nvPr/>
            </p:nvGrpSpPr>
            <p:grpSpPr bwMode="auto">
              <a:xfrm>
                <a:off x="2256" y="2544"/>
                <a:ext cx="576" cy="144"/>
                <a:chOff x="2112" y="2496"/>
                <a:chExt cx="576" cy="144"/>
              </a:xfrm>
            </p:grpSpPr>
            <p:grpSp>
              <p:nvGrpSpPr>
                <p:cNvPr id="9302" name="Group 61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9312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9313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9303" name="Group 64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9310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9311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9304" name="Group 67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9308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9309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9305" name="Group 70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9306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9307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  <p:grpSp>
            <p:nvGrpSpPr>
              <p:cNvPr id="9289" name="Group 73"/>
              <p:cNvGrpSpPr>
                <a:grpSpLocks/>
              </p:cNvGrpSpPr>
              <p:nvPr/>
            </p:nvGrpSpPr>
            <p:grpSpPr bwMode="auto">
              <a:xfrm>
                <a:off x="1680" y="2544"/>
                <a:ext cx="576" cy="144"/>
                <a:chOff x="2112" y="2496"/>
                <a:chExt cx="576" cy="144"/>
              </a:xfrm>
            </p:grpSpPr>
            <p:grpSp>
              <p:nvGrpSpPr>
                <p:cNvPr id="9290" name="Group 74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9300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9301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9291" name="Group 77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9298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9299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9292" name="Group 80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9296" name="Oval 8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9297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9293" name="Group 83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9294" name="Oval 84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9295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</p:grpSp>
        <p:grpSp>
          <p:nvGrpSpPr>
            <p:cNvPr id="9232" name="Group 86"/>
            <p:cNvGrpSpPr>
              <a:grpSpLocks/>
            </p:cNvGrpSpPr>
            <p:nvPr/>
          </p:nvGrpSpPr>
          <p:grpSpPr bwMode="auto">
            <a:xfrm>
              <a:off x="2880" y="2448"/>
              <a:ext cx="1152" cy="144"/>
              <a:chOff x="1680" y="2544"/>
              <a:chExt cx="1152" cy="144"/>
            </a:xfrm>
          </p:grpSpPr>
          <p:grpSp>
            <p:nvGrpSpPr>
              <p:cNvPr id="9262" name="Group 87"/>
              <p:cNvGrpSpPr>
                <a:grpSpLocks/>
              </p:cNvGrpSpPr>
              <p:nvPr/>
            </p:nvGrpSpPr>
            <p:grpSpPr bwMode="auto">
              <a:xfrm>
                <a:off x="2256" y="2544"/>
                <a:ext cx="576" cy="144"/>
                <a:chOff x="2112" y="2496"/>
                <a:chExt cx="576" cy="144"/>
              </a:xfrm>
            </p:grpSpPr>
            <p:grpSp>
              <p:nvGrpSpPr>
                <p:cNvPr id="9276" name="Group 88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9286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9287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9277" name="Group 91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9284" name="Oval 9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9285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9278" name="Group 94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9282" name="Oval 9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9283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9279" name="Group 97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9280" name="Oval 9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9281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  <p:grpSp>
            <p:nvGrpSpPr>
              <p:cNvPr id="9263" name="Group 100"/>
              <p:cNvGrpSpPr>
                <a:grpSpLocks/>
              </p:cNvGrpSpPr>
              <p:nvPr/>
            </p:nvGrpSpPr>
            <p:grpSpPr bwMode="auto">
              <a:xfrm>
                <a:off x="1680" y="2544"/>
                <a:ext cx="576" cy="144"/>
                <a:chOff x="2112" y="2496"/>
                <a:chExt cx="576" cy="144"/>
              </a:xfrm>
            </p:grpSpPr>
            <p:grpSp>
              <p:nvGrpSpPr>
                <p:cNvPr id="9264" name="Group 101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9274" name="Oval 10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9275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9265" name="Group 104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9272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9273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9266" name="Group 107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9270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9271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9267" name="Group 110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9268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9269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</p:grpSp>
        <p:grpSp>
          <p:nvGrpSpPr>
            <p:cNvPr id="9233" name="Group 113"/>
            <p:cNvGrpSpPr>
              <a:grpSpLocks/>
            </p:cNvGrpSpPr>
            <p:nvPr/>
          </p:nvGrpSpPr>
          <p:grpSpPr bwMode="auto">
            <a:xfrm>
              <a:off x="2016" y="2832"/>
              <a:ext cx="1152" cy="144"/>
              <a:chOff x="1680" y="2544"/>
              <a:chExt cx="1152" cy="144"/>
            </a:xfrm>
          </p:grpSpPr>
          <p:grpSp>
            <p:nvGrpSpPr>
              <p:cNvPr id="9236" name="Group 114"/>
              <p:cNvGrpSpPr>
                <a:grpSpLocks/>
              </p:cNvGrpSpPr>
              <p:nvPr/>
            </p:nvGrpSpPr>
            <p:grpSpPr bwMode="auto">
              <a:xfrm>
                <a:off x="2256" y="2544"/>
                <a:ext cx="576" cy="144"/>
                <a:chOff x="2112" y="2496"/>
                <a:chExt cx="576" cy="144"/>
              </a:xfrm>
            </p:grpSpPr>
            <p:grpSp>
              <p:nvGrpSpPr>
                <p:cNvPr id="9250" name="Group 115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9260" name="Oval 116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9261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9251" name="Group 118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9258" name="Oval 11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9259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9252" name="Group 121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9256" name="Oval 12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9257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9253" name="Group 124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9254" name="Oval 12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9255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  <p:grpSp>
            <p:nvGrpSpPr>
              <p:cNvPr id="9237" name="Group 127"/>
              <p:cNvGrpSpPr>
                <a:grpSpLocks/>
              </p:cNvGrpSpPr>
              <p:nvPr/>
            </p:nvGrpSpPr>
            <p:grpSpPr bwMode="auto">
              <a:xfrm>
                <a:off x="1680" y="2544"/>
                <a:ext cx="576" cy="144"/>
                <a:chOff x="2112" y="2496"/>
                <a:chExt cx="576" cy="144"/>
              </a:xfrm>
            </p:grpSpPr>
            <p:grpSp>
              <p:nvGrpSpPr>
                <p:cNvPr id="9238" name="Group 128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9248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9249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9239" name="Group 131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9246" name="Oval 13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9247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9240" name="Group 134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9244" name="Oval 13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9245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9241" name="Group 137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9242" name="Oval 13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9243" name="Rectangle 139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</p:grpSp>
        <p:sp>
          <p:nvSpPr>
            <p:cNvPr id="9234" name="Text Box 140"/>
            <p:cNvSpPr txBox="1">
              <a:spLocks noChangeArrowheads="1"/>
            </p:cNvSpPr>
            <p:nvPr/>
          </p:nvSpPr>
          <p:spPr bwMode="auto">
            <a:xfrm>
              <a:off x="1728" y="2736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9235" name="Line 141"/>
            <p:cNvSpPr>
              <a:spLocks noChangeShapeType="1"/>
            </p:cNvSpPr>
            <p:nvPr/>
          </p:nvSpPr>
          <p:spPr bwMode="auto">
            <a:xfrm>
              <a:off x="1440" y="307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9221" name="AutoShape 142"/>
          <p:cNvSpPr>
            <a:spLocks noChangeArrowheads="1"/>
          </p:cNvSpPr>
          <p:nvPr/>
        </p:nvSpPr>
        <p:spPr bwMode="auto">
          <a:xfrm>
            <a:off x="5029200" y="3505200"/>
            <a:ext cx="6858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222" name="AutoShape 143"/>
          <p:cNvSpPr>
            <a:spLocks noChangeArrowheads="1"/>
          </p:cNvSpPr>
          <p:nvPr/>
        </p:nvSpPr>
        <p:spPr bwMode="auto">
          <a:xfrm>
            <a:off x="3810000" y="4191000"/>
            <a:ext cx="19050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223" name="Line 144"/>
          <p:cNvSpPr>
            <a:spLocks noChangeShapeType="1"/>
          </p:cNvSpPr>
          <p:nvPr/>
        </p:nvSpPr>
        <p:spPr bwMode="auto">
          <a:xfrm>
            <a:off x="5486400" y="3733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4" name="AutoShape 146"/>
          <p:cNvSpPr>
            <a:spLocks noChangeArrowheads="1"/>
          </p:cNvSpPr>
          <p:nvPr/>
        </p:nvSpPr>
        <p:spPr bwMode="auto">
          <a:xfrm>
            <a:off x="5715000" y="3505200"/>
            <a:ext cx="2286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Examining MR to generate partial product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133600"/>
            <a:ext cx="7772400" cy="8778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generate a partial product per </a:t>
            </a:r>
            <a:r>
              <a:rPr lang="en-US" altLang="zh-TW" sz="2800" smtClean="0">
                <a:solidFill>
                  <a:schemeClr val="hlink"/>
                </a:solidFill>
              </a:rPr>
              <a:t>3</a:t>
            </a:r>
            <a:r>
              <a:rPr lang="en-US" altLang="zh-TW" sz="2800" smtClean="0"/>
              <a:t>-bit of MR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but examine </a:t>
            </a:r>
            <a:r>
              <a:rPr lang="en-US" altLang="zh-TW" sz="2800" smtClean="0">
                <a:solidFill>
                  <a:schemeClr val="hlink"/>
                </a:solidFill>
              </a:rPr>
              <a:t>4</a:t>
            </a:r>
            <a:r>
              <a:rPr lang="en-US" altLang="zh-TW" sz="2800" smtClean="0"/>
              <a:t> consecutive bits in MR</a:t>
            </a:r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2286000" y="3200400"/>
            <a:ext cx="4572000" cy="1676400"/>
            <a:chOff x="1440" y="2016"/>
            <a:chExt cx="2880" cy="1056"/>
          </a:xfrm>
        </p:grpSpPr>
        <p:sp>
          <p:nvSpPr>
            <p:cNvPr id="10250" name="Text Box 5"/>
            <p:cNvSpPr txBox="1">
              <a:spLocks noChangeArrowheads="1"/>
            </p:cNvSpPr>
            <p:nvPr/>
          </p:nvSpPr>
          <p:spPr bwMode="auto">
            <a:xfrm>
              <a:off x="2496" y="2160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*)</a:t>
              </a:r>
            </a:p>
          </p:txBody>
        </p:sp>
        <p:sp>
          <p:nvSpPr>
            <p:cNvPr id="10251" name="Line 6"/>
            <p:cNvSpPr>
              <a:spLocks noChangeShapeType="1"/>
            </p:cNvSpPr>
            <p:nvPr/>
          </p:nvSpPr>
          <p:spPr bwMode="auto">
            <a:xfrm>
              <a:off x="2400" y="240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0252" name="Group 7"/>
            <p:cNvGrpSpPr>
              <a:grpSpLocks/>
            </p:cNvGrpSpPr>
            <p:nvPr/>
          </p:nvGrpSpPr>
          <p:grpSpPr bwMode="auto">
            <a:xfrm>
              <a:off x="3456" y="2016"/>
              <a:ext cx="576" cy="144"/>
              <a:chOff x="2112" y="2496"/>
              <a:chExt cx="576" cy="144"/>
            </a:xfrm>
          </p:grpSpPr>
          <p:grpSp>
            <p:nvGrpSpPr>
              <p:cNvPr id="10375" name="Group 8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10385" name="Oval 9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0386" name="Rectangle 10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0376" name="Group 11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10383" name="Oval 12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0384" name="Rectangle 13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0377" name="Group 14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10381" name="Oval 15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0382" name="Rectangle 16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0378" name="Group 17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10379" name="Oval 18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0380" name="Rectangle 19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grpSp>
          <p:nvGrpSpPr>
            <p:cNvPr id="10253" name="Group 20"/>
            <p:cNvGrpSpPr>
              <a:grpSpLocks/>
            </p:cNvGrpSpPr>
            <p:nvPr/>
          </p:nvGrpSpPr>
          <p:grpSpPr bwMode="auto">
            <a:xfrm>
              <a:off x="2880" y="2016"/>
              <a:ext cx="576" cy="144"/>
              <a:chOff x="2112" y="2496"/>
              <a:chExt cx="576" cy="144"/>
            </a:xfrm>
          </p:grpSpPr>
          <p:grpSp>
            <p:nvGrpSpPr>
              <p:cNvPr id="10363" name="Group 21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10373" name="Oval 22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0374" name="Rectangle 23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0364" name="Group 24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10371" name="Oval 25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0372" name="Rectangle 26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0365" name="Group 27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10369" name="Oval 28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0370" name="Rectangle 29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0366" name="Group 30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10367" name="Oval 31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0368" name="Rectangle 32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grpSp>
          <p:nvGrpSpPr>
            <p:cNvPr id="10254" name="Group 33"/>
            <p:cNvGrpSpPr>
              <a:grpSpLocks/>
            </p:cNvGrpSpPr>
            <p:nvPr/>
          </p:nvGrpSpPr>
          <p:grpSpPr bwMode="auto">
            <a:xfrm>
              <a:off x="3456" y="2208"/>
              <a:ext cx="576" cy="144"/>
              <a:chOff x="2112" y="2496"/>
              <a:chExt cx="576" cy="144"/>
            </a:xfrm>
          </p:grpSpPr>
          <p:grpSp>
            <p:nvGrpSpPr>
              <p:cNvPr id="10351" name="Group 34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10361" name="Oval 35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0362" name="Rectangle 36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0352" name="Group 37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10359" name="Oval 38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0360" name="Rectangle 39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0353" name="Group 40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10357" name="Oval 41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0358" name="Rectangle 42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0354" name="Group 43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10355" name="Oval 44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0356" name="Rectangle 45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grpSp>
          <p:nvGrpSpPr>
            <p:cNvPr id="10255" name="Group 46"/>
            <p:cNvGrpSpPr>
              <a:grpSpLocks/>
            </p:cNvGrpSpPr>
            <p:nvPr/>
          </p:nvGrpSpPr>
          <p:grpSpPr bwMode="auto">
            <a:xfrm>
              <a:off x="2880" y="2208"/>
              <a:ext cx="576" cy="144"/>
              <a:chOff x="2112" y="2496"/>
              <a:chExt cx="576" cy="144"/>
            </a:xfrm>
          </p:grpSpPr>
          <p:grpSp>
            <p:nvGrpSpPr>
              <p:cNvPr id="10339" name="Group 47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10349" name="Oval 48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0350" name="Rectangle 49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0340" name="Group 50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10347" name="Oval 51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0348" name="Rectangle 52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0341" name="Group 53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10345" name="Oval 54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0346" name="Rectangle 55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0342" name="Group 56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10343" name="Oval 57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0344" name="Rectangle 58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grpSp>
          <p:nvGrpSpPr>
            <p:cNvPr id="10256" name="Group 59"/>
            <p:cNvGrpSpPr>
              <a:grpSpLocks/>
            </p:cNvGrpSpPr>
            <p:nvPr/>
          </p:nvGrpSpPr>
          <p:grpSpPr bwMode="auto">
            <a:xfrm>
              <a:off x="2448" y="2640"/>
              <a:ext cx="1152" cy="144"/>
              <a:chOff x="1680" y="2544"/>
              <a:chExt cx="1152" cy="144"/>
            </a:xfrm>
          </p:grpSpPr>
          <p:grpSp>
            <p:nvGrpSpPr>
              <p:cNvPr id="10313" name="Group 60"/>
              <p:cNvGrpSpPr>
                <a:grpSpLocks/>
              </p:cNvGrpSpPr>
              <p:nvPr/>
            </p:nvGrpSpPr>
            <p:grpSpPr bwMode="auto">
              <a:xfrm>
                <a:off x="2256" y="2544"/>
                <a:ext cx="576" cy="144"/>
                <a:chOff x="2112" y="2496"/>
                <a:chExt cx="576" cy="144"/>
              </a:xfrm>
            </p:grpSpPr>
            <p:grpSp>
              <p:nvGrpSpPr>
                <p:cNvPr id="10327" name="Group 61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0337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0338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0328" name="Group 64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0335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0336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0329" name="Group 67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0333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0334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0330" name="Group 70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0331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0332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  <p:grpSp>
            <p:nvGrpSpPr>
              <p:cNvPr id="10314" name="Group 73"/>
              <p:cNvGrpSpPr>
                <a:grpSpLocks/>
              </p:cNvGrpSpPr>
              <p:nvPr/>
            </p:nvGrpSpPr>
            <p:grpSpPr bwMode="auto">
              <a:xfrm>
                <a:off x="1680" y="2544"/>
                <a:ext cx="576" cy="144"/>
                <a:chOff x="2112" y="2496"/>
                <a:chExt cx="576" cy="144"/>
              </a:xfrm>
            </p:grpSpPr>
            <p:grpSp>
              <p:nvGrpSpPr>
                <p:cNvPr id="10315" name="Group 74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0325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0326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0316" name="Group 77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0323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0324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0317" name="Group 80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0321" name="Oval 8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0322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0318" name="Group 83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0319" name="Oval 84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0320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</p:grpSp>
        <p:grpSp>
          <p:nvGrpSpPr>
            <p:cNvPr id="10257" name="Group 86"/>
            <p:cNvGrpSpPr>
              <a:grpSpLocks/>
            </p:cNvGrpSpPr>
            <p:nvPr/>
          </p:nvGrpSpPr>
          <p:grpSpPr bwMode="auto">
            <a:xfrm>
              <a:off x="2880" y="2448"/>
              <a:ext cx="1152" cy="144"/>
              <a:chOff x="1680" y="2544"/>
              <a:chExt cx="1152" cy="144"/>
            </a:xfrm>
          </p:grpSpPr>
          <p:grpSp>
            <p:nvGrpSpPr>
              <p:cNvPr id="10287" name="Group 87"/>
              <p:cNvGrpSpPr>
                <a:grpSpLocks/>
              </p:cNvGrpSpPr>
              <p:nvPr/>
            </p:nvGrpSpPr>
            <p:grpSpPr bwMode="auto">
              <a:xfrm>
                <a:off x="2256" y="2544"/>
                <a:ext cx="576" cy="144"/>
                <a:chOff x="2112" y="2496"/>
                <a:chExt cx="576" cy="144"/>
              </a:xfrm>
            </p:grpSpPr>
            <p:grpSp>
              <p:nvGrpSpPr>
                <p:cNvPr id="10301" name="Group 88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0311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0312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0302" name="Group 91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0309" name="Oval 9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0310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0303" name="Group 94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0307" name="Oval 9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0308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0304" name="Group 97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0305" name="Oval 9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0306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  <p:grpSp>
            <p:nvGrpSpPr>
              <p:cNvPr id="10288" name="Group 100"/>
              <p:cNvGrpSpPr>
                <a:grpSpLocks/>
              </p:cNvGrpSpPr>
              <p:nvPr/>
            </p:nvGrpSpPr>
            <p:grpSpPr bwMode="auto">
              <a:xfrm>
                <a:off x="1680" y="2544"/>
                <a:ext cx="576" cy="144"/>
                <a:chOff x="2112" y="2496"/>
                <a:chExt cx="576" cy="144"/>
              </a:xfrm>
            </p:grpSpPr>
            <p:grpSp>
              <p:nvGrpSpPr>
                <p:cNvPr id="10289" name="Group 101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0299" name="Oval 10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0300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0290" name="Group 104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0297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0298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0291" name="Group 107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0295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0296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0292" name="Group 110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0293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0294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</p:grpSp>
        <p:grpSp>
          <p:nvGrpSpPr>
            <p:cNvPr id="10258" name="Group 113"/>
            <p:cNvGrpSpPr>
              <a:grpSpLocks/>
            </p:cNvGrpSpPr>
            <p:nvPr/>
          </p:nvGrpSpPr>
          <p:grpSpPr bwMode="auto">
            <a:xfrm>
              <a:off x="2016" y="2832"/>
              <a:ext cx="1152" cy="144"/>
              <a:chOff x="1680" y="2544"/>
              <a:chExt cx="1152" cy="144"/>
            </a:xfrm>
          </p:grpSpPr>
          <p:grpSp>
            <p:nvGrpSpPr>
              <p:cNvPr id="10261" name="Group 114"/>
              <p:cNvGrpSpPr>
                <a:grpSpLocks/>
              </p:cNvGrpSpPr>
              <p:nvPr/>
            </p:nvGrpSpPr>
            <p:grpSpPr bwMode="auto">
              <a:xfrm>
                <a:off x="2256" y="2544"/>
                <a:ext cx="576" cy="144"/>
                <a:chOff x="2112" y="2496"/>
                <a:chExt cx="576" cy="144"/>
              </a:xfrm>
            </p:grpSpPr>
            <p:grpSp>
              <p:nvGrpSpPr>
                <p:cNvPr id="10275" name="Group 115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0285" name="Oval 116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0286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0276" name="Group 118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0283" name="Oval 11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0284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0277" name="Group 121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0281" name="Oval 12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0282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0278" name="Group 124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0279" name="Oval 12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0280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  <p:grpSp>
            <p:nvGrpSpPr>
              <p:cNvPr id="10262" name="Group 127"/>
              <p:cNvGrpSpPr>
                <a:grpSpLocks/>
              </p:cNvGrpSpPr>
              <p:nvPr/>
            </p:nvGrpSpPr>
            <p:grpSpPr bwMode="auto">
              <a:xfrm>
                <a:off x="1680" y="2544"/>
                <a:ext cx="576" cy="144"/>
                <a:chOff x="2112" y="2496"/>
                <a:chExt cx="576" cy="144"/>
              </a:xfrm>
            </p:grpSpPr>
            <p:grpSp>
              <p:nvGrpSpPr>
                <p:cNvPr id="10263" name="Group 128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0273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0274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0264" name="Group 131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0271" name="Oval 13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0272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0265" name="Group 134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0269" name="Oval 13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0270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0266" name="Group 137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0267" name="Oval 13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0268" name="Rectangle 139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</p:grpSp>
        <p:sp>
          <p:nvSpPr>
            <p:cNvPr id="10259" name="Text Box 140"/>
            <p:cNvSpPr txBox="1">
              <a:spLocks noChangeArrowheads="1"/>
            </p:cNvSpPr>
            <p:nvPr/>
          </p:nvSpPr>
          <p:spPr bwMode="auto">
            <a:xfrm>
              <a:off x="1728" y="2736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10260" name="Line 141"/>
            <p:cNvSpPr>
              <a:spLocks noChangeShapeType="1"/>
            </p:cNvSpPr>
            <p:nvPr/>
          </p:nvSpPr>
          <p:spPr bwMode="auto">
            <a:xfrm>
              <a:off x="1440" y="307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245" name="AutoShape 142"/>
          <p:cNvSpPr>
            <a:spLocks noChangeArrowheads="1"/>
          </p:cNvSpPr>
          <p:nvPr/>
        </p:nvSpPr>
        <p:spPr bwMode="auto">
          <a:xfrm>
            <a:off x="4267200" y="3505200"/>
            <a:ext cx="7620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246" name="AutoShape 143"/>
          <p:cNvSpPr>
            <a:spLocks noChangeArrowheads="1"/>
          </p:cNvSpPr>
          <p:nvPr/>
        </p:nvSpPr>
        <p:spPr bwMode="auto">
          <a:xfrm>
            <a:off x="3124200" y="4495800"/>
            <a:ext cx="19050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247" name="Line 144"/>
          <p:cNvSpPr>
            <a:spLocks noChangeShapeType="1"/>
          </p:cNvSpPr>
          <p:nvPr/>
        </p:nvSpPr>
        <p:spPr bwMode="auto">
          <a:xfrm>
            <a:off x="4876800" y="3733800"/>
            <a:ext cx="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8" name="AutoShape 145"/>
          <p:cNvSpPr>
            <a:spLocks noChangeArrowheads="1"/>
          </p:cNvSpPr>
          <p:nvPr/>
        </p:nvSpPr>
        <p:spPr bwMode="auto">
          <a:xfrm>
            <a:off x="5029200" y="3505200"/>
            <a:ext cx="2286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249" name="Text Box 146"/>
          <p:cNvSpPr txBox="1">
            <a:spLocks noChangeArrowheads="1"/>
          </p:cNvSpPr>
          <p:nvPr/>
        </p:nvSpPr>
        <p:spPr bwMode="auto">
          <a:xfrm>
            <a:off x="4267200" y="342900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In-Class Exercise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Derive the Booth-3 encoding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my_lec</Template>
  <TotalTime>92</TotalTime>
  <Words>345</Words>
  <Application>Microsoft Office PowerPoint</Application>
  <PresentationFormat>如螢幕大小 (4:3)</PresentationFormat>
  <Paragraphs>109</Paragraphs>
  <Slides>23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2" baseType="lpstr">
      <vt:lpstr>Times New Roman</vt:lpstr>
      <vt:lpstr>標楷體</vt:lpstr>
      <vt:lpstr>新細明體</vt:lpstr>
      <vt:lpstr>Arial</vt:lpstr>
      <vt:lpstr>Wingdings</vt:lpstr>
      <vt:lpstr>Calibri</vt:lpstr>
      <vt:lpstr>Symbol</vt:lpstr>
      <vt:lpstr>Blends</vt:lpstr>
      <vt:lpstr>MSDraw.Drawing.8.2</vt:lpstr>
      <vt:lpstr>Advanced Multiplier Design</vt:lpstr>
      <vt:lpstr>Today’s Content</vt:lpstr>
      <vt:lpstr>High-radix Booth multiplier</vt:lpstr>
      <vt:lpstr>Core Problem</vt:lpstr>
      <vt:lpstr>Examining MR to generate partial product</vt:lpstr>
      <vt:lpstr>Examining MR to generate partial product</vt:lpstr>
      <vt:lpstr>Examining MR to generate partial product</vt:lpstr>
      <vt:lpstr>Examining MR to generate partial product</vt:lpstr>
      <vt:lpstr>In-Class Exercise</vt:lpstr>
      <vt:lpstr>Q: How to generate the partial product 3*MD</vt:lpstr>
      <vt:lpstr>Q: How to generate partial product 3*MD?</vt:lpstr>
      <vt:lpstr>Study by yourself</vt:lpstr>
      <vt:lpstr>Array Multiplier</vt:lpstr>
      <vt:lpstr>Objective</vt:lpstr>
      <vt:lpstr>How to derive the design</vt:lpstr>
      <vt:lpstr>Put it all together</vt:lpstr>
      <vt:lpstr>Put it all together</vt:lpstr>
      <vt:lpstr>Put it all together</vt:lpstr>
      <vt:lpstr>Put it all together</vt:lpstr>
      <vt:lpstr>Put it all together</vt:lpstr>
      <vt:lpstr>Put it all together</vt:lpstr>
      <vt:lpstr>Put it all together</vt:lpstr>
      <vt:lpstr>Finishing the part of multiplier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21</cp:revision>
  <cp:lastPrinted>1601-01-01T00:00:00Z</cp:lastPrinted>
  <dcterms:created xsi:type="dcterms:W3CDTF">1601-01-01T00:00:00Z</dcterms:created>
  <dcterms:modified xsi:type="dcterms:W3CDTF">2018-05-12T16:29:12Z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