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8" r:id="rId3"/>
    <p:sldId id="292" r:id="rId4"/>
    <p:sldId id="293" r:id="rId5"/>
    <p:sldId id="294" r:id="rId6"/>
    <p:sldId id="295" r:id="rId7"/>
    <p:sldId id="260" r:id="rId8"/>
    <p:sldId id="289" r:id="rId9"/>
    <p:sldId id="290" r:id="rId10"/>
    <p:sldId id="291" r:id="rId11"/>
    <p:sldId id="257" r:id="rId12"/>
    <p:sldId id="262" r:id="rId13"/>
    <p:sldId id="263" r:id="rId14"/>
    <p:sldId id="261" r:id="rId15"/>
    <p:sldId id="264" r:id="rId16"/>
    <p:sldId id="265" r:id="rId17"/>
    <p:sldId id="266" r:id="rId18"/>
    <p:sldId id="267" r:id="rId19"/>
    <p:sldId id="268" r:id="rId20"/>
    <p:sldId id="269" r:id="rId21"/>
    <p:sldId id="297" r:id="rId22"/>
    <p:sldId id="270" r:id="rId23"/>
    <p:sldId id="271" r:id="rId24"/>
    <p:sldId id="272" r:id="rId25"/>
    <p:sldId id="273" r:id="rId26"/>
    <p:sldId id="276" r:id="rId27"/>
    <p:sldId id="277" r:id="rId28"/>
    <p:sldId id="274" r:id="rId29"/>
    <p:sldId id="275" r:id="rId30"/>
    <p:sldId id="278" r:id="rId31"/>
    <p:sldId id="279" r:id="rId32"/>
    <p:sldId id="25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96" r:id="rId4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24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28.wmf"/><Relationship Id="rId26" Type="http://schemas.openxmlformats.org/officeDocument/2006/relationships/image" Target="../media/image36.wmf"/><Relationship Id="rId3" Type="http://schemas.openxmlformats.org/officeDocument/2006/relationships/image" Target="../media/image4.wmf"/><Relationship Id="rId21" Type="http://schemas.openxmlformats.org/officeDocument/2006/relationships/image" Target="../media/image31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27.wmf"/><Relationship Id="rId25" Type="http://schemas.openxmlformats.org/officeDocument/2006/relationships/image" Target="../media/image35.wmf"/><Relationship Id="rId33" Type="http://schemas.openxmlformats.org/officeDocument/2006/relationships/image" Target="../media/image43.wmf"/><Relationship Id="rId2" Type="http://schemas.openxmlformats.org/officeDocument/2006/relationships/image" Target="../media/image3.wmf"/><Relationship Id="rId16" Type="http://schemas.openxmlformats.org/officeDocument/2006/relationships/image" Target="../media/image26.wmf"/><Relationship Id="rId20" Type="http://schemas.openxmlformats.org/officeDocument/2006/relationships/image" Target="../media/image30.wmf"/><Relationship Id="rId29" Type="http://schemas.openxmlformats.org/officeDocument/2006/relationships/image" Target="../media/image39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34.wmf"/><Relationship Id="rId32" Type="http://schemas.openxmlformats.org/officeDocument/2006/relationships/image" Target="../media/image4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33.wmf"/><Relationship Id="rId28" Type="http://schemas.openxmlformats.org/officeDocument/2006/relationships/image" Target="../media/image38.wmf"/><Relationship Id="rId10" Type="http://schemas.openxmlformats.org/officeDocument/2006/relationships/image" Target="../media/image11.wmf"/><Relationship Id="rId19" Type="http://schemas.openxmlformats.org/officeDocument/2006/relationships/image" Target="../media/image29.wmf"/><Relationship Id="rId31" Type="http://schemas.openxmlformats.org/officeDocument/2006/relationships/image" Target="../media/image4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32.wmf"/><Relationship Id="rId27" Type="http://schemas.openxmlformats.org/officeDocument/2006/relationships/image" Target="../media/image37.wmf"/><Relationship Id="rId30" Type="http://schemas.openxmlformats.org/officeDocument/2006/relationships/image" Target="../media/image40.wmf"/><Relationship Id="rId8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28.wmf"/><Relationship Id="rId26" Type="http://schemas.openxmlformats.org/officeDocument/2006/relationships/image" Target="../media/image36.wmf"/><Relationship Id="rId39" Type="http://schemas.openxmlformats.org/officeDocument/2006/relationships/image" Target="../media/image23.wmf"/><Relationship Id="rId21" Type="http://schemas.openxmlformats.org/officeDocument/2006/relationships/image" Target="../media/image31.wmf"/><Relationship Id="rId34" Type="http://schemas.openxmlformats.org/officeDocument/2006/relationships/image" Target="../media/image18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27.wmf"/><Relationship Id="rId25" Type="http://schemas.openxmlformats.org/officeDocument/2006/relationships/image" Target="../media/image35.wmf"/><Relationship Id="rId33" Type="http://schemas.openxmlformats.org/officeDocument/2006/relationships/image" Target="../media/image43.wmf"/><Relationship Id="rId38" Type="http://schemas.openxmlformats.org/officeDocument/2006/relationships/image" Target="../media/image22.wmf"/><Relationship Id="rId2" Type="http://schemas.openxmlformats.org/officeDocument/2006/relationships/image" Target="../media/image3.wmf"/><Relationship Id="rId16" Type="http://schemas.openxmlformats.org/officeDocument/2006/relationships/image" Target="../media/image26.wmf"/><Relationship Id="rId20" Type="http://schemas.openxmlformats.org/officeDocument/2006/relationships/image" Target="../media/image30.wmf"/><Relationship Id="rId29" Type="http://schemas.openxmlformats.org/officeDocument/2006/relationships/image" Target="../media/image39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34.wmf"/><Relationship Id="rId32" Type="http://schemas.openxmlformats.org/officeDocument/2006/relationships/image" Target="../media/image42.wmf"/><Relationship Id="rId37" Type="http://schemas.openxmlformats.org/officeDocument/2006/relationships/image" Target="../media/image21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33.wmf"/><Relationship Id="rId28" Type="http://schemas.openxmlformats.org/officeDocument/2006/relationships/image" Target="../media/image44.wmf"/><Relationship Id="rId36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image" Target="../media/image29.wmf"/><Relationship Id="rId31" Type="http://schemas.openxmlformats.org/officeDocument/2006/relationships/image" Target="../media/image4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32.wmf"/><Relationship Id="rId27" Type="http://schemas.openxmlformats.org/officeDocument/2006/relationships/image" Target="../media/image37.wmf"/><Relationship Id="rId30" Type="http://schemas.openxmlformats.org/officeDocument/2006/relationships/image" Target="../media/image40.wmf"/><Relationship Id="rId35" Type="http://schemas.openxmlformats.org/officeDocument/2006/relationships/image" Target="../media/image19.wmf"/><Relationship Id="rId8" Type="http://schemas.openxmlformats.org/officeDocument/2006/relationships/image" Target="../media/image9.wmf"/><Relationship Id="rId3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28.wmf"/><Relationship Id="rId26" Type="http://schemas.openxmlformats.org/officeDocument/2006/relationships/image" Target="../media/image36.wmf"/><Relationship Id="rId3" Type="http://schemas.openxmlformats.org/officeDocument/2006/relationships/image" Target="../media/image4.wmf"/><Relationship Id="rId21" Type="http://schemas.openxmlformats.org/officeDocument/2006/relationships/image" Target="../media/image31.wmf"/><Relationship Id="rId34" Type="http://schemas.openxmlformats.org/officeDocument/2006/relationships/image" Target="../media/image2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27.wmf"/><Relationship Id="rId25" Type="http://schemas.openxmlformats.org/officeDocument/2006/relationships/image" Target="../media/image35.wmf"/><Relationship Id="rId33" Type="http://schemas.openxmlformats.org/officeDocument/2006/relationships/image" Target="../media/image43.wmf"/><Relationship Id="rId2" Type="http://schemas.openxmlformats.org/officeDocument/2006/relationships/image" Target="../media/image3.wmf"/><Relationship Id="rId16" Type="http://schemas.openxmlformats.org/officeDocument/2006/relationships/image" Target="../media/image26.wmf"/><Relationship Id="rId20" Type="http://schemas.openxmlformats.org/officeDocument/2006/relationships/image" Target="../media/image30.wmf"/><Relationship Id="rId29" Type="http://schemas.openxmlformats.org/officeDocument/2006/relationships/image" Target="../media/image39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34.wmf"/><Relationship Id="rId32" Type="http://schemas.openxmlformats.org/officeDocument/2006/relationships/image" Target="../media/image4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33.wmf"/><Relationship Id="rId28" Type="http://schemas.openxmlformats.org/officeDocument/2006/relationships/image" Target="../media/image44.wmf"/><Relationship Id="rId10" Type="http://schemas.openxmlformats.org/officeDocument/2006/relationships/image" Target="../media/image11.wmf"/><Relationship Id="rId19" Type="http://schemas.openxmlformats.org/officeDocument/2006/relationships/image" Target="../media/image29.wmf"/><Relationship Id="rId31" Type="http://schemas.openxmlformats.org/officeDocument/2006/relationships/image" Target="../media/image4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32.wmf"/><Relationship Id="rId27" Type="http://schemas.openxmlformats.org/officeDocument/2006/relationships/image" Target="../media/image37.wmf"/><Relationship Id="rId30" Type="http://schemas.openxmlformats.org/officeDocument/2006/relationships/image" Target="../media/image40.wmf"/><Relationship Id="rId8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28.wmf"/><Relationship Id="rId26" Type="http://schemas.openxmlformats.org/officeDocument/2006/relationships/image" Target="../media/image36.wmf"/><Relationship Id="rId3" Type="http://schemas.openxmlformats.org/officeDocument/2006/relationships/image" Target="../media/image4.wmf"/><Relationship Id="rId21" Type="http://schemas.openxmlformats.org/officeDocument/2006/relationships/image" Target="../media/image31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27.wmf"/><Relationship Id="rId25" Type="http://schemas.openxmlformats.org/officeDocument/2006/relationships/image" Target="../media/image35.wmf"/><Relationship Id="rId33" Type="http://schemas.openxmlformats.org/officeDocument/2006/relationships/image" Target="../media/image43.wmf"/><Relationship Id="rId2" Type="http://schemas.openxmlformats.org/officeDocument/2006/relationships/image" Target="../media/image3.wmf"/><Relationship Id="rId16" Type="http://schemas.openxmlformats.org/officeDocument/2006/relationships/image" Target="../media/image26.wmf"/><Relationship Id="rId20" Type="http://schemas.openxmlformats.org/officeDocument/2006/relationships/image" Target="../media/image30.wmf"/><Relationship Id="rId29" Type="http://schemas.openxmlformats.org/officeDocument/2006/relationships/image" Target="../media/image39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34.wmf"/><Relationship Id="rId32" Type="http://schemas.openxmlformats.org/officeDocument/2006/relationships/image" Target="../media/image4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33.wmf"/><Relationship Id="rId28" Type="http://schemas.openxmlformats.org/officeDocument/2006/relationships/image" Target="../media/image38.wmf"/><Relationship Id="rId10" Type="http://schemas.openxmlformats.org/officeDocument/2006/relationships/image" Target="../media/image11.wmf"/><Relationship Id="rId19" Type="http://schemas.openxmlformats.org/officeDocument/2006/relationships/image" Target="../media/image29.wmf"/><Relationship Id="rId31" Type="http://schemas.openxmlformats.org/officeDocument/2006/relationships/image" Target="../media/image4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32.wmf"/><Relationship Id="rId27" Type="http://schemas.openxmlformats.org/officeDocument/2006/relationships/image" Target="../media/image37.wmf"/><Relationship Id="rId30" Type="http://schemas.openxmlformats.org/officeDocument/2006/relationships/image" Target="../media/image40.wmf"/><Relationship Id="rId8" Type="http://schemas.openxmlformats.org/officeDocument/2006/relationships/image" Target="../media/image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24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24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718870E-B08C-4BE5-98AC-9C01177B2A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434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C4EAF-37D7-457B-9834-0608EA7A29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43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EB849-88DB-4DF6-8CB9-9E467A9B2B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9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F1CC8-1E15-4412-B0EE-20DC10627A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78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3C7EA-CCAB-4F98-B8C9-139EB0FA49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810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5E5DF-789A-4305-A9F4-9F7584B8F9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9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0F4A0-550B-4481-B056-5D7142649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69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961BC-1061-4386-9253-9C9A8E47C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243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BF37B-A482-4BB4-B177-BD63A05D79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29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66E43-DE50-4CE3-99CA-6A8F4B79E8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202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C1854-9BFA-48DC-9508-2142FE0377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15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9F1B0C01-CF02-465E-9EDE-6FBEDD7237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2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2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2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80.bin"/><Relationship Id="rId31" Type="http://schemas.openxmlformats.org/officeDocument/2006/relationships/oleObject" Target="../embeddings/oleObject8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84.bin"/><Relationship Id="rId30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96.bin"/><Relationship Id="rId42" Type="http://schemas.openxmlformats.org/officeDocument/2006/relationships/oleObject" Target="../embeddings/oleObject107.bin"/><Relationship Id="rId47" Type="http://schemas.openxmlformats.org/officeDocument/2006/relationships/oleObject" Target="../embeddings/oleObject110.bin"/><Relationship Id="rId63" Type="http://schemas.openxmlformats.org/officeDocument/2006/relationships/oleObject" Target="../embeddings/oleObject118.bin"/><Relationship Id="rId68" Type="http://schemas.openxmlformats.org/officeDocument/2006/relationships/image" Target="../media/image42.wmf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00.bin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04.bin"/><Relationship Id="rId40" Type="http://schemas.openxmlformats.org/officeDocument/2006/relationships/image" Target="../media/image29.wmf"/><Relationship Id="rId45" Type="http://schemas.openxmlformats.org/officeDocument/2006/relationships/oleObject" Target="../embeddings/oleObject109.bin"/><Relationship Id="rId53" Type="http://schemas.openxmlformats.org/officeDocument/2006/relationships/oleObject" Target="../embeddings/oleObject113.bin"/><Relationship Id="rId58" Type="http://schemas.openxmlformats.org/officeDocument/2006/relationships/image" Target="../media/image37.wmf"/><Relationship Id="rId66" Type="http://schemas.openxmlformats.org/officeDocument/2006/relationships/image" Target="../media/image41.wmf"/><Relationship Id="rId5" Type="http://schemas.openxmlformats.org/officeDocument/2006/relationships/oleObject" Target="../embeddings/oleObject88.bin"/><Relationship Id="rId61" Type="http://schemas.openxmlformats.org/officeDocument/2006/relationships/oleObject" Target="../embeddings/oleObject117.bin"/><Relationship Id="rId19" Type="http://schemas.openxmlformats.org/officeDocument/2006/relationships/oleObject" Target="../embeddings/oleObject95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03.bin"/><Relationship Id="rId43" Type="http://schemas.openxmlformats.org/officeDocument/2006/relationships/oleObject" Target="../embeddings/oleObject108.bin"/><Relationship Id="rId48" Type="http://schemas.openxmlformats.org/officeDocument/2006/relationships/image" Target="../media/image32.wmf"/><Relationship Id="rId56" Type="http://schemas.openxmlformats.org/officeDocument/2006/relationships/image" Target="../media/image36.wmf"/><Relationship Id="rId64" Type="http://schemas.openxmlformats.org/officeDocument/2006/relationships/image" Target="../media/image40.wmf"/><Relationship Id="rId69" Type="http://schemas.openxmlformats.org/officeDocument/2006/relationships/oleObject" Target="../embeddings/oleObject121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112.bin"/><Relationship Id="rId3" Type="http://schemas.openxmlformats.org/officeDocument/2006/relationships/oleObject" Target="../embeddings/oleObject87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2.bin"/><Relationship Id="rId38" Type="http://schemas.openxmlformats.org/officeDocument/2006/relationships/image" Target="../media/image28.wmf"/><Relationship Id="rId46" Type="http://schemas.openxmlformats.org/officeDocument/2006/relationships/image" Target="../media/image31.wmf"/><Relationship Id="rId59" Type="http://schemas.openxmlformats.org/officeDocument/2006/relationships/oleObject" Target="../embeddings/oleObject116.bin"/><Relationship Id="rId67" Type="http://schemas.openxmlformats.org/officeDocument/2006/relationships/oleObject" Target="../embeddings/oleObject120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106.bin"/><Relationship Id="rId54" Type="http://schemas.openxmlformats.org/officeDocument/2006/relationships/image" Target="../media/image35.wmf"/><Relationship Id="rId62" Type="http://schemas.openxmlformats.org/officeDocument/2006/relationships/image" Target="../media/image39.wmf"/><Relationship Id="rId70" Type="http://schemas.openxmlformats.org/officeDocument/2006/relationships/image" Target="../media/image4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4.wmf"/><Relationship Id="rId36" Type="http://schemas.openxmlformats.org/officeDocument/2006/relationships/image" Target="../media/image27.wmf"/><Relationship Id="rId49" Type="http://schemas.openxmlformats.org/officeDocument/2006/relationships/oleObject" Target="../embeddings/oleObject111.bin"/><Relationship Id="rId57" Type="http://schemas.openxmlformats.org/officeDocument/2006/relationships/oleObject" Target="../embeddings/oleObject115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01.bin"/><Relationship Id="rId44" Type="http://schemas.openxmlformats.org/officeDocument/2006/relationships/image" Target="../media/image30.wmf"/><Relationship Id="rId52" Type="http://schemas.openxmlformats.org/officeDocument/2006/relationships/image" Target="../media/image34.wmf"/><Relationship Id="rId60" Type="http://schemas.openxmlformats.org/officeDocument/2006/relationships/image" Target="../media/image38.wmf"/><Relationship Id="rId65" Type="http://schemas.openxmlformats.org/officeDocument/2006/relationships/oleObject" Target="../embeddings/oleObject11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90.bin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05.bin"/><Relationship Id="rId34" Type="http://schemas.openxmlformats.org/officeDocument/2006/relationships/image" Target="../media/image26.wmf"/><Relationship Id="rId50" Type="http://schemas.openxmlformats.org/officeDocument/2006/relationships/image" Target="../media/image33.wmf"/><Relationship Id="rId55" Type="http://schemas.openxmlformats.org/officeDocument/2006/relationships/oleObject" Target="../embeddings/oleObject114.bin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31.bin"/><Relationship Id="rId42" Type="http://schemas.openxmlformats.org/officeDocument/2006/relationships/oleObject" Target="../embeddings/oleObject142.bin"/><Relationship Id="rId47" Type="http://schemas.openxmlformats.org/officeDocument/2006/relationships/oleObject" Target="../embeddings/oleObject145.bin"/><Relationship Id="rId63" Type="http://schemas.openxmlformats.org/officeDocument/2006/relationships/oleObject" Target="../embeddings/oleObject153.bin"/><Relationship Id="rId68" Type="http://schemas.openxmlformats.org/officeDocument/2006/relationships/image" Target="../media/image42.wmf"/><Relationship Id="rId16" Type="http://schemas.openxmlformats.org/officeDocument/2006/relationships/image" Target="../media/image8.wmf"/><Relationship Id="rId11" Type="http://schemas.openxmlformats.org/officeDocument/2006/relationships/oleObject" Target="../embeddings/oleObject126.bin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39.bin"/><Relationship Id="rId53" Type="http://schemas.openxmlformats.org/officeDocument/2006/relationships/oleObject" Target="../embeddings/oleObject148.bin"/><Relationship Id="rId58" Type="http://schemas.openxmlformats.org/officeDocument/2006/relationships/image" Target="../media/image37.wmf"/><Relationship Id="rId74" Type="http://schemas.openxmlformats.org/officeDocument/2006/relationships/image" Target="../media/image19.wmf"/><Relationship Id="rId79" Type="http://schemas.openxmlformats.org/officeDocument/2006/relationships/oleObject" Target="../embeddings/oleObject161.bin"/><Relationship Id="rId5" Type="http://schemas.openxmlformats.org/officeDocument/2006/relationships/oleObject" Target="../embeddings/oleObject123.bin"/><Relationship Id="rId61" Type="http://schemas.openxmlformats.org/officeDocument/2006/relationships/oleObject" Target="../embeddings/oleObject152.bin"/><Relationship Id="rId82" Type="http://schemas.openxmlformats.org/officeDocument/2006/relationships/image" Target="../media/image23.wmf"/><Relationship Id="rId19" Type="http://schemas.openxmlformats.org/officeDocument/2006/relationships/oleObject" Target="../embeddings/oleObject130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38.bin"/><Relationship Id="rId43" Type="http://schemas.openxmlformats.org/officeDocument/2006/relationships/oleObject" Target="../embeddings/oleObject143.bin"/><Relationship Id="rId48" Type="http://schemas.openxmlformats.org/officeDocument/2006/relationships/image" Target="../media/image32.wmf"/><Relationship Id="rId56" Type="http://schemas.openxmlformats.org/officeDocument/2006/relationships/image" Target="../media/image36.wmf"/><Relationship Id="rId64" Type="http://schemas.openxmlformats.org/officeDocument/2006/relationships/image" Target="../media/image40.wmf"/><Relationship Id="rId69" Type="http://schemas.openxmlformats.org/officeDocument/2006/relationships/oleObject" Target="../embeddings/oleObject156.bin"/><Relationship Id="rId77" Type="http://schemas.openxmlformats.org/officeDocument/2006/relationships/oleObject" Target="../embeddings/oleObject160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147.bin"/><Relationship Id="rId72" Type="http://schemas.openxmlformats.org/officeDocument/2006/relationships/image" Target="../media/image18.wmf"/><Relationship Id="rId80" Type="http://schemas.openxmlformats.org/officeDocument/2006/relationships/image" Target="../media/image22.wmf"/><Relationship Id="rId3" Type="http://schemas.openxmlformats.org/officeDocument/2006/relationships/oleObject" Target="../embeddings/oleObject12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33" Type="http://schemas.openxmlformats.org/officeDocument/2006/relationships/oleObject" Target="../embeddings/oleObject137.bin"/><Relationship Id="rId38" Type="http://schemas.openxmlformats.org/officeDocument/2006/relationships/image" Target="../media/image28.wmf"/><Relationship Id="rId46" Type="http://schemas.openxmlformats.org/officeDocument/2006/relationships/image" Target="../media/image31.wmf"/><Relationship Id="rId59" Type="http://schemas.openxmlformats.org/officeDocument/2006/relationships/oleObject" Target="../embeddings/oleObject151.bin"/><Relationship Id="rId67" Type="http://schemas.openxmlformats.org/officeDocument/2006/relationships/oleObject" Target="../embeddings/oleObject155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141.bin"/><Relationship Id="rId54" Type="http://schemas.openxmlformats.org/officeDocument/2006/relationships/image" Target="../media/image35.wmf"/><Relationship Id="rId62" Type="http://schemas.openxmlformats.org/officeDocument/2006/relationships/image" Target="../media/image39.wmf"/><Relationship Id="rId70" Type="http://schemas.openxmlformats.org/officeDocument/2006/relationships/image" Target="../media/image43.wmf"/><Relationship Id="rId75" Type="http://schemas.openxmlformats.org/officeDocument/2006/relationships/oleObject" Target="../embeddings/oleObject159.bin"/><Relationship Id="rId83" Type="http://schemas.openxmlformats.org/officeDocument/2006/relationships/oleObject" Target="../embeddings/oleObject16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4.wmf"/><Relationship Id="rId36" Type="http://schemas.openxmlformats.org/officeDocument/2006/relationships/image" Target="../media/image27.wmf"/><Relationship Id="rId49" Type="http://schemas.openxmlformats.org/officeDocument/2006/relationships/oleObject" Target="../embeddings/oleObject146.bin"/><Relationship Id="rId57" Type="http://schemas.openxmlformats.org/officeDocument/2006/relationships/oleObject" Target="../embeddings/oleObject150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36.bin"/><Relationship Id="rId44" Type="http://schemas.openxmlformats.org/officeDocument/2006/relationships/image" Target="../media/image30.wmf"/><Relationship Id="rId52" Type="http://schemas.openxmlformats.org/officeDocument/2006/relationships/image" Target="../media/image34.wmf"/><Relationship Id="rId60" Type="http://schemas.openxmlformats.org/officeDocument/2006/relationships/image" Target="../media/image44.wmf"/><Relationship Id="rId65" Type="http://schemas.openxmlformats.org/officeDocument/2006/relationships/oleObject" Target="../embeddings/oleObject154.bin"/><Relationship Id="rId73" Type="http://schemas.openxmlformats.org/officeDocument/2006/relationships/oleObject" Target="../embeddings/oleObject158.bin"/><Relationship Id="rId78" Type="http://schemas.openxmlformats.org/officeDocument/2006/relationships/image" Target="../media/image21.wmf"/><Relationship Id="rId81" Type="http://schemas.openxmlformats.org/officeDocument/2006/relationships/oleObject" Target="../embeddings/oleObject16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5.bin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40.bin"/><Relationship Id="rId34" Type="http://schemas.openxmlformats.org/officeDocument/2006/relationships/image" Target="../media/image26.wmf"/><Relationship Id="rId50" Type="http://schemas.openxmlformats.org/officeDocument/2006/relationships/image" Target="../media/image33.wmf"/><Relationship Id="rId55" Type="http://schemas.openxmlformats.org/officeDocument/2006/relationships/oleObject" Target="../embeddings/oleObject149.bin"/><Relationship Id="rId76" Type="http://schemas.openxmlformats.org/officeDocument/2006/relationships/image" Target="../media/image20.wmf"/><Relationship Id="rId7" Type="http://schemas.openxmlformats.org/officeDocument/2006/relationships/oleObject" Target="../embeddings/oleObject124.bin"/><Relationship Id="rId71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135.bin"/><Relationship Id="rId24" Type="http://schemas.openxmlformats.org/officeDocument/2006/relationships/image" Target="../media/image12.wmf"/><Relationship Id="rId40" Type="http://schemas.openxmlformats.org/officeDocument/2006/relationships/image" Target="../media/image29.wmf"/><Relationship Id="rId45" Type="http://schemas.openxmlformats.org/officeDocument/2006/relationships/oleObject" Target="../embeddings/oleObject144.bin"/><Relationship Id="rId66" Type="http://schemas.openxmlformats.org/officeDocument/2006/relationships/image" Target="../media/image41.wmf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73.bin"/><Relationship Id="rId42" Type="http://schemas.openxmlformats.org/officeDocument/2006/relationships/oleObject" Target="../embeddings/oleObject184.bin"/><Relationship Id="rId47" Type="http://schemas.openxmlformats.org/officeDocument/2006/relationships/oleObject" Target="../embeddings/oleObject187.bin"/><Relationship Id="rId63" Type="http://schemas.openxmlformats.org/officeDocument/2006/relationships/oleObject" Target="../embeddings/oleObject195.bin"/><Relationship Id="rId68" Type="http://schemas.openxmlformats.org/officeDocument/2006/relationships/image" Target="../media/image42.wmf"/><Relationship Id="rId7" Type="http://schemas.openxmlformats.org/officeDocument/2006/relationships/oleObject" Target="../embeddings/oleObject166.bin"/><Relationship Id="rId71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77.bin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1.bin"/><Relationship Id="rId40" Type="http://schemas.openxmlformats.org/officeDocument/2006/relationships/image" Target="../media/image29.wmf"/><Relationship Id="rId45" Type="http://schemas.openxmlformats.org/officeDocument/2006/relationships/oleObject" Target="../embeddings/oleObject186.bin"/><Relationship Id="rId53" Type="http://schemas.openxmlformats.org/officeDocument/2006/relationships/oleObject" Target="../embeddings/oleObject190.bin"/><Relationship Id="rId58" Type="http://schemas.openxmlformats.org/officeDocument/2006/relationships/image" Target="../media/image37.wmf"/><Relationship Id="rId66" Type="http://schemas.openxmlformats.org/officeDocument/2006/relationships/image" Target="../media/image41.wmf"/><Relationship Id="rId5" Type="http://schemas.openxmlformats.org/officeDocument/2006/relationships/oleObject" Target="../embeddings/oleObject165.bin"/><Relationship Id="rId61" Type="http://schemas.openxmlformats.org/officeDocument/2006/relationships/oleObject" Target="../embeddings/oleObject194.bin"/><Relationship Id="rId19" Type="http://schemas.openxmlformats.org/officeDocument/2006/relationships/oleObject" Target="../embeddings/oleObject172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76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80.bin"/><Relationship Id="rId43" Type="http://schemas.openxmlformats.org/officeDocument/2006/relationships/oleObject" Target="../embeddings/oleObject185.bin"/><Relationship Id="rId48" Type="http://schemas.openxmlformats.org/officeDocument/2006/relationships/image" Target="../media/image32.wmf"/><Relationship Id="rId56" Type="http://schemas.openxmlformats.org/officeDocument/2006/relationships/image" Target="../media/image36.wmf"/><Relationship Id="rId64" Type="http://schemas.openxmlformats.org/officeDocument/2006/relationships/image" Target="../media/image40.wmf"/><Relationship Id="rId69" Type="http://schemas.openxmlformats.org/officeDocument/2006/relationships/oleObject" Target="../embeddings/oleObject198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189.bin"/><Relationship Id="rId72" Type="http://schemas.openxmlformats.org/officeDocument/2006/relationships/image" Target="../media/image24.wmf"/><Relationship Id="rId3" Type="http://schemas.openxmlformats.org/officeDocument/2006/relationships/oleObject" Target="../embeddings/oleObject16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33" Type="http://schemas.openxmlformats.org/officeDocument/2006/relationships/oleObject" Target="../embeddings/oleObject179.bin"/><Relationship Id="rId38" Type="http://schemas.openxmlformats.org/officeDocument/2006/relationships/image" Target="../media/image28.wmf"/><Relationship Id="rId46" Type="http://schemas.openxmlformats.org/officeDocument/2006/relationships/image" Target="../media/image31.wmf"/><Relationship Id="rId59" Type="http://schemas.openxmlformats.org/officeDocument/2006/relationships/oleObject" Target="../embeddings/oleObject193.bin"/><Relationship Id="rId67" Type="http://schemas.openxmlformats.org/officeDocument/2006/relationships/oleObject" Target="../embeddings/oleObject197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183.bin"/><Relationship Id="rId54" Type="http://schemas.openxmlformats.org/officeDocument/2006/relationships/image" Target="../media/image35.wmf"/><Relationship Id="rId62" Type="http://schemas.openxmlformats.org/officeDocument/2006/relationships/image" Target="../media/image39.wmf"/><Relationship Id="rId70" Type="http://schemas.openxmlformats.org/officeDocument/2006/relationships/image" Target="../media/image4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14.wmf"/><Relationship Id="rId36" Type="http://schemas.openxmlformats.org/officeDocument/2006/relationships/image" Target="../media/image27.wmf"/><Relationship Id="rId49" Type="http://schemas.openxmlformats.org/officeDocument/2006/relationships/oleObject" Target="../embeddings/oleObject188.bin"/><Relationship Id="rId57" Type="http://schemas.openxmlformats.org/officeDocument/2006/relationships/oleObject" Target="../embeddings/oleObject192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78.bin"/><Relationship Id="rId44" Type="http://schemas.openxmlformats.org/officeDocument/2006/relationships/image" Target="../media/image30.wmf"/><Relationship Id="rId52" Type="http://schemas.openxmlformats.org/officeDocument/2006/relationships/image" Target="../media/image34.wmf"/><Relationship Id="rId60" Type="http://schemas.openxmlformats.org/officeDocument/2006/relationships/image" Target="../media/image44.wmf"/><Relationship Id="rId65" Type="http://schemas.openxmlformats.org/officeDocument/2006/relationships/oleObject" Target="../embeddings/oleObject19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67.bin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82.bin"/><Relationship Id="rId34" Type="http://schemas.openxmlformats.org/officeDocument/2006/relationships/image" Target="../media/image26.wmf"/><Relationship Id="rId50" Type="http://schemas.openxmlformats.org/officeDocument/2006/relationships/image" Target="../media/image33.wmf"/><Relationship Id="rId55" Type="http://schemas.openxmlformats.org/officeDocument/2006/relationships/oleObject" Target="../embeddings/oleObject191.bin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209.bin"/><Relationship Id="rId42" Type="http://schemas.openxmlformats.org/officeDocument/2006/relationships/oleObject" Target="../embeddings/oleObject220.bin"/><Relationship Id="rId47" Type="http://schemas.openxmlformats.org/officeDocument/2006/relationships/oleObject" Target="../embeddings/oleObject223.bin"/><Relationship Id="rId63" Type="http://schemas.openxmlformats.org/officeDocument/2006/relationships/oleObject" Target="../embeddings/oleObject231.bin"/><Relationship Id="rId68" Type="http://schemas.openxmlformats.org/officeDocument/2006/relationships/image" Target="../media/image42.wmf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213.bin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217.bin"/><Relationship Id="rId40" Type="http://schemas.openxmlformats.org/officeDocument/2006/relationships/image" Target="../media/image29.wmf"/><Relationship Id="rId45" Type="http://schemas.openxmlformats.org/officeDocument/2006/relationships/oleObject" Target="../embeddings/oleObject222.bin"/><Relationship Id="rId53" Type="http://schemas.openxmlformats.org/officeDocument/2006/relationships/oleObject" Target="../embeddings/oleObject226.bin"/><Relationship Id="rId58" Type="http://schemas.openxmlformats.org/officeDocument/2006/relationships/image" Target="../media/image37.wmf"/><Relationship Id="rId66" Type="http://schemas.openxmlformats.org/officeDocument/2006/relationships/image" Target="../media/image41.wmf"/><Relationship Id="rId5" Type="http://schemas.openxmlformats.org/officeDocument/2006/relationships/oleObject" Target="../embeddings/oleObject201.bin"/><Relationship Id="rId61" Type="http://schemas.openxmlformats.org/officeDocument/2006/relationships/oleObject" Target="../embeddings/oleObject230.bin"/><Relationship Id="rId19" Type="http://schemas.openxmlformats.org/officeDocument/2006/relationships/oleObject" Target="../embeddings/oleObject208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212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216.bin"/><Relationship Id="rId43" Type="http://schemas.openxmlformats.org/officeDocument/2006/relationships/oleObject" Target="../embeddings/oleObject221.bin"/><Relationship Id="rId48" Type="http://schemas.openxmlformats.org/officeDocument/2006/relationships/image" Target="../media/image32.wmf"/><Relationship Id="rId56" Type="http://schemas.openxmlformats.org/officeDocument/2006/relationships/image" Target="../media/image36.wmf"/><Relationship Id="rId64" Type="http://schemas.openxmlformats.org/officeDocument/2006/relationships/image" Target="../media/image40.wmf"/><Relationship Id="rId69" Type="http://schemas.openxmlformats.org/officeDocument/2006/relationships/oleObject" Target="../embeddings/oleObject234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225.bin"/><Relationship Id="rId3" Type="http://schemas.openxmlformats.org/officeDocument/2006/relationships/oleObject" Target="../embeddings/oleObject200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33" Type="http://schemas.openxmlformats.org/officeDocument/2006/relationships/oleObject" Target="../embeddings/oleObject215.bin"/><Relationship Id="rId38" Type="http://schemas.openxmlformats.org/officeDocument/2006/relationships/image" Target="../media/image28.wmf"/><Relationship Id="rId46" Type="http://schemas.openxmlformats.org/officeDocument/2006/relationships/image" Target="../media/image31.wmf"/><Relationship Id="rId59" Type="http://schemas.openxmlformats.org/officeDocument/2006/relationships/oleObject" Target="../embeddings/oleObject229.bin"/><Relationship Id="rId67" Type="http://schemas.openxmlformats.org/officeDocument/2006/relationships/oleObject" Target="../embeddings/oleObject233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219.bin"/><Relationship Id="rId54" Type="http://schemas.openxmlformats.org/officeDocument/2006/relationships/image" Target="../media/image35.wmf"/><Relationship Id="rId62" Type="http://schemas.openxmlformats.org/officeDocument/2006/relationships/image" Target="../media/image39.wmf"/><Relationship Id="rId70" Type="http://schemas.openxmlformats.org/officeDocument/2006/relationships/image" Target="../media/image4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28" Type="http://schemas.openxmlformats.org/officeDocument/2006/relationships/image" Target="../media/image14.wmf"/><Relationship Id="rId36" Type="http://schemas.openxmlformats.org/officeDocument/2006/relationships/image" Target="../media/image27.wmf"/><Relationship Id="rId49" Type="http://schemas.openxmlformats.org/officeDocument/2006/relationships/oleObject" Target="../embeddings/oleObject224.bin"/><Relationship Id="rId57" Type="http://schemas.openxmlformats.org/officeDocument/2006/relationships/oleObject" Target="../embeddings/oleObject228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214.bin"/><Relationship Id="rId44" Type="http://schemas.openxmlformats.org/officeDocument/2006/relationships/image" Target="../media/image30.wmf"/><Relationship Id="rId52" Type="http://schemas.openxmlformats.org/officeDocument/2006/relationships/image" Target="../media/image34.wmf"/><Relationship Id="rId60" Type="http://schemas.openxmlformats.org/officeDocument/2006/relationships/image" Target="../media/image38.wmf"/><Relationship Id="rId65" Type="http://schemas.openxmlformats.org/officeDocument/2006/relationships/oleObject" Target="../embeddings/oleObject23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03.bin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218.bin"/><Relationship Id="rId34" Type="http://schemas.openxmlformats.org/officeDocument/2006/relationships/image" Target="../media/image26.wmf"/><Relationship Id="rId50" Type="http://schemas.openxmlformats.org/officeDocument/2006/relationships/image" Target="../media/image33.wmf"/><Relationship Id="rId55" Type="http://schemas.openxmlformats.org/officeDocument/2006/relationships/oleObject" Target="../embeddings/oleObject22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Carry-Lookahead Adder: Basic Concepts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brute-force approach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8525" y="1009650"/>
            <a:ext cx="33858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 dirty="0"/>
              <a:t>Lecture </a:t>
            </a:r>
            <a:r>
              <a:rPr lang="en-US" altLang="zh-TW" u="sng" dirty="0" smtClean="0"/>
              <a:t>03 </a:t>
            </a:r>
            <a:r>
              <a:rPr lang="en-US" altLang="zh-TW" u="sng" dirty="0"/>
              <a:t>(Part </a:t>
            </a:r>
            <a:r>
              <a:rPr lang="en-US" altLang="zh-TW" u="sng" dirty="0" smtClean="0"/>
              <a:t>D)</a:t>
            </a:r>
            <a:endParaRPr lang="en-US" altLang="zh-TW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2057400"/>
            <a:ext cx="4724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Manchester carry-chain (Sec. 5.6)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dual-rail logic network</a:t>
            </a:r>
          </a:p>
          <a:p>
            <a:pPr eaLnBrk="1" hangingPunct="1"/>
            <a:r>
              <a:rPr lang="en-US" altLang="zh-TW" smtClean="0"/>
              <a:t>dynamic circuit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62000" y="2895600"/>
            <a:ext cx="2819400" cy="2743200"/>
            <a:chOff x="480" y="1824"/>
            <a:chExt cx="1776" cy="1728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Observation: How a carry generated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Where’s the chance to speedup carry generation?</a:t>
            </a:r>
            <a:endParaRPr lang="en-US" altLang="zh-TW" sz="24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Traditional way to get the carry to bit </a:t>
            </a:r>
            <a:r>
              <a:rPr lang="en-US" altLang="zh-TW" i="1" smtClean="0"/>
              <a:t>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258888"/>
          </a:xfrm>
        </p:spPr>
        <p:txBody>
          <a:bodyPr/>
          <a:lstStyle/>
          <a:p>
            <a:pPr eaLnBrk="1" hangingPunct="1"/>
            <a:r>
              <a:rPr lang="en-US" altLang="zh-TW" smtClean="0"/>
              <a:t>take the sum of </a:t>
            </a:r>
            <a:r>
              <a:rPr lang="en-US" altLang="zh-TW" i="1" smtClean="0"/>
              <a:t>x</a:t>
            </a:r>
            <a:r>
              <a:rPr lang="en-US" altLang="zh-TW" smtClean="0"/>
              <a:t>[</a:t>
            </a:r>
            <a:r>
              <a:rPr lang="en-US" altLang="zh-TW" i="1" smtClean="0"/>
              <a:t>i</a:t>
            </a:r>
            <a:r>
              <a:rPr lang="en-US" altLang="zh-TW" smtClean="0"/>
              <a:t>-1:0]+</a:t>
            </a:r>
            <a:r>
              <a:rPr lang="en-US" altLang="zh-TW" i="1" smtClean="0"/>
              <a:t>y</a:t>
            </a:r>
            <a:r>
              <a:rPr lang="en-US" altLang="zh-TW" smtClean="0"/>
              <a:t>[</a:t>
            </a:r>
            <a:r>
              <a:rPr lang="en-US" altLang="zh-TW" i="1" smtClean="0"/>
              <a:t>i</a:t>
            </a:r>
            <a:r>
              <a:rPr lang="en-US" altLang="zh-TW" smtClean="0"/>
              <a:t>-1:0]</a:t>
            </a:r>
          </a:p>
          <a:p>
            <a:pPr eaLnBrk="1" hangingPunct="1"/>
            <a:r>
              <a:rPr lang="en-US" altLang="zh-TW" smtClean="0"/>
              <a:t>Q: can we do it faster?</a:t>
            </a:r>
          </a:p>
        </p:txBody>
      </p:sp>
      <p:grpSp>
        <p:nvGrpSpPr>
          <p:cNvPr id="14340" name="Group 21"/>
          <p:cNvGrpSpPr>
            <a:grpSpLocks/>
          </p:cNvGrpSpPr>
          <p:nvPr/>
        </p:nvGrpSpPr>
        <p:grpSpPr bwMode="auto">
          <a:xfrm>
            <a:off x="1981200" y="3429000"/>
            <a:ext cx="5029200" cy="2528888"/>
            <a:chOff x="1248" y="1959"/>
            <a:chExt cx="3168" cy="1593"/>
          </a:xfrm>
        </p:grpSpPr>
        <p:grpSp>
          <p:nvGrpSpPr>
            <p:cNvPr id="14341" name="Group 15"/>
            <p:cNvGrpSpPr>
              <a:grpSpLocks/>
            </p:cNvGrpSpPr>
            <p:nvPr/>
          </p:nvGrpSpPr>
          <p:grpSpPr bwMode="auto">
            <a:xfrm>
              <a:off x="1248" y="2544"/>
              <a:ext cx="3168" cy="932"/>
              <a:chOff x="1248" y="2544"/>
              <a:chExt cx="3168" cy="932"/>
            </a:xfrm>
          </p:grpSpPr>
          <p:sp>
            <p:nvSpPr>
              <p:cNvPr id="14346" name="Text Box 5"/>
              <p:cNvSpPr txBox="1">
                <a:spLocks noChangeArrowheads="1"/>
              </p:cNvSpPr>
              <p:nvPr/>
            </p:nvSpPr>
            <p:spPr bwMode="auto">
              <a:xfrm>
                <a:off x="1824" y="2544"/>
                <a:ext cx="22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0     0      1       0       1      1      0      1       0</a:t>
                </a:r>
              </a:p>
            </p:txBody>
          </p:sp>
          <p:sp>
            <p:nvSpPr>
              <p:cNvPr id="14347" name="Text Box 6"/>
              <p:cNvSpPr txBox="1">
                <a:spLocks noChangeArrowheads="1"/>
              </p:cNvSpPr>
              <p:nvPr/>
            </p:nvSpPr>
            <p:spPr bwMode="auto">
              <a:xfrm>
                <a:off x="1824" y="2880"/>
                <a:ext cx="22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0     1      1       1       0      1      0      1       0</a:t>
                </a:r>
              </a:p>
            </p:txBody>
          </p:sp>
          <p:sp>
            <p:nvSpPr>
              <p:cNvPr id="14348" name="Text Box 7"/>
              <p:cNvSpPr txBox="1">
                <a:spLocks noChangeArrowheads="1"/>
              </p:cNvSpPr>
              <p:nvPr/>
            </p:nvSpPr>
            <p:spPr bwMode="auto">
              <a:xfrm>
                <a:off x="1344" y="288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4349" name="Line 8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3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0" name="Text Box 14"/>
              <p:cNvSpPr txBox="1">
                <a:spLocks noChangeArrowheads="1"/>
              </p:cNvSpPr>
              <p:nvPr/>
            </p:nvSpPr>
            <p:spPr bwMode="auto">
              <a:xfrm>
                <a:off x="1824" y="3264"/>
                <a:ext cx="22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                    0       0      0      1      0       0</a:t>
                </a:r>
              </a:p>
            </p:txBody>
          </p:sp>
        </p:grpSp>
        <p:sp>
          <p:nvSpPr>
            <p:cNvPr id="14342" name="Line 17"/>
            <p:cNvSpPr>
              <a:spLocks noChangeShapeType="1"/>
            </p:cNvSpPr>
            <p:nvPr/>
          </p:nvSpPr>
          <p:spPr bwMode="auto">
            <a:xfrm>
              <a:off x="2544" y="2496"/>
              <a:ext cx="0" cy="10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3" name="Text Box 18"/>
            <p:cNvSpPr txBox="1">
              <a:spLocks noChangeArrowheads="1"/>
            </p:cNvSpPr>
            <p:nvPr/>
          </p:nvSpPr>
          <p:spPr bwMode="auto">
            <a:xfrm>
              <a:off x="2304" y="22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4344" name="Line 19"/>
            <p:cNvSpPr>
              <a:spLocks noChangeShapeType="1"/>
            </p:cNvSpPr>
            <p:nvPr/>
          </p:nvSpPr>
          <p:spPr bwMode="auto">
            <a:xfrm flipH="1">
              <a:off x="2448" y="2112"/>
              <a:ext cx="192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Text Box 20"/>
            <p:cNvSpPr txBox="1">
              <a:spLocks noChangeArrowheads="1"/>
            </p:cNvSpPr>
            <p:nvPr/>
          </p:nvSpPr>
          <p:spPr bwMode="auto">
            <a:xfrm>
              <a:off x="2630" y="1959"/>
              <a:ext cx="9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the carry to bit </a:t>
              </a:r>
              <a:r>
                <a:rPr lang="en-US" altLang="zh-TW" sz="1600" i="1">
                  <a:solidFill>
                    <a:schemeClr val="folHlink"/>
                  </a:solidFill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Observations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Concentrate and</a:t>
            </a:r>
          </a:p>
          <a:p>
            <a:pPr eaLnBrk="1" hangingPunct="1"/>
            <a:r>
              <a:rPr lang="en-US" altLang="zh-TW" smtClean="0"/>
              <a:t>find out the answers in </a:t>
            </a:r>
            <a:r>
              <a:rPr lang="en-US" altLang="zh-TW" smtClean="0">
                <a:solidFill>
                  <a:schemeClr val="hlink"/>
                </a:solidFill>
              </a:rPr>
              <a:t>1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1</a:t>
            </a:r>
          </a:p>
        </p:txBody>
      </p:sp>
      <p:sp>
        <p:nvSpPr>
          <p:cNvPr id="1638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Q: find C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 in 1 second</a:t>
            </a:r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1981200" y="3505200"/>
            <a:ext cx="5029200" cy="990600"/>
            <a:chOff x="768" y="1920"/>
            <a:chExt cx="3168" cy="624"/>
          </a:xfrm>
        </p:grpSpPr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1344" y="1920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0     0      1       0       1      1      0      1       0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1344" y="2256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0     1      1       1       0      1      0      1       0</a:t>
              </a:r>
            </a:p>
          </p:txBody>
        </p:sp>
        <p:sp>
          <p:nvSpPr>
            <p:cNvPr id="16393" name="Text Box 6"/>
            <p:cNvSpPr txBox="1">
              <a:spLocks noChangeArrowheads="1"/>
            </p:cNvSpPr>
            <p:nvPr/>
          </p:nvSpPr>
          <p:spPr bwMode="auto">
            <a:xfrm>
              <a:off x="864" y="225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16394" name="Line 7"/>
            <p:cNvSpPr>
              <a:spLocks noChangeShapeType="1"/>
            </p:cNvSpPr>
            <p:nvPr/>
          </p:nvSpPr>
          <p:spPr bwMode="auto">
            <a:xfrm>
              <a:off x="768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389" name="Line 9"/>
          <p:cNvSpPr>
            <a:spLocks noChangeShapeType="1"/>
          </p:cNvSpPr>
          <p:nvPr/>
        </p:nvSpPr>
        <p:spPr bwMode="auto">
          <a:xfrm>
            <a:off x="3657600" y="3581400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0" name="Text Box 11"/>
          <p:cNvSpPr txBox="1">
            <a:spLocks noChangeArrowheads="1"/>
          </p:cNvSpPr>
          <p:nvPr/>
        </p:nvSpPr>
        <p:spPr bwMode="auto">
          <a:xfrm>
            <a:off x="3048000" y="2971800"/>
            <a:ext cx="655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=?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answer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We only have to observe that x</a:t>
            </a:r>
            <a:r>
              <a:rPr lang="en-US" altLang="zh-TW" sz="2400" i="1" baseline="-25000" smtClean="0"/>
              <a:t>i</a:t>
            </a:r>
            <a:r>
              <a:rPr lang="en-US" altLang="zh-TW" sz="2400" baseline="-25000" smtClean="0"/>
              <a:t>-1</a:t>
            </a:r>
            <a:r>
              <a:rPr lang="en-US" altLang="zh-TW" sz="2400" smtClean="0"/>
              <a:t>=1 and y</a:t>
            </a:r>
            <a:r>
              <a:rPr lang="en-US" altLang="zh-TW" sz="2400" i="1" baseline="-25000" smtClean="0"/>
              <a:t>i</a:t>
            </a:r>
            <a:r>
              <a:rPr lang="en-US" altLang="zh-TW" sz="2400" baseline="-25000" smtClean="0"/>
              <a:t>-1</a:t>
            </a:r>
            <a:r>
              <a:rPr lang="en-US" altLang="zh-TW" sz="2400" smtClean="0"/>
              <a:t>=1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981200" y="3505200"/>
            <a:ext cx="5029200" cy="990600"/>
            <a:chOff x="768" y="1920"/>
            <a:chExt cx="3168" cy="624"/>
          </a:xfrm>
        </p:grpSpPr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1344" y="1920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0     0      1       0       1      1      0      1       0</a:t>
              </a: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1344" y="2256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0     1      1       1       0      1      0      1       0</a:t>
              </a: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864" y="225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>
              <a:off x="768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13" name="Text Box 10"/>
          <p:cNvSpPr txBox="1">
            <a:spLocks noChangeArrowheads="1"/>
          </p:cNvSpPr>
          <p:nvPr/>
        </p:nvSpPr>
        <p:spPr bwMode="auto">
          <a:xfrm>
            <a:off x="3048000" y="29718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=1</a:t>
            </a:r>
          </a:p>
        </p:txBody>
      </p:sp>
      <p:sp>
        <p:nvSpPr>
          <p:cNvPr id="17414" name="AutoShape 11"/>
          <p:cNvSpPr>
            <a:spLocks noChangeArrowheads="1"/>
          </p:cNvSpPr>
          <p:nvPr/>
        </p:nvSpPr>
        <p:spPr bwMode="auto">
          <a:xfrm>
            <a:off x="3657600" y="3352800"/>
            <a:ext cx="3810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Q: find C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 in 1 second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981200" y="3505200"/>
            <a:ext cx="5029200" cy="990600"/>
            <a:chOff x="768" y="1920"/>
            <a:chExt cx="3168" cy="624"/>
          </a:xfrm>
        </p:grpSpPr>
        <p:sp>
          <p:nvSpPr>
            <p:cNvPr id="18439" name="Text Box 5"/>
            <p:cNvSpPr txBox="1">
              <a:spLocks noChangeArrowheads="1"/>
            </p:cNvSpPr>
            <p:nvPr/>
          </p:nvSpPr>
          <p:spPr bwMode="auto">
            <a:xfrm>
              <a:off x="1344" y="1920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0     0      1       0       1      1      0      1       0</a:t>
              </a:r>
            </a:p>
          </p:txBody>
        </p:sp>
        <p:sp>
          <p:nvSpPr>
            <p:cNvPr id="18440" name="Text Box 6"/>
            <p:cNvSpPr txBox="1">
              <a:spLocks noChangeArrowheads="1"/>
            </p:cNvSpPr>
            <p:nvPr/>
          </p:nvSpPr>
          <p:spPr bwMode="auto">
            <a:xfrm>
              <a:off x="1344" y="2256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0     1      1       1       0      1      0      1       0</a:t>
              </a: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864" y="225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18442" name="Line 8"/>
            <p:cNvSpPr>
              <a:spLocks noChangeShapeType="1"/>
            </p:cNvSpPr>
            <p:nvPr/>
          </p:nvSpPr>
          <p:spPr bwMode="auto">
            <a:xfrm>
              <a:off x="768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37" name="Line 9"/>
          <p:cNvSpPr>
            <a:spLocks noChangeShapeType="1"/>
          </p:cNvSpPr>
          <p:nvPr/>
        </p:nvSpPr>
        <p:spPr bwMode="auto">
          <a:xfrm>
            <a:off x="4038600" y="3581400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3429000" y="3124200"/>
            <a:ext cx="655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=?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 carry is generated from bit 3 and propagate to bit 6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981200" y="3505200"/>
            <a:ext cx="5029200" cy="990600"/>
            <a:chOff x="768" y="1920"/>
            <a:chExt cx="3168" cy="624"/>
          </a:xfrm>
        </p:grpSpPr>
        <p:sp>
          <p:nvSpPr>
            <p:cNvPr id="19469" name="Text Box 5"/>
            <p:cNvSpPr txBox="1">
              <a:spLocks noChangeArrowheads="1"/>
            </p:cNvSpPr>
            <p:nvPr/>
          </p:nvSpPr>
          <p:spPr bwMode="auto">
            <a:xfrm>
              <a:off x="1344" y="1920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0     0      1       0       1      1      0      1       0</a:t>
              </a:r>
            </a:p>
          </p:txBody>
        </p:sp>
        <p:sp>
          <p:nvSpPr>
            <p:cNvPr id="19470" name="Text Box 6"/>
            <p:cNvSpPr txBox="1">
              <a:spLocks noChangeArrowheads="1"/>
            </p:cNvSpPr>
            <p:nvPr/>
          </p:nvSpPr>
          <p:spPr bwMode="auto">
            <a:xfrm>
              <a:off x="1344" y="2256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0     1      1       1       0      1      0      1       0</a:t>
              </a:r>
            </a:p>
          </p:txBody>
        </p:sp>
        <p:sp>
          <p:nvSpPr>
            <p:cNvPr id="19471" name="Text Box 7"/>
            <p:cNvSpPr txBox="1">
              <a:spLocks noChangeArrowheads="1"/>
            </p:cNvSpPr>
            <p:nvPr/>
          </p:nvSpPr>
          <p:spPr bwMode="auto">
            <a:xfrm>
              <a:off x="864" y="225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768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461" name="Line 9"/>
          <p:cNvSpPr>
            <a:spLocks noChangeShapeType="1"/>
          </p:cNvSpPr>
          <p:nvPr/>
        </p:nvSpPr>
        <p:spPr bwMode="auto">
          <a:xfrm>
            <a:off x="4038600" y="3581400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3429000" y="31242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=1</a:t>
            </a:r>
          </a:p>
        </p:txBody>
      </p:sp>
      <p:sp>
        <p:nvSpPr>
          <p:cNvPr id="19463" name="AutoShape 11"/>
          <p:cNvSpPr>
            <a:spLocks noChangeArrowheads="1"/>
          </p:cNvSpPr>
          <p:nvPr/>
        </p:nvSpPr>
        <p:spPr bwMode="auto">
          <a:xfrm>
            <a:off x="4953000" y="3352800"/>
            <a:ext cx="3810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9464" name="Line 12"/>
          <p:cNvSpPr>
            <a:spLocks noChangeShapeType="1"/>
          </p:cNvSpPr>
          <p:nvPr/>
        </p:nvSpPr>
        <p:spPr bwMode="auto">
          <a:xfrm flipH="1">
            <a:off x="5410200" y="3124200"/>
            <a:ext cx="228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5622925" y="2881313"/>
            <a:ext cx="164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generate the carry</a:t>
            </a:r>
          </a:p>
        </p:txBody>
      </p:sp>
      <p:sp>
        <p:nvSpPr>
          <p:cNvPr id="19466" name="Freeform 14"/>
          <p:cNvSpPr>
            <a:spLocks/>
          </p:cNvSpPr>
          <p:nvPr/>
        </p:nvSpPr>
        <p:spPr bwMode="auto">
          <a:xfrm>
            <a:off x="4648200" y="3124200"/>
            <a:ext cx="457200" cy="152400"/>
          </a:xfrm>
          <a:custGeom>
            <a:avLst/>
            <a:gdLst>
              <a:gd name="T0" fmla="*/ 725805000 w 288"/>
              <a:gd name="T1" fmla="*/ 241935000 h 96"/>
              <a:gd name="T2" fmla="*/ 362902500 w 288"/>
              <a:gd name="T3" fmla="*/ 0 h 96"/>
              <a:gd name="T4" fmla="*/ 0 w 288"/>
              <a:gd name="T5" fmla="*/ 2419350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96">
                <a:moveTo>
                  <a:pt x="288" y="96"/>
                </a:moveTo>
                <a:cubicBezTo>
                  <a:pt x="240" y="48"/>
                  <a:pt x="192" y="0"/>
                  <a:pt x="144" y="0"/>
                </a:cubicBezTo>
                <a:cubicBezTo>
                  <a:pt x="96" y="0"/>
                  <a:pt x="48" y="48"/>
                  <a:pt x="0" y="96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7" name="Freeform 15"/>
          <p:cNvSpPr>
            <a:spLocks/>
          </p:cNvSpPr>
          <p:nvPr/>
        </p:nvSpPr>
        <p:spPr bwMode="auto">
          <a:xfrm>
            <a:off x="4114800" y="3124200"/>
            <a:ext cx="457200" cy="152400"/>
          </a:xfrm>
          <a:custGeom>
            <a:avLst/>
            <a:gdLst>
              <a:gd name="T0" fmla="*/ 725805000 w 288"/>
              <a:gd name="T1" fmla="*/ 241935000 h 96"/>
              <a:gd name="T2" fmla="*/ 362902500 w 288"/>
              <a:gd name="T3" fmla="*/ 0 h 96"/>
              <a:gd name="T4" fmla="*/ 0 w 288"/>
              <a:gd name="T5" fmla="*/ 2419350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96">
                <a:moveTo>
                  <a:pt x="288" y="96"/>
                </a:moveTo>
                <a:cubicBezTo>
                  <a:pt x="240" y="48"/>
                  <a:pt x="192" y="0"/>
                  <a:pt x="144" y="0"/>
                </a:cubicBezTo>
                <a:cubicBezTo>
                  <a:pt x="96" y="0"/>
                  <a:pt x="48" y="48"/>
                  <a:pt x="0" y="96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8" name="Freeform 16"/>
          <p:cNvSpPr>
            <a:spLocks/>
          </p:cNvSpPr>
          <p:nvPr/>
        </p:nvSpPr>
        <p:spPr bwMode="auto">
          <a:xfrm>
            <a:off x="3657600" y="2971800"/>
            <a:ext cx="457200" cy="152400"/>
          </a:xfrm>
          <a:custGeom>
            <a:avLst/>
            <a:gdLst>
              <a:gd name="T0" fmla="*/ 725805000 w 288"/>
              <a:gd name="T1" fmla="*/ 241935000 h 96"/>
              <a:gd name="T2" fmla="*/ 362902500 w 288"/>
              <a:gd name="T3" fmla="*/ 0 h 96"/>
              <a:gd name="T4" fmla="*/ 0 w 288"/>
              <a:gd name="T5" fmla="*/ 2419350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96">
                <a:moveTo>
                  <a:pt x="288" y="96"/>
                </a:moveTo>
                <a:cubicBezTo>
                  <a:pt x="240" y="48"/>
                  <a:pt x="192" y="0"/>
                  <a:pt x="144" y="0"/>
                </a:cubicBezTo>
                <a:cubicBezTo>
                  <a:pt x="96" y="0"/>
                  <a:pt x="48" y="48"/>
                  <a:pt x="0" y="96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3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Q: find C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 in 1 second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981200" y="3505200"/>
            <a:ext cx="5029200" cy="990600"/>
            <a:chOff x="768" y="1920"/>
            <a:chExt cx="3168" cy="624"/>
          </a:xfrm>
        </p:grpSpPr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1344" y="1920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0     0      1       0       1      0      0      1       0</a:t>
              </a:r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1344" y="2256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0     1      1       1       0      1      0      1       0</a:t>
              </a:r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864" y="225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>
              <a:off x="768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485" name="Line 9"/>
          <p:cNvSpPr>
            <a:spLocks noChangeShapeType="1"/>
          </p:cNvSpPr>
          <p:nvPr/>
        </p:nvSpPr>
        <p:spPr bwMode="auto">
          <a:xfrm>
            <a:off x="4038600" y="3581400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3429000" y="3124200"/>
            <a:ext cx="655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=?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3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Carry is generated at bit 1 but propagation stops at by bit 3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981200" y="3505200"/>
            <a:ext cx="5029200" cy="990600"/>
            <a:chOff x="768" y="1920"/>
            <a:chExt cx="3168" cy="624"/>
          </a:xfrm>
        </p:grpSpPr>
        <p:sp>
          <p:nvSpPr>
            <p:cNvPr id="21518" name="Text Box 5"/>
            <p:cNvSpPr txBox="1">
              <a:spLocks noChangeArrowheads="1"/>
            </p:cNvSpPr>
            <p:nvPr/>
          </p:nvSpPr>
          <p:spPr bwMode="auto">
            <a:xfrm>
              <a:off x="1344" y="1920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0     0      1       0       1      0      0      1       0</a:t>
              </a:r>
            </a:p>
          </p:txBody>
        </p:sp>
        <p:sp>
          <p:nvSpPr>
            <p:cNvPr id="21519" name="Text Box 6"/>
            <p:cNvSpPr txBox="1">
              <a:spLocks noChangeArrowheads="1"/>
            </p:cNvSpPr>
            <p:nvPr/>
          </p:nvSpPr>
          <p:spPr bwMode="auto">
            <a:xfrm>
              <a:off x="1344" y="2256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0     1      1       1       0      1      0      1       0</a:t>
              </a:r>
            </a:p>
          </p:txBody>
        </p:sp>
        <p:sp>
          <p:nvSpPr>
            <p:cNvPr id="21520" name="Text Box 7"/>
            <p:cNvSpPr txBox="1">
              <a:spLocks noChangeArrowheads="1"/>
            </p:cNvSpPr>
            <p:nvPr/>
          </p:nvSpPr>
          <p:spPr bwMode="auto">
            <a:xfrm>
              <a:off x="864" y="225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21521" name="Line 8"/>
            <p:cNvSpPr>
              <a:spLocks noChangeShapeType="1"/>
            </p:cNvSpPr>
            <p:nvPr/>
          </p:nvSpPr>
          <p:spPr bwMode="auto">
            <a:xfrm>
              <a:off x="768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509" name="Line 9"/>
          <p:cNvSpPr>
            <a:spLocks noChangeShapeType="1"/>
          </p:cNvSpPr>
          <p:nvPr/>
        </p:nvSpPr>
        <p:spPr bwMode="auto">
          <a:xfrm>
            <a:off x="4038600" y="3581400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3429000" y="31242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=0</a:t>
            </a:r>
          </a:p>
        </p:txBody>
      </p:sp>
      <p:sp>
        <p:nvSpPr>
          <p:cNvPr id="21511" name="AutoShape 11"/>
          <p:cNvSpPr>
            <a:spLocks noChangeArrowheads="1"/>
          </p:cNvSpPr>
          <p:nvPr/>
        </p:nvSpPr>
        <p:spPr bwMode="auto">
          <a:xfrm>
            <a:off x="5791200" y="3352800"/>
            <a:ext cx="3810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2" name="Line 12"/>
          <p:cNvSpPr>
            <a:spLocks noChangeShapeType="1"/>
          </p:cNvSpPr>
          <p:nvPr/>
        </p:nvSpPr>
        <p:spPr bwMode="auto">
          <a:xfrm flipH="1">
            <a:off x="6019800" y="3048000"/>
            <a:ext cx="228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3" name="Text Box 13"/>
          <p:cNvSpPr txBox="1">
            <a:spLocks noChangeArrowheads="1"/>
          </p:cNvSpPr>
          <p:nvPr/>
        </p:nvSpPr>
        <p:spPr bwMode="auto">
          <a:xfrm>
            <a:off x="6248400" y="2819400"/>
            <a:ext cx="164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generate the carry</a:t>
            </a:r>
          </a:p>
        </p:txBody>
      </p:sp>
      <p:sp>
        <p:nvSpPr>
          <p:cNvPr id="21514" name="Freeform 14"/>
          <p:cNvSpPr>
            <a:spLocks/>
          </p:cNvSpPr>
          <p:nvPr/>
        </p:nvSpPr>
        <p:spPr bwMode="auto">
          <a:xfrm>
            <a:off x="5562600" y="3200400"/>
            <a:ext cx="457200" cy="152400"/>
          </a:xfrm>
          <a:custGeom>
            <a:avLst/>
            <a:gdLst>
              <a:gd name="T0" fmla="*/ 725805000 w 288"/>
              <a:gd name="T1" fmla="*/ 241935000 h 96"/>
              <a:gd name="T2" fmla="*/ 362902500 w 288"/>
              <a:gd name="T3" fmla="*/ 0 h 96"/>
              <a:gd name="T4" fmla="*/ 0 w 288"/>
              <a:gd name="T5" fmla="*/ 2419350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96">
                <a:moveTo>
                  <a:pt x="288" y="96"/>
                </a:moveTo>
                <a:cubicBezTo>
                  <a:pt x="240" y="48"/>
                  <a:pt x="192" y="0"/>
                  <a:pt x="144" y="0"/>
                </a:cubicBezTo>
                <a:cubicBezTo>
                  <a:pt x="96" y="0"/>
                  <a:pt x="48" y="48"/>
                  <a:pt x="0" y="96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5" name="Line 15"/>
          <p:cNvSpPr>
            <a:spLocks noChangeShapeType="1"/>
          </p:cNvSpPr>
          <p:nvPr/>
        </p:nvSpPr>
        <p:spPr bwMode="auto">
          <a:xfrm>
            <a:off x="5334000" y="3429000"/>
            <a:ext cx="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3200400" y="5181600"/>
            <a:ext cx="202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propagation stops here</a:t>
            </a:r>
          </a:p>
        </p:txBody>
      </p:sp>
      <p:sp>
        <p:nvSpPr>
          <p:cNvPr id="21517" name="Line 17"/>
          <p:cNvSpPr>
            <a:spLocks noChangeShapeType="1"/>
          </p:cNvSpPr>
          <p:nvPr/>
        </p:nvSpPr>
        <p:spPr bwMode="auto">
          <a:xfrm flipV="1">
            <a:off x="5029200" y="4724400"/>
            <a:ext cx="3048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078287"/>
          </a:xfrm>
        </p:spPr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Q: How to design an extremely fast adder?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Rules to get carry as fast as possible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 of above observations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of Thumb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mtClean="0"/>
              <a:t>How to observe the carry as fast as possible?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find where carry is </a:t>
            </a:r>
            <a:r>
              <a:rPr lang="en-US" altLang="zh-TW" smtClean="0">
                <a:solidFill>
                  <a:schemeClr val="hlink"/>
                </a:solidFill>
              </a:rPr>
              <a:t>generated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find if a generated carry will </a:t>
            </a:r>
            <a:r>
              <a:rPr lang="en-US" altLang="zh-TW" smtClean="0">
                <a:solidFill>
                  <a:schemeClr val="hlink"/>
                </a:solidFill>
              </a:rPr>
              <a:t>propagate</a:t>
            </a:r>
            <a:r>
              <a:rPr lang="en-US" altLang="zh-TW" smtClean="0"/>
              <a:t> to desired position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carry generation and propagation depends on bit </a:t>
            </a:r>
            <a:r>
              <a:rPr lang="en-US" altLang="zh-TW" i="1" smtClean="0">
                <a:solidFill>
                  <a:schemeClr val="hlink"/>
                </a:solidFill>
              </a:rPr>
              <a:t>i</a:t>
            </a:r>
            <a:r>
              <a:rPr lang="en-US" altLang="zh-TW" smtClean="0">
                <a:solidFill>
                  <a:schemeClr val="hlink"/>
                </a:solidFill>
              </a:rPr>
              <a:t> only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Signals generated from bit </a:t>
            </a:r>
            <a:r>
              <a:rPr lang="en-US" altLang="zh-TW" i="1" smtClean="0"/>
              <a:t>j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944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Consider: How to compute {</a:t>
            </a:r>
            <a:r>
              <a:rPr lang="en-US" altLang="zh-TW" sz="2400" i="1" smtClean="0"/>
              <a:t>C</a:t>
            </a:r>
            <a:r>
              <a:rPr lang="en-US" altLang="zh-TW" sz="2400" i="1" baseline="-25000" smtClean="0"/>
              <a:t>j</a:t>
            </a:r>
            <a:r>
              <a:rPr lang="en-US" altLang="zh-TW" sz="2400" baseline="-25000" smtClean="0"/>
              <a:t>+1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S</a:t>
            </a:r>
            <a:r>
              <a:rPr lang="en-US" altLang="zh-TW" sz="2400" i="1" baseline="-25000" smtClean="0"/>
              <a:t>j</a:t>
            </a:r>
            <a:r>
              <a:rPr lang="en-US" altLang="zh-TW" sz="2400" smtClean="0"/>
              <a:t>}=</a:t>
            </a:r>
            <a:r>
              <a:rPr lang="en-US" altLang="zh-TW" sz="2400" i="1" smtClean="0"/>
              <a:t>x</a:t>
            </a:r>
            <a:r>
              <a:rPr lang="en-US" altLang="zh-TW" sz="2400" i="1" baseline="-25000" smtClean="0"/>
              <a:t>j</a:t>
            </a:r>
            <a:r>
              <a:rPr lang="en-US" altLang="zh-TW" sz="2400" smtClean="0"/>
              <a:t>+</a:t>
            </a:r>
            <a:r>
              <a:rPr lang="en-US" altLang="zh-TW" sz="2400" i="1" smtClean="0"/>
              <a:t>y</a:t>
            </a:r>
            <a:r>
              <a:rPr lang="en-US" altLang="zh-TW" sz="2400" i="1" baseline="-25000" smtClean="0"/>
              <a:t>j</a:t>
            </a:r>
            <a:r>
              <a:rPr lang="en-US" altLang="zh-TW" sz="2400" smtClean="0"/>
              <a:t>+</a:t>
            </a:r>
            <a:r>
              <a:rPr lang="en-US" altLang="zh-TW" sz="2400" i="1" smtClean="0"/>
              <a:t>C</a:t>
            </a:r>
            <a:r>
              <a:rPr lang="en-US" altLang="zh-TW" sz="2400" i="1" baseline="-25000" smtClean="0"/>
              <a:t>j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i="1" smtClean="0"/>
              <a:t>g</a:t>
            </a:r>
            <a:r>
              <a:rPr lang="en-US" altLang="zh-TW" sz="2400" i="1" baseline="-25000" smtClean="0"/>
              <a:t>j</a:t>
            </a:r>
            <a:r>
              <a:rPr lang="en-US" altLang="zh-TW" sz="2400" smtClean="0"/>
              <a:t>: carry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g</a:t>
            </a:r>
            <a:r>
              <a:rPr lang="en-US" altLang="zh-TW" sz="2000" i="1" baseline="-25000" smtClean="0"/>
              <a:t>j</a:t>
            </a:r>
            <a:r>
              <a:rPr lang="en-US" altLang="zh-TW" sz="2000" smtClean="0"/>
              <a:t>=1 if a carry is generated from bit </a:t>
            </a:r>
            <a:r>
              <a:rPr lang="en-US" altLang="zh-TW" sz="2000" i="1" smtClean="0"/>
              <a:t>j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j</a:t>
            </a:r>
            <a:r>
              <a:rPr lang="en-US" altLang="zh-TW" sz="2400" smtClean="0"/>
              <a:t>: carry propagation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p</a:t>
            </a:r>
            <a:r>
              <a:rPr lang="en-US" altLang="zh-TW" sz="2000" i="1" baseline="-25000" smtClean="0"/>
              <a:t>j</a:t>
            </a:r>
            <a:r>
              <a:rPr lang="en-US" altLang="zh-TW" sz="2000" smtClean="0"/>
              <a:t> =1 if a carry generated before bit </a:t>
            </a:r>
            <a:r>
              <a:rPr lang="en-US" altLang="zh-TW" sz="2000" i="1" smtClean="0"/>
              <a:t>j</a:t>
            </a:r>
            <a:r>
              <a:rPr lang="en-US" altLang="zh-TW" sz="2000" smtClean="0"/>
              <a:t> propagates through bit </a:t>
            </a:r>
            <a:r>
              <a:rPr lang="en-US" altLang="zh-TW" sz="2000" i="1" smtClean="0"/>
              <a:t>j</a:t>
            </a:r>
          </a:p>
        </p:txBody>
      </p:sp>
      <p:grpSp>
        <p:nvGrpSpPr>
          <p:cNvPr id="24580" name="Group 32"/>
          <p:cNvGrpSpPr>
            <a:grpSpLocks/>
          </p:cNvGrpSpPr>
          <p:nvPr/>
        </p:nvGrpSpPr>
        <p:grpSpPr bwMode="auto">
          <a:xfrm>
            <a:off x="1981200" y="4191000"/>
            <a:ext cx="3505200" cy="2362200"/>
            <a:chOff x="912" y="2592"/>
            <a:chExt cx="2208" cy="1488"/>
          </a:xfrm>
        </p:grpSpPr>
        <p:sp>
          <p:nvSpPr>
            <p:cNvPr id="24581" name="Line 4"/>
            <p:cNvSpPr>
              <a:spLocks noChangeShapeType="1"/>
            </p:cNvSpPr>
            <p:nvPr/>
          </p:nvSpPr>
          <p:spPr bwMode="auto">
            <a:xfrm>
              <a:off x="912" y="292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2" name="Line 5"/>
            <p:cNvSpPr>
              <a:spLocks noChangeShapeType="1"/>
            </p:cNvSpPr>
            <p:nvPr/>
          </p:nvSpPr>
          <p:spPr bwMode="auto">
            <a:xfrm>
              <a:off x="1728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4583" name="Object 6"/>
            <p:cNvGraphicFramePr>
              <a:graphicFrameLocks noChangeAspect="1"/>
            </p:cNvGraphicFramePr>
            <p:nvPr/>
          </p:nvGraphicFramePr>
          <p:xfrm>
            <a:off x="960" y="2592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3" name="方程式" r:id="rId3" imgW="177646" imgH="241091" progId="Equation.3">
                    <p:embed/>
                  </p:oleObj>
                </mc:Choice>
                <mc:Fallback>
                  <p:oleObj name="方程式" r:id="rId3" imgW="177646" imgH="24109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92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7"/>
            <p:cNvGraphicFramePr>
              <a:graphicFrameLocks noChangeAspect="1"/>
            </p:cNvGraphicFramePr>
            <p:nvPr/>
          </p:nvGraphicFramePr>
          <p:xfrm>
            <a:off x="1344" y="2592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4" name="方程式" r:id="rId5" imgW="177646" imgH="241091" progId="Equation.3">
                    <p:embed/>
                  </p:oleObj>
                </mc:Choice>
                <mc:Fallback>
                  <p:oleObj name="方程式" r:id="rId5" imgW="177646" imgH="24109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592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950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1344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950" y="330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1344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950" y="354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1344" y="355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950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1344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24593" name="Object 16"/>
            <p:cNvGraphicFramePr>
              <a:graphicFrameLocks noChangeAspect="1"/>
            </p:cNvGraphicFramePr>
            <p:nvPr/>
          </p:nvGraphicFramePr>
          <p:xfrm>
            <a:off x="1812" y="2640"/>
            <a:ext cx="3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5" name="方程式" r:id="rId7" imgW="279279" imgH="241195" progId="Equation.3">
                    <p:embed/>
                  </p:oleObj>
                </mc:Choice>
                <mc:Fallback>
                  <p:oleObj name="方程式" r:id="rId7" imgW="279279" imgH="24119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2640"/>
                          <a:ext cx="3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>
              <a:off x="2208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4595" name="Object 18"/>
            <p:cNvGraphicFramePr>
              <a:graphicFrameLocks noChangeAspect="1"/>
            </p:cNvGraphicFramePr>
            <p:nvPr/>
          </p:nvGraphicFramePr>
          <p:xfrm>
            <a:off x="2297" y="264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6" name="方程式" r:id="rId9" imgW="190417" imgH="241195" progId="Equation.3">
                    <p:embed/>
                  </p:oleObj>
                </mc:Choice>
                <mc:Fallback>
                  <p:oleObj name="方程式" r:id="rId9" imgW="190417" imgH="24119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264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19"/>
            <p:cNvGraphicFramePr>
              <a:graphicFrameLocks noChangeAspect="1"/>
            </p:cNvGraphicFramePr>
            <p:nvPr/>
          </p:nvGraphicFramePr>
          <p:xfrm>
            <a:off x="2681" y="264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7" name="方程式" r:id="rId11" imgW="190417" imgH="241195" progId="Equation.3">
                    <p:embed/>
                  </p:oleObj>
                </mc:Choice>
                <mc:Fallback>
                  <p:oleObj name="方程式" r:id="rId11" imgW="190417" imgH="24119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264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Text Box 20"/>
            <p:cNvSpPr txBox="1">
              <a:spLocks noChangeArrowheads="1"/>
            </p:cNvSpPr>
            <p:nvPr/>
          </p:nvSpPr>
          <p:spPr bwMode="auto">
            <a:xfrm>
              <a:off x="1814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24598" name="Object 21"/>
            <p:cNvGraphicFramePr>
              <a:graphicFrameLocks noChangeAspect="1"/>
            </p:cNvGraphicFramePr>
            <p:nvPr/>
          </p:nvGraphicFramePr>
          <p:xfrm>
            <a:off x="1824" y="3312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8" name="方程式" r:id="rId13" imgW="190417" imgH="241195" progId="Equation.3">
                    <p:embed/>
                  </p:oleObj>
                </mc:Choice>
                <mc:Fallback>
                  <p:oleObj name="方程式" r:id="rId13" imgW="190417" imgH="24119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312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9" name="Object 22"/>
            <p:cNvGraphicFramePr>
              <a:graphicFrameLocks noChangeAspect="1"/>
            </p:cNvGraphicFramePr>
            <p:nvPr/>
          </p:nvGraphicFramePr>
          <p:xfrm>
            <a:off x="1824" y="3552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9" name="方程式" r:id="rId15" imgW="190417" imgH="241195" progId="Equation.3">
                    <p:embed/>
                  </p:oleObj>
                </mc:Choice>
                <mc:Fallback>
                  <p:oleObj name="方程式" r:id="rId15" imgW="190417" imgH="24119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552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0" name="Text Box 23"/>
            <p:cNvSpPr txBox="1">
              <a:spLocks noChangeArrowheads="1"/>
            </p:cNvSpPr>
            <p:nvPr/>
          </p:nvSpPr>
          <p:spPr bwMode="auto">
            <a:xfrm>
              <a:off x="1824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4601" name="Text Box 24"/>
            <p:cNvSpPr txBox="1">
              <a:spLocks noChangeArrowheads="1"/>
            </p:cNvSpPr>
            <p:nvPr/>
          </p:nvSpPr>
          <p:spPr bwMode="auto">
            <a:xfrm>
              <a:off x="2304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4602" name="Text Box 25"/>
            <p:cNvSpPr txBox="1">
              <a:spLocks noChangeArrowheads="1"/>
            </p:cNvSpPr>
            <p:nvPr/>
          </p:nvSpPr>
          <p:spPr bwMode="auto">
            <a:xfrm>
              <a:off x="2698" y="303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4603" name="Text Box 26"/>
            <p:cNvSpPr txBox="1">
              <a:spLocks noChangeArrowheads="1"/>
            </p:cNvSpPr>
            <p:nvPr/>
          </p:nvSpPr>
          <p:spPr bwMode="auto">
            <a:xfrm>
              <a:off x="2294" y="330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4604" name="Text Box 27"/>
            <p:cNvSpPr txBox="1">
              <a:spLocks noChangeArrowheads="1"/>
            </p:cNvSpPr>
            <p:nvPr/>
          </p:nvSpPr>
          <p:spPr bwMode="auto">
            <a:xfrm>
              <a:off x="2688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4605" name="Text Box 28"/>
            <p:cNvSpPr txBox="1">
              <a:spLocks noChangeArrowheads="1"/>
            </p:cNvSpPr>
            <p:nvPr/>
          </p:nvSpPr>
          <p:spPr bwMode="auto">
            <a:xfrm>
              <a:off x="2294" y="359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4606" name="Text Box 29"/>
            <p:cNvSpPr txBox="1">
              <a:spLocks noChangeArrowheads="1"/>
            </p:cNvSpPr>
            <p:nvPr/>
          </p:nvSpPr>
          <p:spPr bwMode="auto">
            <a:xfrm>
              <a:off x="2688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4607" name="Text Box 30"/>
            <p:cNvSpPr txBox="1">
              <a:spLocks noChangeArrowheads="1"/>
            </p:cNvSpPr>
            <p:nvPr/>
          </p:nvSpPr>
          <p:spPr bwMode="auto">
            <a:xfrm>
              <a:off x="229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4608" name="Text Box 31"/>
            <p:cNvSpPr txBox="1">
              <a:spLocks noChangeArrowheads="1"/>
            </p:cNvSpPr>
            <p:nvPr/>
          </p:nvSpPr>
          <p:spPr bwMode="auto">
            <a:xfrm>
              <a:off x="2688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1: carry generation</a:t>
            </a:r>
          </a:p>
        </p:txBody>
      </p:sp>
      <p:grpSp>
        <p:nvGrpSpPr>
          <p:cNvPr id="25603" name="Group 45"/>
          <p:cNvGrpSpPr>
            <a:grpSpLocks/>
          </p:cNvGrpSpPr>
          <p:nvPr/>
        </p:nvGrpSpPr>
        <p:grpSpPr bwMode="auto">
          <a:xfrm>
            <a:off x="304800" y="4267200"/>
            <a:ext cx="4572000" cy="1676400"/>
            <a:chOff x="192" y="2688"/>
            <a:chExt cx="2880" cy="1056"/>
          </a:xfrm>
        </p:grpSpPr>
        <p:sp>
          <p:nvSpPr>
            <p:cNvPr id="25636" name="Text Box 5"/>
            <p:cNvSpPr txBox="1">
              <a:spLocks noChangeArrowheads="1"/>
            </p:cNvSpPr>
            <p:nvPr/>
          </p:nvSpPr>
          <p:spPr bwMode="auto">
            <a:xfrm>
              <a:off x="720" y="3024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0     0      1       0       1      1      0      1       0</a:t>
              </a:r>
            </a:p>
          </p:txBody>
        </p:sp>
        <p:sp>
          <p:nvSpPr>
            <p:cNvPr id="25637" name="Text Box 6"/>
            <p:cNvSpPr txBox="1">
              <a:spLocks noChangeArrowheads="1"/>
            </p:cNvSpPr>
            <p:nvPr/>
          </p:nvSpPr>
          <p:spPr bwMode="auto">
            <a:xfrm>
              <a:off x="720" y="3360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0     1      1       1       0      1      0      1       0</a:t>
              </a:r>
            </a:p>
          </p:txBody>
        </p:sp>
        <p:sp>
          <p:nvSpPr>
            <p:cNvPr id="25638" name="Text Box 7"/>
            <p:cNvSpPr txBox="1">
              <a:spLocks noChangeArrowheads="1"/>
            </p:cNvSpPr>
            <p:nvPr/>
          </p:nvSpPr>
          <p:spPr bwMode="auto">
            <a:xfrm>
              <a:off x="240" y="3360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25639" name="Line 8"/>
            <p:cNvSpPr>
              <a:spLocks noChangeShapeType="1"/>
            </p:cNvSpPr>
            <p:nvPr/>
          </p:nvSpPr>
          <p:spPr bwMode="auto">
            <a:xfrm>
              <a:off x="192" y="364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0" name="Text Box 9"/>
            <p:cNvSpPr txBox="1">
              <a:spLocks noChangeArrowheads="1"/>
            </p:cNvSpPr>
            <p:nvPr/>
          </p:nvSpPr>
          <p:spPr bwMode="auto">
            <a:xfrm>
              <a:off x="816" y="2688"/>
              <a:ext cx="4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C</a:t>
              </a:r>
              <a:r>
                <a:rPr lang="en-US" altLang="zh-TW" sz="2000" i="1" baseline="-25000">
                  <a:solidFill>
                    <a:schemeClr val="hlink"/>
                  </a:solidFill>
                </a:rPr>
                <a:t>i</a:t>
              </a:r>
              <a:r>
                <a:rPr lang="en-US" altLang="zh-TW" sz="2000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25641" name="AutoShape 10"/>
            <p:cNvSpPr>
              <a:spLocks noChangeArrowheads="1"/>
            </p:cNvSpPr>
            <p:nvPr/>
          </p:nvSpPr>
          <p:spPr bwMode="auto">
            <a:xfrm>
              <a:off x="1200" y="2928"/>
              <a:ext cx="240" cy="81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25604" name="Group 43"/>
          <p:cNvGrpSpPr>
            <a:grpSpLocks/>
          </p:cNvGrpSpPr>
          <p:nvPr/>
        </p:nvGrpSpPr>
        <p:grpSpPr bwMode="auto">
          <a:xfrm>
            <a:off x="5029200" y="4114800"/>
            <a:ext cx="3657600" cy="2362200"/>
            <a:chOff x="960" y="2592"/>
            <a:chExt cx="2304" cy="1488"/>
          </a:xfrm>
        </p:grpSpPr>
        <p:grpSp>
          <p:nvGrpSpPr>
            <p:cNvPr id="25606" name="Group 13"/>
            <p:cNvGrpSpPr>
              <a:grpSpLocks/>
            </p:cNvGrpSpPr>
            <p:nvPr/>
          </p:nvGrpSpPr>
          <p:grpSpPr bwMode="auto">
            <a:xfrm>
              <a:off x="1056" y="2592"/>
              <a:ext cx="2208" cy="1488"/>
              <a:chOff x="912" y="2592"/>
              <a:chExt cx="2208" cy="1488"/>
            </a:xfrm>
          </p:grpSpPr>
          <p:sp>
            <p:nvSpPr>
              <p:cNvPr id="25608" name="Line 14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09" name="Line 15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25610" name="Object 16"/>
              <p:cNvGraphicFramePr>
                <a:graphicFrameLocks noChangeAspect="1"/>
              </p:cNvGraphicFramePr>
              <p:nvPr/>
            </p:nvGraphicFramePr>
            <p:xfrm>
              <a:off x="960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6" name="方程式" r:id="rId3" imgW="177646" imgH="241091" progId="Equation.3">
                      <p:embed/>
                    </p:oleObj>
                  </mc:Choice>
                  <mc:Fallback>
                    <p:oleObj name="方程式" r:id="rId3" imgW="177646" imgH="241091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1" name="Object 17"/>
              <p:cNvGraphicFramePr>
                <a:graphicFrameLocks noChangeAspect="1"/>
              </p:cNvGraphicFramePr>
              <p:nvPr/>
            </p:nvGraphicFramePr>
            <p:xfrm>
              <a:off x="1344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7" name="方程式" r:id="rId5" imgW="177646" imgH="241091" progId="Equation.3">
                      <p:embed/>
                    </p:oleObj>
                  </mc:Choice>
                  <mc:Fallback>
                    <p:oleObj name="方程式" r:id="rId5" imgW="177646" imgH="241091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12" name="Text Box 18"/>
              <p:cNvSpPr txBox="1">
                <a:spLocks noChangeArrowheads="1"/>
              </p:cNvSpPr>
              <p:nvPr/>
            </p:nvSpPr>
            <p:spPr bwMode="auto">
              <a:xfrm>
                <a:off x="950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5613" name="Text Box 19"/>
              <p:cNvSpPr txBox="1">
                <a:spLocks noChangeArrowheads="1"/>
              </p:cNvSpPr>
              <p:nvPr/>
            </p:nvSpPr>
            <p:spPr bwMode="auto">
              <a:xfrm>
                <a:off x="134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5614" name="Text Box 20"/>
              <p:cNvSpPr txBox="1">
                <a:spLocks noChangeArrowheads="1"/>
              </p:cNvSpPr>
              <p:nvPr/>
            </p:nvSpPr>
            <p:spPr bwMode="auto">
              <a:xfrm>
                <a:off x="950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5615" name="Text Box 21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5616" name="Text Box 22"/>
              <p:cNvSpPr txBox="1">
                <a:spLocks noChangeArrowheads="1"/>
              </p:cNvSpPr>
              <p:nvPr/>
            </p:nvSpPr>
            <p:spPr bwMode="auto">
              <a:xfrm>
                <a:off x="950" y="354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5617" name="Text Box 23"/>
              <p:cNvSpPr txBox="1">
                <a:spLocks noChangeArrowheads="1"/>
              </p:cNvSpPr>
              <p:nvPr/>
            </p:nvSpPr>
            <p:spPr bwMode="auto">
              <a:xfrm>
                <a:off x="1344" y="35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5618" name="Text Box 24"/>
              <p:cNvSpPr txBox="1">
                <a:spLocks noChangeArrowheads="1"/>
              </p:cNvSpPr>
              <p:nvPr/>
            </p:nvSpPr>
            <p:spPr bwMode="auto">
              <a:xfrm>
                <a:off x="950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5619" name="Text Box 25"/>
              <p:cNvSpPr txBox="1">
                <a:spLocks noChangeArrowheads="1"/>
              </p:cNvSpPr>
              <p:nvPr/>
            </p:nvSpPr>
            <p:spPr bwMode="auto">
              <a:xfrm>
                <a:off x="134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graphicFrame>
            <p:nvGraphicFramePr>
              <p:cNvPr id="25620" name="Object 26"/>
              <p:cNvGraphicFramePr>
                <a:graphicFrameLocks noChangeAspect="1"/>
              </p:cNvGraphicFramePr>
              <p:nvPr/>
            </p:nvGraphicFramePr>
            <p:xfrm>
              <a:off x="1812" y="2640"/>
              <a:ext cx="33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8" name="方程式" r:id="rId7" imgW="279279" imgH="241195" progId="Equation.3">
                      <p:embed/>
                    </p:oleObj>
                  </mc:Choice>
                  <mc:Fallback>
                    <p:oleObj name="方程式" r:id="rId7" imgW="279279" imgH="241195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2" y="2640"/>
                            <a:ext cx="33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1" name="Line 2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25622" name="Object 28"/>
              <p:cNvGraphicFramePr>
                <a:graphicFrameLocks noChangeAspect="1"/>
              </p:cNvGraphicFramePr>
              <p:nvPr/>
            </p:nvGraphicFramePr>
            <p:xfrm>
              <a:off x="2297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9" name="方程式" r:id="rId9" imgW="190417" imgH="241195" progId="Equation.3">
                      <p:embed/>
                    </p:oleObj>
                  </mc:Choice>
                  <mc:Fallback>
                    <p:oleObj name="方程式" r:id="rId9" imgW="190417" imgH="241195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7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3" name="Object 29"/>
              <p:cNvGraphicFramePr>
                <a:graphicFrameLocks noChangeAspect="1"/>
              </p:cNvGraphicFramePr>
              <p:nvPr/>
            </p:nvGraphicFramePr>
            <p:xfrm>
              <a:off x="2681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0" name="方程式" r:id="rId11" imgW="190417" imgH="241195" progId="Equation.3">
                      <p:embed/>
                    </p:oleObj>
                  </mc:Choice>
                  <mc:Fallback>
                    <p:oleObj name="方程式" r:id="rId11" imgW="190417" imgH="241195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1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4" name="Text Box 30"/>
              <p:cNvSpPr txBox="1">
                <a:spLocks noChangeArrowheads="1"/>
              </p:cNvSpPr>
              <p:nvPr/>
            </p:nvSpPr>
            <p:spPr bwMode="auto">
              <a:xfrm>
                <a:off x="1814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graphicFrame>
            <p:nvGraphicFramePr>
              <p:cNvPr id="25625" name="Object 31"/>
              <p:cNvGraphicFramePr>
                <a:graphicFrameLocks noChangeAspect="1"/>
              </p:cNvGraphicFramePr>
              <p:nvPr/>
            </p:nvGraphicFramePr>
            <p:xfrm>
              <a:off x="1824" y="331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1" name="方程式" r:id="rId13" imgW="190417" imgH="241195" progId="Equation.3">
                      <p:embed/>
                    </p:oleObj>
                  </mc:Choice>
                  <mc:Fallback>
                    <p:oleObj name="方程式" r:id="rId13" imgW="190417" imgH="241195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1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6" name="Object 32"/>
              <p:cNvGraphicFramePr>
                <a:graphicFrameLocks noChangeAspect="1"/>
              </p:cNvGraphicFramePr>
              <p:nvPr/>
            </p:nvGraphicFramePr>
            <p:xfrm>
              <a:off x="1824" y="355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2" name="方程式" r:id="rId15" imgW="190417" imgH="241195" progId="Equation.3">
                      <p:embed/>
                    </p:oleObj>
                  </mc:Choice>
                  <mc:Fallback>
                    <p:oleObj name="方程式" r:id="rId15" imgW="190417" imgH="241195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55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7" name="Text Box 33"/>
              <p:cNvSpPr txBox="1">
                <a:spLocks noChangeArrowheads="1"/>
              </p:cNvSpPr>
              <p:nvPr/>
            </p:nvSpPr>
            <p:spPr bwMode="auto">
              <a:xfrm>
                <a:off x="182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5628" name="Text Box 34"/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5629" name="Text Box 35"/>
              <p:cNvSpPr txBox="1">
                <a:spLocks noChangeArrowheads="1"/>
              </p:cNvSpPr>
              <p:nvPr/>
            </p:nvSpPr>
            <p:spPr bwMode="auto">
              <a:xfrm>
                <a:off x="2698" y="303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5630" name="Text Box 36"/>
              <p:cNvSpPr txBox="1">
                <a:spLocks noChangeArrowheads="1"/>
              </p:cNvSpPr>
              <p:nvPr/>
            </p:nvSpPr>
            <p:spPr bwMode="auto">
              <a:xfrm>
                <a:off x="2294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5631" name="Text Box 37"/>
              <p:cNvSpPr txBox="1">
                <a:spLocks noChangeArrowheads="1"/>
              </p:cNvSpPr>
              <p:nvPr/>
            </p:nvSpPr>
            <p:spPr bwMode="auto">
              <a:xfrm>
                <a:off x="2688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5632" name="Text Box 38"/>
              <p:cNvSpPr txBox="1">
                <a:spLocks noChangeArrowheads="1"/>
              </p:cNvSpPr>
              <p:nvPr/>
            </p:nvSpPr>
            <p:spPr bwMode="auto">
              <a:xfrm>
                <a:off x="2294" y="359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5633" name="Text Box 39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5634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5635" name="Text Box 41"/>
              <p:cNvSpPr txBox="1">
                <a:spLocks noChangeArrowheads="1"/>
              </p:cNvSpPr>
              <p:nvPr/>
            </p:nvSpPr>
            <p:spPr bwMode="auto">
              <a:xfrm>
                <a:off x="2688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25607" name="AutoShape 42"/>
            <p:cNvSpPr>
              <a:spLocks noChangeArrowheads="1"/>
            </p:cNvSpPr>
            <p:nvPr/>
          </p:nvSpPr>
          <p:spPr bwMode="auto">
            <a:xfrm>
              <a:off x="960" y="3792"/>
              <a:ext cx="225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5605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/>
            <a:r>
              <a:rPr lang="en-US" altLang="zh-TW" i="1" smtClean="0"/>
              <a:t>g</a:t>
            </a:r>
            <a:r>
              <a:rPr lang="en-US" altLang="zh-TW" i="1" baseline="-25000" smtClean="0"/>
              <a:t>j</a:t>
            </a:r>
            <a:r>
              <a:rPr lang="en-US" altLang="zh-TW" smtClean="0"/>
              <a:t>=1: a carry is always generated regardless previous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2: carry propagation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 smtClean="0"/>
              <a:t>p</a:t>
            </a:r>
            <a:r>
              <a:rPr lang="en-US" altLang="zh-TW" sz="2800" baseline="-25000" smtClean="0"/>
              <a:t>j</a:t>
            </a:r>
            <a:r>
              <a:rPr lang="en-US" altLang="zh-TW" sz="2800" smtClean="0"/>
              <a:t>=1: a carry generated in previous bit is propagated through bit </a:t>
            </a:r>
            <a:r>
              <a:rPr lang="en-US" altLang="zh-TW" sz="2800" i="1" smtClean="0"/>
              <a:t>j</a:t>
            </a:r>
          </a:p>
        </p:txBody>
      </p:sp>
      <p:grpSp>
        <p:nvGrpSpPr>
          <p:cNvPr id="26628" name="Group 17"/>
          <p:cNvGrpSpPr>
            <a:grpSpLocks/>
          </p:cNvGrpSpPr>
          <p:nvPr/>
        </p:nvGrpSpPr>
        <p:grpSpPr bwMode="auto">
          <a:xfrm>
            <a:off x="381000" y="3733800"/>
            <a:ext cx="4905375" cy="1843088"/>
            <a:chOff x="1488" y="1815"/>
            <a:chExt cx="3090" cy="1161"/>
          </a:xfrm>
        </p:grpSpPr>
        <p:sp>
          <p:nvSpPr>
            <p:cNvPr id="26660" name="Text Box 5"/>
            <p:cNvSpPr txBox="1">
              <a:spLocks noChangeArrowheads="1"/>
            </p:cNvSpPr>
            <p:nvPr/>
          </p:nvSpPr>
          <p:spPr bwMode="auto">
            <a:xfrm>
              <a:off x="1824" y="2208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0     0      1       0       1      1      0      1       0</a:t>
              </a:r>
            </a:p>
          </p:txBody>
        </p:sp>
        <p:sp>
          <p:nvSpPr>
            <p:cNvPr id="26661" name="Text Box 6"/>
            <p:cNvSpPr txBox="1">
              <a:spLocks noChangeArrowheads="1"/>
            </p:cNvSpPr>
            <p:nvPr/>
          </p:nvSpPr>
          <p:spPr bwMode="auto">
            <a:xfrm>
              <a:off x="1824" y="2544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0     1      1       1       0      1      0      1       0</a:t>
              </a:r>
            </a:p>
          </p:txBody>
        </p:sp>
        <p:sp>
          <p:nvSpPr>
            <p:cNvPr id="26662" name="Text Box 7"/>
            <p:cNvSpPr txBox="1">
              <a:spLocks noChangeArrowheads="1"/>
            </p:cNvSpPr>
            <p:nvPr/>
          </p:nvSpPr>
          <p:spPr bwMode="auto">
            <a:xfrm>
              <a:off x="1536" y="259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26663" name="Line 8"/>
            <p:cNvSpPr>
              <a:spLocks noChangeShapeType="1"/>
            </p:cNvSpPr>
            <p:nvPr/>
          </p:nvSpPr>
          <p:spPr bwMode="auto">
            <a:xfrm>
              <a:off x="1488" y="2832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4" name="Line 9"/>
            <p:cNvSpPr>
              <a:spLocks noChangeShapeType="1"/>
            </p:cNvSpPr>
            <p:nvPr/>
          </p:nvSpPr>
          <p:spPr bwMode="auto">
            <a:xfrm>
              <a:off x="2544" y="2256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5" name="Text Box 10"/>
            <p:cNvSpPr txBox="1">
              <a:spLocks noChangeArrowheads="1"/>
            </p:cNvSpPr>
            <p:nvPr/>
          </p:nvSpPr>
          <p:spPr bwMode="auto">
            <a:xfrm>
              <a:off x="2160" y="1968"/>
              <a:ext cx="4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C</a:t>
              </a:r>
              <a:r>
                <a:rPr lang="en-US" altLang="zh-TW" sz="2000" i="1" baseline="-25000">
                  <a:solidFill>
                    <a:schemeClr val="hlink"/>
                  </a:solidFill>
                </a:rPr>
                <a:t>i</a:t>
              </a:r>
              <a:r>
                <a:rPr lang="en-US" altLang="zh-TW" sz="2000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26666" name="AutoShape 11"/>
            <p:cNvSpPr>
              <a:spLocks noChangeArrowheads="1"/>
            </p:cNvSpPr>
            <p:nvPr/>
          </p:nvSpPr>
          <p:spPr bwMode="auto">
            <a:xfrm>
              <a:off x="3120" y="2112"/>
              <a:ext cx="240" cy="81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67" name="Line 12"/>
            <p:cNvSpPr>
              <a:spLocks noChangeShapeType="1"/>
            </p:cNvSpPr>
            <p:nvPr/>
          </p:nvSpPr>
          <p:spPr bwMode="auto">
            <a:xfrm flipH="1">
              <a:off x="3408" y="1968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8" name="Text Box 13"/>
            <p:cNvSpPr txBox="1">
              <a:spLocks noChangeArrowheads="1"/>
            </p:cNvSpPr>
            <p:nvPr/>
          </p:nvSpPr>
          <p:spPr bwMode="auto">
            <a:xfrm>
              <a:off x="3542" y="1815"/>
              <a:ext cx="10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generate the carry</a:t>
              </a:r>
            </a:p>
          </p:txBody>
        </p:sp>
        <p:sp>
          <p:nvSpPr>
            <p:cNvPr id="26669" name="Freeform 14"/>
            <p:cNvSpPr>
              <a:spLocks/>
            </p:cNvSpPr>
            <p:nvPr/>
          </p:nvSpPr>
          <p:spPr bwMode="auto">
            <a:xfrm>
              <a:off x="2928" y="1968"/>
              <a:ext cx="288" cy="96"/>
            </a:xfrm>
            <a:custGeom>
              <a:avLst/>
              <a:gdLst>
                <a:gd name="T0" fmla="*/ 288 w 288"/>
                <a:gd name="T1" fmla="*/ 96 h 96"/>
                <a:gd name="T2" fmla="*/ 144 w 288"/>
                <a:gd name="T3" fmla="*/ 0 h 96"/>
                <a:gd name="T4" fmla="*/ 0 w 28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96">
                  <a:moveTo>
                    <a:pt x="288" y="96"/>
                  </a:moveTo>
                  <a:cubicBezTo>
                    <a:pt x="240" y="48"/>
                    <a:pt x="192" y="0"/>
                    <a:pt x="144" y="0"/>
                  </a:cubicBezTo>
                  <a:cubicBezTo>
                    <a:pt x="96" y="0"/>
                    <a:pt x="48" y="48"/>
                    <a:pt x="0" y="96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0" name="Freeform 15"/>
            <p:cNvSpPr>
              <a:spLocks/>
            </p:cNvSpPr>
            <p:nvPr/>
          </p:nvSpPr>
          <p:spPr bwMode="auto">
            <a:xfrm>
              <a:off x="2592" y="1968"/>
              <a:ext cx="288" cy="96"/>
            </a:xfrm>
            <a:custGeom>
              <a:avLst/>
              <a:gdLst>
                <a:gd name="T0" fmla="*/ 288 w 288"/>
                <a:gd name="T1" fmla="*/ 96 h 96"/>
                <a:gd name="T2" fmla="*/ 144 w 288"/>
                <a:gd name="T3" fmla="*/ 0 h 96"/>
                <a:gd name="T4" fmla="*/ 0 w 28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96">
                  <a:moveTo>
                    <a:pt x="288" y="96"/>
                  </a:moveTo>
                  <a:cubicBezTo>
                    <a:pt x="240" y="48"/>
                    <a:pt x="192" y="0"/>
                    <a:pt x="144" y="0"/>
                  </a:cubicBezTo>
                  <a:cubicBezTo>
                    <a:pt x="96" y="0"/>
                    <a:pt x="48" y="48"/>
                    <a:pt x="0" y="96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1" name="Freeform 16"/>
            <p:cNvSpPr>
              <a:spLocks/>
            </p:cNvSpPr>
            <p:nvPr/>
          </p:nvSpPr>
          <p:spPr bwMode="auto">
            <a:xfrm>
              <a:off x="2304" y="1872"/>
              <a:ext cx="288" cy="96"/>
            </a:xfrm>
            <a:custGeom>
              <a:avLst/>
              <a:gdLst>
                <a:gd name="T0" fmla="*/ 288 w 288"/>
                <a:gd name="T1" fmla="*/ 96 h 96"/>
                <a:gd name="T2" fmla="*/ 144 w 288"/>
                <a:gd name="T3" fmla="*/ 0 h 96"/>
                <a:gd name="T4" fmla="*/ 0 w 28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96">
                  <a:moveTo>
                    <a:pt x="288" y="96"/>
                  </a:moveTo>
                  <a:cubicBezTo>
                    <a:pt x="240" y="48"/>
                    <a:pt x="192" y="0"/>
                    <a:pt x="144" y="0"/>
                  </a:cubicBezTo>
                  <a:cubicBezTo>
                    <a:pt x="96" y="0"/>
                    <a:pt x="48" y="48"/>
                    <a:pt x="0" y="96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6629" name="Group 49"/>
          <p:cNvGrpSpPr>
            <a:grpSpLocks/>
          </p:cNvGrpSpPr>
          <p:nvPr/>
        </p:nvGrpSpPr>
        <p:grpSpPr bwMode="auto">
          <a:xfrm>
            <a:off x="5105400" y="4114800"/>
            <a:ext cx="3581400" cy="2362200"/>
            <a:chOff x="3216" y="2592"/>
            <a:chExt cx="2256" cy="1488"/>
          </a:xfrm>
        </p:grpSpPr>
        <p:grpSp>
          <p:nvGrpSpPr>
            <p:cNvPr id="26630" name="Group 19"/>
            <p:cNvGrpSpPr>
              <a:grpSpLocks/>
            </p:cNvGrpSpPr>
            <p:nvPr/>
          </p:nvGrpSpPr>
          <p:grpSpPr bwMode="auto">
            <a:xfrm>
              <a:off x="3264" y="2592"/>
              <a:ext cx="2208" cy="1488"/>
              <a:chOff x="912" y="2592"/>
              <a:chExt cx="2208" cy="1488"/>
            </a:xfrm>
          </p:grpSpPr>
          <p:sp>
            <p:nvSpPr>
              <p:cNvPr id="26632" name="Line 20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3" name="Line 21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26634" name="Object 22"/>
              <p:cNvGraphicFramePr>
                <a:graphicFrameLocks noChangeAspect="1"/>
              </p:cNvGraphicFramePr>
              <p:nvPr/>
            </p:nvGraphicFramePr>
            <p:xfrm>
              <a:off x="960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86" name="方程式" r:id="rId3" imgW="177646" imgH="241091" progId="Equation.3">
                      <p:embed/>
                    </p:oleObj>
                  </mc:Choice>
                  <mc:Fallback>
                    <p:oleObj name="方程式" r:id="rId3" imgW="177646" imgH="241091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5" name="Object 23"/>
              <p:cNvGraphicFramePr>
                <a:graphicFrameLocks noChangeAspect="1"/>
              </p:cNvGraphicFramePr>
              <p:nvPr/>
            </p:nvGraphicFramePr>
            <p:xfrm>
              <a:off x="1344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87" name="方程式" r:id="rId5" imgW="177646" imgH="241091" progId="Equation.3">
                      <p:embed/>
                    </p:oleObj>
                  </mc:Choice>
                  <mc:Fallback>
                    <p:oleObj name="方程式" r:id="rId5" imgW="177646" imgH="241091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36" name="Text Box 24"/>
              <p:cNvSpPr txBox="1">
                <a:spLocks noChangeArrowheads="1"/>
              </p:cNvSpPr>
              <p:nvPr/>
            </p:nvSpPr>
            <p:spPr bwMode="auto">
              <a:xfrm>
                <a:off x="950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37" name="Text Box 25"/>
              <p:cNvSpPr txBox="1">
                <a:spLocks noChangeArrowheads="1"/>
              </p:cNvSpPr>
              <p:nvPr/>
            </p:nvSpPr>
            <p:spPr bwMode="auto">
              <a:xfrm>
                <a:off x="134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38" name="Text Box 26"/>
              <p:cNvSpPr txBox="1">
                <a:spLocks noChangeArrowheads="1"/>
              </p:cNvSpPr>
              <p:nvPr/>
            </p:nvSpPr>
            <p:spPr bwMode="auto">
              <a:xfrm>
                <a:off x="950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39" name="Text Box 27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40" name="Text Box 28"/>
              <p:cNvSpPr txBox="1">
                <a:spLocks noChangeArrowheads="1"/>
              </p:cNvSpPr>
              <p:nvPr/>
            </p:nvSpPr>
            <p:spPr bwMode="auto">
              <a:xfrm>
                <a:off x="950" y="354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41" name="Text Box 29"/>
              <p:cNvSpPr txBox="1">
                <a:spLocks noChangeArrowheads="1"/>
              </p:cNvSpPr>
              <p:nvPr/>
            </p:nvSpPr>
            <p:spPr bwMode="auto">
              <a:xfrm>
                <a:off x="1344" y="35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42" name="Text Box 30"/>
              <p:cNvSpPr txBox="1">
                <a:spLocks noChangeArrowheads="1"/>
              </p:cNvSpPr>
              <p:nvPr/>
            </p:nvSpPr>
            <p:spPr bwMode="auto">
              <a:xfrm>
                <a:off x="950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43" name="Text Box 31"/>
              <p:cNvSpPr txBox="1">
                <a:spLocks noChangeArrowheads="1"/>
              </p:cNvSpPr>
              <p:nvPr/>
            </p:nvSpPr>
            <p:spPr bwMode="auto">
              <a:xfrm>
                <a:off x="134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graphicFrame>
            <p:nvGraphicFramePr>
              <p:cNvPr id="26644" name="Object 32"/>
              <p:cNvGraphicFramePr>
                <a:graphicFrameLocks noChangeAspect="1"/>
              </p:cNvGraphicFramePr>
              <p:nvPr/>
            </p:nvGraphicFramePr>
            <p:xfrm>
              <a:off x="1812" y="2640"/>
              <a:ext cx="33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88" name="方程式" r:id="rId7" imgW="279279" imgH="241195" progId="Equation.3">
                      <p:embed/>
                    </p:oleObj>
                  </mc:Choice>
                  <mc:Fallback>
                    <p:oleObj name="方程式" r:id="rId7" imgW="279279" imgH="241195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2" y="2640"/>
                            <a:ext cx="33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5" name="Line 3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26646" name="Object 34"/>
              <p:cNvGraphicFramePr>
                <a:graphicFrameLocks noChangeAspect="1"/>
              </p:cNvGraphicFramePr>
              <p:nvPr/>
            </p:nvGraphicFramePr>
            <p:xfrm>
              <a:off x="2297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89" name="方程式" r:id="rId9" imgW="190417" imgH="241195" progId="Equation.3">
                      <p:embed/>
                    </p:oleObj>
                  </mc:Choice>
                  <mc:Fallback>
                    <p:oleObj name="方程式" r:id="rId9" imgW="190417" imgH="241195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7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7" name="Object 35"/>
              <p:cNvGraphicFramePr>
                <a:graphicFrameLocks noChangeAspect="1"/>
              </p:cNvGraphicFramePr>
              <p:nvPr/>
            </p:nvGraphicFramePr>
            <p:xfrm>
              <a:off x="2681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90" name="方程式" r:id="rId11" imgW="190417" imgH="241195" progId="Equation.3">
                      <p:embed/>
                    </p:oleObj>
                  </mc:Choice>
                  <mc:Fallback>
                    <p:oleObj name="方程式" r:id="rId11" imgW="190417" imgH="241195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1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8" name="Text Box 36"/>
              <p:cNvSpPr txBox="1">
                <a:spLocks noChangeArrowheads="1"/>
              </p:cNvSpPr>
              <p:nvPr/>
            </p:nvSpPr>
            <p:spPr bwMode="auto">
              <a:xfrm>
                <a:off x="1814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graphicFrame>
            <p:nvGraphicFramePr>
              <p:cNvPr id="26649" name="Object 37"/>
              <p:cNvGraphicFramePr>
                <a:graphicFrameLocks noChangeAspect="1"/>
              </p:cNvGraphicFramePr>
              <p:nvPr/>
            </p:nvGraphicFramePr>
            <p:xfrm>
              <a:off x="1824" y="331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91" name="方程式" r:id="rId13" imgW="190417" imgH="241195" progId="Equation.3">
                      <p:embed/>
                    </p:oleObj>
                  </mc:Choice>
                  <mc:Fallback>
                    <p:oleObj name="方程式" r:id="rId13" imgW="190417" imgH="241195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1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50" name="Object 38"/>
              <p:cNvGraphicFramePr>
                <a:graphicFrameLocks noChangeAspect="1"/>
              </p:cNvGraphicFramePr>
              <p:nvPr/>
            </p:nvGraphicFramePr>
            <p:xfrm>
              <a:off x="1824" y="355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92" name="方程式" r:id="rId15" imgW="190417" imgH="241195" progId="Equation.3">
                      <p:embed/>
                    </p:oleObj>
                  </mc:Choice>
                  <mc:Fallback>
                    <p:oleObj name="方程式" r:id="rId15" imgW="190417" imgH="241195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55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1" name="Text Box 39"/>
              <p:cNvSpPr txBox="1">
                <a:spLocks noChangeArrowheads="1"/>
              </p:cNvSpPr>
              <p:nvPr/>
            </p:nvSpPr>
            <p:spPr bwMode="auto">
              <a:xfrm>
                <a:off x="182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52" name="Text Box 40"/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53" name="Text Box 41"/>
              <p:cNvSpPr txBox="1">
                <a:spLocks noChangeArrowheads="1"/>
              </p:cNvSpPr>
              <p:nvPr/>
            </p:nvSpPr>
            <p:spPr bwMode="auto">
              <a:xfrm>
                <a:off x="2698" y="303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54" name="Text Box 42"/>
              <p:cNvSpPr txBox="1">
                <a:spLocks noChangeArrowheads="1"/>
              </p:cNvSpPr>
              <p:nvPr/>
            </p:nvSpPr>
            <p:spPr bwMode="auto">
              <a:xfrm>
                <a:off x="2294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55" name="Text Box 43"/>
              <p:cNvSpPr txBox="1">
                <a:spLocks noChangeArrowheads="1"/>
              </p:cNvSpPr>
              <p:nvPr/>
            </p:nvSpPr>
            <p:spPr bwMode="auto">
              <a:xfrm>
                <a:off x="2688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56" name="Text Box 44"/>
              <p:cNvSpPr txBox="1">
                <a:spLocks noChangeArrowheads="1"/>
              </p:cNvSpPr>
              <p:nvPr/>
            </p:nvSpPr>
            <p:spPr bwMode="auto">
              <a:xfrm>
                <a:off x="2294" y="359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57" name="Text Box 45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58" name="Text Box 46"/>
              <p:cNvSpPr txBox="1">
                <a:spLocks noChangeArrowheads="1"/>
              </p:cNvSpPr>
              <p:nvPr/>
            </p:nvSpPr>
            <p:spPr bwMode="auto">
              <a:xfrm>
                <a:off x="2294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59" name="Text Box 47"/>
              <p:cNvSpPr txBox="1">
                <a:spLocks noChangeArrowheads="1"/>
              </p:cNvSpPr>
              <p:nvPr/>
            </p:nvSpPr>
            <p:spPr bwMode="auto">
              <a:xfrm>
                <a:off x="2688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26631" name="AutoShape 48"/>
            <p:cNvSpPr>
              <a:spLocks noChangeArrowheads="1"/>
            </p:cNvSpPr>
            <p:nvPr/>
          </p:nvSpPr>
          <p:spPr bwMode="auto">
            <a:xfrm>
              <a:off x="3216" y="3312"/>
              <a:ext cx="2112" cy="4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3: stops carry propagation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TW" i="1" smtClean="0"/>
              <a:t>p</a:t>
            </a:r>
            <a:r>
              <a:rPr lang="en-US" altLang="zh-TW" i="1" baseline="-25000" smtClean="0"/>
              <a:t>j</a:t>
            </a:r>
            <a:r>
              <a:rPr lang="en-US" altLang="zh-TW" smtClean="0"/>
              <a:t>=0: stops carry propagation</a:t>
            </a:r>
          </a:p>
        </p:txBody>
      </p:sp>
      <p:grpSp>
        <p:nvGrpSpPr>
          <p:cNvPr id="27652" name="Group 19"/>
          <p:cNvGrpSpPr>
            <a:grpSpLocks/>
          </p:cNvGrpSpPr>
          <p:nvPr/>
        </p:nvGrpSpPr>
        <p:grpSpPr bwMode="auto">
          <a:xfrm>
            <a:off x="381000" y="3352800"/>
            <a:ext cx="5378450" cy="2698750"/>
            <a:chOff x="1584" y="1776"/>
            <a:chExt cx="3388" cy="1700"/>
          </a:xfrm>
        </p:grpSpPr>
        <p:grpSp>
          <p:nvGrpSpPr>
            <p:cNvPr id="27684" name="Group 18"/>
            <p:cNvGrpSpPr>
              <a:grpSpLocks/>
            </p:cNvGrpSpPr>
            <p:nvPr/>
          </p:nvGrpSpPr>
          <p:grpSpPr bwMode="auto">
            <a:xfrm>
              <a:off x="1584" y="2208"/>
              <a:ext cx="2592" cy="624"/>
              <a:chOff x="1584" y="2208"/>
              <a:chExt cx="2592" cy="624"/>
            </a:xfrm>
          </p:grpSpPr>
          <p:sp>
            <p:nvSpPr>
              <p:cNvPr id="27694" name="Text Box 5"/>
              <p:cNvSpPr txBox="1">
                <a:spLocks noChangeArrowheads="1"/>
              </p:cNvSpPr>
              <p:nvPr/>
            </p:nvSpPr>
            <p:spPr bwMode="auto">
              <a:xfrm>
                <a:off x="1824" y="2208"/>
                <a:ext cx="22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0     0      1       0       1      0      0      1       0</a:t>
                </a:r>
              </a:p>
            </p:txBody>
          </p:sp>
          <p:sp>
            <p:nvSpPr>
              <p:cNvPr id="27695" name="Text Box 6"/>
              <p:cNvSpPr txBox="1">
                <a:spLocks noChangeArrowheads="1"/>
              </p:cNvSpPr>
              <p:nvPr/>
            </p:nvSpPr>
            <p:spPr bwMode="auto">
              <a:xfrm>
                <a:off x="1824" y="2544"/>
                <a:ext cx="22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0     1      1       1       0      1      0      1       0</a:t>
                </a:r>
              </a:p>
            </p:txBody>
          </p:sp>
          <p:sp>
            <p:nvSpPr>
              <p:cNvPr id="27696" name="Text Box 7"/>
              <p:cNvSpPr txBox="1">
                <a:spLocks noChangeArrowheads="1"/>
              </p:cNvSpPr>
              <p:nvPr/>
            </p:nvSpPr>
            <p:spPr bwMode="auto">
              <a:xfrm>
                <a:off x="1584" y="2544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27697" name="Line 8"/>
              <p:cNvSpPr>
                <a:spLocks noChangeShapeType="1"/>
              </p:cNvSpPr>
              <p:nvPr/>
            </p:nvSpPr>
            <p:spPr bwMode="auto">
              <a:xfrm>
                <a:off x="1632" y="2832"/>
                <a:ext cx="2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7685" name="Line 9"/>
            <p:cNvSpPr>
              <a:spLocks noChangeShapeType="1"/>
            </p:cNvSpPr>
            <p:nvPr/>
          </p:nvSpPr>
          <p:spPr bwMode="auto">
            <a:xfrm>
              <a:off x="2544" y="2256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6" name="Text Box 10"/>
            <p:cNvSpPr txBox="1">
              <a:spLocks noChangeArrowheads="1"/>
            </p:cNvSpPr>
            <p:nvPr/>
          </p:nvSpPr>
          <p:spPr bwMode="auto">
            <a:xfrm>
              <a:off x="2160" y="1968"/>
              <a:ext cx="4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C</a:t>
              </a:r>
              <a:r>
                <a:rPr lang="en-US" altLang="zh-TW" sz="2000" i="1" baseline="-25000">
                  <a:solidFill>
                    <a:schemeClr val="hlink"/>
                  </a:solidFill>
                </a:rPr>
                <a:t>i</a:t>
              </a:r>
              <a:r>
                <a:rPr lang="en-US" altLang="zh-TW" sz="2000">
                  <a:solidFill>
                    <a:schemeClr val="hlink"/>
                  </a:solidFill>
                </a:rPr>
                <a:t>=0</a:t>
              </a:r>
            </a:p>
          </p:txBody>
        </p:sp>
        <p:sp>
          <p:nvSpPr>
            <p:cNvPr id="27687" name="AutoShape 11"/>
            <p:cNvSpPr>
              <a:spLocks noChangeArrowheads="1"/>
            </p:cNvSpPr>
            <p:nvPr/>
          </p:nvSpPr>
          <p:spPr bwMode="auto">
            <a:xfrm>
              <a:off x="3648" y="2112"/>
              <a:ext cx="240" cy="81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88" name="Line 12"/>
            <p:cNvSpPr>
              <a:spLocks noChangeShapeType="1"/>
            </p:cNvSpPr>
            <p:nvPr/>
          </p:nvSpPr>
          <p:spPr bwMode="auto">
            <a:xfrm flipH="1">
              <a:off x="3792" y="1920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9" name="Text Box 13"/>
            <p:cNvSpPr txBox="1">
              <a:spLocks noChangeArrowheads="1"/>
            </p:cNvSpPr>
            <p:nvPr/>
          </p:nvSpPr>
          <p:spPr bwMode="auto">
            <a:xfrm>
              <a:off x="3936" y="1776"/>
              <a:ext cx="10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generate the carry</a:t>
              </a:r>
            </a:p>
          </p:txBody>
        </p:sp>
        <p:sp>
          <p:nvSpPr>
            <p:cNvPr id="27690" name="Freeform 14"/>
            <p:cNvSpPr>
              <a:spLocks/>
            </p:cNvSpPr>
            <p:nvPr/>
          </p:nvSpPr>
          <p:spPr bwMode="auto">
            <a:xfrm>
              <a:off x="3504" y="2016"/>
              <a:ext cx="288" cy="96"/>
            </a:xfrm>
            <a:custGeom>
              <a:avLst/>
              <a:gdLst>
                <a:gd name="T0" fmla="*/ 288 w 288"/>
                <a:gd name="T1" fmla="*/ 96 h 96"/>
                <a:gd name="T2" fmla="*/ 144 w 288"/>
                <a:gd name="T3" fmla="*/ 0 h 96"/>
                <a:gd name="T4" fmla="*/ 0 w 28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96">
                  <a:moveTo>
                    <a:pt x="288" y="96"/>
                  </a:moveTo>
                  <a:cubicBezTo>
                    <a:pt x="240" y="48"/>
                    <a:pt x="192" y="0"/>
                    <a:pt x="144" y="0"/>
                  </a:cubicBezTo>
                  <a:cubicBezTo>
                    <a:pt x="96" y="0"/>
                    <a:pt x="48" y="48"/>
                    <a:pt x="0" y="96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1" name="Line 15"/>
            <p:cNvSpPr>
              <a:spLocks noChangeShapeType="1"/>
            </p:cNvSpPr>
            <p:nvPr/>
          </p:nvSpPr>
          <p:spPr bwMode="auto">
            <a:xfrm>
              <a:off x="3360" y="2160"/>
              <a:ext cx="0" cy="7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2" name="Text Box 16"/>
            <p:cNvSpPr txBox="1">
              <a:spLocks noChangeArrowheads="1"/>
            </p:cNvSpPr>
            <p:nvPr/>
          </p:nvSpPr>
          <p:spPr bwMode="auto">
            <a:xfrm>
              <a:off x="2016" y="3264"/>
              <a:ext cx="1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propagation stops here</a:t>
              </a:r>
            </a:p>
          </p:txBody>
        </p:sp>
        <p:sp>
          <p:nvSpPr>
            <p:cNvPr id="27693" name="Line 17"/>
            <p:cNvSpPr>
              <a:spLocks noChangeShapeType="1"/>
            </p:cNvSpPr>
            <p:nvPr/>
          </p:nvSpPr>
          <p:spPr bwMode="auto">
            <a:xfrm flipV="1">
              <a:off x="3168" y="2976"/>
              <a:ext cx="192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7653" name="Group 51"/>
          <p:cNvGrpSpPr>
            <a:grpSpLocks/>
          </p:cNvGrpSpPr>
          <p:nvPr/>
        </p:nvGrpSpPr>
        <p:grpSpPr bwMode="auto">
          <a:xfrm>
            <a:off x="5029200" y="3962400"/>
            <a:ext cx="3581400" cy="2362200"/>
            <a:chOff x="3168" y="2496"/>
            <a:chExt cx="2256" cy="1488"/>
          </a:xfrm>
        </p:grpSpPr>
        <p:grpSp>
          <p:nvGrpSpPr>
            <p:cNvPr id="27654" name="Group 21"/>
            <p:cNvGrpSpPr>
              <a:grpSpLocks/>
            </p:cNvGrpSpPr>
            <p:nvPr/>
          </p:nvGrpSpPr>
          <p:grpSpPr bwMode="auto">
            <a:xfrm>
              <a:off x="3216" y="2496"/>
              <a:ext cx="2208" cy="1488"/>
              <a:chOff x="912" y="2592"/>
              <a:chExt cx="2208" cy="1488"/>
            </a:xfrm>
          </p:grpSpPr>
          <p:sp>
            <p:nvSpPr>
              <p:cNvPr id="27656" name="Line 22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7" name="Line 23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27658" name="Object 24"/>
              <p:cNvGraphicFramePr>
                <a:graphicFrameLocks noChangeAspect="1"/>
              </p:cNvGraphicFramePr>
              <p:nvPr/>
            </p:nvGraphicFramePr>
            <p:xfrm>
              <a:off x="960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2" name="方程式" r:id="rId3" imgW="177646" imgH="241091" progId="Equation.3">
                      <p:embed/>
                    </p:oleObj>
                  </mc:Choice>
                  <mc:Fallback>
                    <p:oleObj name="方程式" r:id="rId3" imgW="177646" imgH="241091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9" name="Object 25"/>
              <p:cNvGraphicFramePr>
                <a:graphicFrameLocks noChangeAspect="1"/>
              </p:cNvGraphicFramePr>
              <p:nvPr/>
            </p:nvGraphicFramePr>
            <p:xfrm>
              <a:off x="1344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3" name="方程式" r:id="rId5" imgW="177646" imgH="241091" progId="Equation.3">
                      <p:embed/>
                    </p:oleObj>
                  </mc:Choice>
                  <mc:Fallback>
                    <p:oleObj name="方程式" r:id="rId5" imgW="177646" imgH="241091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60" name="Text Box 26"/>
              <p:cNvSpPr txBox="1">
                <a:spLocks noChangeArrowheads="1"/>
              </p:cNvSpPr>
              <p:nvPr/>
            </p:nvSpPr>
            <p:spPr bwMode="auto">
              <a:xfrm>
                <a:off x="950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661" name="Text Box 27"/>
              <p:cNvSpPr txBox="1">
                <a:spLocks noChangeArrowheads="1"/>
              </p:cNvSpPr>
              <p:nvPr/>
            </p:nvSpPr>
            <p:spPr bwMode="auto">
              <a:xfrm>
                <a:off x="134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662" name="Text Box 28"/>
              <p:cNvSpPr txBox="1">
                <a:spLocks noChangeArrowheads="1"/>
              </p:cNvSpPr>
              <p:nvPr/>
            </p:nvSpPr>
            <p:spPr bwMode="auto">
              <a:xfrm>
                <a:off x="950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663" name="Text Box 29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7664" name="Text Box 30"/>
              <p:cNvSpPr txBox="1">
                <a:spLocks noChangeArrowheads="1"/>
              </p:cNvSpPr>
              <p:nvPr/>
            </p:nvSpPr>
            <p:spPr bwMode="auto">
              <a:xfrm>
                <a:off x="950" y="354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7665" name="Text Box 31"/>
              <p:cNvSpPr txBox="1">
                <a:spLocks noChangeArrowheads="1"/>
              </p:cNvSpPr>
              <p:nvPr/>
            </p:nvSpPr>
            <p:spPr bwMode="auto">
              <a:xfrm>
                <a:off x="1344" y="35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666" name="Text Box 32"/>
              <p:cNvSpPr txBox="1">
                <a:spLocks noChangeArrowheads="1"/>
              </p:cNvSpPr>
              <p:nvPr/>
            </p:nvSpPr>
            <p:spPr bwMode="auto">
              <a:xfrm>
                <a:off x="950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7667" name="Text Box 33"/>
              <p:cNvSpPr txBox="1">
                <a:spLocks noChangeArrowheads="1"/>
              </p:cNvSpPr>
              <p:nvPr/>
            </p:nvSpPr>
            <p:spPr bwMode="auto">
              <a:xfrm>
                <a:off x="134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graphicFrame>
            <p:nvGraphicFramePr>
              <p:cNvPr id="27668" name="Object 34"/>
              <p:cNvGraphicFramePr>
                <a:graphicFrameLocks noChangeAspect="1"/>
              </p:cNvGraphicFramePr>
              <p:nvPr/>
            </p:nvGraphicFramePr>
            <p:xfrm>
              <a:off x="1812" y="2640"/>
              <a:ext cx="33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4" name="方程式" r:id="rId7" imgW="279279" imgH="241195" progId="Equation.3">
                      <p:embed/>
                    </p:oleObj>
                  </mc:Choice>
                  <mc:Fallback>
                    <p:oleObj name="方程式" r:id="rId7" imgW="279279" imgH="241195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2" y="2640"/>
                            <a:ext cx="33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69" name="Line 3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27670" name="Object 36"/>
              <p:cNvGraphicFramePr>
                <a:graphicFrameLocks noChangeAspect="1"/>
              </p:cNvGraphicFramePr>
              <p:nvPr/>
            </p:nvGraphicFramePr>
            <p:xfrm>
              <a:off x="2297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5" name="方程式" r:id="rId9" imgW="190417" imgH="241195" progId="Equation.3">
                      <p:embed/>
                    </p:oleObj>
                  </mc:Choice>
                  <mc:Fallback>
                    <p:oleObj name="方程式" r:id="rId9" imgW="190417" imgH="241195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7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1" name="Object 37"/>
              <p:cNvGraphicFramePr>
                <a:graphicFrameLocks noChangeAspect="1"/>
              </p:cNvGraphicFramePr>
              <p:nvPr/>
            </p:nvGraphicFramePr>
            <p:xfrm>
              <a:off x="2681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6" name="方程式" r:id="rId11" imgW="190417" imgH="241195" progId="Equation.3">
                      <p:embed/>
                    </p:oleObj>
                  </mc:Choice>
                  <mc:Fallback>
                    <p:oleObj name="方程式" r:id="rId11" imgW="190417" imgH="241195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1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2" name="Text Box 38"/>
              <p:cNvSpPr txBox="1">
                <a:spLocks noChangeArrowheads="1"/>
              </p:cNvSpPr>
              <p:nvPr/>
            </p:nvSpPr>
            <p:spPr bwMode="auto">
              <a:xfrm>
                <a:off x="1814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graphicFrame>
            <p:nvGraphicFramePr>
              <p:cNvPr id="27673" name="Object 39"/>
              <p:cNvGraphicFramePr>
                <a:graphicFrameLocks noChangeAspect="1"/>
              </p:cNvGraphicFramePr>
              <p:nvPr/>
            </p:nvGraphicFramePr>
            <p:xfrm>
              <a:off x="1824" y="331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7" name="方程式" r:id="rId13" imgW="190417" imgH="241195" progId="Equation.3">
                      <p:embed/>
                    </p:oleObj>
                  </mc:Choice>
                  <mc:Fallback>
                    <p:oleObj name="方程式" r:id="rId13" imgW="190417" imgH="241195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1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4" name="Object 40"/>
              <p:cNvGraphicFramePr>
                <a:graphicFrameLocks noChangeAspect="1"/>
              </p:cNvGraphicFramePr>
              <p:nvPr/>
            </p:nvGraphicFramePr>
            <p:xfrm>
              <a:off x="1824" y="355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8" name="方程式" r:id="rId15" imgW="190417" imgH="241195" progId="Equation.3">
                      <p:embed/>
                    </p:oleObj>
                  </mc:Choice>
                  <mc:Fallback>
                    <p:oleObj name="方程式" r:id="rId15" imgW="190417" imgH="241195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55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5" name="Text Box 41"/>
              <p:cNvSpPr txBox="1">
                <a:spLocks noChangeArrowheads="1"/>
              </p:cNvSpPr>
              <p:nvPr/>
            </p:nvSpPr>
            <p:spPr bwMode="auto">
              <a:xfrm>
                <a:off x="182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7676" name="Text Box 42"/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677" name="Text Box 43"/>
              <p:cNvSpPr txBox="1">
                <a:spLocks noChangeArrowheads="1"/>
              </p:cNvSpPr>
              <p:nvPr/>
            </p:nvSpPr>
            <p:spPr bwMode="auto">
              <a:xfrm>
                <a:off x="2698" y="303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678" name="Text Box 44"/>
              <p:cNvSpPr txBox="1">
                <a:spLocks noChangeArrowheads="1"/>
              </p:cNvSpPr>
              <p:nvPr/>
            </p:nvSpPr>
            <p:spPr bwMode="auto">
              <a:xfrm>
                <a:off x="2294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679" name="Text Box 45"/>
              <p:cNvSpPr txBox="1">
                <a:spLocks noChangeArrowheads="1"/>
              </p:cNvSpPr>
              <p:nvPr/>
            </p:nvSpPr>
            <p:spPr bwMode="auto">
              <a:xfrm>
                <a:off x="2688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7680" name="Text Box 46"/>
              <p:cNvSpPr txBox="1">
                <a:spLocks noChangeArrowheads="1"/>
              </p:cNvSpPr>
              <p:nvPr/>
            </p:nvSpPr>
            <p:spPr bwMode="auto">
              <a:xfrm>
                <a:off x="2294" y="359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681" name="Text Box 47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7682" name="Text Box 48"/>
              <p:cNvSpPr txBox="1">
                <a:spLocks noChangeArrowheads="1"/>
              </p:cNvSpPr>
              <p:nvPr/>
            </p:nvSpPr>
            <p:spPr bwMode="auto">
              <a:xfrm>
                <a:off x="2294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7683" name="Text Box 49"/>
              <p:cNvSpPr txBox="1">
                <a:spLocks noChangeArrowheads="1"/>
              </p:cNvSpPr>
              <p:nvPr/>
            </p:nvSpPr>
            <p:spPr bwMode="auto">
              <a:xfrm>
                <a:off x="2688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27655" name="AutoShape 50"/>
            <p:cNvSpPr>
              <a:spLocks noChangeArrowheads="1"/>
            </p:cNvSpPr>
            <p:nvPr/>
          </p:nvSpPr>
          <p:spPr bwMode="auto">
            <a:xfrm>
              <a:off x="3168" y="2928"/>
              <a:ext cx="2112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these cases together: the Boolean equation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Boolean equation to generate </a:t>
            </a:r>
            <a:r>
              <a:rPr lang="en-US" altLang="zh-TW" i="1" smtClean="0"/>
              <a:t>C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+1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667000"/>
            <a:ext cx="7351713" cy="1524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1600" smtClean="0"/>
              <a:t>a carry is generated to bit </a:t>
            </a:r>
            <a:r>
              <a:rPr lang="en-US" altLang="zh-TW" sz="1600" i="1" smtClean="0"/>
              <a:t>i</a:t>
            </a:r>
            <a:r>
              <a:rPr lang="en-US" altLang="zh-TW" sz="1600" smtClean="0"/>
              <a:t>+1 if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400" smtClean="0"/>
              <a:t>a carry is generated from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, or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400" smtClean="0"/>
              <a:t>a carry is generated at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-1 and propagate through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, or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400" smtClean="0"/>
              <a:t>a carry is generated at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-2 and propagate through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 and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-1, or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400" smtClean="0"/>
              <a:t>a carry is generated at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-3 and propagate through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-2 to</a:t>
            </a:r>
            <a:r>
              <a:rPr lang="en-US" altLang="zh-TW" sz="1400" i="1" smtClean="0"/>
              <a:t> i, </a:t>
            </a:r>
            <a:r>
              <a:rPr lang="en-US" altLang="zh-TW" sz="1400" smtClean="0"/>
              <a:t>or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400" smtClean="0"/>
              <a:t>…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524000" y="1981200"/>
          <a:ext cx="6248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方程式" r:id="rId3" imgW="2946400" imgH="228600" progId="Equation.3">
                  <p:embed/>
                </p:oleObj>
              </mc:Choice>
              <mc:Fallback>
                <p:oleObj name="方程式" r:id="rId3" imgW="2946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6248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Boolean equation to generate </a:t>
            </a:r>
            <a:r>
              <a:rPr lang="en-US" altLang="zh-TW" i="1" smtClean="0"/>
              <a:t>C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+1</a:t>
            </a: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1524000" y="1981200"/>
          <a:ext cx="6248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方程式" r:id="rId3" imgW="2946400" imgH="228600" progId="Equation.3">
                  <p:embed/>
                </p:oleObj>
              </mc:Choice>
              <mc:Fallback>
                <p:oleObj name="方程式" r:id="rId3" imgW="2946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6248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4" name="Group 12"/>
          <p:cNvGrpSpPr>
            <a:grpSpLocks/>
          </p:cNvGrpSpPr>
          <p:nvPr/>
        </p:nvGrpSpPr>
        <p:grpSpPr bwMode="auto">
          <a:xfrm>
            <a:off x="457200" y="4648200"/>
            <a:ext cx="4114800" cy="1676400"/>
            <a:chOff x="624" y="2832"/>
            <a:chExt cx="2592" cy="1056"/>
          </a:xfrm>
        </p:grpSpPr>
        <p:sp>
          <p:nvSpPr>
            <p:cNvPr id="30758" name="Text Box 6"/>
            <p:cNvSpPr txBox="1">
              <a:spLocks noChangeArrowheads="1"/>
            </p:cNvSpPr>
            <p:nvPr/>
          </p:nvSpPr>
          <p:spPr bwMode="auto">
            <a:xfrm>
              <a:off x="864" y="3168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0     0      1       0       1      1      0      1       0</a:t>
              </a:r>
            </a:p>
          </p:txBody>
        </p:sp>
        <p:sp>
          <p:nvSpPr>
            <p:cNvPr id="30759" name="Text Box 7"/>
            <p:cNvSpPr txBox="1">
              <a:spLocks noChangeArrowheads="1"/>
            </p:cNvSpPr>
            <p:nvPr/>
          </p:nvSpPr>
          <p:spPr bwMode="auto">
            <a:xfrm>
              <a:off x="864" y="3504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0     1      1       1       0      1      0      1       0</a:t>
              </a:r>
            </a:p>
          </p:txBody>
        </p:sp>
        <p:sp>
          <p:nvSpPr>
            <p:cNvPr id="30760" name="Text Box 8"/>
            <p:cNvSpPr txBox="1">
              <a:spLocks noChangeArrowheads="1"/>
            </p:cNvSpPr>
            <p:nvPr/>
          </p:nvSpPr>
          <p:spPr bwMode="auto">
            <a:xfrm>
              <a:off x="624" y="3504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30761" name="Line 9"/>
            <p:cNvSpPr>
              <a:spLocks noChangeShapeType="1"/>
            </p:cNvSpPr>
            <p:nvPr/>
          </p:nvSpPr>
          <p:spPr bwMode="auto">
            <a:xfrm>
              <a:off x="672" y="3792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62" name="Text Box 10"/>
            <p:cNvSpPr txBox="1">
              <a:spLocks noChangeArrowheads="1"/>
            </p:cNvSpPr>
            <p:nvPr/>
          </p:nvSpPr>
          <p:spPr bwMode="auto">
            <a:xfrm>
              <a:off x="960" y="2832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C</a:t>
              </a:r>
              <a:r>
                <a:rPr lang="en-US" altLang="zh-TW" sz="2000" i="1" baseline="-25000">
                  <a:solidFill>
                    <a:schemeClr val="hlink"/>
                  </a:solidFill>
                </a:rPr>
                <a:t>i+</a:t>
              </a:r>
              <a:r>
                <a:rPr lang="en-US" altLang="zh-TW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TW" sz="2000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30763" name="AutoShape 11"/>
            <p:cNvSpPr>
              <a:spLocks noChangeArrowheads="1"/>
            </p:cNvSpPr>
            <p:nvPr/>
          </p:nvSpPr>
          <p:spPr bwMode="auto">
            <a:xfrm>
              <a:off x="1344" y="3072"/>
              <a:ext cx="240" cy="81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0725" name="AutoShape 13"/>
          <p:cNvSpPr>
            <a:spLocks noChangeArrowheads="1"/>
          </p:cNvSpPr>
          <p:nvPr/>
        </p:nvSpPr>
        <p:spPr bwMode="auto">
          <a:xfrm>
            <a:off x="2286000" y="1981200"/>
            <a:ext cx="4572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0726" name="Group 14"/>
          <p:cNvGrpSpPr>
            <a:grpSpLocks/>
          </p:cNvGrpSpPr>
          <p:nvPr/>
        </p:nvGrpSpPr>
        <p:grpSpPr bwMode="auto">
          <a:xfrm>
            <a:off x="5029200" y="4114800"/>
            <a:ext cx="3657600" cy="2362200"/>
            <a:chOff x="960" y="2592"/>
            <a:chExt cx="2304" cy="1488"/>
          </a:xfrm>
        </p:grpSpPr>
        <p:grpSp>
          <p:nvGrpSpPr>
            <p:cNvPr id="30728" name="Group 15"/>
            <p:cNvGrpSpPr>
              <a:grpSpLocks/>
            </p:cNvGrpSpPr>
            <p:nvPr/>
          </p:nvGrpSpPr>
          <p:grpSpPr bwMode="auto">
            <a:xfrm>
              <a:off x="1056" y="2592"/>
              <a:ext cx="2208" cy="1488"/>
              <a:chOff x="912" y="2592"/>
              <a:chExt cx="2208" cy="1488"/>
            </a:xfrm>
          </p:grpSpPr>
          <p:sp>
            <p:nvSpPr>
              <p:cNvPr id="30730" name="Line 16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31" name="Line 17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0732" name="Object 18"/>
              <p:cNvGraphicFramePr>
                <a:graphicFrameLocks noChangeAspect="1"/>
              </p:cNvGraphicFramePr>
              <p:nvPr/>
            </p:nvGraphicFramePr>
            <p:xfrm>
              <a:off x="960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1" name="方程式" r:id="rId5" imgW="177646" imgH="241091" progId="Equation.3">
                      <p:embed/>
                    </p:oleObj>
                  </mc:Choice>
                  <mc:Fallback>
                    <p:oleObj name="方程式" r:id="rId5" imgW="177646" imgH="241091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3" name="Object 19"/>
              <p:cNvGraphicFramePr>
                <a:graphicFrameLocks noChangeAspect="1"/>
              </p:cNvGraphicFramePr>
              <p:nvPr/>
            </p:nvGraphicFramePr>
            <p:xfrm>
              <a:off x="1344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2" name="方程式" r:id="rId7" imgW="177646" imgH="241091" progId="Equation.3">
                      <p:embed/>
                    </p:oleObj>
                  </mc:Choice>
                  <mc:Fallback>
                    <p:oleObj name="方程式" r:id="rId7" imgW="177646" imgH="241091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4" name="Text Box 20"/>
              <p:cNvSpPr txBox="1">
                <a:spLocks noChangeArrowheads="1"/>
              </p:cNvSpPr>
              <p:nvPr/>
            </p:nvSpPr>
            <p:spPr bwMode="auto">
              <a:xfrm>
                <a:off x="950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35" name="Text Box 21"/>
              <p:cNvSpPr txBox="1">
                <a:spLocks noChangeArrowheads="1"/>
              </p:cNvSpPr>
              <p:nvPr/>
            </p:nvSpPr>
            <p:spPr bwMode="auto">
              <a:xfrm>
                <a:off x="134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36" name="Text Box 22"/>
              <p:cNvSpPr txBox="1">
                <a:spLocks noChangeArrowheads="1"/>
              </p:cNvSpPr>
              <p:nvPr/>
            </p:nvSpPr>
            <p:spPr bwMode="auto">
              <a:xfrm>
                <a:off x="950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37" name="Text Box 23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0738" name="Text Box 24"/>
              <p:cNvSpPr txBox="1">
                <a:spLocks noChangeArrowheads="1"/>
              </p:cNvSpPr>
              <p:nvPr/>
            </p:nvSpPr>
            <p:spPr bwMode="auto">
              <a:xfrm>
                <a:off x="950" y="354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0739" name="Text Box 25"/>
              <p:cNvSpPr txBox="1">
                <a:spLocks noChangeArrowheads="1"/>
              </p:cNvSpPr>
              <p:nvPr/>
            </p:nvSpPr>
            <p:spPr bwMode="auto">
              <a:xfrm>
                <a:off x="1344" y="35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40" name="Text Box 26"/>
              <p:cNvSpPr txBox="1">
                <a:spLocks noChangeArrowheads="1"/>
              </p:cNvSpPr>
              <p:nvPr/>
            </p:nvSpPr>
            <p:spPr bwMode="auto">
              <a:xfrm>
                <a:off x="950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0741" name="Text Box 27"/>
              <p:cNvSpPr txBox="1">
                <a:spLocks noChangeArrowheads="1"/>
              </p:cNvSpPr>
              <p:nvPr/>
            </p:nvSpPr>
            <p:spPr bwMode="auto">
              <a:xfrm>
                <a:off x="134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graphicFrame>
            <p:nvGraphicFramePr>
              <p:cNvPr id="30742" name="Object 28"/>
              <p:cNvGraphicFramePr>
                <a:graphicFrameLocks noChangeAspect="1"/>
              </p:cNvGraphicFramePr>
              <p:nvPr/>
            </p:nvGraphicFramePr>
            <p:xfrm>
              <a:off x="1812" y="2640"/>
              <a:ext cx="33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3" name="方程式" r:id="rId9" imgW="279279" imgH="241195" progId="Equation.3">
                      <p:embed/>
                    </p:oleObj>
                  </mc:Choice>
                  <mc:Fallback>
                    <p:oleObj name="方程式" r:id="rId9" imgW="279279" imgH="241195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2" y="2640"/>
                            <a:ext cx="33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3" name="Line 2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0744" name="Object 30"/>
              <p:cNvGraphicFramePr>
                <a:graphicFrameLocks noChangeAspect="1"/>
              </p:cNvGraphicFramePr>
              <p:nvPr/>
            </p:nvGraphicFramePr>
            <p:xfrm>
              <a:off x="2297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4" name="方程式" r:id="rId11" imgW="190417" imgH="241195" progId="Equation.3">
                      <p:embed/>
                    </p:oleObj>
                  </mc:Choice>
                  <mc:Fallback>
                    <p:oleObj name="方程式" r:id="rId11" imgW="190417" imgH="241195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7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5" name="Object 31"/>
              <p:cNvGraphicFramePr>
                <a:graphicFrameLocks noChangeAspect="1"/>
              </p:cNvGraphicFramePr>
              <p:nvPr/>
            </p:nvGraphicFramePr>
            <p:xfrm>
              <a:off x="2681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5" name="方程式" r:id="rId13" imgW="190417" imgH="241195" progId="Equation.3">
                      <p:embed/>
                    </p:oleObj>
                  </mc:Choice>
                  <mc:Fallback>
                    <p:oleObj name="方程式" r:id="rId13" imgW="190417" imgH="241195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1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6" name="Text Box 32"/>
              <p:cNvSpPr txBox="1">
                <a:spLocks noChangeArrowheads="1"/>
              </p:cNvSpPr>
              <p:nvPr/>
            </p:nvSpPr>
            <p:spPr bwMode="auto">
              <a:xfrm>
                <a:off x="1814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graphicFrame>
            <p:nvGraphicFramePr>
              <p:cNvPr id="30747" name="Object 33"/>
              <p:cNvGraphicFramePr>
                <a:graphicFrameLocks noChangeAspect="1"/>
              </p:cNvGraphicFramePr>
              <p:nvPr/>
            </p:nvGraphicFramePr>
            <p:xfrm>
              <a:off x="1824" y="331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6" name="方程式" r:id="rId15" imgW="190417" imgH="241195" progId="Equation.3">
                      <p:embed/>
                    </p:oleObj>
                  </mc:Choice>
                  <mc:Fallback>
                    <p:oleObj name="方程式" r:id="rId15" imgW="190417" imgH="241195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1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8" name="Object 34"/>
              <p:cNvGraphicFramePr>
                <a:graphicFrameLocks noChangeAspect="1"/>
              </p:cNvGraphicFramePr>
              <p:nvPr/>
            </p:nvGraphicFramePr>
            <p:xfrm>
              <a:off x="1824" y="355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7" name="方程式" r:id="rId17" imgW="190417" imgH="241195" progId="Equation.3">
                      <p:embed/>
                    </p:oleObj>
                  </mc:Choice>
                  <mc:Fallback>
                    <p:oleObj name="方程式" r:id="rId17" imgW="190417" imgH="241195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55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9" name="Text Box 35"/>
              <p:cNvSpPr txBox="1">
                <a:spLocks noChangeArrowheads="1"/>
              </p:cNvSpPr>
              <p:nvPr/>
            </p:nvSpPr>
            <p:spPr bwMode="auto">
              <a:xfrm>
                <a:off x="182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0750" name="Text Box 36"/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51" name="Text Box 37"/>
              <p:cNvSpPr txBox="1">
                <a:spLocks noChangeArrowheads="1"/>
              </p:cNvSpPr>
              <p:nvPr/>
            </p:nvSpPr>
            <p:spPr bwMode="auto">
              <a:xfrm>
                <a:off x="2698" y="303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52" name="Text Box 38"/>
              <p:cNvSpPr txBox="1">
                <a:spLocks noChangeArrowheads="1"/>
              </p:cNvSpPr>
              <p:nvPr/>
            </p:nvSpPr>
            <p:spPr bwMode="auto">
              <a:xfrm>
                <a:off x="2294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53" name="Text Box 39"/>
              <p:cNvSpPr txBox="1">
                <a:spLocks noChangeArrowheads="1"/>
              </p:cNvSpPr>
              <p:nvPr/>
            </p:nvSpPr>
            <p:spPr bwMode="auto">
              <a:xfrm>
                <a:off x="2688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0754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59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55" name="Text Box 41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0756" name="Text Box 42"/>
              <p:cNvSpPr txBox="1">
                <a:spLocks noChangeArrowheads="1"/>
              </p:cNvSpPr>
              <p:nvPr/>
            </p:nvSpPr>
            <p:spPr bwMode="auto">
              <a:xfrm>
                <a:off x="2294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0757" name="Text Box 43"/>
              <p:cNvSpPr txBox="1">
                <a:spLocks noChangeArrowheads="1"/>
              </p:cNvSpPr>
              <p:nvPr/>
            </p:nvSpPr>
            <p:spPr bwMode="auto">
              <a:xfrm>
                <a:off x="2688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30729" name="AutoShape 44"/>
            <p:cNvSpPr>
              <a:spLocks noChangeArrowheads="1"/>
            </p:cNvSpPr>
            <p:nvPr/>
          </p:nvSpPr>
          <p:spPr bwMode="auto">
            <a:xfrm>
              <a:off x="960" y="3792"/>
              <a:ext cx="225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0727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1219200" y="2667000"/>
            <a:ext cx="7351713" cy="15240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1600" smtClean="0"/>
              <a:t>a carry is generated to bit </a:t>
            </a:r>
            <a:r>
              <a:rPr lang="en-US" altLang="zh-TW" sz="1600" i="1" smtClean="0"/>
              <a:t>i</a:t>
            </a:r>
            <a:r>
              <a:rPr lang="en-US" altLang="zh-TW" sz="1600" smtClean="0"/>
              <a:t>+1 if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1400" smtClean="0">
                <a:solidFill>
                  <a:schemeClr val="hlink"/>
                </a:solidFill>
              </a:rPr>
              <a:t>a carry is generated from bit </a:t>
            </a:r>
            <a:r>
              <a:rPr lang="en-US" altLang="zh-TW" sz="1400" i="1" smtClean="0">
                <a:solidFill>
                  <a:schemeClr val="hlink"/>
                </a:solidFill>
              </a:rPr>
              <a:t>i</a:t>
            </a:r>
            <a:r>
              <a:rPr lang="en-US" altLang="zh-TW" sz="1400" smtClean="0"/>
              <a:t>, or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1400" smtClean="0"/>
              <a:t>a carry is generated at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-1 and propagate through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, or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1400" smtClean="0"/>
              <a:t>a carry is generated at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-2 and propagate through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 and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-1, or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1400" smtClean="0"/>
              <a:t>a carry is generated at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-3 and propagate through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-2 to</a:t>
            </a:r>
            <a:r>
              <a:rPr lang="en-US" altLang="zh-TW" sz="1400" i="1" smtClean="0"/>
              <a:t> i, </a:t>
            </a:r>
            <a:r>
              <a:rPr lang="en-US" altLang="zh-TW" sz="1400" smtClean="0"/>
              <a:t>or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1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Boolean equation to generate </a:t>
            </a:r>
            <a:r>
              <a:rPr lang="en-US" altLang="zh-TW" i="1" smtClean="0"/>
              <a:t>C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+1</a:t>
            </a:r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1524000" y="1981200"/>
          <a:ext cx="6248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方程式" r:id="rId3" imgW="2946400" imgH="228600" progId="Equation.3">
                  <p:embed/>
                </p:oleObj>
              </mc:Choice>
              <mc:Fallback>
                <p:oleObj name="方程式" r:id="rId3" imgW="2946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6248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219200" y="2667000"/>
            <a:ext cx="7351713" cy="15240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1600" smtClean="0"/>
              <a:t>a carry is generated to bit </a:t>
            </a:r>
            <a:r>
              <a:rPr lang="en-US" altLang="zh-TW" sz="1600" i="1" smtClean="0"/>
              <a:t>i</a:t>
            </a:r>
            <a:r>
              <a:rPr lang="en-US" altLang="zh-TW" sz="1600" smtClean="0"/>
              <a:t>+1 if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1400" smtClean="0"/>
              <a:t>a carry is generated from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, or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1400" smtClean="0"/>
              <a:t>a carry is generated at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-1 and propagate through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, or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1400" smtClean="0">
                <a:solidFill>
                  <a:schemeClr val="hlink"/>
                </a:solidFill>
              </a:rPr>
              <a:t>a carry is generated at bit </a:t>
            </a:r>
            <a:r>
              <a:rPr lang="en-US" altLang="zh-TW" sz="1400" i="1" smtClean="0">
                <a:solidFill>
                  <a:schemeClr val="hlink"/>
                </a:solidFill>
              </a:rPr>
              <a:t>i</a:t>
            </a:r>
            <a:r>
              <a:rPr lang="en-US" altLang="zh-TW" sz="1400" smtClean="0">
                <a:solidFill>
                  <a:schemeClr val="hlink"/>
                </a:solidFill>
              </a:rPr>
              <a:t>-2 and propagate through bit </a:t>
            </a:r>
            <a:r>
              <a:rPr lang="en-US" altLang="zh-TW" sz="1400" i="1" smtClean="0">
                <a:solidFill>
                  <a:schemeClr val="hlink"/>
                </a:solidFill>
              </a:rPr>
              <a:t>i</a:t>
            </a:r>
            <a:r>
              <a:rPr lang="en-US" altLang="zh-TW" sz="1400" smtClean="0">
                <a:solidFill>
                  <a:schemeClr val="hlink"/>
                </a:solidFill>
              </a:rPr>
              <a:t> and </a:t>
            </a:r>
            <a:r>
              <a:rPr lang="en-US" altLang="zh-TW" sz="1400" i="1" smtClean="0">
                <a:solidFill>
                  <a:schemeClr val="hlink"/>
                </a:solidFill>
              </a:rPr>
              <a:t>i</a:t>
            </a:r>
            <a:r>
              <a:rPr lang="en-US" altLang="zh-TW" sz="1400" smtClean="0">
                <a:solidFill>
                  <a:schemeClr val="hlink"/>
                </a:solidFill>
              </a:rPr>
              <a:t>-1</a:t>
            </a:r>
            <a:r>
              <a:rPr lang="en-US" altLang="zh-TW" sz="1400" smtClean="0"/>
              <a:t>, or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1400" smtClean="0"/>
              <a:t>a carry is generated at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-3 and propagate through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-2 to</a:t>
            </a:r>
            <a:r>
              <a:rPr lang="en-US" altLang="zh-TW" sz="1400" i="1" smtClean="0"/>
              <a:t> i, </a:t>
            </a:r>
            <a:r>
              <a:rPr lang="en-US" altLang="zh-TW" sz="1400" smtClean="0"/>
              <a:t>or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1400" smtClean="0"/>
              <a:t>…</a:t>
            </a:r>
          </a:p>
        </p:txBody>
      </p:sp>
      <p:grpSp>
        <p:nvGrpSpPr>
          <p:cNvPr id="31749" name="Group 14"/>
          <p:cNvGrpSpPr>
            <a:grpSpLocks/>
          </p:cNvGrpSpPr>
          <p:nvPr/>
        </p:nvGrpSpPr>
        <p:grpSpPr bwMode="auto">
          <a:xfrm>
            <a:off x="381000" y="3886200"/>
            <a:ext cx="4905375" cy="1843088"/>
            <a:chOff x="1488" y="1815"/>
            <a:chExt cx="3090" cy="1161"/>
          </a:xfrm>
        </p:grpSpPr>
        <p:sp>
          <p:nvSpPr>
            <p:cNvPr id="31782" name="Text Box 15"/>
            <p:cNvSpPr txBox="1">
              <a:spLocks noChangeArrowheads="1"/>
            </p:cNvSpPr>
            <p:nvPr/>
          </p:nvSpPr>
          <p:spPr bwMode="auto">
            <a:xfrm>
              <a:off x="1824" y="2208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0     0      1       0       1      1      0      1       0</a:t>
              </a:r>
            </a:p>
          </p:txBody>
        </p:sp>
        <p:sp>
          <p:nvSpPr>
            <p:cNvPr id="31783" name="Text Box 16"/>
            <p:cNvSpPr txBox="1">
              <a:spLocks noChangeArrowheads="1"/>
            </p:cNvSpPr>
            <p:nvPr/>
          </p:nvSpPr>
          <p:spPr bwMode="auto">
            <a:xfrm>
              <a:off x="1824" y="2544"/>
              <a:ext cx="2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0     1      1       1       0      1      0      1       0</a:t>
              </a:r>
            </a:p>
          </p:txBody>
        </p:sp>
        <p:sp>
          <p:nvSpPr>
            <p:cNvPr id="31784" name="Text Box 17"/>
            <p:cNvSpPr txBox="1">
              <a:spLocks noChangeArrowheads="1"/>
            </p:cNvSpPr>
            <p:nvPr/>
          </p:nvSpPr>
          <p:spPr bwMode="auto">
            <a:xfrm>
              <a:off x="1536" y="259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31785" name="Line 18"/>
            <p:cNvSpPr>
              <a:spLocks noChangeShapeType="1"/>
            </p:cNvSpPr>
            <p:nvPr/>
          </p:nvSpPr>
          <p:spPr bwMode="auto">
            <a:xfrm>
              <a:off x="1488" y="2832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6" name="Line 19"/>
            <p:cNvSpPr>
              <a:spLocks noChangeShapeType="1"/>
            </p:cNvSpPr>
            <p:nvPr/>
          </p:nvSpPr>
          <p:spPr bwMode="auto">
            <a:xfrm>
              <a:off x="2544" y="2256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7" name="Text Box 20"/>
            <p:cNvSpPr txBox="1">
              <a:spLocks noChangeArrowheads="1"/>
            </p:cNvSpPr>
            <p:nvPr/>
          </p:nvSpPr>
          <p:spPr bwMode="auto">
            <a:xfrm>
              <a:off x="2160" y="1968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C</a:t>
              </a:r>
              <a:r>
                <a:rPr lang="en-US" altLang="zh-TW" sz="2000" i="1" baseline="-25000">
                  <a:solidFill>
                    <a:schemeClr val="hlink"/>
                  </a:solidFill>
                </a:rPr>
                <a:t>i+</a:t>
              </a:r>
              <a:r>
                <a:rPr lang="en-US" altLang="zh-TW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TW" sz="2000">
                  <a:solidFill>
                    <a:schemeClr val="hlink"/>
                  </a:solidFill>
                </a:rPr>
                <a:t>=1</a:t>
              </a:r>
            </a:p>
          </p:txBody>
        </p:sp>
        <p:sp>
          <p:nvSpPr>
            <p:cNvPr id="31788" name="AutoShape 21"/>
            <p:cNvSpPr>
              <a:spLocks noChangeArrowheads="1"/>
            </p:cNvSpPr>
            <p:nvPr/>
          </p:nvSpPr>
          <p:spPr bwMode="auto">
            <a:xfrm>
              <a:off x="3120" y="2112"/>
              <a:ext cx="240" cy="81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89" name="Line 22"/>
            <p:cNvSpPr>
              <a:spLocks noChangeShapeType="1"/>
            </p:cNvSpPr>
            <p:nvPr/>
          </p:nvSpPr>
          <p:spPr bwMode="auto">
            <a:xfrm flipH="1">
              <a:off x="3408" y="1968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0" name="Text Box 23"/>
            <p:cNvSpPr txBox="1">
              <a:spLocks noChangeArrowheads="1"/>
            </p:cNvSpPr>
            <p:nvPr/>
          </p:nvSpPr>
          <p:spPr bwMode="auto">
            <a:xfrm>
              <a:off x="3542" y="1815"/>
              <a:ext cx="10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generate the carry</a:t>
              </a:r>
            </a:p>
          </p:txBody>
        </p:sp>
        <p:sp>
          <p:nvSpPr>
            <p:cNvPr id="31791" name="Freeform 24"/>
            <p:cNvSpPr>
              <a:spLocks/>
            </p:cNvSpPr>
            <p:nvPr/>
          </p:nvSpPr>
          <p:spPr bwMode="auto">
            <a:xfrm>
              <a:off x="2928" y="1968"/>
              <a:ext cx="288" cy="96"/>
            </a:xfrm>
            <a:custGeom>
              <a:avLst/>
              <a:gdLst>
                <a:gd name="T0" fmla="*/ 288 w 288"/>
                <a:gd name="T1" fmla="*/ 96 h 96"/>
                <a:gd name="T2" fmla="*/ 144 w 288"/>
                <a:gd name="T3" fmla="*/ 0 h 96"/>
                <a:gd name="T4" fmla="*/ 0 w 28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96">
                  <a:moveTo>
                    <a:pt x="288" y="96"/>
                  </a:moveTo>
                  <a:cubicBezTo>
                    <a:pt x="240" y="48"/>
                    <a:pt x="192" y="0"/>
                    <a:pt x="144" y="0"/>
                  </a:cubicBezTo>
                  <a:cubicBezTo>
                    <a:pt x="96" y="0"/>
                    <a:pt x="48" y="48"/>
                    <a:pt x="0" y="96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2" name="Freeform 25"/>
            <p:cNvSpPr>
              <a:spLocks/>
            </p:cNvSpPr>
            <p:nvPr/>
          </p:nvSpPr>
          <p:spPr bwMode="auto">
            <a:xfrm>
              <a:off x="2592" y="1968"/>
              <a:ext cx="288" cy="96"/>
            </a:xfrm>
            <a:custGeom>
              <a:avLst/>
              <a:gdLst>
                <a:gd name="T0" fmla="*/ 288 w 288"/>
                <a:gd name="T1" fmla="*/ 96 h 96"/>
                <a:gd name="T2" fmla="*/ 144 w 288"/>
                <a:gd name="T3" fmla="*/ 0 h 96"/>
                <a:gd name="T4" fmla="*/ 0 w 28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96">
                  <a:moveTo>
                    <a:pt x="288" y="96"/>
                  </a:moveTo>
                  <a:cubicBezTo>
                    <a:pt x="240" y="48"/>
                    <a:pt x="192" y="0"/>
                    <a:pt x="144" y="0"/>
                  </a:cubicBezTo>
                  <a:cubicBezTo>
                    <a:pt x="96" y="0"/>
                    <a:pt x="48" y="48"/>
                    <a:pt x="0" y="96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3" name="Freeform 26"/>
            <p:cNvSpPr>
              <a:spLocks/>
            </p:cNvSpPr>
            <p:nvPr/>
          </p:nvSpPr>
          <p:spPr bwMode="auto">
            <a:xfrm>
              <a:off x="2304" y="1872"/>
              <a:ext cx="288" cy="96"/>
            </a:xfrm>
            <a:custGeom>
              <a:avLst/>
              <a:gdLst>
                <a:gd name="T0" fmla="*/ 288 w 288"/>
                <a:gd name="T1" fmla="*/ 96 h 96"/>
                <a:gd name="T2" fmla="*/ 144 w 288"/>
                <a:gd name="T3" fmla="*/ 0 h 96"/>
                <a:gd name="T4" fmla="*/ 0 w 28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96">
                  <a:moveTo>
                    <a:pt x="288" y="96"/>
                  </a:moveTo>
                  <a:cubicBezTo>
                    <a:pt x="240" y="48"/>
                    <a:pt x="192" y="0"/>
                    <a:pt x="144" y="0"/>
                  </a:cubicBezTo>
                  <a:cubicBezTo>
                    <a:pt x="96" y="0"/>
                    <a:pt x="48" y="48"/>
                    <a:pt x="0" y="96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1750" name="Group 27"/>
          <p:cNvGrpSpPr>
            <a:grpSpLocks/>
          </p:cNvGrpSpPr>
          <p:nvPr/>
        </p:nvGrpSpPr>
        <p:grpSpPr bwMode="auto">
          <a:xfrm>
            <a:off x="5105400" y="4267200"/>
            <a:ext cx="3581400" cy="2362200"/>
            <a:chOff x="3216" y="2592"/>
            <a:chExt cx="2256" cy="1488"/>
          </a:xfrm>
        </p:grpSpPr>
        <p:grpSp>
          <p:nvGrpSpPr>
            <p:cNvPr id="31752" name="Group 28"/>
            <p:cNvGrpSpPr>
              <a:grpSpLocks/>
            </p:cNvGrpSpPr>
            <p:nvPr/>
          </p:nvGrpSpPr>
          <p:grpSpPr bwMode="auto">
            <a:xfrm>
              <a:off x="3264" y="2592"/>
              <a:ext cx="2208" cy="1488"/>
              <a:chOff x="912" y="2592"/>
              <a:chExt cx="2208" cy="1488"/>
            </a:xfrm>
          </p:grpSpPr>
          <p:sp>
            <p:nvSpPr>
              <p:cNvPr id="31754" name="Line 29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5" name="Line 30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1756" name="Object 31"/>
              <p:cNvGraphicFramePr>
                <a:graphicFrameLocks noChangeAspect="1"/>
              </p:cNvGraphicFramePr>
              <p:nvPr/>
            </p:nvGraphicFramePr>
            <p:xfrm>
              <a:off x="960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1" name="方程式" r:id="rId5" imgW="177646" imgH="241091" progId="Equation.3">
                      <p:embed/>
                    </p:oleObj>
                  </mc:Choice>
                  <mc:Fallback>
                    <p:oleObj name="方程式" r:id="rId5" imgW="177646" imgH="24109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7" name="Object 32"/>
              <p:cNvGraphicFramePr>
                <a:graphicFrameLocks noChangeAspect="1"/>
              </p:cNvGraphicFramePr>
              <p:nvPr/>
            </p:nvGraphicFramePr>
            <p:xfrm>
              <a:off x="1344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2" name="方程式" r:id="rId7" imgW="177646" imgH="241091" progId="Equation.3">
                      <p:embed/>
                    </p:oleObj>
                  </mc:Choice>
                  <mc:Fallback>
                    <p:oleObj name="方程式" r:id="rId7" imgW="177646" imgH="241091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58" name="Text Box 33"/>
              <p:cNvSpPr txBox="1">
                <a:spLocks noChangeArrowheads="1"/>
              </p:cNvSpPr>
              <p:nvPr/>
            </p:nvSpPr>
            <p:spPr bwMode="auto">
              <a:xfrm>
                <a:off x="950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59" name="Text Box 34"/>
              <p:cNvSpPr txBox="1">
                <a:spLocks noChangeArrowheads="1"/>
              </p:cNvSpPr>
              <p:nvPr/>
            </p:nvSpPr>
            <p:spPr bwMode="auto">
              <a:xfrm>
                <a:off x="134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60" name="Text Box 35"/>
              <p:cNvSpPr txBox="1">
                <a:spLocks noChangeArrowheads="1"/>
              </p:cNvSpPr>
              <p:nvPr/>
            </p:nvSpPr>
            <p:spPr bwMode="auto">
              <a:xfrm>
                <a:off x="950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61" name="Text Box 36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62" name="Text Box 37"/>
              <p:cNvSpPr txBox="1">
                <a:spLocks noChangeArrowheads="1"/>
              </p:cNvSpPr>
              <p:nvPr/>
            </p:nvSpPr>
            <p:spPr bwMode="auto">
              <a:xfrm>
                <a:off x="950" y="354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63" name="Text Box 38"/>
              <p:cNvSpPr txBox="1">
                <a:spLocks noChangeArrowheads="1"/>
              </p:cNvSpPr>
              <p:nvPr/>
            </p:nvSpPr>
            <p:spPr bwMode="auto">
              <a:xfrm>
                <a:off x="1344" y="35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64" name="Text Box 39"/>
              <p:cNvSpPr txBox="1">
                <a:spLocks noChangeArrowheads="1"/>
              </p:cNvSpPr>
              <p:nvPr/>
            </p:nvSpPr>
            <p:spPr bwMode="auto">
              <a:xfrm>
                <a:off x="950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65" name="Text Box 40"/>
              <p:cNvSpPr txBox="1">
                <a:spLocks noChangeArrowheads="1"/>
              </p:cNvSpPr>
              <p:nvPr/>
            </p:nvSpPr>
            <p:spPr bwMode="auto">
              <a:xfrm>
                <a:off x="134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graphicFrame>
            <p:nvGraphicFramePr>
              <p:cNvPr id="31766" name="Object 41"/>
              <p:cNvGraphicFramePr>
                <a:graphicFrameLocks noChangeAspect="1"/>
              </p:cNvGraphicFramePr>
              <p:nvPr/>
            </p:nvGraphicFramePr>
            <p:xfrm>
              <a:off x="1812" y="2640"/>
              <a:ext cx="33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3" name="方程式" r:id="rId9" imgW="279279" imgH="241195" progId="Equation.3">
                      <p:embed/>
                    </p:oleObj>
                  </mc:Choice>
                  <mc:Fallback>
                    <p:oleObj name="方程式" r:id="rId9" imgW="279279" imgH="241195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2" y="2640"/>
                            <a:ext cx="33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7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1768" name="Object 43"/>
              <p:cNvGraphicFramePr>
                <a:graphicFrameLocks noChangeAspect="1"/>
              </p:cNvGraphicFramePr>
              <p:nvPr/>
            </p:nvGraphicFramePr>
            <p:xfrm>
              <a:off x="2297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4" name="方程式" r:id="rId11" imgW="190417" imgH="241195" progId="Equation.3">
                      <p:embed/>
                    </p:oleObj>
                  </mc:Choice>
                  <mc:Fallback>
                    <p:oleObj name="方程式" r:id="rId11" imgW="190417" imgH="241195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7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9" name="Object 44"/>
              <p:cNvGraphicFramePr>
                <a:graphicFrameLocks noChangeAspect="1"/>
              </p:cNvGraphicFramePr>
              <p:nvPr/>
            </p:nvGraphicFramePr>
            <p:xfrm>
              <a:off x="2681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5" name="方程式" r:id="rId13" imgW="190417" imgH="241195" progId="Equation.3">
                      <p:embed/>
                    </p:oleObj>
                  </mc:Choice>
                  <mc:Fallback>
                    <p:oleObj name="方程式" r:id="rId13" imgW="190417" imgH="241195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1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70" name="Text Box 45"/>
              <p:cNvSpPr txBox="1">
                <a:spLocks noChangeArrowheads="1"/>
              </p:cNvSpPr>
              <p:nvPr/>
            </p:nvSpPr>
            <p:spPr bwMode="auto">
              <a:xfrm>
                <a:off x="1814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graphicFrame>
            <p:nvGraphicFramePr>
              <p:cNvPr id="31771" name="Object 46"/>
              <p:cNvGraphicFramePr>
                <a:graphicFrameLocks noChangeAspect="1"/>
              </p:cNvGraphicFramePr>
              <p:nvPr/>
            </p:nvGraphicFramePr>
            <p:xfrm>
              <a:off x="1824" y="331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6" name="方程式" r:id="rId15" imgW="190417" imgH="241195" progId="Equation.3">
                      <p:embed/>
                    </p:oleObj>
                  </mc:Choice>
                  <mc:Fallback>
                    <p:oleObj name="方程式" r:id="rId15" imgW="190417" imgH="241195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1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72" name="Object 47"/>
              <p:cNvGraphicFramePr>
                <a:graphicFrameLocks noChangeAspect="1"/>
              </p:cNvGraphicFramePr>
              <p:nvPr/>
            </p:nvGraphicFramePr>
            <p:xfrm>
              <a:off x="1824" y="355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7" name="方程式" r:id="rId17" imgW="190417" imgH="241195" progId="Equation.3">
                      <p:embed/>
                    </p:oleObj>
                  </mc:Choice>
                  <mc:Fallback>
                    <p:oleObj name="方程式" r:id="rId17" imgW="190417" imgH="241195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55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73" name="Text Box 48"/>
              <p:cNvSpPr txBox="1">
                <a:spLocks noChangeArrowheads="1"/>
              </p:cNvSpPr>
              <p:nvPr/>
            </p:nvSpPr>
            <p:spPr bwMode="auto">
              <a:xfrm>
                <a:off x="182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74" name="Text Box 49"/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75" name="Text Box 50"/>
              <p:cNvSpPr txBox="1">
                <a:spLocks noChangeArrowheads="1"/>
              </p:cNvSpPr>
              <p:nvPr/>
            </p:nvSpPr>
            <p:spPr bwMode="auto">
              <a:xfrm>
                <a:off x="2698" y="303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76" name="Text Box 51"/>
              <p:cNvSpPr txBox="1">
                <a:spLocks noChangeArrowheads="1"/>
              </p:cNvSpPr>
              <p:nvPr/>
            </p:nvSpPr>
            <p:spPr bwMode="auto">
              <a:xfrm>
                <a:off x="2294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77" name="Text Box 52"/>
              <p:cNvSpPr txBox="1">
                <a:spLocks noChangeArrowheads="1"/>
              </p:cNvSpPr>
              <p:nvPr/>
            </p:nvSpPr>
            <p:spPr bwMode="auto">
              <a:xfrm>
                <a:off x="2688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78" name="Text Box 53"/>
              <p:cNvSpPr txBox="1">
                <a:spLocks noChangeArrowheads="1"/>
              </p:cNvSpPr>
              <p:nvPr/>
            </p:nvSpPr>
            <p:spPr bwMode="auto">
              <a:xfrm>
                <a:off x="2294" y="359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79" name="Text Box 54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80" name="Text Box 55"/>
              <p:cNvSpPr txBox="1">
                <a:spLocks noChangeArrowheads="1"/>
              </p:cNvSpPr>
              <p:nvPr/>
            </p:nvSpPr>
            <p:spPr bwMode="auto">
              <a:xfrm>
                <a:off x="2294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81" name="Text Box 56"/>
              <p:cNvSpPr txBox="1">
                <a:spLocks noChangeArrowheads="1"/>
              </p:cNvSpPr>
              <p:nvPr/>
            </p:nvSpPr>
            <p:spPr bwMode="auto">
              <a:xfrm>
                <a:off x="2688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31753" name="AutoShape 57"/>
            <p:cNvSpPr>
              <a:spLocks noChangeArrowheads="1"/>
            </p:cNvSpPr>
            <p:nvPr/>
          </p:nvSpPr>
          <p:spPr bwMode="auto">
            <a:xfrm>
              <a:off x="3216" y="3312"/>
              <a:ext cx="2112" cy="4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1751" name="AutoShape 58"/>
          <p:cNvSpPr>
            <a:spLocks noChangeArrowheads="1"/>
          </p:cNvSpPr>
          <p:nvPr/>
        </p:nvSpPr>
        <p:spPr bwMode="auto">
          <a:xfrm>
            <a:off x="38862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to high-speed adder design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Boolean equation to generate </a:t>
            </a:r>
            <a:r>
              <a:rPr lang="en-US" altLang="zh-TW" i="1" smtClean="0"/>
              <a:t>C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+1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667000"/>
            <a:ext cx="7351713" cy="1524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1600" smtClean="0"/>
              <a:t>a carry is generated to bit </a:t>
            </a:r>
            <a:r>
              <a:rPr lang="en-US" altLang="zh-TW" sz="1600" i="1" smtClean="0"/>
              <a:t>i</a:t>
            </a:r>
            <a:r>
              <a:rPr lang="en-US" altLang="zh-TW" sz="1600" smtClean="0"/>
              <a:t>+1 if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400" smtClean="0"/>
              <a:t>a carry is generated from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, or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400" smtClean="0"/>
              <a:t>a carry is generated at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-1 and propagate through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, or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400" smtClean="0"/>
              <a:t>a carry is generated at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-2 and propagate through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 and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-1, or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400" smtClean="0"/>
              <a:t>a carry is generated at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-3 and propagate through bit </a:t>
            </a:r>
            <a:r>
              <a:rPr lang="en-US" altLang="zh-TW" sz="1400" i="1" smtClean="0"/>
              <a:t>i</a:t>
            </a:r>
            <a:r>
              <a:rPr lang="en-US" altLang="zh-TW" sz="1400" smtClean="0"/>
              <a:t>-2 to</a:t>
            </a:r>
            <a:r>
              <a:rPr lang="en-US" altLang="zh-TW" sz="1400" i="1" smtClean="0"/>
              <a:t> i, </a:t>
            </a:r>
            <a:r>
              <a:rPr lang="en-US" altLang="zh-TW" sz="1400" smtClean="0"/>
              <a:t>or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400" smtClean="0"/>
              <a:t>…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524000" y="1981200"/>
          <a:ext cx="6248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方程式" r:id="rId3" imgW="2946400" imgH="228600" progId="Equation.3">
                  <p:embed/>
                </p:oleObj>
              </mc:Choice>
              <mc:Fallback>
                <p:oleObj name="方程式" r:id="rId3" imgW="2946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6248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381000" y="4159250"/>
            <a:ext cx="5378450" cy="2698750"/>
            <a:chOff x="1584" y="1776"/>
            <a:chExt cx="3388" cy="1700"/>
          </a:xfrm>
        </p:grpSpPr>
        <p:grpSp>
          <p:nvGrpSpPr>
            <p:cNvPr id="32807" name="Group 6"/>
            <p:cNvGrpSpPr>
              <a:grpSpLocks/>
            </p:cNvGrpSpPr>
            <p:nvPr/>
          </p:nvGrpSpPr>
          <p:grpSpPr bwMode="auto">
            <a:xfrm>
              <a:off x="1584" y="2208"/>
              <a:ext cx="2592" cy="624"/>
              <a:chOff x="1584" y="2208"/>
              <a:chExt cx="2592" cy="624"/>
            </a:xfrm>
          </p:grpSpPr>
          <p:sp>
            <p:nvSpPr>
              <p:cNvPr id="32817" name="Text Box 7"/>
              <p:cNvSpPr txBox="1">
                <a:spLocks noChangeArrowheads="1"/>
              </p:cNvSpPr>
              <p:nvPr/>
            </p:nvSpPr>
            <p:spPr bwMode="auto">
              <a:xfrm>
                <a:off x="1824" y="2208"/>
                <a:ext cx="22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0     0      1       0       1      0      0      1       0</a:t>
                </a:r>
              </a:p>
            </p:txBody>
          </p:sp>
          <p:sp>
            <p:nvSpPr>
              <p:cNvPr id="32818" name="Text Box 8"/>
              <p:cNvSpPr txBox="1">
                <a:spLocks noChangeArrowheads="1"/>
              </p:cNvSpPr>
              <p:nvPr/>
            </p:nvSpPr>
            <p:spPr bwMode="auto">
              <a:xfrm>
                <a:off x="1824" y="2544"/>
                <a:ext cx="22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0     1      1       1       0      1      0      1       0</a:t>
                </a:r>
              </a:p>
            </p:txBody>
          </p:sp>
          <p:sp>
            <p:nvSpPr>
              <p:cNvPr id="32819" name="Text Box 9"/>
              <p:cNvSpPr txBox="1">
                <a:spLocks noChangeArrowheads="1"/>
              </p:cNvSpPr>
              <p:nvPr/>
            </p:nvSpPr>
            <p:spPr bwMode="auto">
              <a:xfrm>
                <a:off x="1584" y="2544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32820" name="Line 10"/>
              <p:cNvSpPr>
                <a:spLocks noChangeShapeType="1"/>
              </p:cNvSpPr>
              <p:nvPr/>
            </p:nvSpPr>
            <p:spPr bwMode="auto">
              <a:xfrm>
                <a:off x="1632" y="2832"/>
                <a:ext cx="2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808" name="Line 11"/>
            <p:cNvSpPr>
              <a:spLocks noChangeShapeType="1"/>
            </p:cNvSpPr>
            <p:nvPr/>
          </p:nvSpPr>
          <p:spPr bwMode="auto">
            <a:xfrm>
              <a:off x="2544" y="2256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9" name="Text Box 12"/>
            <p:cNvSpPr txBox="1">
              <a:spLocks noChangeArrowheads="1"/>
            </p:cNvSpPr>
            <p:nvPr/>
          </p:nvSpPr>
          <p:spPr bwMode="auto">
            <a:xfrm>
              <a:off x="2160" y="1968"/>
              <a:ext cx="4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C</a:t>
              </a:r>
              <a:r>
                <a:rPr lang="en-US" altLang="zh-TW" sz="2000" i="1" baseline="-25000">
                  <a:solidFill>
                    <a:schemeClr val="hlink"/>
                  </a:solidFill>
                </a:rPr>
                <a:t>i</a:t>
              </a:r>
              <a:r>
                <a:rPr lang="en-US" altLang="zh-TW" sz="2000">
                  <a:solidFill>
                    <a:schemeClr val="hlink"/>
                  </a:solidFill>
                </a:rPr>
                <a:t>=0</a:t>
              </a:r>
            </a:p>
          </p:txBody>
        </p:sp>
        <p:sp>
          <p:nvSpPr>
            <p:cNvPr id="32810" name="AutoShape 13"/>
            <p:cNvSpPr>
              <a:spLocks noChangeArrowheads="1"/>
            </p:cNvSpPr>
            <p:nvPr/>
          </p:nvSpPr>
          <p:spPr bwMode="auto">
            <a:xfrm>
              <a:off x="3648" y="2112"/>
              <a:ext cx="240" cy="81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2811" name="Line 14"/>
            <p:cNvSpPr>
              <a:spLocks noChangeShapeType="1"/>
            </p:cNvSpPr>
            <p:nvPr/>
          </p:nvSpPr>
          <p:spPr bwMode="auto">
            <a:xfrm flipH="1">
              <a:off x="3792" y="1920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2" name="Text Box 15"/>
            <p:cNvSpPr txBox="1">
              <a:spLocks noChangeArrowheads="1"/>
            </p:cNvSpPr>
            <p:nvPr/>
          </p:nvSpPr>
          <p:spPr bwMode="auto">
            <a:xfrm>
              <a:off x="3936" y="1776"/>
              <a:ext cx="10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generate the carry</a:t>
              </a:r>
            </a:p>
          </p:txBody>
        </p:sp>
        <p:sp>
          <p:nvSpPr>
            <p:cNvPr id="32813" name="Freeform 16"/>
            <p:cNvSpPr>
              <a:spLocks/>
            </p:cNvSpPr>
            <p:nvPr/>
          </p:nvSpPr>
          <p:spPr bwMode="auto">
            <a:xfrm>
              <a:off x="3504" y="2016"/>
              <a:ext cx="288" cy="96"/>
            </a:xfrm>
            <a:custGeom>
              <a:avLst/>
              <a:gdLst>
                <a:gd name="T0" fmla="*/ 288 w 288"/>
                <a:gd name="T1" fmla="*/ 96 h 96"/>
                <a:gd name="T2" fmla="*/ 144 w 288"/>
                <a:gd name="T3" fmla="*/ 0 h 96"/>
                <a:gd name="T4" fmla="*/ 0 w 28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96">
                  <a:moveTo>
                    <a:pt x="288" y="96"/>
                  </a:moveTo>
                  <a:cubicBezTo>
                    <a:pt x="240" y="48"/>
                    <a:pt x="192" y="0"/>
                    <a:pt x="144" y="0"/>
                  </a:cubicBezTo>
                  <a:cubicBezTo>
                    <a:pt x="96" y="0"/>
                    <a:pt x="48" y="48"/>
                    <a:pt x="0" y="96"/>
                  </a:cubicBez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4" name="Line 17"/>
            <p:cNvSpPr>
              <a:spLocks noChangeShapeType="1"/>
            </p:cNvSpPr>
            <p:nvPr/>
          </p:nvSpPr>
          <p:spPr bwMode="auto">
            <a:xfrm>
              <a:off x="3360" y="2160"/>
              <a:ext cx="0" cy="7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5" name="Text Box 18"/>
            <p:cNvSpPr txBox="1">
              <a:spLocks noChangeArrowheads="1"/>
            </p:cNvSpPr>
            <p:nvPr/>
          </p:nvSpPr>
          <p:spPr bwMode="auto">
            <a:xfrm>
              <a:off x="2016" y="3264"/>
              <a:ext cx="1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propagation stops here</a:t>
              </a:r>
            </a:p>
          </p:txBody>
        </p:sp>
        <p:sp>
          <p:nvSpPr>
            <p:cNvPr id="32816" name="Line 19"/>
            <p:cNvSpPr>
              <a:spLocks noChangeShapeType="1"/>
            </p:cNvSpPr>
            <p:nvPr/>
          </p:nvSpPr>
          <p:spPr bwMode="auto">
            <a:xfrm flipV="1">
              <a:off x="3168" y="2976"/>
              <a:ext cx="192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2774" name="Group 20"/>
          <p:cNvGrpSpPr>
            <a:grpSpLocks/>
          </p:cNvGrpSpPr>
          <p:nvPr/>
        </p:nvGrpSpPr>
        <p:grpSpPr bwMode="auto">
          <a:xfrm>
            <a:off x="5029200" y="4495800"/>
            <a:ext cx="3581400" cy="2362200"/>
            <a:chOff x="3168" y="2496"/>
            <a:chExt cx="2256" cy="1488"/>
          </a:xfrm>
        </p:grpSpPr>
        <p:grpSp>
          <p:nvGrpSpPr>
            <p:cNvPr id="32777" name="Group 21"/>
            <p:cNvGrpSpPr>
              <a:grpSpLocks/>
            </p:cNvGrpSpPr>
            <p:nvPr/>
          </p:nvGrpSpPr>
          <p:grpSpPr bwMode="auto">
            <a:xfrm>
              <a:off x="3216" y="2496"/>
              <a:ext cx="2208" cy="1488"/>
              <a:chOff x="912" y="2592"/>
              <a:chExt cx="2208" cy="1488"/>
            </a:xfrm>
          </p:grpSpPr>
          <p:sp>
            <p:nvSpPr>
              <p:cNvPr id="32779" name="Line 22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80" name="Line 23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2781" name="Object 24"/>
              <p:cNvGraphicFramePr>
                <a:graphicFrameLocks noChangeAspect="1"/>
              </p:cNvGraphicFramePr>
              <p:nvPr/>
            </p:nvGraphicFramePr>
            <p:xfrm>
              <a:off x="960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8" name="方程式" r:id="rId5" imgW="177646" imgH="241091" progId="Equation.3">
                      <p:embed/>
                    </p:oleObj>
                  </mc:Choice>
                  <mc:Fallback>
                    <p:oleObj name="方程式" r:id="rId5" imgW="177646" imgH="241091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2" name="Object 25"/>
              <p:cNvGraphicFramePr>
                <a:graphicFrameLocks noChangeAspect="1"/>
              </p:cNvGraphicFramePr>
              <p:nvPr/>
            </p:nvGraphicFramePr>
            <p:xfrm>
              <a:off x="1344" y="259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9" name="方程式" r:id="rId7" imgW="177646" imgH="241091" progId="Equation.3">
                      <p:embed/>
                    </p:oleObj>
                  </mc:Choice>
                  <mc:Fallback>
                    <p:oleObj name="方程式" r:id="rId7" imgW="177646" imgH="241091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259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3" name="Text Box 26"/>
              <p:cNvSpPr txBox="1">
                <a:spLocks noChangeArrowheads="1"/>
              </p:cNvSpPr>
              <p:nvPr/>
            </p:nvSpPr>
            <p:spPr bwMode="auto">
              <a:xfrm>
                <a:off x="950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784" name="Text Box 27"/>
              <p:cNvSpPr txBox="1">
                <a:spLocks noChangeArrowheads="1"/>
              </p:cNvSpPr>
              <p:nvPr/>
            </p:nvSpPr>
            <p:spPr bwMode="auto">
              <a:xfrm>
                <a:off x="134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785" name="Text Box 28"/>
              <p:cNvSpPr txBox="1">
                <a:spLocks noChangeArrowheads="1"/>
              </p:cNvSpPr>
              <p:nvPr/>
            </p:nvSpPr>
            <p:spPr bwMode="auto">
              <a:xfrm>
                <a:off x="950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786" name="Text Box 29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787" name="Text Box 30"/>
              <p:cNvSpPr txBox="1">
                <a:spLocks noChangeArrowheads="1"/>
              </p:cNvSpPr>
              <p:nvPr/>
            </p:nvSpPr>
            <p:spPr bwMode="auto">
              <a:xfrm>
                <a:off x="950" y="354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788" name="Text Box 31"/>
              <p:cNvSpPr txBox="1">
                <a:spLocks noChangeArrowheads="1"/>
              </p:cNvSpPr>
              <p:nvPr/>
            </p:nvSpPr>
            <p:spPr bwMode="auto">
              <a:xfrm>
                <a:off x="1344" y="35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789" name="Text Box 32"/>
              <p:cNvSpPr txBox="1">
                <a:spLocks noChangeArrowheads="1"/>
              </p:cNvSpPr>
              <p:nvPr/>
            </p:nvSpPr>
            <p:spPr bwMode="auto">
              <a:xfrm>
                <a:off x="950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790" name="Text Box 33"/>
              <p:cNvSpPr txBox="1">
                <a:spLocks noChangeArrowheads="1"/>
              </p:cNvSpPr>
              <p:nvPr/>
            </p:nvSpPr>
            <p:spPr bwMode="auto">
              <a:xfrm>
                <a:off x="134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graphicFrame>
            <p:nvGraphicFramePr>
              <p:cNvPr id="32791" name="Object 34"/>
              <p:cNvGraphicFramePr>
                <a:graphicFrameLocks noChangeAspect="1"/>
              </p:cNvGraphicFramePr>
              <p:nvPr/>
            </p:nvGraphicFramePr>
            <p:xfrm>
              <a:off x="1812" y="2640"/>
              <a:ext cx="33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0" name="方程式" r:id="rId9" imgW="279279" imgH="241195" progId="Equation.3">
                      <p:embed/>
                    </p:oleObj>
                  </mc:Choice>
                  <mc:Fallback>
                    <p:oleObj name="方程式" r:id="rId9" imgW="279279" imgH="241195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2" y="2640"/>
                            <a:ext cx="33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92" name="Line 3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2793" name="Object 36"/>
              <p:cNvGraphicFramePr>
                <a:graphicFrameLocks noChangeAspect="1"/>
              </p:cNvGraphicFramePr>
              <p:nvPr/>
            </p:nvGraphicFramePr>
            <p:xfrm>
              <a:off x="2297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1" name="方程式" r:id="rId11" imgW="190417" imgH="241195" progId="Equation.3">
                      <p:embed/>
                    </p:oleObj>
                  </mc:Choice>
                  <mc:Fallback>
                    <p:oleObj name="方程式" r:id="rId11" imgW="190417" imgH="241195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7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4" name="Object 37"/>
              <p:cNvGraphicFramePr>
                <a:graphicFrameLocks noChangeAspect="1"/>
              </p:cNvGraphicFramePr>
              <p:nvPr/>
            </p:nvGraphicFramePr>
            <p:xfrm>
              <a:off x="2681" y="2640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2" name="方程式" r:id="rId13" imgW="190417" imgH="241195" progId="Equation.3">
                      <p:embed/>
                    </p:oleObj>
                  </mc:Choice>
                  <mc:Fallback>
                    <p:oleObj name="方程式" r:id="rId13" imgW="190417" imgH="241195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1" y="2640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95" name="Text Box 38"/>
              <p:cNvSpPr txBox="1">
                <a:spLocks noChangeArrowheads="1"/>
              </p:cNvSpPr>
              <p:nvPr/>
            </p:nvSpPr>
            <p:spPr bwMode="auto">
              <a:xfrm>
                <a:off x="1814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graphicFrame>
            <p:nvGraphicFramePr>
              <p:cNvPr id="32796" name="Object 39"/>
              <p:cNvGraphicFramePr>
                <a:graphicFrameLocks noChangeAspect="1"/>
              </p:cNvGraphicFramePr>
              <p:nvPr/>
            </p:nvGraphicFramePr>
            <p:xfrm>
              <a:off x="1824" y="331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3" name="方程式" r:id="rId15" imgW="190417" imgH="241195" progId="Equation.3">
                      <p:embed/>
                    </p:oleObj>
                  </mc:Choice>
                  <mc:Fallback>
                    <p:oleObj name="方程式" r:id="rId15" imgW="190417" imgH="241195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1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7" name="Object 40"/>
              <p:cNvGraphicFramePr>
                <a:graphicFrameLocks noChangeAspect="1"/>
              </p:cNvGraphicFramePr>
              <p:nvPr/>
            </p:nvGraphicFramePr>
            <p:xfrm>
              <a:off x="1824" y="3552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4" name="方程式" r:id="rId17" imgW="190417" imgH="241195" progId="Equation.3">
                      <p:embed/>
                    </p:oleObj>
                  </mc:Choice>
                  <mc:Fallback>
                    <p:oleObj name="方程式" r:id="rId17" imgW="190417" imgH="241195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552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98" name="Text Box 41"/>
              <p:cNvSpPr txBox="1">
                <a:spLocks noChangeArrowheads="1"/>
              </p:cNvSpPr>
              <p:nvPr/>
            </p:nvSpPr>
            <p:spPr bwMode="auto">
              <a:xfrm>
                <a:off x="1824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799" name="Text Box 42"/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800" name="Text Box 43"/>
              <p:cNvSpPr txBox="1">
                <a:spLocks noChangeArrowheads="1"/>
              </p:cNvSpPr>
              <p:nvPr/>
            </p:nvSpPr>
            <p:spPr bwMode="auto">
              <a:xfrm>
                <a:off x="2698" y="303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801" name="Text Box 44"/>
              <p:cNvSpPr txBox="1">
                <a:spLocks noChangeArrowheads="1"/>
              </p:cNvSpPr>
              <p:nvPr/>
            </p:nvSpPr>
            <p:spPr bwMode="auto">
              <a:xfrm>
                <a:off x="2294" y="33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802" name="Text Box 45"/>
              <p:cNvSpPr txBox="1">
                <a:spLocks noChangeArrowheads="1"/>
              </p:cNvSpPr>
              <p:nvPr/>
            </p:nvSpPr>
            <p:spPr bwMode="auto">
              <a:xfrm>
                <a:off x="2688" y="33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803" name="Text Box 46"/>
              <p:cNvSpPr txBox="1">
                <a:spLocks noChangeArrowheads="1"/>
              </p:cNvSpPr>
              <p:nvPr/>
            </p:nvSpPr>
            <p:spPr bwMode="auto">
              <a:xfrm>
                <a:off x="2294" y="359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804" name="Text Box 47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805" name="Text Box 48"/>
              <p:cNvSpPr txBox="1">
                <a:spLocks noChangeArrowheads="1"/>
              </p:cNvSpPr>
              <p:nvPr/>
            </p:nvSpPr>
            <p:spPr bwMode="auto">
              <a:xfrm>
                <a:off x="2294" y="383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2688" y="3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32778" name="AutoShape 50"/>
            <p:cNvSpPr>
              <a:spLocks noChangeArrowheads="1"/>
            </p:cNvSpPr>
            <p:nvPr/>
          </p:nvSpPr>
          <p:spPr bwMode="auto">
            <a:xfrm>
              <a:off x="3168" y="2928"/>
              <a:ext cx="2112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2775" name="AutoShape 51"/>
          <p:cNvSpPr>
            <a:spLocks noChangeArrowheads="1"/>
          </p:cNvSpPr>
          <p:nvPr/>
        </p:nvSpPr>
        <p:spPr bwMode="auto">
          <a:xfrm>
            <a:off x="1143000" y="2514600"/>
            <a:ext cx="60960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776" name="Text Box 52"/>
          <p:cNvSpPr txBox="1">
            <a:spLocks noChangeArrowheads="1"/>
          </p:cNvSpPr>
          <p:nvPr/>
        </p:nvSpPr>
        <p:spPr bwMode="auto">
          <a:xfrm>
            <a:off x="7299325" y="2728913"/>
            <a:ext cx="129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matches 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Justification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819400"/>
            <a:ext cx="7772400" cy="3313113"/>
          </a:xfrm>
        </p:spPr>
        <p:txBody>
          <a:bodyPr/>
          <a:lstStyle/>
          <a:p>
            <a:pPr eaLnBrk="1" hangingPunct="1"/>
            <a:r>
              <a:rPr lang="en-US" altLang="zh-TW" smtClean="0"/>
              <a:t>Proof outline:</a:t>
            </a:r>
          </a:p>
          <a:p>
            <a:pPr lvl="1" eaLnBrk="1" hangingPunct="1"/>
            <a:r>
              <a:rPr lang="en-US" altLang="zh-TW" smtClean="0"/>
              <a:t>the recurrence relation: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prove by induction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524000" y="1981200"/>
          <a:ext cx="6248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方程式" r:id="rId3" imgW="2946400" imgH="228600" progId="Equation.3">
                  <p:embed/>
                </p:oleObj>
              </mc:Choice>
              <mc:Fallback>
                <p:oleObj name="方程式" r:id="rId3" imgW="2946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6248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895600" y="3886200"/>
          <a:ext cx="2133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方程式" r:id="rId5" imgW="952087" imgH="228501" progId="Equation.3">
                  <p:embed/>
                </p:oleObj>
              </mc:Choice>
              <mc:Fallback>
                <p:oleObj name="方程式" r:id="rId5" imgW="95208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2133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Implementation of CLA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CLA: carry-lookahead adder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85800" y="2833688"/>
            <a:ext cx="7772400" cy="2957512"/>
            <a:chOff x="432" y="1785"/>
            <a:chExt cx="4896" cy="1863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4464" y="3264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FA</a:t>
              </a:r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4560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4506" y="2832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6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2832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4800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49" name="Object 9"/>
            <p:cNvGraphicFramePr>
              <a:graphicFrameLocks noChangeAspect="1"/>
            </p:cNvGraphicFramePr>
            <p:nvPr/>
          </p:nvGraphicFramePr>
          <p:xfrm>
            <a:off x="4746" y="2832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7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2832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4992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51" name="Object 11"/>
            <p:cNvGraphicFramePr>
              <a:graphicFrameLocks noChangeAspect="1"/>
            </p:cNvGraphicFramePr>
            <p:nvPr/>
          </p:nvGraphicFramePr>
          <p:xfrm>
            <a:off x="5027" y="2880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8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2880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52" name="Group 12"/>
            <p:cNvGrpSpPr>
              <a:grpSpLocks/>
            </p:cNvGrpSpPr>
            <p:nvPr/>
          </p:nvGrpSpPr>
          <p:grpSpPr bwMode="auto">
            <a:xfrm>
              <a:off x="3504" y="2784"/>
              <a:ext cx="723" cy="864"/>
              <a:chOff x="3504" y="2784"/>
              <a:chExt cx="723" cy="864"/>
            </a:xfrm>
          </p:grpSpPr>
          <p:sp>
            <p:nvSpPr>
              <p:cNvPr id="35889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5890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91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29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92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93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0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94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95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1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53" name="Group 20"/>
            <p:cNvGrpSpPr>
              <a:grpSpLocks/>
            </p:cNvGrpSpPr>
            <p:nvPr/>
          </p:nvGrpSpPr>
          <p:grpSpPr bwMode="auto">
            <a:xfrm>
              <a:off x="2592" y="2784"/>
              <a:ext cx="737" cy="864"/>
              <a:chOff x="2592" y="2784"/>
              <a:chExt cx="737" cy="864"/>
            </a:xfrm>
          </p:grpSpPr>
          <p:sp>
            <p:nvSpPr>
              <p:cNvPr id="35882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5883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84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2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5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86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3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7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88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4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54" name="Group 28"/>
            <p:cNvGrpSpPr>
              <a:grpSpLocks/>
            </p:cNvGrpSpPr>
            <p:nvPr/>
          </p:nvGrpSpPr>
          <p:grpSpPr bwMode="auto">
            <a:xfrm>
              <a:off x="1392" y="2784"/>
              <a:ext cx="723" cy="864"/>
              <a:chOff x="3504" y="2784"/>
              <a:chExt cx="723" cy="864"/>
            </a:xfrm>
          </p:grpSpPr>
          <p:sp>
            <p:nvSpPr>
              <p:cNvPr id="35875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5876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77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5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78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79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6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0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81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7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55" name="Group 36"/>
            <p:cNvGrpSpPr>
              <a:grpSpLocks/>
            </p:cNvGrpSpPr>
            <p:nvPr/>
          </p:nvGrpSpPr>
          <p:grpSpPr bwMode="auto">
            <a:xfrm>
              <a:off x="480" y="2784"/>
              <a:ext cx="770" cy="864"/>
              <a:chOff x="480" y="2784"/>
              <a:chExt cx="770" cy="864"/>
            </a:xfrm>
          </p:grpSpPr>
          <p:sp>
            <p:nvSpPr>
              <p:cNvPr id="35868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5869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70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8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71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72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9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73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874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40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56" name="Text Box 44"/>
            <p:cNvSpPr txBox="1">
              <a:spLocks noChangeArrowheads="1"/>
            </p:cNvSpPr>
            <p:nvPr/>
          </p:nvSpPr>
          <p:spPr bwMode="auto">
            <a:xfrm>
              <a:off x="2256" y="336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5857" name="Rectangle 45"/>
            <p:cNvSpPr>
              <a:spLocks noChangeArrowheads="1"/>
            </p:cNvSpPr>
            <p:nvPr/>
          </p:nvSpPr>
          <p:spPr bwMode="auto">
            <a:xfrm>
              <a:off x="432" y="235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lookahead carry generator</a:t>
              </a:r>
            </a:p>
          </p:txBody>
        </p:sp>
        <p:grpSp>
          <p:nvGrpSpPr>
            <p:cNvPr id="35858" name="Group 46"/>
            <p:cNvGrpSpPr>
              <a:grpSpLocks/>
            </p:cNvGrpSpPr>
            <p:nvPr/>
          </p:nvGrpSpPr>
          <p:grpSpPr bwMode="auto">
            <a:xfrm>
              <a:off x="1882" y="1785"/>
              <a:ext cx="266" cy="576"/>
              <a:chOff x="1882" y="1785"/>
              <a:chExt cx="266" cy="576"/>
            </a:xfrm>
          </p:grpSpPr>
          <p:sp>
            <p:nvSpPr>
              <p:cNvPr id="35864" name="Line 47"/>
              <p:cNvSpPr>
                <a:spLocks noChangeShapeType="1"/>
              </p:cNvSpPr>
              <p:nvPr/>
            </p:nvSpPr>
            <p:spPr bwMode="auto">
              <a:xfrm>
                <a:off x="1978" y="2025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5" name="Line 48"/>
              <p:cNvSpPr>
                <a:spLocks noChangeShapeType="1"/>
              </p:cNvSpPr>
              <p:nvPr/>
            </p:nvSpPr>
            <p:spPr bwMode="auto">
              <a:xfrm>
                <a:off x="1930" y="2121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6" name="Text Box 49"/>
              <p:cNvSpPr txBox="1">
                <a:spLocks noChangeArrowheads="1"/>
              </p:cNvSpPr>
              <p:nvPr/>
            </p:nvSpPr>
            <p:spPr bwMode="auto">
              <a:xfrm>
                <a:off x="1968" y="206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n</a:t>
                </a:r>
              </a:p>
            </p:txBody>
          </p:sp>
          <p:sp>
            <p:nvSpPr>
              <p:cNvPr id="35867" name="Text Box 50"/>
              <p:cNvSpPr txBox="1">
                <a:spLocks noChangeArrowheads="1"/>
              </p:cNvSpPr>
              <p:nvPr/>
            </p:nvSpPr>
            <p:spPr bwMode="auto">
              <a:xfrm>
                <a:off x="1882" y="178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Y</a:t>
                </a:r>
              </a:p>
            </p:txBody>
          </p:sp>
        </p:grpSp>
        <p:grpSp>
          <p:nvGrpSpPr>
            <p:cNvPr id="35859" name="Group 51"/>
            <p:cNvGrpSpPr>
              <a:grpSpLocks/>
            </p:cNvGrpSpPr>
            <p:nvPr/>
          </p:nvGrpSpPr>
          <p:grpSpPr bwMode="auto">
            <a:xfrm>
              <a:off x="2794" y="1785"/>
              <a:ext cx="266" cy="576"/>
              <a:chOff x="2794" y="1785"/>
              <a:chExt cx="266" cy="576"/>
            </a:xfrm>
          </p:grpSpPr>
          <p:sp>
            <p:nvSpPr>
              <p:cNvPr id="35860" name="Line 52"/>
              <p:cNvSpPr>
                <a:spLocks noChangeShapeType="1"/>
              </p:cNvSpPr>
              <p:nvPr/>
            </p:nvSpPr>
            <p:spPr bwMode="auto">
              <a:xfrm>
                <a:off x="2890" y="2025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1" name="Line 53"/>
              <p:cNvSpPr>
                <a:spLocks noChangeShapeType="1"/>
              </p:cNvSpPr>
              <p:nvPr/>
            </p:nvSpPr>
            <p:spPr bwMode="auto">
              <a:xfrm>
                <a:off x="2842" y="2121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2" name="Text Box 54"/>
              <p:cNvSpPr txBox="1">
                <a:spLocks noChangeArrowheads="1"/>
              </p:cNvSpPr>
              <p:nvPr/>
            </p:nvSpPr>
            <p:spPr bwMode="auto">
              <a:xfrm>
                <a:off x="2880" y="206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n</a:t>
                </a:r>
              </a:p>
            </p:txBody>
          </p:sp>
          <p:sp>
            <p:nvSpPr>
              <p:cNvPr id="35863" name="Text Box 55"/>
              <p:cNvSpPr txBox="1">
                <a:spLocks noChangeArrowheads="1"/>
              </p:cNvSpPr>
              <p:nvPr/>
            </p:nvSpPr>
            <p:spPr bwMode="auto">
              <a:xfrm>
                <a:off x="2794" y="178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36868" name="Group 113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FA</a:t>
              </a:r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0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873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1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875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2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76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36953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6954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5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33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56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7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34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58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9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35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877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36946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6947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48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36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49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0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37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51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2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38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878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36939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6940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41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39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42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43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0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44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45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1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879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36932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6933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34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2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35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36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3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37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38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4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880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6881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lookahead carry generator</a:t>
              </a:r>
            </a:p>
          </p:txBody>
        </p:sp>
        <p:grpSp>
          <p:nvGrpSpPr>
            <p:cNvPr id="36882" name="Group 79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36923" name="Rectangle 5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6924" name="Line 5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25" name="Object 5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5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26" name="Line 6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27" name="Object 6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6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28" name="Object 64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7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29" name="Object 65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8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30" name="Line 66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31" name="Line 67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883" name="Group 69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36914" name="Rectangle 70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6915" name="Line 71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16" name="Object 72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9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17" name="Line 7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18" name="Object 74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0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19" name="Object 75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1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20" name="Object 76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2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22" name="Line 78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884" name="Group 112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36905" name="Rectangle 8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6906" name="Line 82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07" name="Object 83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3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08" name="Line 84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09" name="Object 85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4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10" name="Object 86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5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11" name="Object 87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6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12" name="Line 88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13" name="Line 89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885" name="Group 111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36896" name="Rectangle 91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6897" name="Line 92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898" name="Object 93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7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9" name="Line 94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00" name="Object 95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8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01" name="Object 96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9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02" name="Object 97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60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03" name="Line 98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04" name="Line 99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886" name="Group 110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36887" name="Rectangle 101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6888" name="Line 102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889" name="Object 103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61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0" name="Line 104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891" name="Object 105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62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2" name="Object 106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63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3" name="Object 107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64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4" name="Line 108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95" name="Line 109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37923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FA</a:t>
              </a:r>
            </a:p>
          </p:txBody>
        </p:sp>
        <p:sp>
          <p:nvSpPr>
            <p:cNvPr id="37924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25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8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6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27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9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8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29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0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30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38007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8008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009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1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010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011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2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012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013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3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31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38000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8001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002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4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003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004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5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005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006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6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32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37993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7994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95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7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96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97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8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98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99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9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33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37986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7987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88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0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89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90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1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91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92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2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34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7935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lookahead carry generator</a:t>
              </a:r>
            </a:p>
          </p:txBody>
        </p:sp>
        <p:grpSp>
          <p:nvGrpSpPr>
            <p:cNvPr id="37936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37977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7978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79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3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80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81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4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82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5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83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6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84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85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937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37968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7969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70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7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71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72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8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73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9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74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0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75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76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938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37959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7960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61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1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62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63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2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64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3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65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4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66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67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939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37950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7951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52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5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53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54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6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55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7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56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8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57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58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940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37941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7942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43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9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44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45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30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46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31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47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32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48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49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7893" name="AutoShape 96"/>
          <p:cNvSpPr>
            <a:spLocks noChangeArrowheads="1"/>
          </p:cNvSpPr>
          <p:nvPr/>
        </p:nvSpPr>
        <p:spPr bwMode="auto">
          <a:xfrm>
            <a:off x="4267200" y="2667000"/>
            <a:ext cx="3810000" cy="2667000"/>
          </a:xfrm>
          <a:prstGeom prst="wedgeRoundRectCallout">
            <a:avLst>
              <a:gd name="adj1" fmla="val -81000"/>
              <a:gd name="adj2" fmla="val -1356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/>
          </a:p>
        </p:txBody>
      </p:sp>
      <p:grpSp>
        <p:nvGrpSpPr>
          <p:cNvPr id="37894" name="Group 97"/>
          <p:cNvGrpSpPr>
            <a:grpSpLocks/>
          </p:cNvGrpSpPr>
          <p:nvPr/>
        </p:nvGrpSpPr>
        <p:grpSpPr bwMode="auto">
          <a:xfrm>
            <a:off x="4572000" y="2819400"/>
            <a:ext cx="3505200" cy="2362200"/>
            <a:chOff x="912" y="2592"/>
            <a:chExt cx="2208" cy="1488"/>
          </a:xfrm>
        </p:grpSpPr>
        <p:sp>
          <p:nvSpPr>
            <p:cNvPr id="37895" name="Line 98"/>
            <p:cNvSpPr>
              <a:spLocks noChangeShapeType="1"/>
            </p:cNvSpPr>
            <p:nvPr/>
          </p:nvSpPr>
          <p:spPr bwMode="auto">
            <a:xfrm>
              <a:off x="912" y="292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6" name="Line 99"/>
            <p:cNvSpPr>
              <a:spLocks noChangeShapeType="1"/>
            </p:cNvSpPr>
            <p:nvPr/>
          </p:nvSpPr>
          <p:spPr bwMode="auto">
            <a:xfrm>
              <a:off x="1728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897" name="Object 100"/>
            <p:cNvGraphicFramePr>
              <a:graphicFrameLocks noChangeAspect="1"/>
            </p:cNvGraphicFramePr>
            <p:nvPr/>
          </p:nvGraphicFramePr>
          <p:xfrm>
            <a:off x="960" y="2592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33" name="方程式" r:id="rId71" imgW="177646" imgH="241091" progId="Equation.3">
                    <p:embed/>
                  </p:oleObj>
                </mc:Choice>
                <mc:Fallback>
                  <p:oleObj name="方程式" r:id="rId71" imgW="177646" imgH="241091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92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8" name="Object 101"/>
            <p:cNvGraphicFramePr>
              <a:graphicFrameLocks noChangeAspect="1"/>
            </p:cNvGraphicFramePr>
            <p:nvPr/>
          </p:nvGraphicFramePr>
          <p:xfrm>
            <a:off x="1344" y="2592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34" name="方程式" r:id="rId73" imgW="177646" imgH="241091" progId="Equation.3">
                    <p:embed/>
                  </p:oleObj>
                </mc:Choice>
                <mc:Fallback>
                  <p:oleObj name="方程式" r:id="rId73" imgW="177646" imgH="241091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592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9" name="Text Box 102"/>
            <p:cNvSpPr txBox="1">
              <a:spLocks noChangeArrowheads="1"/>
            </p:cNvSpPr>
            <p:nvPr/>
          </p:nvSpPr>
          <p:spPr bwMode="auto">
            <a:xfrm>
              <a:off x="950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7900" name="Text Box 103"/>
            <p:cNvSpPr txBox="1">
              <a:spLocks noChangeArrowheads="1"/>
            </p:cNvSpPr>
            <p:nvPr/>
          </p:nvSpPr>
          <p:spPr bwMode="auto">
            <a:xfrm>
              <a:off x="1344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7901" name="Text Box 104"/>
            <p:cNvSpPr txBox="1">
              <a:spLocks noChangeArrowheads="1"/>
            </p:cNvSpPr>
            <p:nvPr/>
          </p:nvSpPr>
          <p:spPr bwMode="auto">
            <a:xfrm>
              <a:off x="950" y="330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7902" name="Text Box 105"/>
            <p:cNvSpPr txBox="1">
              <a:spLocks noChangeArrowheads="1"/>
            </p:cNvSpPr>
            <p:nvPr/>
          </p:nvSpPr>
          <p:spPr bwMode="auto">
            <a:xfrm>
              <a:off x="1344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03" name="Text Box 106"/>
            <p:cNvSpPr txBox="1">
              <a:spLocks noChangeArrowheads="1"/>
            </p:cNvSpPr>
            <p:nvPr/>
          </p:nvSpPr>
          <p:spPr bwMode="auto">
            <a:xfrm>
              <a:off x="950" y="354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04" name="Text Box 107"/>
            <p:cNvSpPr txBox="1">
              <a:spLocks noChangeArrowheads="1"/>
            </p:cNvSpPr>
            <p:nvPr/>
          </p:nvSpPr>
          <p:spPr bwMode="auto">
            <a:xfrm>
              <a:off x="1344" y="355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7905" name="Text Box 108"/>
            <p:cNvSpPr txBox="1">
              <a:spLocks noChangeArrowheads="1"/>
            </p:cNvSpPr>
            <p:nvPr/>
          </p:nvSpPr>
          <p:spPr bwMode="auto">
            <a:xfrm>
              <a:off x="950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06" name="Text Box 109"/>
            <p:cNvSpPr txBox="1">
              <a:spLocks noChangeArrowheads="1"/>
            </p:cNvSpPr>
            <p:nvPr/>
          </p:nvSpPr>
          <p:spPr bwMode="auto">
            <a:xfrm>
              <a:off x="1344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aphicFrame>
          <p:nvGraphicFramePr>
            <p:cNvPr id="37907" name="Object 110"/>
            <p:cNvGraphicFramePr>
              <a:graphicFrameLocks noChangeAspect="1"/>
            </p:cNvGraphicFramePr>
            <p:nvPr/>
          </p:nvGraphicFramePr>
          <p:xfrm>
            <a:off x="1812" y="2640"/>
            <a:ext cx="3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35" name="方程式" r:id="rId75" imgW="279279" imgH="241195" progId="Equation.3">
                    <p:embed/>
                  </p:oleObj>
                </mc:Choice>
                <mc:Fallback>
                  <p:oleObj name="方程式" r:id="rId75" imgW="279279" imgH="241195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2640"/>
                          <a:ext cx="3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8" name="Line 111"/>
            <p:cNvSpPr>
              <a:spLocks noChangeShapeType="1"/>
            </p:cNvSpPr>
            <p:nvPr/>
          </p:nvSpPr>
          <p:spPr bwMode="auto">
            <a:xfrm>
              <a:off x="2208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09" name="Object 112"/>
            <p:cNvGraphicFramePr>
              <a:graphicFrameLocks noChangeAspect="1"/>
            </p:cNvGraphicFramePr>
            <p:nvPr/>
          </p:nvGraphicFramePr>
          <p:xfrm>
            <a:off x="2297" y="264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36" name="方程式" r:id="rId77" imgW="190417" imgH="241195" progId="Equation.3">
                    <p:embed/>
                  </p:oleObj>
                </mc:Choice>
                <mc:Fallback>
                  <p:oleObj name="方程式" r:id="rId77" imgW="190417" imgH="241195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264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113"/>
            <p:cNvGraphicFramePr>
              <a:graphicFrameLocks noChangeAspect="1"/>
            </p:cNvGraphicFramePr>
            <p:nvPr/>
          </p:nvGraphicFramePr>
          <p:xfrm>
            <a:off x="2681" y="264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37" name="方程式" r:id="rId79" imgW="190417" imgH="241195" progId="Equation.3">
                    <p:embed/>
                  </p:oleObj>
                </mc:Choice>
                <mc:Fallback>
                  <p:oleObj name="方程式" r:id="rId79" imgW="190417" imgH="241195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264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Text Box 114"/>
            <p:cNvSpPr txBox="1">
              <a:spLocks noChangeArrowheads="1"/>
            </p:cNvSpPr>
            <p:nvPr/>
          </p:nvSpPr>
          <p:spPr bwMode="auto">
            <a:xfrm>
              <a:off x="1814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aphicFrame>
          <p:nvGraphicFramePr>
            <p:cNvPr id="37912" name="Object 115"/>
            <p:cNvGraphicFramePr>
              <a:graphicFrameLocks noChangeAspect="1"/>
            </p:cNvGraphicFramePr>
            <p:nvPr/>
          </p:nvGraphicFramePr>
          <p:xfrm>
            <a:off x="1824" y="3312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38" name="方程式" r:id="rId81" imgW="190417" imgH="241195" progId="Equation.3">
                    <p:embed/>
                  </p:oleObj>
                </mc:Choice>
                <mc:Fallback>
                  <p:oleObj name="方程式" r:id="rId81" imgW="190417" imgH="241195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312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3" name="Object 116"/>
            <p:cNvGraphicFramePr>
              <a:graphicFrameLocks noChangeAspect="1"/>
            </p:cNvGraphicFramePr>
            <p:nvPr/>
          </p:nvGraphicFramePr>
          <p:xfrm>
            <a:off x="1824" y="3552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39" name="方程式" r:id="rId83" imgW="190417" imgH="241195" progId="Equation.3">
                    <p:embed/>
                  </p:oleObj>
                </mc:Choice>
                <mc:Fallback>
                  <p:oleObj name="方程式" r:id="rId83" imgW="190417" imgH="241195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552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4" name="Text Box 117"/>
            <p:cNvSpPr txBox="1">
              <a:spLocks noChangeArrowheads="1"/>
            </p:cNvSpPr>
            <p:nvPr/>
          </p:nvSpPr>
          <p:spPr bwMode="auto">
            <a:xfrm>
              <a:off x="1824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15" name="Text Box 118"/>
            <p:cNvSpPr txBox="1">
              <a:spLocks noChangeArrowheads="1"/>
            </p:cNvSpPr>
            <p:nvPr/>
          </p:nvSpPr>
          <p:spPr bwMode="auto">
            <a:xfrm>
              <a:off x="2304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7916" name="Text Box 119"/>
            <p:cNvSpPr txBox="1">
              <a:spLocks noChangeArrowheads="1"/>
            </p:cNvSpPr>
            <p:nvPr/>
          </p:nvSpPr>
          <p:spPr bwMode="auto">
            <a:xfrm>
              <a:off x="2698" y="303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7917" name="Text Box 120"/>
            <p:cNvSpPr txBox="1">
              <a:spLocks noChangeArrowheads="1"/>
            </p:cNvSpPr>
            <p:nvPr/>
          </p:nvSpPr>
          <p:spPr bwMode="auto">
            <a:xfrm>
              <a:off x="2294" y="330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7918" name="Text Box 121"/>
            <p:cNvSpPr txBox="1">
              <a:spLocks noChangeArrowheads="1"/>
            </p:cNvSpPr>
            <p:nvPr/>
          </p:nvSpPr>
          <p:spPr bwMode="auto">
            <a:xfrm>
              <a:off x="2688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19" name="Text Box 122"/>
            <p:cNvSpPr txBox="1">
              <a:spLocks noChangeArrowheads="1"/>
            </p:cNvSpPr>
            <p:nvPr/>
          </p:nvSpPr>
          <p:spPr bwMode="auto">
            <a:xfrm>
              <a:off x="2294" y="359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7920" name="Text Box 123"/>
            <p:cNvSpPr txBox="1">
              <a:spLocks noChangeArrowheads="1"/>
            </p:cNvSpPr>
            <p:nvPr/>
          </p:nvSpPr>
          <p:spPr bwMode="auto">
            <a:xfrm>
              <a:off x="2688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21" name="Text Box 124"/>
            <p:cNvSpPr txBox="1">
              <a:spLocks noChangeArrowheads="1"/>
            </p:cNvSpPr>
            <p:nvPr/>
          </p:nvSpPr>
          <p:spPr bwMode="auto">
            <a:xfrm>
              <a:off x="229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7922" name="Text Box 125"/>
            <p:cNvSpPr txBox="1">
              <a:spLocks noChangeArrowheads="1"/>
            </p:cNvSpPr>
            <p:nvPr/>
          </p:nvSpPr>
          <p:spPr bwMode="auto">
            <a:xfrm>
              <a:off x="2688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38919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FA</a:t>
              </a:r>
            </a:p>
          </p:txBody>
        </p:sp>
        <p:sp>
          <p:nvSpPr>
            <p:cNvPr id="38920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8921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2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2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8923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3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8925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4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26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39003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9004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005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85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006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007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86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008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009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87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27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38996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8997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98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88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99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000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89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001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002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0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28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38989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8990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91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1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92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93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2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94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95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3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29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38982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8983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84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4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85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86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5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87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88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6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930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8931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lookahead carry generator</a:t>
              </a:r>
            </a:p>
          </p:txBody>
        </p:sp>
        <p:grpSp>
          <p:nvGrpSpPr>
            <p:cNvPr id="38932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38973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8974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75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7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76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77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8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78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9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79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0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80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81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8933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38964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8965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66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1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67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68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2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69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3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70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4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71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72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8934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38955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8956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57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5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58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59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6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60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7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61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8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62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63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8935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38946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8947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48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9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49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50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10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51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11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52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12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53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4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8936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38937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8938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39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13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40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8941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14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2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15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3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16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44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45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8917" name="AutoShape 96"/>
          <p:cNvSpPr>
            <a:spLocks noChangeArrowheads="1"/>
          </p:cNvSpPr>
          <p:nvPr/>
        </p:nvSpPr>
        <p:spPr bwMode="auto">
          <a:xfrm>
            <a:off x="838200" y="2057400"/>
            <a:ext cx="4876800" cy="1600200"/>
          </a:xfrm>
          <a:prstGeom prst="wedgeRoundRectCallout">
            <a:avLst>
              <a:gd name="adj1" fmla="val 40495"/>
              <a:gd name="adj2" fmla="val 10138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to implement Boolean equations</a:t>
            </a:r>
          </a:p>
        </p:txBody>
      </p:sp>
      <p:graphicFrame>
        <p:nvGraphicFramePr>
          <p:cNvPr id="38918" name="Object 127"/>
          <p:cNvGraphicFramePr>
            <a:graphicFrameLocks noChangeAspect="1"/>
          </p:cNvGraphicFramePr>
          <p:nvPr/>
        </p:nvGraphicFramePr>
        <p:xfrm>
          <a:off x="990600" y="2819400"/>
          <a:ext cx="441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" name="方程式" r:id="rId71" imgW="2946400" imgH="228600" progId="Equation.3">
                  <p:embed/>
                </p:oleObj>
              </mc:Choice>
              <mc:Fallback>
                <p:oleObj name="方程式" r:id="rId71" imgW="2946400" imgH="22860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4419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FA</a:t>
              </a:r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9945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4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9947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5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9949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6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50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40027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40028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29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7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30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31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8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32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33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9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51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40020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40021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22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0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23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24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1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25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26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2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52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40013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40014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15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3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16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17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4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18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19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5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53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40006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40007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08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6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09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10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7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11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12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8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954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9955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lookahead carry generator</a:t>
              </a:r>
            </a:p>
          </p:txBody>
        </p:sp>
        <p:grpSp>
          <p:nvGrpSpPr>
            <p:cNvPr id="39956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39997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9998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999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9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00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40001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20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02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21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03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22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04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005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9957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39988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9989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990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23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91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992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24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93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25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94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26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95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96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9958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39979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9980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981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27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82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983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28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84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29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85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0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86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7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9959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39970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9971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972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1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73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974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2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75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3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76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4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77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8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9960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39961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pg</a:t>
                </a:r>
              </a:p>
            </p:txBody>
          </p:sp>
          <p:sp>
            <p:nvSpPr>
              <p:cNvPr id="39962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963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5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4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9965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6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66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7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67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8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8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9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9941" name="AutoShape 96"/>
          <p:cNvSpPr>
            <a:spLocks noChangeArrowheads="1"/>
          </p:cNvSpPr>
          <p:nvPr/>
        </p:nvSpPr>
        <p:spPr bwMode="auto">
          <a:xfrm>
            <a:off x="457200" y="5486400"/>
            <a:ext cx="8153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2" name="Text Box 97"/>
          <p:cNvSpPr txBox="1">
            <a:spLocks noChangeArrowheads="1"/>
          </p:cNvSpPr>
          <p:nvPr/>
        </p:nvSpPr>
        <p:spPr bwMode="auto">
          <a:xfrm>
            <a:off x="1676400" y="6248400"/>
            <a:ext cx="5330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full adders to get the sum without O(n) carry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4-bit look-ahead carry generation</a:t>
            </a:r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1371600" y="2133600"/>
            <a:ext cx="3429000" cy="609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6.1	      Four-bit carry network with full lookahead.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096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987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10"/>
          <p:cNvSpPr txBox="1">
            <a:spLocks noChangeArrowheads="1"/>
          </p:cNvSpPr>
          <p:nvPr/>
        </p:nvSpPr>
        <p:spPr bwMode="auto">
          <a:xfrm>
            <a:off x="381000" y="3962400"/>
            <a:ext cx="44958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Full carry lookahead is quite practical for a 4-bit adder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0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4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                               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On-Class Exercise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many gate delays to get </a:t>
            </a:r>
            <a:r>
              <a:rPr lang="en-US" altLang="zh-TW" i="1" smtClean="0"/>
              <a:t>S</a:t>
            </a:r>
            <a:r>
              <a:rPr lang="en-US" altLang="zh-TW" baseline="-25000" smtClean="0"/>
              <a:t>3</a:t>
            </a:r>
            <a:r>
              <a:rPr lang="en-US" altLang="zh-TW" smtClean="0"/>
              <a:t> and </a:t>
            </a:r>
            <a:r>
              <a:rPr lang="en-US" altLang="zh-TW" i="1" smtClean="0"/>
              <a:t>C</a:t>
            </a:r>
            <a:r>
              <a:rPr lang="en-US" altLang="zh-TW" baseline="-25000" smtClean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Ripple-Carry Adder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6181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6250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6251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2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3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4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5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82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6244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6245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6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7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9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83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6238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6239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0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1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2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3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84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6232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6233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34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35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36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37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85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6226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6227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28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29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30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31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86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cxnSp>
          <p:nvCxnSpPr>
            <p:cNvPr id="6187" name="AutoShape 40"/>
            <p:cNvCxnSpPr>
              <a:cxnSpLocks noChangeShapeType="1"/>
              <a:stCxn id="6255" idx="0"/>
              <a:endCxn id="6245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8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9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90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191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92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3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A[0]</a:t>
              </a:r>
            </a:p>
          </p:txBody>
        </p:sp>
        <p:sp>
          <p:nvSpPr>
            <p:cNvPr id="6194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5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B[0]</a:t>
              </a:r>
            </a:p>
          </p:txBody>
        </p:sp>
        <p:sp>
          <p:nvSpPr>
            <p:cNvPr id="6196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7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A[1]</a:t>
              </a:r>
            </a:p>
          </p:txBody>
        </p:sp>
        <p:sp>
          <p:nvSpPr>
            <p:cNvPr id="6198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9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B[1]</a:t>
              </a:r>
            </a:p>
          </p:txBody>
        </p:sp>
        <p:sp>
          <p:nvSpPr>
            <p:cNvPr id="6200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1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A[2]</a:t>
              </a:r>
            </a:p>
          </p:txBody>
        </p:sp>
        <p:sp>
          <p:nvSpPr>
            <p:cNvPr id="6202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3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B[2]</a:t>
              </a:r>
            </a:p>
          </p:txBody>
        </p:sp>
        <p:sp>
          <p:nvSpPr>
            <p:cNvPr id="6204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5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A[n-2]</a:t>
              </a:r>
            </a:p>
          </p:txBody>
        </p:sp>
        <p:sp>
          <p:nvSpPr>
            <p:cNvPr id="6206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7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B[n-2]</a:t>
              </a:r>
            </a:p>
          </p:txBody>
        </p:sp>
        <p:sp>
          <p:nvSpPr>
            <p:cNvPr id="6208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9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A[n-1]</a:t>
              </a:r>
            </a:p>
          </p:txBody>
        </p:sp>
        <p:sp>
          <p:nvSpPr>
            <p:cNvPr id="6210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11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B[n-1]</a:t>
              </a:r>
            </a:p>
          </p:txBody>
        </p:sp>
        <p:sp>
          <p:nvSpPr>
            <p:cNvPr id="6212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S[0]</a:t>
              </a:r>
            </a:p>
          </p:txBody>
        </p:sp>
        <p:sp>
          <p:nvSpPr>
            <p:cNvPr id="6213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14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S[1]</a:t>
              </a:r>
            </a:p>
          </p:txBody>
        </p:sp>
        <p:sp>
          <p:nvSpPr>
            <p:cNvPr id="6215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16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S[2]</a:t>
              </a:r>
            </a:p>
          </p:txBody>
        </p:sp>
        <p:sp>
          <p:nvSpPr>
            <p:cNvPr id="6217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18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S[n-2]</a:t>
              </a:r>
            </a:p>
          </p:txBody>
        </p:sp>
        <p:sp>
          <p:nvSpPr>
            <p:cNvPr id="6219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20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S[n-1]</a:t>
              </a:r>
            </a:p>
          </p:txBody>
        </p:sp>
        <p:sp>
          <p:nvSpPr>
            <p:cNvPr id="6221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22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23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6224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25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grpSp>
        <p:nvGrpSpPr>
          <p:cNvPr id="6148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6161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grpSp>
          <p:nvGrpSpPr>
            <p:cNvPr id="6162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6177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8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9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6180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6163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6173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4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5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6176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6164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6169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0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1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6172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6165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6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7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6168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sp>
        <p:nvSpPr>
          <p:cNvPr id="6149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{Cout, S} = A+B+Cin;</a:t>
            </a:r>
          </a:p>
        </p:txBody>
      </p:sp>
      <p:grpSp>
        <p:nvGrpSpPr>
          <p:cNvPr id="6150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6151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6153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6157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6158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615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6160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6154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6155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6156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6152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1  0   0  1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Q: How to design a general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-bit adder?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brute-force Boolean equation expansion?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the large fan-in problem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Schemes for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-bit lookahead carry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Sec 6.2: hierarchical construction of lookahead carry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Sec 6.3: parallel prefix computation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286000" y="3276600"/>
          <a:ext cx="6248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方程式" r:id="rId3" imgW="2946400" imgH="228600" progId="Equation.3">
                  <p:embed/>
                </p:oleObj>
              </mc:Choice>
              <mc:Fallback>
                <p:oleObj name="方程式" r:id="rId3" imgW="2946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6248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</a:t>
            </a:r>
            <a:r>
              <a:rPr lang="en-US" altLang="zh-TW" i="1" smtClean="0"/>
              <a:t>n</a:t>
            </a:r>
            <a:r>
              <a:rPr lang="en-US" altLang="zh-TW" smtClean="0"/>
              <a:t>-bit carry lookahead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629400" y="40386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32-input AND</a:t>
            </a:r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304800" y="2133600"/>
            <a:ext cx="8458200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Consider a 32-bit adder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0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8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31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28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27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28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. . . 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8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12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...</a:t>
            </a:r>
            <a:r>
              <a:rPr kumimoji="0" lang="en-US" altLang="zh-TW" sz="1200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2471" name="Group 7"/>
          <p:cNvGrpSpPr>
            <a:grpSpLocks/>
          </p:cNvGrpSpPr>
          <p:nvPr/>
        </p:nvGrpSpPr>
        <p:grpSpPr bwMode="auto">
          <a:xfrm>
            <a:off x="1600200" y="4800600"/>
            <a:ext cx="4648200" cy="1616075"/>
            <a:chOff x="1056" y="2304"/>
            <a:chExt cx="2928" cy="1018"/>
          </a:xfrm>
        </p:grpSpPr>
        <p:sp>
          <p:nvSpPr>
            <p:cNvPr id="44039" name="Line 8"/>
            <p:cNvSpPr>
              <a:spLocks noChangeShapeType="1"/>
            </p:cNvSpPr>
            <p:nvPr/>
          </p:nvSpPr>
          <p:spPr bwMode="auto">
            <a:xfrm>
              <a:off x="1056" y="2304"/>
              <a:ext cx="912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0" name="Line 9"/>
            <p:cNvSpPr>
              <a:spLocks noChangeShapeType="1"/>
            </p:cNvSpPr>
            <p:nvPr/>
          </p:nvSpPr>
          <p:spPr bwMode="auto">
            <a:xfrm>
              <a:off x="1632" y="2304"/>
              <a:ext cx="480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1" name="Line 10"/>
            <p:cNvSpPr>
              <a:spLocks noChangeShapeType="1"/>
            </p:cNvSpPr>
            <p:nvPr/>
          </p:nvSpPr>
          <p:spPr bwMode="auto">
            <a:xfrm flipH="1">
              <a:off x="2496" y="2304"/>
              <a:ext cx="960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 flipH="1">
              <a:off x="2256" y="2304"/>
              <a:ext cx="192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3" name="Text Box 12"/>
            <p:cNvSpPr txBox="1">
              <a:spLocks noChangeArrowheads="1"/>
            </p:cNvSpPr>
            <p:nvPr/>
          </p:nvSpPr>
          <p:spPr bwMode="auto">
            <a:xfrm>
              <a:off x="1872" y="3072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32-input OR</a:t>
              </a:r>
            </a:p>
          </p:txBody>
        </p:sp>
        <p:sp>
          <p:nvSpPr>
            <p:cNvPr id="44044" name="Text Box 13"/>
            <p:cNvSpPr txBox="1">
              <a:spLocks noChangeArrowheads="1"/>
            </p:cNvSpPr>
            <p:nvPr/>
          </p:nvSpPr>
          <p:spPr bwMode="auto">
            <a:xfrm>
              <a:off x="2640" y="2832"/>
              <a:ext cx="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solidFill>
                    <a:srgbClr val="FF7C8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. . .</a:t>
              </a:r>
            </a:p>
          </p:txBody>
        </p:sp>
        <p:sp>
          <p:nvSpPr>
            <p:cNvPr id="44045" name="Line 14"/>
            <p:cNvSpPr>
              <a:spLocks noChangeShapeType="1"/>
            </p:cNvSpPr>
            <p:nvPr/>
          </p:nvSpPr>
          <p:spPr bwMode="auto">
            <a:xfrm flipH="1">
              <a:off x="3024" y="2304"/>
              <a:ext cx="960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791200" y="5791200"/>
            <a:ext cx="29718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High fan-ins necessitate tree-structured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Critical path analysis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295400" y="6096000"/>
            <a:ext cx="64008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5.5	    Critical path in a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-bit ripple-carry adder.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228600" y="3352800"/>
          <a:ext cx="86868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5381625" imgH="1485900" progId="MSDraw.Drawing.8.2">
                  <p:embed/>
                </p:oleObj>
              </mc:Choice>
              <mc:Fallback>
                <p:oleObj r:id="rId3" imgW="5381625" imgH="1485900" progId="MSDraw.Drawing.8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8686800" cy="23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609600" y="2209800"/>
            <a:ext cx="7924800" cy="6397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ripple-add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</a:t>
            </a: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</a:t>
            </a: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y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out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+ (</a:t>
            </a: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– 2)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out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+ </a:t>
            </a: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kumimoji="0"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 Carry-Lookahead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143000" y="5029200"/>
            <a:ext cx="7010400" cy="14366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Theoretically, it is possible to derive each sum digit directly from the inputs that affect 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Carry-lookahead adder design is simply a way of reducing the complexity of this ideal, but impractical, arrangement by hardware sharing among the various lookahead circuits</a:t>
            </a:r>
            <a:endParaRPr kumimoji="0" lang="en-US" altLang="zh-TW" sz="1600">
              <a:solidFill>
                <a:schemeClr val="accent2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685800" y="1736725"/>
            <a:ext cx="7710488" cy="3155950"/>
            <a:chOff x="576" y="528"/>
            <a:chExt cx="4857" cy="1988"/>
          </a:xfrm>
        </p:grpSpPr>
        <p:sp>
          <p:nvSpPr>
            <p:cNvPr id="8197" name="Rectangle 7"/>
            <p:cNvSpPr>
              <a:spLocks noChangeArrowheads="1"/>
            </p:cNvSpPr>
            <p:nvPr/>
          </p:nvSpPr>
          <p:spPr bwMode="auto">
            <a:xfrm>
              <a:off x="4416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3312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>
              <a:off x="2208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1104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1" name="Line 11"/>
            <p:cNvSpPr>
              <a:spLocks noChangeShapeType="1"/>
            </p:cNvSpPr>
            <p:nvPr/>
          </p:nvSpPr>
          <p:spPr bwMode="auto">
            <a:xfrm>
              <a:off x="816" y="1440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Line 12"/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Line 13"/>
            <p:cNvSpPr>
              <a:spLocks noChangeShapeType="1"/>
            </p:cNvSpPr>
            <p:nvPr/>
          </p:nvSpPr>
          <p:spPr bwMode="auto">
            <a:xfrm>
              <a:off x="39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Line 14"/>
            <p:cNvSpPr>
              <a:spLocks noChangeShapeType="1"/>
            </p:cNvSpPr>
            <p:nvPr/>
          </p:nvSpPr>
          <p:spPr bwMode="auto">
            <a:xfrm>
              <a:off x="283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5" name="Line 15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Line 16"/>
            <p:cNvSpPr>
              <a:spLocks noChangeShapeType="1"/>
            </p:cNvSpPr>
            <p:nvPr/>
          </p:nvSpPr>
          <p:spPr bwMode="auto">
            <a:xfrm>
              <a:off x="384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Line 17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8" name="Line 18"/>
            <p:cNvSpPr>
              <a:spLocks noChangeShapeType="1"/>
            </p:cNvSpPr>
            <p:nvPr/>
          </p:nvSpPr>
          <p:spPr bwMode="auto">
            <a:xfrm>
              <a:off x="2736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9" name="Line 19"/>
            <p:cNvSpPr>
              <a:spLocks noChangeShapeType="1"/>
            </p:cNvSpPr>
            <p:nvPr/>
          </p:nvSpPr>
          <p:spPr bwMode="auto">
            <a:xfrm>
              <a:off x="2688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Line 20"/>
            <p:cNvSpPr>
              <a:spLocks noChangeShapeType="1"/>
            </p:cNvSpPr>
            <p:nvPr/>
          </p:nvSpPr>
          <p:spPr bwMode="auto">
            <a:xfrm>
              <a:off x="1632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1" name="Line 21"/>
            <p:cNvSpPr>
              <a:spLocks noChangeShapeType="1"/>
            </p:cNvSpPr>
            <p:nvPr/>
          </p:nvSpPr>
          <p:spPr bwMode="auto">
            <a:xfrm>
              <a:off x="1584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2" name="Line 22"/>
            <p:cNvSpPr>
              <a:spLocks noChangeShapeType="1"/>
            </p:cNvSpPr>
            <p:nvPr/>
          </p:nvSpPr>
          <p:spPr bwMode="auto">
            <a:xfrm>
              <a:off x="816" y="1344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3" name="Line 23"/>
            <p:cNvSpPr>
              <a:spLocks noChangeShapeType="1"/>
            </p:cNvSpPr>
            <p:nvPr/>
          </p:nvSpPr>
          <p:spPr bwMode="auto">
            <a:xfrm>
              <a:off x="4944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4" name="Line 24"/>
            <p:cNvSpPr>
              <a:spLocks noChangeShapeType="1"/>
            </p:cNvSpPr>
            <p:nvPr/>
          </p:nvSpPr>
          <p:spPr bwMode="auto">
            <a:xfrm>
              <a:off x="4896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5" name="Line 25"/>
            <p:cNvSpPr>
              <a:spLocks noChangeShapeType="1"/>
            </p:cNvSpPr>
            <p:nvPr/>
          </p:nvSpPr>
          <p:spPr bwMode="auto">
            <a:xfrm>
              <a:off x="816" y="1296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6" name="Line 26"/>
            <p:cNvSpPr>
              <a:spLocks noChangeShapeType="1"/>
            </p:cNvSpPr>
            <p:nvPr/>
          </p:nvSpPr>
          <p:spPr bwMode="auto">
            <a:xfrm flipV="1">
              <a:off x="4896" y="7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7" name="Line 27"/>
            <p:cNvSpPr>
              <a:spLocks noChangeShapeType="1"/>
            </p:cNvSpPr>
            <p:nvPr/>
          </p:nvSpPr>
          <p:spPr bwMode="auto">
            <a:xfrm flipV="1">
              <a:off x="4944" y="72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8" name="Line 28"/>
            <p:cNvSpPr>
              <a:spLocks noChangeShapeType="1"/>
            </p:cNvSpPr>
            <p:nvPr/>
          </p:nvSpPr>
          <p:spPr bwMode="auto">
            <a:xfrm>
              <a:off x="3696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9" name="Line 29"/>
            <p:cNvSpPr>
              <a:spLocks noChangeShapeType="1"/>
            </p:cNvSpPr>
            <p:nvPr/>
          </p:nvSpPr>
          <p:spPr bwMode="auto">
            <a:xfrm>
              <a:off x="3648" y="11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0" name="Line 30"/>
            <p:cNvSpPr>
              <a:spLocks noChangeShapeType="1"/>
            </p:cNvSpPr>
            <p:nvPr/>
          </p:nvSpPr>
          <p:spPr bwMode="auto">
            <a:xfrm>
              <a:off x="1488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1" name="Line 31"/>
            <p:cNvSpPr>
              <a:spLocks noChangeShapeType="1"/>
            </p:cNvSpPr>
            <p:nvPr/>
          </p:nvSpPr>
          <p:spPr bwMode="auto">
            <a:xfrm>
              <a:off x="1440" y="11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2" name="Line 32"/>
            <p:cNvSpPr>
              <a:spLocks noChangeShapeType="1"/>
            </p:cNvSpPr>
            <p:nvPr/>
          </p:nvSpPr>
          <p:spPr bwMode="auto">
            <a:xfrm>
              <a:off x="2592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3" name="Line 33"/>
            <p:cNvSpPr>
              <a:spLocks noChangeShapeType="1"/>
            </p:cNvSpPr>
            <p:nvPr/>
          </p:nvSpPr>
          <p:spPr bwMode="auto">
            <a:xfrm>
              <a:off x="2544" y="11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4" name="Line 34"/>
            <p:cNvSpPr>
              <a:spLocks noChangeShapeType="1"/>
            </p:cNvSpPr>
            <p:nvPr/>
          </p:nvSpPr>
          <p:spPr bwMode="auto">
            <a:xfrm>
              <a:off x="816" y="12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5" name="Line 35"/>
            <p:cNvSpPr>
              <a:spLocks noChangeShapeType="1"/>
            </p:cNvSpPr>
            <p:nvPr/>
          </p:nvSpPr>
          <p:spPr bwMode="auto">
            <a:xfrm>
              <a:off x="816" y="1152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6" name="Line 36"/>
            <p:cNvSpPr>
              <a:spLocks noChangeShapeType="1"/>
            </p:cNvSpPr>
            <p:nvPr/>
          </p:nvSpPr>
          <p:spPr bwMode="auto">
            <a:xfrm flipV="1">
              <a:off x="3648" y="7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7" name="Line 37"/>
            <p:cNvSpPr>
              <a:spLocks noChangeShapeType="1"/>
            </p:cNvSpPr>
            <p:nvPr/>
          </p:nvSpPr>
          <p:spPr bwMode="auto">
            <a:xfrm flipV="1">
              <a:off x="3696" y="7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8" name="Line 38"/>
            <p:cNvSpPr>
              <a:spLocks noChangeShapeType="1"/>
            </p:cNvSpPr>
            <p:nvPr/>
          </p:nvSpPr>
          <p:spPr bwMode="auto">
            <a:xfrm>
              <a:off x="2448" y="10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9" name="Line 39"/>
            <p:cNvSpPr>
              <a:spLocks noChangeShapeType="1"/>
            </p:cNvSpPr>
            <p:nvPr/>
          </p:nvSpPr>
          <p:spPr bwMode="auto">
            <a:xfrm>
              <a:off x="2400" y="10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0" name="Line 40"/>
            <p:cNvSpPr>
              <a:spLocks noChangeShapeType="1"/>
            </p:cNvSpPr>
            <p:nvPr/>
          </p:nvSpPr>
          <p:spPr bwMode="auto">
            <a:xfrm>
              <a:off x="1344" y="10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1" name="Line 41"/>
            <p:cNvSpPr>
              <a:spLocks noChangeShapeType="1"/>
            </p:cNvSpPr>
            <p:nvPr/>
          </p:nvSpPr>
          <p:spPr bwMode="auto">
            <a:xfrm>
              <a:off x="1296" y="10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2" name="Line 42"/>
            <p:cNvSpPr>
              <a:spLocks noChangeShapeType="1"/>
            </p:cNvSpPr>
            <p:nvPr/>
          </p:nvSpPr>
          <p:spPr bwMode="auto">
            <a:xfrm>
              <a:off x="816" y="105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3" name="Line 43"/>
            <p:cNvSpPr>
              <a:spLocks noChangeShapeType="1"/>
            </p:cNvSpPr>
            <p:nvPr/>
          </p:nvSpPr>
          <p:spPr bwMode="auto">
            <a:xfrm>
              <a:off x="816" y="100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4" name="Line 44"/>
            <p:cNvSpPr>
              <a:spLocks noChangeShapeType="1"/>
            </p:cNvSpPr>
            <p:nvPr/>
          </p:nvSpPr>
          <p:spPr bwMode="auto">
            <a:xfrm flipV="1">
              <a:off x="2400" y="7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5" name="Line 45"/>
            <p:cNvSpPr>
              <a:spLocks noChangeShapeType="1"/>
            </p:cNvSpPr>
            <p:nvPr/>
          </p:nvSpPr>
          <p:spPr bwMode="auto">
            <a:xfrm flipV="1">
              <a:off x="2448" y="7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6" name="Line 46"/>
            <p:cNvSpPr>
              <a:spLocks noChangeShapeType="1"/>
            </p:cNvSpPr>
            <p:nvPr/>
          </p:nvSpPr>
          <p:spPr bwMode="auto">
            <a:xfrm>
              <a:off x="1200" y="91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7" name="Line 47"/>
            <p:cNvSpPr>
              <a:spLocks noChangeShapeType="1"/>
            </p:cNvSpPr>
            <p:nvPr/>
          </p:nvSpPr>
          <p:spPr bwMode="auto">
            <a:xfrm>
              <a:off x="1152" y="8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8" name="Line 48"/>
            <p:cNvSpPr>
              <a:spLocks noChangeShapeType="1"/>
            </p:cNvSpPr>
            <p:nvPr/>
          </p:nvSpPr>
          <p:spPr bwMode="auto">
            <a:xfrm>
              <a:off x="816" y="9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9" name="Line 49"/>
            <p:cNvSpPr>
              <a:spLocks noChangeShapeType="1"/>
            </p:cNvSpPr>
            <p:nvPr/>
          </p:nvSpPr>
          <p:spPr bwMode="auto">
            <a:xfrm>
              <a:off x="816" y="8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40" name="Line 50"/>
            <p:cNvSpPr>
              <a:spLocks noChangeShapeType="1"/>
            </p:cNvSpPr>
            <p:nvPr/>
          </p:nvSpPr>
          <p:spPr bwMode="auto">
            <a:xfrm flipV="1">
              <a:off x="1152" y="7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41" name="Line 51"/>
            <p:cNvSpPr>
              <a:spLocks noChangeShapeType="1"/>
            </p:cNvSpPr>
            <p:nvPr/>
          </p:nvSpPr>
          <p:spPr bwMode="auto">
            <a:xfrm flipV="1">
              <a:off x="1200" y="7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42" name="Line 52"/>
            <p:cNvSpPr>
              <a:spLocks noChangeShapeType="1"/>
            </p:cNvSpPr>
            <p:nvPr/>
          </p:nvSpPr>
          <p:spPr bwMode="auto">
            <a:xfrm>
              <a:off x="1440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43" name="Line 53"/>
            <p:cNvSpPr>
              <a:spLocks noChangeShapeType="1"/>
            </p:cNvSpPr>
            <p:nvPr/>
          </p:nvSpPr>
          <p:spPr bwMode="auto">
            <a:xfrm>
              <a:off x="2544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44" name="Line 54"/>
            <p:cNvSpPr>
              <a:spLocks noChangeShapeType="1"/>
            </p:cNvSpPr>
            <p:nvPr/>
          </p:nvSpPr>
          <p:spPr bwMode="auto">
            <a:xfrm>
              <a:off x="3648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45" name="Line 55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46" name="Text Box 56"/>
            <p:cNvSpPr txBox="1">
              <a:spLocks noChangeArrowheads="1"/>
            </p:cNvSpPr>
            <p:nvPr/>
          </p:nvSpPr>
          <p:spPr bwMode="auto">
            <a:xfrm>
              <a:off x="4752" y="2304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8247" name="Text Box 57"/>
            <p:cNvSpPr txBox="1">
              <a:spLocks noChangeArrowheads="1"/>
            </p:cNvSpPr>
            <p:nvPr/>
          </p:nvSpPr>
          <p:spPr bwMode="auto">
            <a:xfrm>
              <a:off x="3648" y="2304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248" name="Text Box 58"/>
            <p:cNvSpPr txBox="1">
              <a:spLocks noChangeArrowheads="1"/>
            </p:cNvSpPr>
            <p:nvPr/>
          </p:nvSpPr>
          <p:spPr bwMode="auto">
            <a:xfrm>
              <a:off x="2544" y="2304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249" name="Text Box 59"/>
            <p:cNvSpPr txBox="1">
              <a:spLocks noChangeArrowheads="1"/>
            </p:cNvSpPr>
            <p:nvPr/>
          </p:nvSpPr>
          <p:spPr bwMode="auto">
            <a:xfrm>
              <a:off x="1440" y="2304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8250" name="Text Box 60"/>
            <p:cNvSpPr txBox="1">
              <a:spLocks noChangeArrowheads="1"/>
            </p:cNvSpPr>
            <p:nvPr/>
          </p:nvSpPr>
          <p:spPr bwMode="auto">
            <a:xfrm>
              <a:off x="4896" y="528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y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8251" name="Text Box 61"/>
            <p:cNvSpPr txBox="1">
              <a:spLocks noChangeArrowheads="1"/>
            </p:cNvSpPr>
            <p:nvPr/>
          </p:nvSpPr>
          <p:spPr bwMode="auto">
            <a:xfrm>
              <a:off x="3648" y="528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y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252" name="Text Box 62"/>
            <p:cNvSpPr txBox="1">
              <a:spLocks noChangeArrowheads="1"/>
            </p:cNvSpPr>
            <p:nvPr/>
          </p:nvSpPr>
          <p:spPr bwMode="auto">
            <a:xfrm>
              <a:off x="2400" y="528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y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253" name="Text Box 63"/>
            <p:cNvSpPr txBox="1">
              <a:spLocks noChangeArrowheads="1"/>
            </p:cNvSpPr>
            <p:nvPr/>
          </p:nvSpPr>
          <p:spPr bwMode="auto">
            <a:xfrm>
              <a:off x="1152" y="528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y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8254" name="Text Box 64"/>
            <p:cNvSpPr txBox="1">
              <a:spLocks noChangeArrowheads="1"/>
            </p:cNvSpPr>
            <p:nvPr/>
          </p:nvSpPr>
          <p:spPr bwMode="auto">
            <a:xfrm>
              <a:off x="4704" y="528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x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8255" name="Text Box 65"/>
            <p:cNvSpPr txBox="1">
              <a:spLocks noChangeArrowheads="1"/>
            </p:cNvSpPr>
            <p:nvPr/>
          </p:nvSpPr>
          <p:spPr bwMode="auto">
            <a:xfrm>
              <a:off x="3456" y="528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x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256" name="Text Box 66"/>
            <p:cNvSpPr txBox="1">
              <a:spLocks noChangeArrowheads="1"/>
            </p:cNvSpPr>
            <p:nvPr/>
          </p:nvSpPr>
          <p:spPr bwMode="auto">
            <a:xfrm>
              <a:off x="2208" y="528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x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257" name="Text Box 67"/>
            <p:cNvSpPr txBox="1">
              <a:spLocks noChangeArrowheads="1"/>
            </p:cNvSpPr>
            <p:nvPr/>
          </p:nvSpPr>
          <p:spPr bwMode="auto">
            <a:xfrm>
              <a:off x="960" y="528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x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8258" name="Text Box 68"/>
            <p:cNvSpPr txBox="1">
              <a:spLocks noChangeArrowheads="1"/>
            </p:cNvSpPr>
            <p:nvPr/>
          </p:nvSpPr>
          <p:spPr bwMode="auto">
            <a:xfrm>
              <a:off x="5184" y="1200"/>
              <a:ext cx="2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 i="1">
                  <a:latin typeface="Arial" panose="020B0604020202020204" pitchFamily="34" charset="0"/>
                  <a:ea typeface="新細明體" panose="02020500000000000000" pitchFamily="18" charset="-120"/>
                </a:rPr>
                <a:t>c</a:t>
              </a:r>
              <a:r>
                <a:rPr kumimoji="0" lang="en-US" altLang="zh-TW" sz="1600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in</a:t>
              </a:r>
            </a:p>
          </p:txBody>
        </p:sp>
        <p:sp>
          <p:nvSpPr>
            <p:cNvPr id="8259" name="Text Box 69"/>
            <p:cNvSpPr txBox="1">
              <a:spLocks noChangeArrowheads="1"/>
            </p:cNvSpPr>
            <p:nvPr/>
          </p:nvSpPr>
          <p:spPr bwMode="auto">
            <a:xfrm>
              <a:off x="576" y="1728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ea typeface="新細明體" panose="02020500000000000000" pitchFamily="18" charset="-120"/>
                </a:rPr>
                <a:t>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9220" name="Group 94"/>
          <p:cNvGrpSpPr>
            <a:grpSpLocks/>
          </p:cNvGrpSpPr>
          <p:nvPr/>
        </p:nvGrpSpPr>
        <p:grpSpPr bwMode="auto">
          <a:xfrm>
            <a:off x="685800" y="2833688"/>
            <a:ext cx="7772400" cy="2957512"/>
            <a:chOff x="432" y="1785"/>
            <a:chExt cx="4896" cy="1863"/>
          </a:xfrm>
        </p:grpSpPr>
        <p:sp>
          <p:nvSpPr>
            <p:cNvPr id="9221" name="Rectangle 15"/>
            <p:cNvSpPr>
              <a:spLocks noChangeArrowheads="1"/>
            </p:cNvSpPr>
            <p:nvPr/>
          </p:nvSpPr>
          <p:spPr bwMode="auto">
            <a:xfrm>
              <a:off x="4464" y="3264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FA</a:t>
              </a:r>
            </a:p>
          </p:txBody>
        </p:sp>
        <p:sp>
          <p:nvSpPr>
            <p:cNvPr id="9222" name="Line 17"/>
            <p:cNvSpPr>
              <a:spLocks noChangeShapeType="1"/>
            </p:cNvSpPr>
            <p:nvPr/>
          </p:nvSpPr>
          <p:spPr bwMode="auto">
            <a:xfrm>
              <a:off x="4560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223" name="Object 18"/>
            <p:cNvGraphicFramePr>
              <a:graphicFrameLocks noChangeAspect="1"/>
            </p:cNvGraphicFramePr>
            <p:nvPr/>
          </p:nvGraphicFramePr>
          <p:xfrm>
            <a:off x="4506" y="2832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2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2832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Line 19"/>
            <p:cNvSpPr>
              <a:spLocks noChangeShapeType="1"/>
            </p:cNvSpPr>
            <p:nvPr/>
          </p:nvSpPr>
          <p:spPr bwMode="auto">
            <a:xfrm>
              <a:off x="4800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225" name="Object 20"/>
            <p:cNvGraphicFramePr>
              <a:graphicFrameLocks noChangeAspect="1"/>
            </p:cNvGraphicFramePr>
            <p:nvPr/>
          </p:nvGraphicFramePr>
          <p:xfrm>
            <a:off x="4746" y="2832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2832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Line 21"/>
            <p:cNvSpPr>
              <a:spLocks noChangeShapeType="1"/>
            </p:cNvSpPr>
            <p:nvPr/>
          </p:nvSpPr>
          <p:spPr bwMode="auto">
            <a:xfrm>
              <a:off x="4992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227" name="Object 22"/>
            <p:cNvGraphicFramePr>
              <a:graphicFrameLocks noChangeAspect="1"/>
            </p:cNvGraphicFramePr>
            <p:nvPr/>
          </p:nvGraphicFramePr>
          <p:xfrm>
            <a:off x="5027" y="2880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4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2880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28" name="Group 77"/>
            <p:cNvGrpSpPr>
              <a:grpSpLocks/>
            </p:cNvGrpSpPr>
            <p:nvPr/>
          </p:nvGrpSpPr>
          <p:grpSpPr bwMode="auto">
            <a:xfrm>
              <a:off x="3504" y="2784"/>
              <a:ext cx="723" cy="864"/>
              <a:chOff x="3504" y="2784"/>
              <a:chExt cx="723" cy="864"/>
            </a:xfrm>
          </p:grpSpPr>
          <p:sp>
            <p:nvSpPr>
              <p:cNvPr id="9265" name="Rectangle 24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9266" name="Line 26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67" name="Object 27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5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8" name="Line 28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69" name="Object 29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6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70" name="Line 30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71" name="Object 31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7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29" name="Group 78"/>
            <p:cNvGrpSpPr>
              <a:grpSpLocks/>
            </p:cNvGrpSpPr>
            <p:nvPr/>
          </p:nvGrpSpPr>
          <p:grpSpPr bwMode="auto">
            <a:xfrm>
              <a:off x="2592" y="2784"/>
              <a:ext cx="737" cy="864"/>
              <a:chOff x="2592" y="2784"/>
              <a:chExt cx="737" cy="864"/>
            </a:xfrm>
          </p:grpSpPr>
          <p:sp>
            <p:nvSpPr>
              <p:cNvPr id="9258" name="Rectangle 53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9259" name="Line 54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60" name="Object 55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8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1" name="Line 56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62" name="Object 57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9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3" name="Line 58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64" name="Object 59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0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0" name="Group 60"/>
            <p:cNvGrpSpPr>
              <a:grpSpLocks/>
            </p:cNvGrpSpPr>
            <p:nvPr/>
          </p:nvGrpSpPr>
          <p:grpSpPr bwMode="auto">
            <a:xfrm>
              <a:off x="1392" y="2784"/>
              <a:ext cx="723" cy="864"/>
              <a:chOff x="3504" y="2784"/>
              <a:chExt cx="723" cy="864"/>
            </a:xfrm>
          </p:grpSpPr>
          <p:sp>
            <p:nvSpPr>
              <p:cNvPr id="9251" name="Rectangle 61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9252" name="Line 62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53" name="Object 63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1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4" name="Line 64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55" name="Object 65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2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6" name="Line 66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57" name="Object 67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3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1" name="Group 79"/>
            <p:cNvGrpSpPr>
              <a:grpSpLocks/>
            </p:cNvGrpSpPr>
            <p:nvPr/>
          </p:nvGrpSpPr>
          <p:grpSpPr bwMode="auto">
            <a:xfrm>
              <a:off x="480" y="2784"/>
              <a:ext cx="770" cy="864"/>
              <a:chOff x="480" y="2784"/>
              <a:chExt cx="770" cy="864"/>
            </a:xfrm>
          </p:grpSpPr>
          <p:sp>
            <p:nvSpPr>
              <p:cNvPr id="9244" name="Rectangle 69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9245" name="Line 70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46" name="Object 71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4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7" name="Line 72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48" name="Object 73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5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9" name="Line 74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50" name="Object 75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6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2" name="Text Box 76"/>
            <p:cNvSpPr txBox="1">
              <a:spLocks noChangeArrowheads="1"/>
            </p:cNvSpPr>
            <p:nvPr/>
          </p:nvSpPr>
          <p:spPr bwMode="auto">
            <a:xfrm>
              <a:off x="2256" y="336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9233" name="Rectangle 80"/>
            <p:cNvSpPr>
              <a:spLocks noChangeArrowheads="1"/>
            </p:cNvSpPr>
            <p:nvPr/>
          </p:nvSpPr>
          <p:spPr bwMode="auto">
            <a:xfrm>
              <a:off x="432" y="235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lookahead carry generator</a:t>
              </a:r>
            </a:p>
          </p:txBody>
        </p:sp>
        <p:grpSp>
          <p:nvGrpSpPr>
            <p:cNvPr id="9234" name="Group 92"/>
            <p:cNvGrpSpPr>
              <a:grpSpLocks/>
            </p:cNvGrpSpPr>
            <p:nvPr/>
          </p:nvGrpSpPr>
          <p:grpSpPr bwMode="auto">
            <a:xfrm>
              <a:off x="1882" y="1785"/>
              <a:ext cx="266" cy="576"/>
              <a:chOff x="1882" y="1785"/>
              <a:chExt cx="266" cy="576"/>
            </a:xfrm>
          </p:grpSpPr>
          <p:sp>
            <p:nvSpPr>
              <p:cNvPr id="9240" name="Line 84"/>
              <p:cNvSpPr>
                <a:spLocks noChangeShapeType="1"/>
              </p:cNvSpPr>
              <p:nvPr/>
            </p:nvSpPr>
            <p:spPr bwMode="auto">
              <a:xfrm>
                <a:off x="1978" y="2025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1" name="Line 85"/>
              <p:cNvSpPr>
                <a:spLocks noChangeShapeType="1"/>
              </p:cNvSpPr>
              <p:nvPr/>
            </p:nvSpPr>
            <p:spPr bwMode="auto">
              <a:xfrm>
                <a:off x="1930" y="2121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Text Box 86"/>
              <p:cNvSpPr txBox="1">
                <a:spLocks noChangeArrowheads="1"/>
              </p:cNvSpPr>
              <p:nvPr/>
            </p:nvSpPr>
            <p:spPr bwMode="auto">
              <a:xfrm>
                <a:off x="1968" y="206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n</a:t>
                </a:r>
              </a:p>
            </p:txBody>
          </p:sp>
          <p:sp>
            <p:nvSpPr>
              <p:cNvPr id="9243" name="Text Box 87"/>
              <p:cNvSpPr txBox="1">
                <a:spLocks noChangeArrowheads="1"/>
              </p:cNvSpPr>
              <p:nvPr/>
            </p:nvSpPr>
            <p:spPr bwMode="auto">
              <a:xfrm>
                <a:off x="1882" y="178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Y</a:t>
                </a:r>
              </a:p>
            </p:txBody>
          </p:sp>
        </p:grpSp>
        <p:grpSp>
          <p:nvGrpSpPr>
            <p:cNvPr id="9235" name="Group 93"/>
            <p:cNvGrpSpPr>
              <a:grpSpLocks/>
            </p:cNvGrpSpPr>
            <p:nvPr/>
          </p:nvGrpSpPr>
          <p:grpSpPr bwMode="auto">
            <a:xfrm>
              <a:off x="2794" y="1785"/>
              <a:ext cx="266" cy="576"/>
              <a:chOff x="2794" y="1785"/>
              <a:chExt cx="266" cy="576"/>
            </a:xfrm>
          </p:grpSpPr>
          <p:sp>
            <p:nvSpPr>
              <p:cNvPr id="9236" name="Line 88"/>
              <p:cNvSpPr>
                <a:spLocks noChangeShapeType="1"/>
              </p:cNvSpPr>
              <p:nvPr/>
            </p:nvSpPr>
            <p:spPr bwMode="auto">
              <a:xfrm>
                <a:off x="2890" y="2025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7" name="Line 89"/>
              <p:cNvSpPr>
                <a:spLocks noChangeShapeType="1"/>
              </p:cNvSpPr>
              <p:nvPr/>
            </p:nvSpPr>
            <p:spPr bwMode="auto">
              <a:xfrm>
                <a:off x="2842" y="2121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8" name="Text Box 90"/>
              <p:cNvSpPr txBox="1">
                <a:spLocks noChangeArrowheads="1"/>
              </p:cNvSpPr>
              <p:nvPr/>
            </p:nvSpPr>
            <p:spPr bwMode="auto">
              <a:xfrm>
                <a:off x="2880" y="206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n</a:t>
                </a:r>
              </a:p>
            </p:txBody>
          </p:sp>
          <p:sp>
            <p:nvSpPr>
              <p:cNvPr id="9239" name="Text Box 91"/>
              <p:cNvSpPr txBox="1">
                <a:spLocks noChangeArrowheads="1"/>
              </p:cNvSpPr>
              <p:nvPr/>
            </p:nvSpPr>
            <p:spPr bwMode="auto">
              <a:xfrm>
                <a:off x="2794" y="178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981200"/>
            <a:ext cx="4992688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various architectures to reduce the carry-chain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685800" y="2514600"/>
            <a:ext cx="2819400" cy="2743200"/>
            <a:chOff x="480" y="1824"/>
            <a:chExt cx="1776" cy="1728"/>
          </a:xfrm>
        </p:grpSpPr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  <p:pic>
        <p:nvPicPr>
          <p:cNvPr id="1024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76600"/>
            <a:ext cx="4757738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981200"/>
            <a:ext cx="4992688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various architectures to reduce the carry-chain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Carry-lookahead adders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hierarchical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prefix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carry-skip adders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carry-select adders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685800" y="2514600"/>
            <a:ext cx="2819400" cy="2743200"/>
            <a:chOff x="480" y="1824"/>
            <a:chExt cx="1776" cy="1728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751</TotalTime>
  <Words>1689</Words>
  <Application>Microsoft Office PowerPoint</Application>
  <PresentationFormat>如螢幕大小 (4:3)</PresentationFormat>
  <Paragraphs>514</Paragraphs>
  <Slides>41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新細明體</vt:lpstr>
      <vt:lpstr>標楷體</vt:lpstr>
      <vt:lpstr>Arial</vt:lpstr>
      <vt:lpstr>Symbol</vt:lpstr>
      <vt:lpstr>Times New Roman</vt:lpstr>
      <vt:lpstr>Wingdings</vt:lpstr>
      <vt:lpstr>Blends</vt:lpstr>
      <vt:lpstr>MSDraw.Drawing.8.2</vt:lpstr>
      <vt:lpstr>方程式</vt:lpstr>
      <vt:lpstr>Carry-Lookahead Adder: Basic Concepts</vt:lpstr>
      <vt:lpstr>Core Problem</vt:lpstr>
      <vt:lpstr>Analysis to high-speed adder design</vt:lpstr>
      <vt:lpstr>Ripple-Carry Adder</vt:lpstr>
      <vt:lpstr>Critical path analysis</vt:lpstr>
      <vt:lpstr>Full Carry-Lookahead</vt:lpstr>
      <vt:lpstr>Framework of CLA</vt:lpstr>
      <vt:lpstr>How to design a fast adder</vt:lpstr>
      <vt:lpstr>How to design a fast adder</vt:lpstr>
      <vt:lpstr>How to design a fast adder</vt:lpstr>
      <vt:lpstr>Observation: How a carry generated</vt:lpstr>
      <vt:lpstr>Traditional way to get the carry to bit i</vt:lpstr>
      <vt:lpstr>Observations</vt:lpstr>
      <vt:lpstr>Case 1</vt:lpstr>
      <vt:lpstr>Case 1</vt:lpstr>
      <vt:lpstr>Case 2</vt:lpstr>
      <vt:lpstr>Case 2</vt:lpstr>
      <vt:lpstr>Case 3</vt:lpstr>
      <vt:lpstr>Case 3</vt:lpstr>
      <vt:lpstr>Rules to get carry as fast as possible</vt:lpstr>
      <vt:lpstr>Rule of Thumb</vt:lpstr>
      <vt:lpstr>Signals generated from bit j</vt:lpstr>
      <vt:lpstr>Case 1: carry generation</vt:lpstr>
      <vt:lpstr>Case 2: carry propagation</vt:lpstr>
      <vt:lpstr>Case 3: stops carry propagation</vt:lpstr>
      <vt:lpstr>Put these cases together: the Boolean equation</vt:lpstr>
      <vt:lpstr>The Boolean equation to generate Ci+1</vt:lpstr>
      <vt:lpstr>The Boolean equation to generate Ci+1</vt:lpstr>
      <vt:lpstr>The Boolean equation to generate Ci+1</vt:lpstr>
      <vt:lpstr>The Boolean equation to generate Ci+1</vt:lpstr>
      <vt:lpstr>Justification</vt:lpstr>
      <vt:lpstr>Implementation of CLA</vt:lpstr>
      <vt:lpstr>Framework of CLA</vt:lpstr>
      <vt:lpstr>Framework of CLA</vt:lpstr>
      <vt:lpstr>Framework of CLA</vt:lpstr>
      <vt:lpstr>Framework of CLA</vt:lpstr>
      <vt:lpstr>Framework of CLA</vt:lpstr>
      <vt:lpstr>4-bit look-ahead carry generation</vt:lpstr>
      <vt:lpstr>On-Class Exercise</vt:lpstr>
      <vt:lpstr>Question</vt:lpstr>
      <vt:lpstr>General n-bit carry lookahead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40</cp:revision>
  <cp:lastPrinted>1601-01-01T00:00:00Z</cp:lastPrinted>
  <dcterms:created xsi:type="dcterms:W3CDTF">2009-04-22T13:07:43Z</dcterms:created>
  <dcterms:modified xsi:type="dcterms:W3CDTF">2018-04-26T13:15:30Z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