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9" Type="http://schemas.openxmlformats.org/officeDocument/2006/relationships/image" Target="../media/image41.wmf"/><Relationship Id="rId21" Type="http://schemas.openxmlformats.org/officeDocument/2006/relationships/image" Target="../media/image22.wmf"/><Relationship Id="rId34" Type="http://schemas.openxmlformats.org/officeDocument/2006/relationships/image" Target="../media/image36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38" Type="http://schemas.openxmlformats.org/officeDocument/2006/relationships/image" Target="../media/image40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37" Type="http://schemas.openxmlformats.org/officeDocument/2006/relationships/image" Target="../media/image39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35" Type="http://schemas.openxmlformats.org/officeDocument/2006/relationships/image" Target="../media/image37.wmf"/><Relationship Id="rId8" Type="http://schemas.openxmlformats.org/officeDocument/2006/relationships/image" Target="../media/image9.wmf"/><Relationship Id="rId3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34" Type="http://schemas.openxmlformats.org/officeDocument/2006/relationships/image" Target="../media/image4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9A20ED7-31D9-40F1-8296-89D462E224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3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29B2B-8FEC-42C3-B4FF-7B42C2C0FF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75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D6C7-19A9-4739-9C15-E835A1BEF9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0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A10DD-D4BC-4595-A28A-F42AB62935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7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4DFB9-3CC5-4D70-B63A-24D723199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20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BB13-FB46-4BBA-BCAC-3C3228DFF2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1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BB55-4991-4CC3-B320-D79681CF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5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15A8F-21C9-414A-B26E-56CE1CE82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69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1EAB0-120C-4809-948F-BDF685D3A9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9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0CAEC-F0D6-4AF2-A441-CB31EDFC96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04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85E5-A30F-4B96-8FFA-58EC0FEDF4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5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57C2D09-932B-4F34-AF74-FA7593E5F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3.wmf"/><Relationship Id="rId4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75.bin"/><Relationship Id="rId42" Type="http://schemas.openxmlformats.org/officeDocument/2006/relationships/oleObject" Target="../embeddings/oleObject186.bin"/><Relationship Id="rId47" Type="http://schemas.openxmlformats.org/officeDocument/2006/relationships/oleObject" Target="../embeddings/oleObject189.bin"/><Relationship Id="rId63" Type="http://schemas.openxmlformats.org/officeDocument/2006/relationships/oleObject" Target="../embeddings/oleObject197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79.bin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3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88.bin"/><Relationship Id="rId53" Type="http://schemas.openxmlformats.org/officeDocument/2006/relationships/oleObject" Target="../embeddings/oleObject192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167.bin"/><Relationship Id="rId61" Type="http://schemas.openxmlformats.org/officeDocument/2006/relationships/oleObject" Target="../embeddings/oleObject196.bin"/><Relationship Id="rId19" Type="http://schemas.openxmlformats.org/officeDocument/2006/relationships/oleObject" Target="../embeddings/oleObject17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82.bin"/><Relationship Id="rId43" Type="http://schemas.openxmlformats.org/officeDocument/2006/relationships/oleObject" Target="../embeddings/oleObject187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200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91.bin"/><Relationship Id="rId3" Type="http://schemas.openxmlformats.org/officeDocument/2006/relationships/oleObject" Target="../embeddings/oleObject16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95.bin"/><Relationship Id="rId67" Type="http://schemas.openxmlformats.org/officeDocument/2006/relationships/oleObject" Target="../embeddings/oleObject199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85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90.bin"/><Relationship Id="rId57" Type="http://schemas.openxmlformats.org/officeDocument/2006/relationships/oleObject" Target="../embeddings/oleObject194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80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19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69.bin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84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9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45.bin"/><Relationship Id="rId42" Type="http://schemas.openxmlformats.org/officeDocument/2006/relationships/oleObject" Target="../embeddings/oleObject56.bin"/><Relationship Id="rId47" Type="http://schemas.openxmlformats.org/officeDocument/2006/relationships/oleObject" Target="../embeddings/oleObject59.bin"/><Relationship Id="rId63" Type="http://schemas.openxmlformats.org/officeDocument/2006/relationships/oleObject" Target="../embeddings/oleObject67.bin"/><Relationship Id="rId68" Type="http://schemas.openxmlformats.org/officeDocument/2006/relationships/image" Target="../media/image33.wmf"/><Relationship Id="rId16" Type="http://schemas.openxmlformats.org/officeDocument/2006/relationships/image" Target="../media/image8.wmf"/><Relationship Id="rId11" Type="http://schemas.openxmlformats.org/officeDocument/2006/relationships/oleObject" Target="../embeddings/oleObject40.bin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53.bin"/><Relationship Id="rId53" Type="http://schemas.openxmlformats.org/officeDocument/2006/relationships/oleObject" Target="../embeddings/oleObject62.bin"/><Relationship Id="rId58" Type="http://schemas.openxmlformats.org/officeDocument/2006/relationships/image" Target="../media/image28.wmf"/><Relationship Id="rId74" Type="http://schemas.openxmlformats.org/officeDocument/2006/relationships/image" Target="../media/image37.wmf"/><Relationship Id="rId79" Type="http://schemas.openxmlformats.org/officeDocument/2006/relationships/oleObject" Target="../embeddings/oleObject75.bin"/><Relationship Id="rId5" Type="http://schemas.openxmlformats.org/officeDocument/2006/relationships/oleObject" Target="../embeddings/oleObject37.bin"/><Relationship Id="rId61" Type="http://schemas.openxmlformats.org/officeDocument/2006/relationships/oleObject" Target="../embeddings/oleObject66.bin"/><Relationship Id="rId82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70.bin"/><Relationship Id="rId77" Type="http://schemas.openxmlformats.org/officeDocument/2006/relationships/oleObject" Target="../embeddings/oleObject74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61.bin"/><Relationship Id="rId72" Type="http://schemas.openxmlformats.org/officeDocument/2006/relationships/image" Target="../media/image36.wmf"/><Relationship Id="rId80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65.bin"/><Relationship Id="rId67" Type="http://schemas.openxmlformats.org/officeDocument/2006/relationships/oleObject" Target="../embeddings/oleObject69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55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75" Type="http://schemas.openxmlformats.org/officeDocument/2006/relationships/oleObject" Target="../embeddings/oleObject73.bin"/><Relationship Id="rId83" Type="http://schemas.openxmlformats.org/officeDocument/2006/relationships/oleObject" Target="../embeddings/oleObject7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4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68.bin"/><Relationship Id="rId73" Type="http://schemas.openxmlformats.org/officeDocument/2006/relationships/oleObject" Target="../embeddings/oleObject72.bin"/><Relationship Id="rId78" Type="http://schemas.openxmlformats.org/officeDocument/2006/relationships/image" Target="../media/image39.wmf"/><Relationship Id="rId81" Type="http://schemas.openxmlformats.org/officeDocument/2006/relationships/oleObject" Target="../embeddings/oleObject7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54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63.bin"/><Relationship Id="rId76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71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49.bin"/><Relationship Id="rId24" Type="http://schemas.openxmlformats.org/officeDocument/2006/relationships/image" Target="../media/image12.wmf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58.bin"/><Relationship Id="rId66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87.bin"/><Relationship Id="rId42" Type="http://schemas.openxmlformats.org/officeDocument/2006/relationships/oleObject" Target="../embeddings/oleObject98.bin"/><Relationship Id="rId47" Type="http://schemas.openxmlformats.org/officeDocument/2006/relationships/oleObject" Target="../embeddings/oleObject101.bin"/><Relationship Id="rId63" Type="http://schemas.openxmlformats.org/officeDocument/2006/relationships/oleObject" Target="../embeddings/oleObject109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80.bin"/><Relationship Id="rId71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91.bin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95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00.bin"/><Relationship Id="rId53" Type="http://schemas.openxmlformats.org/officeDocument/2006/relationships/oleObject" Target="../embeddings/oleObject104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79.bin"/><Relationship Id="rId61" Type="http://schemas.openxmlformats.org/officeDocument/2006/relationships/oleObject" Target="../embeddings/oleObject108.bin"/><Relationship Id="rId19" Type="http://schemas.openxmlformats.org/officeDocument/2006/relationships/oleObject" Target="../embeddings/oleObject86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94.bin"/><Relationship Id="rId43" Type="http://schemas.openxmlformats.org/officeDocument/2006/relationships/oleObject" Target="../embeddings/oleObject99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12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03.bin"/><Relationship Id="rId72" Type="http://schemas.openxmlformats.org/officeDocument/2006/relationships/image" Target="../media/image42.wmf"/><Relationship Id="rId3" Type="http://schemas.openxmlformats.org/officeDocument/2006/relationships/oleObject" Target="../embeddings/oleObject7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07.bin"/><Relationship Id="rId67" Type="http://schemas.openxmlformats.org/officeDocument/2006/relationships/oleObject" Target="../embeddings/oleObject111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97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02.bin"/><Relationship Id="rId57" Type="http://schemas.openxmlformats.org/officeDocument/2006/relationships/oleObject" Target="../embeddings/oleObject106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92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1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81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96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05.bin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23.bin"/><Relationship Id="rId42" Type="http://schemas.openxmlformats.org/officeDocument/2006/relationships/oleObject" Target="../embeddings/oleObject134.bin"/><Relationship Id="rId47" Type="http://schemas.openxmlformats.org/officeDocument/2006/relationships/oleObject" Target="../embeddings/oleObject137.bin"/><Relationship Id="rId63" Type="http://schemas.openxmlformats.org/officeDocument/2006/relationships/oleObject" Target="../embeddings/oleObject145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27.bin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36.bin"/><Relationship Id="rId53" Type="http://schemas.openxmlformats.org/officeDocument/2006/relationships/oleObject" Target="../embeddings/oleObject140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115.bin"/><Relationship Id="rId61" Type="http://schemas.openxmlformats.org/officeDocument/2006/relationships/oleObject" Target="../embeddings/oleObject144.bin"/><Relationship Id="rId19" Type="http://schemas.openxmlformats.org/officeDocument/2006/relationships/oleObject" Target="../embeddings/oleObject122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30.bin"/><Relationship Id="rId43" Type="http://schemas.openxmlformats.org/officeDocument/2006/relationships/oleObject" Target="../embeddings/oleObject135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48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39.bin"/><Relationship Id="rId3" Type="http://schemas.openxmlformats.org/officeDocument/2006/relationships/oleObject" Target="../embeddings/oleObject11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43.bin"/><Relationship Id="rId67" Type="http://schemas.openxmlformats.org/officeDocument/2006/relationships/oleObject" Target="../embeddings/oleObject147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33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38.bin"/><Relationship Id="rId57" Type="http://schemas.openxmlformats.org/officeDocument/2006/relationships/oleObject" Target="../embeddings/oleObject142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28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14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7.bin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32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4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Hierarchical Lookahead Carry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</a:t>
            </a:r>
            <a:r>
              <a:rPr lang="en-US" altLang="zh-TW" sz="3200" u="sng" dirty="0" smtClean="0"/>
              <a:t>E)</a:t>
            </a:r>
            <a:endParaRPr lang="en-US" altLang="zh-TW" sz="32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</a:t>
            </a:r>
            <a:r>
              <a:rPr lang="en-US" altLang="zh-TW" i="1" smtClean="0"/>
              <a:t>n</a:t>
            </a:r>
            <a:r>
              <a:rPr lang="en-US" altLang="zh-TW" smtClean="0"/>
              <a:t>-bit carry lookahead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629400" y="4038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32-input AND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84582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Consider a 32-bit adder</a:t>
            </a: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endParaRPr kumimoji="0" lang="en-US" altLang="zh-TW" sz="8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27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. . .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8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12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...</a:t>
            </a:r>
            <a:r>
              <a:rPr kumimoji="0" lang="en-US" altLang="zh-TW" sz="120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1600200" y="4800600"/>
            <a:ext cx="4648200" cy="1616075"/>
            <a:chOff x="1056" y="2304"/>
            <a:chExt cx="2928" cy="1018"/>
          </a:xfrm>
        </p:grpSpPr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1056" y="2304"/>
              <a:ext cx="91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1632" y="2304"/>
              <a:ext cx="48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2496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 flipH="1">
              <a:off x="2256" y="2304"/>
              <a:ext cx="19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1872" y="3072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20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32-input OR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640" y="2832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solidFill>
                    <a:srgbClr val="FF7C8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. . .</a:t>
              </a:r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>
              <a:off x="3024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791200" y="5791200"/>
            <a:ext cx="2971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High fan-ins necessitate tree-structured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hierarchical design for </a:t>
            </a:r>
            <a:r>
              <a:rPr lang="en-US" altLang="zh-TW" i="1" smtClean="0"/>
              <a:t>n</a:t>
            </a:r>
            <a:r>
              <a:rPr lang="en-US" altLang="zh-TW" smtClean="0"/>
              <a:t>-bit carry lookahead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with critical path length O(log </a:t>
            </a:r>
            <a:r>
              <a:rPr lang="en-US" altLang="zh-TW" i="1" smtClean="0"/>
              <a:t>n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Observation: How to do radix-r carry generation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generation for hex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will there be a carry to digit </a:t>
            </a:r>
            <a:r>
              <a:rPr lang="en-US" altLang="zh-TW" i="1" smtClean="0"/>
              <a:t>i</a:t>
            </a:r>
            <a:r>
              <a:rPr lang="en-US" altLang="zh-TW" smtClean="0"/>
              <a:t>?</a:t>
            </a:r>
            <a:endParaRPr lang="en-US" altLang="zh-TW" i="1" smtClean="0"/>
          </a:p>
        </p:txBody>
      </p: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219200" y="3886200"/>
            <a:ext cx="2819400" cy="914400"/>
            <a:chOff x="1200" y="2400"/>
            <a:chExt cx="1776" cy="576"/>
          </a:xfrm>
        </p:grpSpPr>
        <p:sp>
          <p:nvSpPr>
            <p:cNvPr id="15372" name="Text Box 4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5373" name="Text Box 5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5374" name="Text Box 6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2362200" y="3733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66" name="Group 10"/>
          <p:cNvGrpSpPr>
            <a:grpSpLocks/>
          </p:cNvGrpSpPr>
          <p:nvPr/>
        </p:nvGrpSpPr>
        <p:grpSpPr bwMode="auto">
          <a:xfrm>
            <a:off x="4876800" y="3886200"/>
            <a:ext cx="2819400" cy="914400"/>
            <a:chOff x="1200" y="2400"/>
            <a:chExt cx="1776" cy="576"/>
          </a:xfrm>
        </p:grpSpPr>
        <p:sp>
          <p:nvSpPr>
            <p:cNvPr id="15368" name="Text Box 11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5371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6400800" y="3733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generation for hex addition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will there be a carry to digit </a:t>
            </a:r>
            <a:r>
              <a:rPr lang="en-US" altLang="zh-TW" i="1" smtClean="0"/>
              <a:t>i</a:t>
            </a:r>
            <a:r>
              <a:rPr lang="en-US" altLang="zh-TW" smtClean="0"/>
              <a:t>?</a:t>
            </a:r>
          </a:p>
          <a:p>
            <a:pPr eaLnBrk="1" hangingPunct="1"/>
            <a:r>
              <a:rPr lang="en-US" altLang="zh-TW" smtClean="0"/>
              <a:t>Seems the same method applies</a:t>
            </a:r>
            <a:endParaRPr lang="en-US" altLang="zh-TW" i="1" smtClean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219200" y="3886200"/>
            <a:ext cx="2819400" cy="914400"/>
            <a:chOff x="1200" y="2400"/>
            <a:chExt cx="1776" cy="576"/>
          </a:xfrm>
        </p:grpSpPr>
        <p:sp>
          <p:nvSpPr>
            <p:cNvPr id="16410" name="Text Box 5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6411" name="Text Box 6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6412" name="Text Box 7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6413" name="Line 8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2362200" y="3733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4876800" y="3886200"/>
            <a:ext cx="2819400" cy="914400"/>
            <a:chOff x="1200" y="2400"/>
            <a:chExt cx="1776" cy="576"/>
          </a:xfrm>
        </p:grpSpPr>
        <p:sp>
          <p:nvSpPr>
            <p:cNvPr id="16406" name="Text Box 11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6407" name="Text Box 12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6408" name="Text Box 13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6409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6400800" y="3733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AutoShape 16"/>
          <p:cNvSpPr>
            <a:spLocks noChangeArrowheads="1"/>
          </p:cNvSpPr>
          <p:nvPr/>
        </p:nvSpPr>
        <p:spPr bwMode="auto">
          <a:xfrm>
            <a:off x="2438400" y="3886200"/>
            <a:ext cx="2286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3" name="Freeform 17"/>
          <p:cNvSpPr>
            <a:spLocks/>
          </p:cNvSpPr>
          <p:nvPr/>
        </p:nvSpPr>
        <p:spPr bwMode="auto">
          <a:xfrm>
            <a:off x="2209800" y="35814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Text Box 19"/>
          <p:cNvSpPr txBox="1">
            <a:spLocks noChangeArrowheads="1"/>
          </p:cNvSpPr>
          <p:nvPr/>
        </p:nvSpPr>
        <p:spPr bwMode="auto">
          <a:xfrm>
            <a:off x="2117725" y="3186113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C</a:t>
            </a:r>
            <a:r>
              <a:rPr lang="en-US" altLang="zh-TW" i="1" baseline="-25000">
                <a:solidFill>
                  <a:schemeClr val="hlink"/>
                </a:solidFill>
              </a:rPr>
              <a:t>i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6395" name="AutoShape 20"/>
          <p:cNvSpPr>
            <a:spLocks noChangeArrowheads="1"/>
          </p:cNvSpPr>
          <p:nvPr/>
        </p:nvSpPr>
        <p:spPr bwMode="auto">
          <a:xfrm>
            <a:off x="7086600" y="3886200"/>
            <a:ext cx="2286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Freeform 21"/>
          <p:cNvSpPr>
            <a:spLocks/>
          </p:cNvSpPr>
          <p:nvPr/>
        </p:nvSpPr>
        <p:spPr bwMode="auto">
          <a:xfrm>
            <a:off x="6858000" y="36576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Freeform 22"/>
          <p:cNvSpPr>
            <a:spLocks/>
          </p:cNvSpPr>
          <p:nvPr/>
        </p:nvSpPr>
        <p:spPr bwMode="auto">
          <a:xfrm>
            <a:off x="6477000" y="36576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Freeform 23"/>
          <p:cNvSpPr>
            <a:spLocks/>
          </p:cNvSpPr>
          <p:nvPr/>
        </p:nvSpPr>
        <p:spPr bwMode="auto">
          <a:xfrm>
            <a:off x="6248400" y="35052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Text Box 24"/>
          <p:cNvSpPr txBox="1">
            <a:spLocks noChangeArrowheads="1"/>
          </p:cNvSpPr>
          <p:nvPr/>
        </p:nvSpPr>
        <p:spPr bwMode="auto">
          <a:xfrm>
            <a:off x="5791200" y="3276600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C</a:t>
            </a:r>
            <a:r>
              <a:rPr lang="en-US" altLang="zh-TW" i="1" baseline="-25000">
                <a:solidFill>
                  <a:schemeClr val="hlink"/>
                </a:solidFill>
              </a:rPr>
              <a:t>i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2743200" y="5105400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carry generation</a:t>
            </a:r>
          </a:p>
        </p:txBody>
      </p:sp>
      <p:sp>
        <p:nvSpPr>
          <p:cNvPr id="16401" name="Line 26"/>
          <p:cNvSpPr>
            <a:spLocks noChangeShapeType="1"/>
          </p:cNvSpPr>
          <p:nvPr/>
        </p:nvSpPr>
        <p:spPr bwMode="auto">
          <a:xfrm flipH="1" flipV="1">
            <a:off x="2590800" y="4953000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Text Box 27"/>
          <p:cNvSpPr txBox="1">
            <a:spLocks noChangeArrowheads="1"/>
          </p:cNvSpPr>
          <p:nvPr/>
        </p:nvSpPr>
        <p:spPr bwMode="auto">
          <a:xfrm>
            <a:off x="7315200" y="5029200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carry generation</a:t>
            </a:r>
          </a:p>
        </p:txBody>
      </p:sp>
      <p:sp>
        <p:nvSpPr>
          <p:cNvPr id="16403" name="Line 28"/>
          <p:cNvSpPr>
            <a:spLocks noChangeShapeType="1"/>
          </p:cNvSpPr>
          <p:nvPr/>
        </p:nvSpPr>
        <p:spPr bwMode="auto">
          <a:xfrm flipH="1" flipV="1">
            <a:off x="7162800" y="4876800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Text Box 29"/>
          <p:cNvSpPr txBox="1">
            <a:spLocks noChangeArrowheads="1"/>
          </p:cNvSpPr>
          <p:nvPr/>
        </p:nvSpPr>
        <p:spPr bwMode="auto">
          <a:xfrm>
            <a:off x="7239000" y="2971800"/>
            <a:ext cx="1627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carry propagation</a:t>
            </a:r>
          </a:p>
        </p:txBody>
      </p:sp>
      <p:sp>
        <p:nvSpPr>
          <p:cNvPr id="16405" name="Line 30"/>
          <p:cNvSpPr>
            <a:spLocks noChangeShapeType="1"/>
          </p:cNvSpPr>
          <p:nvPr/>
        </p:nvSpPr>
        <p:spPr bwMode="auto">
          <a:xfrm flipH="1">
            <a:off x="6705600" y="3124200"/>
            <a:ext cx="5334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for fast carry generation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656512" cy="1563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Base signals:</a:t>
            </a:r>
          </a:p>
          <a:p>
            <a:pPr lvl="1" eaLnBrk="1" hangingPunct="1"/>
            <a:r>
              <a:rPr lang="en-US" altLang="zh-TW" sz="2400" i="1" smtClean="0"/>
              <a:t>g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+3,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=1 if carry is generated by 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]+</a:t>
            </a:r>
            <a:r>
              <a:rPr lang="en-US" altLang="zh-TW" sz="2400" i="1" smtClean="0"/>
              <a:t>y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</a:t>
            </a:r>
          </a:p>
          <a:p>
            <a:pPr lvl="1" eaLnBrk="1" hangingPunct="1"/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+3,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=1 if carry is propagated through bit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to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219200" y="4648200"/>
            <a:ext cx="2819400" cy="914400"/>
            <a:chOff x="1200" y="2400"/>
            <a:chExt cx="1776" cy="576"/>
          </a:xfrm>
        </p:grpSpPr>
        <p:sp>
          <p:nvSpPr>
            <p:cNvPr id="17434" name="Text Box 5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7435" name="Text Box 6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7436" name="Text Box 7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7437" name="Line 8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4876800" y="4648200"/>
            <a:ext cx="2819400" cy="914400"/>
            <a:chOff x="1200" y="2400"/>
            <a:chExt cx="1776" cy="576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1584" y="2400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17431" name="Text Box 12"/>
            <p:cNvSpPr txBox="1">
              <a:spLocks noChangeArrowheads="1"/>
            </p:cNvSpPr>
            <p:nvPr/>
          </p:nvSpPr>
          <p:spPr bwMode="auto">
            <a:xfrm>
              <a:off x="1584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1238" y="272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7433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5" name="Line 15"/>
          <p:cNvSpPr>
            <a:spLocks noChangeShapeType="1"/>
          </p:cNvSpPr>
          <p:nvPr/>
        </p:nvSpPr>
        <p:spPr bwMode="auto">
          <a:xfrm>
            <a:off x="6400800" y="4495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AutoShape 16"/>
          <p:cNvSpPr>
            <a:spLocks noChangeArrowheads="1"/>
          </p:cNvSpPr>
          <p:nvPr/>
        </p:nvSpPr>
        <p:spPr bwMode="auto">
          <a:xfrm>
            <a:off x="2438400" y="4648200"/>
            <a:ext cx="2286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7" name="Freeform 17"/>
          <p:cNvSpPr>
            <a:spLocks/>
          </p:cNvSpPr>
          <p:nvPr/>
        </p:nvSpPr>
        <p:spPr bwMode="auto">
          <a:xfrm>
            <a:off x="2209800" y="43434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2117725" y="3948113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C</a:t>
            </a:r>
            <a:r>
              <a:rPr lang="en-US" altLang="zh-TW" i="1" baseline="-25000">
                <a:solidFill>
                  <a:schemeClr val="hlink"/>
                </a:solidFill>
              </a:rPr>
              <a:t>j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7419" name="AutoShape 19"/>
          <p:cNvSpPr>
            <a:spLocks noChangeArrowheads="1"/>
          </p:cNvSpPr>
          <p:nvPr/>
        </p:nvSpPr>
        <p:spPr bwMode="auto">
          <a:xfrm>
            <a:off x="7086600" y="4648200"/>
            <a:ext cx="2286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0" name="Freeform 20"/>
          <p:cNvSpPr>
            <a:spLocks/>
          </p:cNvSpPr>
          <p:nvPr/>
        </p:nvSpPr>
        <p:spPr bwMode="auto">
          <a:xfrm>
            <a:off x="6858000" y="44196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1" name="Freeform 21"/>
          <p:cNvSpPr>
            <a:spLocks/>
          </p:cNvSpPr>
          <p:nvPr/>
        </p:nvSpPr>
        <p:spPr bwMode="auto">
          <a:xfrm>
            <a:off x="6477000" y="44196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Freeform 22"/>
          <p:cNvSpPr>
            <a:spLocks/>
          </p:cNvSpPr>
          <p:nvPr/>
        </p:nvSpPr>
        <p:spPr bwMode="auto">
          <a:xfrm>
            <a:off x="6248400" y="4267200"/>
            <a:ext cx="304800" cy="228600"/>
          </a:xfrm>
          <a:custGeom>
            <a:avLst/>
            <a:gdLst>
              <a:gd name="T0" fmla="*/ 304800 w 192"/>
              <a:gd name="T1" fmla="*/ 228600 h 144"/>
              <a:gd name="T2" fmla="*/ 152400 w 192"/>
              <a:gd name="T3" fmla="*/ 0 h 144"/>
              <a:gd name="T4" fmla="*/ 0 w 192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60" y="72"/>
                  <a:pt x="128" y="0"/>
                  <a:pt x="96" y="0"/>
                </a:cubicBezTo>
                <a:cubicBezTo>
                  <a:pt x="64" y="0"/>
                  <a:pt x="32" y="7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3" name="Text Box 23"/>
          <p:cNvSpPr txBox="1">
            <a:spLocks noChangeArrowheads="1"/>
          </p:cNvSpPr>
          <p:nvPr/>
        </p:nvSpPr>
        <p:spPr bwMode="auto">
          <a:xfrm>
            <a:off x="5791200" y="4038600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C</a:t>
            </a:r>
            <a:r>
              <a:rPr lang="en-US" altLang="zh-TW" i="1" baseline="-25000">
                <a:solidFill>
                  <a:schemeClr val="hlink"/>
                </a:solidFill>
              </a:rPr>
              <a:t>j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7424" name="Text Box 24"/>
          <p:cNvSpPr txBox="1">
            <a:spLocks noChangeArrowheads="1"/>
          </p:cNvSpPr>
          <p:nvPr/>
        </p:nvSpPr>
        <p:spPr bwMode="auto">
          <a:xfrm>
            <a:off x="2743200" y="58674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g</a:t>
            </a:r>
            <a:r>
              <a:rPr lang="en-US" altLang="zh-TW" baseline="-25000">
                <a:solidFill>
                  <a:schemeClr val="hlink"/>
                </a:solidFill>
              </a:rPr>
              <a:t>19,16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H="1" flipV="1">
            <a:off x="2590800" y="5715000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6" name="Text Box 26"/>
          <p:cNvSpPr txBox="1">
            <a:spLocks noChangeArrowheads="1"/>
          </p:cNvSpPr>
          <p:nvPr/>
        </p:nvSpPr>
        <p:spPr bwMode="auto">
          <a:xfrm>
            <a:off x="7315200" y="5791200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carry generation</a:t>
            </a:r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 flipH="1" flipV="1">
            <a:off x="7162800" y="5638800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 flipH="1">
            <a:off x="6705600" y="3886200"/>
            <a:ext cx="5334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9" name="Text Box 30"/>
          <p:cNvSpPr txBox="1">
            <a:spLocks noChangeArrowheads="1"/>
          </p:cNvSpPr>
          <p:nvPr/>
        </p:nvSpPr>
        <p:spPr bwMode="auto">
          <a:xfrm>
            <a:off x="7239000" y="35814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p</a:t>
            </a:r>
            <a:r>
              <a:rPr lang="en-US" altLang="zh-TW" baseline="-25000">
                <a:solidFill>
                  <a:schemeClr val="hlink"/>
                </a:solidFill>
              </a:rPr>
              <a:t>15,12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for fast carry generation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656512" cy="1563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Base signals:</a:t>
            </a:r>
          </a:p>
          <a:p>
            <a:pPr lvl="1" eaLnBrk="1" hangingPunct="1"/>
            <a:r>
              <a:rPr lang="en-US" altLang="zh-TW" sz="2400" i="1" smtClean="0"/>
              <a:t>g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+3,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=1 if carry is generated by 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]+</a:t>
            </a:r>
            <a:r>
              <a:rPr lang="en-US" altLang="zh-TW" sz="2400" i="1" smtClean="0"/>
              <a:t>y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</a:t>
            </a:r>
          </a:p>
          <a:p>
            <a:pPr lvl="1" eaLnBrk="1" hangingPunct="1"/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+3,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=1 if carry is propagated through bit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to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</a:t>
            </a:r>
          </a:p>
        </p:txBody>
      </p:sp>
      <p:graphicFrame>
        <p:nvGraphicFramePr>
          <p:cNvPr id="18436" name="Object 30"/>
          <p:cNvGraphicFramePr>
            <a:graphicFrameLocks noChangeAspect="1"/>
          </p:cNvGraphicFramePr>
          <p:nvPr/>
        </p:nvGraphicFramePr>
        <p:xfrm>
          <a:off x="381000" y="3581400"/>
          <a:ext cx="822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方程式" r:id="rId3" imgW="4673600" imgH="241300" progId="Equation.3">
                  <p:embed/>
                </p:oleObj>
              </mc:Choice>
              <mc:Fallback>
                <p:oleObj name="方程式" r:id="rId3" imgW="46736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8229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7" name="Group 32"/>
          <p:cNvGrpSpPr>
            <a:grpSpLocks/>
          </p:cNvGrpSpPr>
          <p:nvPr/>
        </p:nvGrpSpPr>
        <p:grpSpPr bwMode="auto">
          <a:xfrm>
            <a:off x="5486400" y="4114800"/>
            <a:ext cx="3178175" cy="2546350"/>
            <a:chOff x="3120" y="2544"/>
            <a:chExt cx="2002" cy="1604"/>
          </a:xfrm>
        </p:grpSpPr>
        <p:grpSp>
          <p:nvGrpSpPr>
            <p:cNvPr id="18439" name="Group 10"/>
            <p:cNvGrpSpPr>
              <a:grpSpLocks/>
            </p:cNvGrpSpPr>
            <p:nvPr/>
          </p:nvGrpSpPr>
          <p:grpSpPr bwMode="auto">
            <a:xfrm>
              <a:off x="3120" y="3216"/>
              <a:ext cx="1776" cy="576"/>
              <a:chOff x="1200" y="2400"/>
              <a:chExt cx="1776" cy="576"/>
            </a:xfrm>
          </p:grpSpPr>
          <p:sp>
            <p:nvSpPr>
              <p:cNvPr id="18450" name="Text Box 11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18451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18452" name="Text Box 13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8453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0" name="Line 15"/>
            <p:cNvSpPr>
              <a:spLocks noChangeShapeType="1"/>
            </p:cNvSpPr>
            <p:nvPr/>
          </p:nvSpPr>
          <p:spPr bwMode="auto">
            <a:xfrm>
              <a:off x="4080" y="31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1" name="AutoShape 19"/>
            <p:cNvSpPr>
              <a:spLocks noChangeArrowheads="1"/>
            </p:cNvSpPr>
            <p:nvPr/>
          </p:nvSpPr>
          <p:spPr bwMode="auto">
            <a:xfrm>
              <a:off x="4512" y="3216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2" name="Freeform 20"/>
            <p:cNvSpPr>
              <a:spLocks/>
            </p:cNvSpPr>
            <p:nvPr/>
          </p:nvSpPr>
          <p:spPr bwMode="auto">
            <a:xfrm>
              <a:off x="4368" y="307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Freeform 21"/>
            <p:cNvSpPr>
              <a:spLocks/>
            </p:cNvSpPr>
            <p:nvPr/>
          </p:nvSpPr>
          <p:spPr bwMode="auto">
            <a:xfrm>
              <a:off x="4128" y="307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Freeform 22"/>
            <p:cNvSpPr>
              <a:spLocks/>
            </p:cNvSpPr>
            <p:nvPr/>
          </p:nvSpPr>
          <p:spPr bwMode="auto">
            <a:xfrm>
              <a:off x="3984" y="2976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23"/>
            <p:cNvSpPr txBox="1">
              <a:spLocks noChangeArrowheads="1"/>
            </p:cNvSpPr>
            <p:nvPr/>
          </p:nvSpPr>
          <p:spPr bwMode="auto">
            <a:xfrm>
              <a:off x="3696" y="2832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 flipH="1" flipV="1">
              <a:off x="4560" y="3840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28"/>
            <p:cNvSpPr>
              <a:spLocks noChangeShapeType="1"/>
            </p:cNvSpPr>
            <p:nvPr/>
          </p:nvSpPr>
          <p:spPr bwMode="auto">
            <a:xfrm flipH="1">
              <a:off x="42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Text Box 29"/>
            <p:cNvSpPr txBox="1">
              <a:spLocks noChangeArrowheads="1"/>
            </p:cNvSpPr>
            <p:nvPr/>
          </p:nvSpPr>
          <p:spPr bwMode="auto">
            <a:xfrm>
              <a:off x="4608" y="2544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18449" name="Text Box 31"/>
            <p:cNvSpPr txBox="1">
              <a:spLocks noChangeArrowheads="1"/>
            </p:cNvSpPr>
            <p:nvPr/>
          </p:nvSpPr>
          <p:spPr bwMode="auto">
            <a:xfrm>
              <a:off x="4656" y="3936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  <p:sp>
        <p:nvSpPr>
          <p:cNvPr id="18438" name="AutoShape 33"/>
          <p:cNvSpPr>
            <a:spLocks noChangeArrowheads="1"/>
          </p:cNvSpPr>
          <p:nvPr/>
        </p:nvSpPr>
        <p:spPr bwMode="auto">
          <a:xfrm>
            <a:off x="838200" y="4343400"/>
            <a:ext cx="3733800" cy="1219200"/>
          </a:xfrm>
          <a:prstGeom prst="wedgeRoundRectCallout">
            <a:avLst>
              <a:gd name="adj1" fmla="val -34056"/>
              <a:gd name="adj2" fmla="val -78778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Looks like you have seen this Boolean equation before?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Conclusion of this observation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656512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if we can generate these signals very fast,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generated by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]+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propagated through bit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 to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we can generate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carry very fast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04800" y="3733800"/>
          <a:ext cx="822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方程式" r:id="rId3" imgW="4673600" imgH="241300" progId="Equation.3">
                  <p:embed/>
                </p:oleObj>
              </mc:Choice>
              <mc:Fallback>
                <p:oleObj name="方程式" r:id="rId3" imgW="4673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29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22"/>
          <p:cNvGrpSpPr>
            <a:grpSpLocks/>
          </p:cNvGrpSpPr>
          <p:nvPr/>
        </p:nvGrpSpPr>
        <p:grpSpPr bwMode="auto">
          <a:xfrm>
            <a:off x="5486400" y="4343400"/>
            <a:ext cx="3114675" cy="2317750"/>
            <a:chOff x="3456" y="2736"/>
            <a:chExt cx="1962" cy="1460"/>
          </a:xfrm>
        </p:grpSpPr>
        <p:grpSp>
          <p:nvGrpSpPr>
            <p:cNvPr id="19463" name="Group 6"/>
            <p:cNvGrpSpPr>
              <a:grpSpLocks/>
            </p:cNvGrpSpPr>
            <p:nvPr/>
          </p:nvGrpSpPr>
          <p:grpSpPr bwMode="auto">
            <a:xfrm>
              <a:off x="3456" y="3264"/>
              <a:ext cx="1776" cy="576"/>
              <a:chOff x="1200" y="2400"/>
              <a:chExt cx="1776" cy="576"/>
            </a:xfrm>
          </p:grpSpPr>
          <p:sp>
            <p:nvSpPr>
              <p:cNvPr id="19474" name="Text Box 7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19475" name="Text Box 8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19476" name="Text Box 9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9477" name="Line 10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64" name="Line 11"/>
            <p:cNvSpPr>
              <a:spLocks noChangeShapeType="1"/>
            </p:cNvSpPr>
            <p:nvPr/>
          </p:nvSpPr>
          <p:spPr bwMode="auto">
            <a:xfrm>
              <a:off x="4416" y="3168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5" name="AutoShape 12"/>
            <p:cNvSpPr>
              <a:spLocks noChangeArrowheads="1"/>
            </p:cNvSpPr>
            <p:nvPr/>
          </p:nvSpPr>
          <p:spPr bwMode="auto">
            <a:xfrm>
              <a:off x="4848" y="3264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6" name="Freeform 13"/>
            <p:cNvSpPr>
              <a:spLocks/>
            </p:cNvSpPr>
            <p:nvPr/>
          </p:nvSpPr>
          <p:spPr bwMode="auto">
            <a:xfrm>
              <a:off x="470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Freeform 14"/>
            <p:cNvSpPr>
              <a:spLocks/>
            </p:cNvSpPr>
            <p:nvPr/>
          </p:nvSpPr>
          <p:spPr bwMode="auto">
            <a:xfrm>
              <a:off x="446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Freeform 15"/>
            <p:cNvSpPr>
              <a:spLocks/>
            </p:cNvSpPr>
            <p:nvPr/>
          </p:nvSpPr>
          <p:spPr bwMode="auto">
            <a:xfrm>
              <a:off x="4320" y="302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Text Box 16"/>
            <p:cNvSpPr txBox="1">
              <a:spLocks noChangeArrowheads="1"/>
            </p:cNvSpPr>
            <p:nvPr/>
          </p:nvSpPr>
          <p:spPr bwMode="auto">
            <a:xfrm>
              <a:off x="4032" y="288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H="1" flipV="1">
              <a:off x="4896" y="3888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H="1">
              <a:off x="4608" y="2928"/>
              <a:ext cx="24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4848" y="2736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19473" name="Text Box 20"/>
            <p:cNvSpPr txBox="1">
              <a:spLocks noChangeArrowheads="1"/>
            </p:cNvSpPr>
            <p:nvPr/>
          </p:nvSpPr>
          <p:spPr bwMode="auto">
            <a:xfrm>
              <a:off x="4992" y="39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  <p:sp>
        <p:nvSpPr>
          <p:cNvPr id="19462" name="AutoShape 21"/>
          <p:cNvSpPr>
            <a:spLocks noChangeArrowheads="1"/>
          </p:cNvSpPr>
          <p:nvPr/>
        </p:nvSpPr>
        <p:spPr bwMode="auto">
          <a:xfrm>
            <a:off x="914400" y="4724400"/>
            <a:ext cx="3733800" cy="1219200"/>
          </a:xfrm>
          <a:prstGeom prst="wedgeRoundRectCallout">
            <a:avLst>
              <a:gd name="adj1" fmla="val -30273"/>
              <a:gd name="adj2" fmla="val -88801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Similar to previous Boolean equation for carry lookahead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Observation: generate and propagate signals for radix-r addition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generate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and </a:t>
            </a:r>
            <a:r>
              <a:rPr lang="en-US" altLang="zh-TW" i="1" smtClean="0"/>
              <a:t>p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as fast as possible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Generate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96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generated by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]+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</a:t>
            </a:r>
          </a:p>
        </p:txBody>
      </p:sp>
      <p:grpSp>
        <p:nvGrpSpPr>
          <p:cNvPr id="21508" name="Group 40"/>
          <p:cNvGrpSpPr>
            <a:grpSpLocks/>
          </p:cNvGrpSpPr>
          <p:nvPr/>
        </p:nvGrpSpPr>
        <p:grpSpPr bwMode="auto">
          <a:xfrm>
            <a:off x="5257800" y="1981200"/>
            <a:ext cx="2590800" cy="1843088"/>
            <a:chOff x="3312" y="1248"/>
            <a:chExt cx="1632" cy="1161"/>
          </a:xfrm>
        </p:grpSpPr>
        <p:sp>
          <p:nvSpPr>
            <p:cNvPr id="21520" name="Text Box 5"/>
            <p:cNvSpPr txBox="1">
              <a:spLocks noChangeArrowheads="1"/>
            </p:cNvSpPr>
            <p:nvPr/>
          </p:nvSpPr>
          <p:spPr bwMode="auto">
            <a:xfrm>
              <a:off x="3552" y="1689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21521" name="Text Box 6"/>
            <p:cNvSpPr txBox="1">
              <a:spLocks noChangeArrowheads="1"/>
            </p:cNvSpPr>
            <p:nvPr/>
          </p:nvSpPr>
          <p:spPr bwMode="auto">
            <a:xfrm>
              <a:off x="3552" y="2025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21522" name="Text Box 7"/>
            <p:cNvSpPr txBox="1">
              <a:spLocks noChangeArrowheads="1"/>
            </p:cNvSpPr>
            <p:nvPr/>
          </p:nvSpPr>
          <p:spPr bwMode="auto">
            <a:xfrm>
              <a:off x="3312" y="201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1523" name="Line 8"/>
            <p:cNvSpPr>
              <a:spLocks noChangeShapeType="1"/>
            </p:cNvSpPr>
            <p:nvPr/>
          </p:nvSpPr>
          <p:spPr bwMode="auto">
            <a:xfrm>
              <a:off x="3360" y="2256"/>
              <a:ext cx="158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4" name="Line 9"/>
            <p:cNvSpPr>
              <a:spLocks noChangeShapeType="1"/>
            </p:cNvSpPr>
            <p:nvPr/>
          </p:nvSpPr>
          <p:spPr bwMode="auto">
            <a:xfrm>
              <a:off x="3888" y="1593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AutoShape 16"/>
            <p:cNvSpPr>
              <a:spLocks noChangeArrowheads="1"/>
            </p:cNvSpPr>
            <p:nvPr/>
          </p:nvSpPr>
          <p:spPr bwMode="auto">
            <a:xfrm>
              <a:off x="3936" y="1689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26" name="Freeform 17"/>
            <p:cNvSpPr>
              <a:spLocks/>
            </p:cNvSpPr>
            <p:nvPr/>
          </p:nvSpPr>
          <p:spPr bwMode="auto">
            <a:xfrm>
              <a:off x="3792" y="1497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7" name="Text Box 18"/>
            <p:cNvSpPr txBox="1">
              <a:spLocks noChangeArrowheads="1"/>
            </p:cNvSpPr>
            <p:nvPr/>
          </p:nvSpPr>
          <p:spPr bwMode="auto">
            <a:xfrm>
              <a:off x="3734" y="124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j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272" y="1305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19,16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4032" y="1449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1509" name="Object 31"/>
          <p:cNvGraphicFramePr>
            <a:graphicFrameLocks noChangeAspect="1"/>
          </p:cNvGraphicFramePr>
          <p:nvPr/>
        </p:nvGraphicFramePr>
        <p:xfrm>
          <a:off x="1143000" y="33528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方程式" r:id="rId3" imgW="2298700" imgH="241300" progId="Equation.3">
                  <p:embed/>
                </p:oleObj>
              </mc:Choice>
              <mc:Fallback>
                <p:oleObj name="方程式" r:id="rId3" imgW="22987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50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41"/>
          <p:cNvGrpSpPr>
            <a:grpSpLocks/>
          </p:cNvGrpSpPr>
          <p:nvPr/>
        </p:nvGrpSpPr>
        <p:grpSpPr bwMode="auto">
          <a:xfrm>
            <a:off x="5486400" y="4876800"/>
            <a:ext cx="1981200" cy="1371600"/>
            <a:chOff x="3312" y="2640"/>
            <a:chExt cx="1248" cy="864"/>
          </a:xfrm>
        </p:grpSpPr>
        <p:sp>
          <p:nvSpPr>
            <p:cNvPr id="21513" name="Text Box 33"/>
            <p:cNvSpPr txBox="1">
              <a:spLocks noChangeArrowheads="1"/>
            </p:cNvSpPr>
            <p:nvPr/>
          </p:nvSpPr>
          <p:spPr bwMode="auto">
            <a:xfrm>
              <a:off x="3638" y="296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1    0     1     1</a:t>
              </a:r>
            </a:p>
          </p:txBody>
        </p:sp>
        <p:sp>
          <p:nvSpPr>
            <p:cNvPr id="21514" name="Text Box 34"/>
            <p:cNvSpPr txBox="1">
              <a:spLocks noChangeArrowheads="1"/>
            </p:cNvSpPr>
            <p:nvPr/>
          </p:nvSpPr>
          <p:spPr bwMode="auto">
            <a:xfrm>
              <a:off x="3648" y="3216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</a:t>
              </a:r>
            </a:p>
          </p:txBody>
        </p:sp>
        <p:sp>
          <p:nvSpPr>
            <p:cNvPr id="21515" name="Text Box 35"/>
            <p:cNvSpPr txBox="1">
              <a:spLocks noChangeArrowheads="1"/>
            </p:cNvSpPr>
            <p:nvPr/>
          </p:nvSpPr>
          <p:spPr bwMode="auto">
            <a:xfrm>
              <a:off x="3312" y="321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1516" name="Line 36"/>
            <p:cNvSpPr>
              <a:spLocks noChangeShapeType="1"/>
            </p:cNvSpPr>
            <p:nvPr/>
          </p:nvSpPr>
          <p:spPr bwMode="auto">
            <a:xfrm>
              <a:off x="3312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Line 37"/>
            <p:cNvSpPr>
              <a:spLocks noChangeShapeType="1"/>
            </p:cNvSpPr>
            <p:nvPr/>
          </p:nvSpPr>
          <p:spPr bwMode="auto">
            <a:xfrm>
              <a:off x="3648" y="2928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Freeform 38"/>
            <p:cNvSpPr>
              <a:spLocks/>
            </p:cNvSpPr>
            <p:nvPr/>
          </p:nvSpPr>
          <p:spPr bwMode="auto">
            <a:xfrm>
              <a:off x="3552" y="283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baseline="-25000">
                  <a:solidFill>
                    <a:schemeClr val="hlink"/>
                  </a:solidFill>
                </a:rPr>
                <a:t>20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  <p:sp>
        <p:nvSpPr>
          <p:cNvPr id="21511" name="AutoShape 42"/>
          <p:cNvSpPr>
            <a:spLocks noChangeArrowheads="1"/>
          </p:cNvSpPr>
          <p:nvPr/>
        </p:nvSpPr>
        <p:spPr bwMode="auto">
          <a:xfrm>
            <a:off x="4724400" y="3962400"/>
            <a:ext cx="4114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2" name="Line 43"/>
          <p:cNvSpPr>
            <a:spLocks noChangeShapeType="1"/>
          </p:cNvSpPr>
          <p:nvPr/>
        </p:nvSpPr>
        <p:spPr bwMode="auto">
          <a:xfrm>
            <a:off x="6324600" y="3657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carry lookahead adder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Generate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96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generated by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]+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257800" y="1981200"/>
            <a:ext cx="2590800" cy="1843088"/>
            <a:chOff x="3312" y="1248"/>
            <a:chExt cx="1632" cy="1161"/>
          </a:xfrm>
        </p:grpSpPr>
        <p:sp>
          <p:nvSpPr>
            <p:cNvPr id="22551" name="Text Box 5"/>
            <p:cNvSpPr txBox="1">
              <a:spLocks noChangeArrowheads="1"/>
            </p:cNvSpPr>
            <p:nvPr/>
          </p:nvSpPr>
          <p:spPr bwMode="auto">
            <a:xfrm>
              <a:off x="3552" y="1689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22552" name="Text Box 6"/>
            <p:cNvSpPr txBox="1">
              <a:spLocks noChangeArrowheads="1"/>
            </p:cNvSpPr>
            <p:nvPr/>
          </p:nvSpPr>
          <p:spPr bwMode="auto">
            <a:xfrm>
              <a:off x="3552" y="2025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22553" name="Text Box 7"/>
            <p:cNvSpPr txBox="1">
              <a:spLocks noChangeArrowheads="1"/>
            </p:cNvSpPr>
            <p:nvPr/>
          </p:nvSpPr>
          <p:spPr bwMode="auto">
            <a:xfrm>
              <a:off x="3312" y="201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2554" name="Line 8"/>
            <p:cNvSpPr>
              <a:spLocks noChangeShapeType="1"/>
            </p:cNvSpPr>
            <p:nvPr/>
          </p:nvSpPr>
          <p:spPr bwMode="auto">
            <a:xfrm>
              <a:off x="3360" y="2256"/>
              <a:ext cx="158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5" name="Line 9"/>
            <p:cNvSpPr>
              <a:spLocks noChangeShapeType="1"/>
            </p:cNvSpPr>
            <p:nvPr/>
          </p:nvSpPr>
          <p:spPr bwMode="auto">
            <a:xfrm>
              <a:off x="3888" y="1593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6" name="AutoShape 10"/>
            <p:cNvSpPr>
              <a:spLocks noChangeArrowheads="1"/>
            </p:cNvSpPr>
            <p:nvPr/>
          </p:nvSpPr>
          <p:spPr bwMode="auto">
            <a:xfrm>
              <a:off x="3936" y="1689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57" name="Freeform 11"/>
            <p:cNvSpPr>
              <a:spLocks/>
            </p:cNvSpPr>
            <p:nvPr/>
          </p:nvSpPr>
          <p:spPr bwMode="auto">
            <a:xfrm>
              <a:off x="3792" y="1497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Text Box 12"/>
            <p:cNvSpPr txBox="1">
              <a:spLocks noChangeArrowheads="1"/>
            </p:cNvSpPr>
            <p:nvPr/>
          </p:nvSpPr>
          <p:spPr bwMode="auto">
            <a:xfrm>
              <a:off x="3734" y="124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j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2559" name="Text Box 13"/>
            <p:cNvSpPr txBox="1">
              <a:spLocks noChangeArrowheads="1"/>
            </p:cNvSpPr>
            <p:nvPr/>
          </p:nvSpPr>
          <p:spPr bwMode="auto">
            <a:xfrm>
              <a:off x="4272" y="1305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19,16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2560" name="Line 14"/>
            <p:cNvSpPr>
              <a:spLocks noChangeShapeType="1"/>
            </p:cNvSpPr>
            <p:nvPr/>
          </p:nvSpPr>
          <p:spPr bwMode="auto">
            <a:xfrm flipH="1">
              <a:off x="4032" y="1449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1143000" y="33528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方程式" r:id="rId3" imgW="2298700" imgH="241300" progId="Equation.3">
                  <p:embed/>
                </p:oleObj>
              </mc:Choice>
              <mc:Fallback>
                <p:oleObj name="方程式" r:id="rId3" imgW="22987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50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25"/>
          <p:cNvSpPr>
            <a:spLocks noChangeShapeType="1"/>
          </p:cNvSpPr>
          <p:nvPr/>
        </p:nvSpPr>
        <p:spPr bwMode="auto">
          <a:xfrm>
            <a:off x="6324600" y="3657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2535" name="Group 34"/>
          <p:cNvGrpSpPr>
            <a:grpSpLocks/>
          </p:cNvGrpSpPr>
          <p:nvPr/>
        </p:nvGrpSpPr>
        <p:grpSpPr bwMode="auto">
          <a:xfrm>
            <a:off x="4724400" y="3962400"/>
            <a:ext cx="4114800" cy="2514600"/>
            <a:chOff x="2976" y="2496"/>
            <a:chExt cx="2592" cy="1584"/>
          </a:xfrm>
        </p:grpSpPr>
        <p:sp>
          <p:nvSpPr>
            <p:cNvPr id="22536" name="Text Box 17"/>
            <p:cNvSpPr txBox="1">
              <a:spLocks noChangeArrowheads="1"/>
            </p:cNvSpPr>
            <p:nvPr/>
          </p:nvSpPr>
          <p:spPr bwMode="auto">
            <a:xfrm>
              <a:off x="3782" y="3399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1    0     1     1</a:t>
              </a:r>
            </a:p>
          </p:txBody>
        </p:sp>
        <p:sp>
          <p:nvSpPr>
            <p:cNvPr id="22537" name="Text Box 18"/>
            <p:cNvSpPr txBox="1">
              <a:spLocks noChangeArrowheads="1"/>
            </p:cNvSpPr>
            <p:nvPr/>
          </p:nvSpPr>
          <p:spPr bwMode="auto">
            <a:xfrm>
              <a:off x="3792" y="3648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</a:t>
              </a:r>
            </a:p>
          </p:txBody>
        </p:sp>
        <p:sp>
          <p:nvSpPr>
            <p:cNvPr id="22538" name="Text Box 19"/>
            <p:cNvSpPr txBox="1">
              <a:spLocks noChangeArrowheads="1"/>
            </p:cNvSpPr>
            <p:nvPr/>
          </p:nvSpPr>
          <p:spPr bwMode="auto">
            <a:xfrm>
              <a:off x="3456" y="364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2539" name="Line 20"/>
            <p:cNvSpPr>
              <a:spLocks noChangeShapeType="1"/>
            </p:cNvSpPr>
            <p:nvPr/>
          </p:nvSpPr>
          <p:spPr bwMode="auto">
            <a:xfrm>
              <a:off x="345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Freeform 22"/>
            <p:cNvSpPr>
              <a:spLocks/>
            </p:cNvSpPr>
            <p:nvPr/>
          </p:nvSpPr>
          <p:spPr bwMode="auto">
            <a:xfrm>
              <a:off x="4032" y="3216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23"/>
            <p:cNvSpPr txBox="1">
              <a:spLocks noChangeArrowheads="1"/>
            </p:cNvSpPr>
            <p:nvPr/>
          </p:nvSpPr>
          <p:spPr bwMode="auto">
            <a:xfrm>
              <a:off x="3408" y="2976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baseline="-25000">
                  <a:solidFill>
                    <a:schemeClr val="hlink"/>
                  </a:solidFill>
                </a:rPr>
                <a:t>20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2543" name="AutoShape 24"/>
            <p:cNvSpPr>
              <a:spLocks noChangeArrowheads="1"/>
            </p:cNvSpPr>
            <p:nvPr/>
          </p:nvSpPr>
          <p:spPr bwMode="auto">
            <a:xfrm>
              <a:off x="2976" y="2496"/>
              <a:ext cx="2592" cy="15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44" name="AutoShape 26"/>
            <p:cNvSpPr>
              <a:spLocks noChangeArrowheads="1"/>
            </p:cNvSpPr>
            <p:nvPr/>
          </p:nvSpPr>
          <p:spPr bwMode="auto">
            <a:xfrm>
              <a:off x="4224" y="3360"/>
              <a:ext cx="1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45" name="Line 27"/>
            <p:cNvSpPr>
              <a:spLocks noChangeShapeType="1"/>
            </p:cNvSpPr>
            <p:nvPr/>
          </p:nvSpPr>
          <p:spPr bwMode="auto">
            <a:xfrm flipH="1">
              <a:off x="4368" y="3216"/>
              <a:ext cx="96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Text Box 28"/>
            <p:cNvSpPr txBox="1">
              <a:spLocks noChangeArrowheads="1"/>
            </p:cNvSpPr>
            <p:nvPr/>
          </p:nvSpPr>
          <p:spPr bwMode="auto">
            <a:xfrm>
              <a:off x="4416" y="3024"/>
              <a:ext cx="8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generate carry</a:t>
              </a:r>
            </a:p>
          </p:txBody>
        </p:sp>
        <p:sp>
          <p:nvSpPr>
            <p:cNvPr id="22547" name="Freeform 29"/>
            <p:cNvSpPr>
              <a:spLocks/>
            </p:cNvSpPr>
            <p:nvPr/>
          </p:nvSpPr>
          <p:spPr bwMode="auto">
            <a:xfrm>
              <a:off x="3648" y="3216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Freeform 31"/>
            <p:cNvSpPr>
              <a:spLocks/>
            </p:cNvSpPr>
            <p:nvPr/>
          </p:nvSpPr>
          <p:spPr bwMode="auto">
            <a:xfrm>
              <a:off x="3840" y="326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Line 32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0" name="Text Box 33"/>
            <p:cNvSpPr txBox="1">
              <a:spLocks noChangeArrowheads="1"/>
            </p:cNvSpPr>
            <p:nvPr/>
          </p:nvSpPr>
          <p:spPr bwMode="auto">
            <a:xfrm>
              <a:off x="4032" y="2784"/>
              <a:ext cx="9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propagate carry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Generate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46512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i="1" smtClean="0"/>
              <a:t>g</a:t>
            </a:r>
            <a:r>
              <a:rPr lang="en-US" altLang="zh-TW" sz="1600" i="1" baseline="-25000" smtClean="0"/>
              <a:t>i</a:t>
            </a:r>
            <a:r>
              <a:rPr lang="en-US" altLang="zh-TW" sz="1600" baseline="-25000" smtClean="0"/>
              <a:t>+3,</a:t>
            </a:r>
            <a:r>
              <a:rPr lang="en-US" altLang="zh-TW" sz="1600" i="1" baseline="-25000" smtClean="0"/>
              <a:t>i</a:t>
            </a:r>
            <a:r>
              <a:rPr lang="en-US" altLang="zh-TW" sz="1600" smtClean="0"/>
              <a:t> =1 if carry is generated by </a:t>
            </a:r>
            <a:r>
              <a:rPr lang="en-US" altLang="zh-TW" sz="1600" i="1" smtClean="0"/>
              <a:t>x</a:t>
            </a:r>
            <a:r>
              <a:rPr lang="en-US" altLang="zh-TW" sz="1600" smtClean="0"/>
              <a:t>[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+3: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]+</a:t>
            </a:r>
            <a:r>
              <a:rPr lang="en-US" altLang="zh-TW" sz="1600" i="1" smtClean="0"/>
              <a:t>y</a:t>
            </a:r>
            <a:r>
              <a:rPr lang="en-US" altLang="zh-TW" sz="1600" smtClean="0"/>
              <a:t>[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+3: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]</a:t>
            </a:r>
          </a:p>
        </p:txBody>
      </p:sp>
      <p:sp>
        <p:nvSpPr>
          <p:cNvPr id="23556" name="Rectangle 36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3352800"/>
            <a:ext cx="4572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The Boolean equation: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257800" y="1981200"/>
            <a:ext cx="2590800" cy="1843088"/>
            <a:chOff x="3312" y="1248"/>
            <a:chExt cx="1632" cy="1161"/>
          </a:xfrm>
        </p:grpSpPr>
        <p:sp>
          <p:nvSpPr>
            <p:cNvPr id="23579" name="Text Box 5"/>
            <p:cNvSpPr txBox="1">
              <a:spLocks noChangeArrowheads="1"/>
            </p:cNvSpPr>
            <p:nvPr/>
          </p:nvSpPr>
          <p:spPr bwMode="auto">
            <a:xfrm>
              <a:off x="3552" y="1689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   3    b     5     c    8     9</a:t>
              </a:r>
            </a:p>
          </p:txBody>
        </p:sp>
        <p:sp>
          <p:nvSpPr>
            <p:cNvPr id="23580" name="Text Box 6"/>
            <p:cNvSpPr txBox="1">
              <a:spLocks noChangeArrowheads="1"/>
            </p:cNvSpPr>
            <p:nvPr/>
          </p:nvSpPr>
          <p:spPr bwMode="auto">
            <a:xfrm>
              <a:off x="3552" y="2025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   6    7     a     3    a     9</a:t>
              </a: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3312" y="201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3582" name="Line 8"/>
            <p:cNvSpPr>
              <a:spLocks noChangeShapeType="1"/>
            </p:cNvSpPr>
            <p:nvPr/>
          </p:nvSpPr>
          <p:spPr bwMode="auto">
            <a:xfrm>
              <a:off x="3360" y="2256"/>
              <a:ext cx="158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3" name="Line 9"/>
            <p:cNvSpPr>
              <a:spLocks noChangeShapeType="1"/>
            </p:cNvSpPr>
            <p:nvPr/>
          </p:nvSpPr>
          <p:spPr bwMode="auto">
            <a:xfrm>
              <a:off x="3888" y="1593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4" name="AutoShape 10"/>
            <p:cNvSpPr>
              <a:spLocks noChangeArrowheads="1"/>
            </p:cNvSpPr>
            <p:nvPr/>
          </p:nvSpPr>
          <p:spPr bwMode="auto">
            <a:xfrm>
              <a:off x="3936" y="1689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85" name="Freeform 11"/>
            <p:cNvSpPr>
              <a:spLocks/>
            </p:cNvSpPr>
            <p:nvPr/>
          </p:nvSpPr>
          <p:spPr bwMode="auto">
            <a:xfrm>
              <a:off x="3792" y="1497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6" name="Text Box 12"/>
            <p:cNvSpPr txBox="1">
              <a:spLocks noChangeArrowheads="1"/>
            </p:cNvSpPr>
            <p:nvPr/>
          </p:nvSpPr>
          <p:spPr bwMode="auto">
            <a:xfrm>
              <a:off x="3734" y="124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j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3587" name="Text Box 13"/>
            <p:cNvSpPr txBox="1">
              <a:spLocks noChangeArrowheads="1"/>
            </p:cNvSpPr>
            <p:nvPr/>
          </p:nvSpPr>
          <p:spPr bwMode="auto">
            <a:xfrm>
              <a:off x="4272" y="1305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19,16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3588" name="Line 14"/>
            <p:cNvSpPr>
              <a:spLocks noChangeShapeType="1"/>
            </p:cNvSpPr>
            <p:nvPr/>
          </p:nvSpPr>
          <p:spPr bwMode="auto">
            <a:xfrm flipH="1">
              <a:off x="4032" y="1449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1295400" y="28956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方程式" r:id="rId3" imgW="2298700" imgH="241300" progId="Equation.3">
                  <p:embed/>
                </p:oleObj>
              </mc:Choice>
              <mc:Fallback>
                <p:oleObj name="方程式" r:id="rId3" imgW="22987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350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16"/>
          <p:cNvSpPr>
            <a:spLocks noChangeShapeType="1"/>
          </p:cNvSpPr>
          <p:nvPr/>
        </p:nvSpPr>
        <p:spPr bwMode="auto">
          <a:xfrm>
            <a:off x="6324600" y="3657600"/>
            <a:ext cx="7620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3560" name="Group 39"/>
          <p:cNvGrpSpPr>
            <a:grpSpLocks/>
          </p:cNvGrpSpPr>
          <p:nvPr/>
        </p:nvGrpSpPr>
        <p:grpSpPr bwMode="auto">
          <a:xfrm>
            <a:off x="6096000" y="4419600"/>
            <a:ext cx="2743200" cy="2057400"/>
            <a:chOff x="3840" y="2784"/>
            <a:chExt cx="1728" cy="1296"/>
          </a:xfrm>
        </p:grpSpPr>
        <p:sp>
          <p:nvSpPr>
            <p:cNvPr id="23564" name="Text Box 18"/>
            <p:cNvSpPr txBox="1">
              <a:spLocks noChangeArrowheads="1"/>
            </p:cNvSpPr>
            <p:nvPr/>
          </p:nvSpPr>
          <p:spPr bwMode="auto">
            <a:xfrm>
              <a:off x="4358" y="3399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1    0     1     1</a:t>
              </a:r>
            </a:p>
          </p:txBody>
        </p:sp>
        <p:sp>
          <p:nvSpPr>
            <p:cNvPr id="23565" name="Text Box 19"/>
            <p:cNvSpPr txBox="1">
              <a:spLocks noChangeArrowheads="1"/>
            </p:cNvSpPr>
            <p:nvPr/>
          </p:nvSpPr>
          <p:spPr bwMode="auto">
            <a:xfrm>
              <a:off x="4368" y="3648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0    1     1     1</a:t>
              </a:r>
            </a:p>
          </p:txBody>
        </p:sp>
        <p:sp>
          <p:nvSpPr>
            <p:cNvPr id="23566" name="Text Box 20"/>
            <p:cNvSpPr txBox="1">
              <a:spLocks noChangeArrowheads="1"/>
            </p:cNvSpPr>
            <p:nvPr/>
          </p:nvSpPr>
          <p:spPr bwMode="auto">
            <a:xfrm>
              <a:off x="4032" y="364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3567" name="Line 21"/>
            <p:cNvSpPr>
              <a:spLocks noChangeShapeType="1"/>
            </p:cNvSpPr>
            <p:nvPr/>
          </p:nvSpPr>
          <p:spPr bwMode="auto">
            <a:xfrm>
              <a:off x="4032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8" name="Line 22"/>
            <p:cNvSpPr>
              <a:spLocks noChangeShapeType="1"/>
            </p:cNvSpPr>
            <p:nvPr/>
          </p:nvSpPr>
          <p:spPr bwMode="auto">
            <a:xfrm>
              <a:off x="4368" y="3360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9" name="Freeform 23"/>
            <p:cNvSpPr>
              <a:spLocks/>
            </p:cNvSpPr>
            <p:nvPr/>
          </p:nvSpPr>
          <p:spPr bwMode="auto">
            <a:xfrm>
              <a:off x="4608" y="3216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0" name="Text Box 24"/>
            <p:cNvSpPr txBox="1">
              <a:spLocks noChangeArrowheads="1"/>
            </p:cNvSpPr>
            <p:nvPr/>
          </p:nvSpPr>
          <p:spPr bwMode="auto">
            <a:xfrm>
              <a:off x="3984" y="2976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baseline="-25000">
                  <a:solidFill>
                    <a:schemeClr val="hlink"/>
                  </a:solidFill>
                </a:rPr>
                <a:t>20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3571" name="AutoShape 25"/>
            <p:cNvSpPr>
              <a:spLocks noChangeArrowheads="1"/>
            </p:cNvSpPr>
            <p:nvPr/>
          </p:nvSpPr>
          <p:spPr bwMode="auto">
            <a:xfrm>
              <a:off x="3840" y="2784"/>
              <a:ext cx="172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2" name="AutoShape 26"/>
            <p:cNvSpPr>
              <a:spLocks noChangeArrowheads="1"/>
            </p:cNvSpPr>
            <p:nvPr/>
          </p:nvSpPr>
          <p:spPr bwMode="auto">
            <a:xfrm>
              <a:off x="4800" y="3360"/>
              <a:ext cx="1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3" name="Line 27"/>
            <p:cNvSpPr>
              <a:spLocks noChangeShapeType="1"/>
            </p:cNvSpPr>
            <p:nvPr/>
          </p:nvSpPr>
          <p:spPr bwMode="auto">
            <a:xfrm flipH="1">
              <a:off x="4944" y="3216"/>
              <a:ext cx="96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4" name="Text Box 28"/>
            <p:cNvSpPr txBox="1">
              <a:spLocks noChangeArrowheads="1"/>
            </p:cNvSpPr>
            <p:nvPr/>
          </p:nvSpPr>
          <p:spPr bwMode="auto">
            <a:xfrm>
              <a:off x="4992" y="302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17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3575" name="Freeform 29"/>
            <p:cNvSpPr>
              <a:spLocks/>
            </p:cNvSpPr>
            <p:nvPr/>
          </p:nvSpPr>
          <p:spPr bwMode="auto">
            <a:xfrm>
              <a:off x="4224" y="3216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Freeform 30"/>
            <p:cNvSpPr>
              <a:spLocks/>
            </p:cNvSpPr>
            <p:nvPr/>
          </p:nvSpPr>
          <p:spPr bwMode="auto">
            <a:xfrm>
              <a:off x="4416" y="326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Line 31"/>
            <p:cNvSpPr>
              <a:spLocks noChangeShapeType="1"/>
            </p:cNvSpPr>
            <p:nvPr/>
          </p:nvSpPr>
          <p:spPr bwMode="auto">
            <a:xfrm flipH="1">
              <a:off x="4512" y="2976"/>
              <a:ext cx="144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Text Box 32"/>
            <p:cNvSpPr txBox="1">
              <a:spLocks noChangeArrowheads="1"/>
            </p:cNvSpPr>
            <p:nvPr/>
          </p:nvSpPr>
          <p:spPr bwMode="auto">
            <a:xfrm>
              <a:off x="4608" y="278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folHlink"/>
                  </a:solidFill>
                </a:rPr>
                <a:t>p</a:t>
              </a:r>
              <a:r>
                <a:rPr lang="en-US" altLang="zh-TW" baseline="-25000">
                  <a:solidFill>
                    <a:schemeClr val="folHlink"/>
                  </a:solidFill>
                </a:rPr>
                <a:t>19</a:t>
              </a:r>
              <a:r>
                <a:rPr lang="en-US" altLang="zh-TW">
                  <a:solidFill>
                    <a:schemeClr val="folHlink"/>
                  </a:solidFill>
                </a:rPr>
                <a:t>=1</a:t>
              </a:r>
            </a:p>
          </p:txBody>
        </p:sp>
      </p:grpSp>
      <p:graphicFrame>
        <p:nvGraphicFramePr>
          <p:cNvPr id="23561" name="Object 34"/>
          <p:cNvGraphicFramePr>
            <a:graphicFrameLocks noChangeAspect="1"/>
          </p:cNvGraphicFramePr>
          <p:nvPr/>
        </p:nvGraphicFramePr>
        <p:xfrm>
          <a:off x="304800" y="3810000"/>
          <a:ext cx="579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方程式" r:id="rId5" imgW="3073400" imgH="241300" progId="Equation.3">
                  <p:embed/>
                </p:oleObj>
              </mc:Choice>
              <mc:Fallback>
                <p:oleObj name="方程式" r:id="rId5" imgW="3073400" imgH="241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5791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37"/>
          <p:cNvSpPr txBox="1">
            <a:spLocks noChangeArrowheads="1"/>
          </p:cNvSpPr>
          <p:nvPr/>
        </p:nvSpPr>
        <p:spPr bwMode="auto">
          <a:xfrm>
            <a:off x="304800" y="4495800"/>
            <a:ext cx="56356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/>
              <a:t> carry generated at bit i+3, or</a:t>
            </a:r>
          </a:p>
          <a:p>
            <a:pPr eaLnBrk="1" hangingPunct="1">
              <a:buFontTx/>
              <a:buChar char="•"/>
            </a:pPr>
            <a:r>
              <a:rPr lang="en-US" altLang="zh-TW"/>
              <a:t> carry generated at bit i+2 and propagate through bit i+3, or</a:t>
            </a:r>
          </a:p>
          <a:p>
            <a:pPr eaLnBrk="1" hangingPunct="1"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hlink"/>
                </a:solidFill>
              </a:rPr>
              <a:t>carry generated at bit i+1 and propagate through bit i+2 to i+3</a:t>
            </a:r>
            <a:r>
              <a:rPr lang="en-US" altLang="zh-TW"/>
              <a:t>, or</a:t>
            </a:r>
          </a:p>
          <a:p>
            <a:pPr eaLnBrk="1" hangingPunct="1">
              <a:buFontTx/>
              <a:buChar char="•"/>
            </a:pPr>
            <a:r>
              <a:rPr lang="en-US" altLang="zh-TW"/>
              <a:t> carry generated at bit i and propagate through i+1 to i+3</a:t>
            </a:r>
          </a:p>
        </p:txBody>
      </p:sp>
      <p:sp>
        <p:nvSpPr>
          <p:cNvPr id="23563" name="AutoShape 38"/>
          <p:cNvSpPr>
            <a:spLocks noChangeArrowheads="1"/>
          </p:cNvSpPr>
          <p:nvPr/>
        </p:nvSpPr>
        <p:spPr bwMode="auto">
          <a:xfrm>
            <a:off x="2971800" y="3810000"/>
            <a:ext cx="1371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Generate </a:t>
            </a:r>
            <a:r>
              <a:rPr lang="en-US" altLang="zh-TW" i="1" smtClean="0"/>
              <a:t>p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96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propagated through bit i to i+3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5638800" y="2681288"/>
            <a:ext cx="219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   3    b     5     c    8     9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638800" y="3214688"/>
            <a:ext cx="219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   6    7     a     3    a     9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257800" y="32004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5334000" y="3581400"/>
            <a:ext cx="25146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>
            <a:off x="6553200" y="2667000"/>
            <a:ext cx="304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6781800" y="2071688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p</a:t>
            </a:r>
            <a:r>
              <a:rPr lang="en-US" altLang="zh-TW" baseline="-25000">
                <a:solidFill>
                  <a:schemeClr val="hlink"/>
                </a:solidFill>
              </a:rPr>
              <a:t>19,16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24586" name="Line 14"/>
          <p:cNvSpPr>
            <a:spLocks noChangeShapeType="1"/>
          </p:cNvSpPr>
          <p:nvPr/>
        </p:nvSpPr>
        <p:spPr bwMode="auto">
          <a:xfrm flipH="1">
            <a:off x="6705600" y="2438400"/>
            <a:ext cx="1524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4587" name="Object 15"/>
          <p:cNvGraphicFramePr>
            <a:graphicFrameLocks noChangeAspect="1"/>
          </p:cNvGraphicFramePr>
          <p:nvPr/>
        </p:nvGraphicFramePr>
        <p:xfrm>
          <a:off x="1133475" y="3352800"/>
          <a:ext cx="3524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方程式" r:id="rId3" imgW="2311400" imgH="241300" progId="Equation.3">
                  <p:embed/>
                </p:oleObj>
              </mc:Choice>
              <mc:Fallback>
                <p:oleObj name="方程式" r:id="rId3" imgW="23114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352800"/>
                        <a:ext cx="3524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Line 25"/>
          <p:cNvSpPr>
            <a:spLocks noChangeShapeType="1"/>
          </p:cNvSpPr>
          <p:nvPr/>
        </p:nvSpPr>
        <p:spPr bwMode="auto">
          <a:xfrm>
            <a:off x="6705600" y="3657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589" name="Group 27"/>
          <p:cNvGrpSpPr>
            <a:grpSpLocks/>
          </p:cNvGrpSpPr>
          <p:nvPr/>
        </p:nvGrpSpPr>
        <p:grpSpPr bwMode="auto">
          <a:xfrm>
            <a:off x="4724400" y="3962400"/>
            <a:ext cx="4114800" cy="2514600"/>
            <a:chOff x="2976" y="2496"/>
            <a:chExt cx="2592" cy="1584"/>
          </a:xfrm>
        </p:grpSpPr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3782" y="3399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0    1     0     1</a:t>
              </a:r>
            </a:p>
          </p:txBody>
        </p:sp>
        <p:sp>
          <p:nvSpPr>
            <p:cNvPr id="24591" name="Text Box 18"/>
            <p:cNvSpPr txBox="1">
              <a:spLocks noChangeArrowheads="1"/>
            </p:cNvSpPr>
            <p:nvPr/>
          </p:nvSpPr>
          <p:spPr bwMode="auto">
            <a:xfrm>
              <a:off x="3792" y="3648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1    0     1     0</a:t>
              </a:r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3456" y="364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>
              <a:off x="345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3792" y="3456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AutoShape 24"/>
            <p:cNvSpPr>
              <a:spLocks noChangeArrowheads="1"/>
            </p:cNvSpPr>
            <p:nvPr/>
          </p:nvSpPr>
          <p:spPr bwMode="auto">
            <a:xfrm>
              <a:off x="2976" y="2496"/>
              <a:ext cx="2592" cy="15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96" name="Line 26"/>
            <p:cNvSpPr>
              <a:spLocks noChangeShapeType="1"/>
            </p:cNvSpPr>
            <p:nvPr/>
          </p:nvSpPr>
          <p:spPr bwMode="auto">
            <a:xfrm>
              <a:off x="4608" y="3456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Generate </a:t>
            </a:r>
            <a:r>
              <a:rPr lang="en-US" altLang="zh-TW" i="1" smtClean="0"/>
              <a:t>p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+3,</a:t>
            </a:r>
            <a:r>
              <a:rPr lang="en-US" altLang="zh-TW" i="1" baseline="-25000" smtClean="0"/>
              <a:t>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96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propagated through bit i to i+3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638800" y="2681288"/>
            <a:ext cx="219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   3    b     5     c    8     9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638800" y="3214688"/>
            <a:ext cx="219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   6    7     a     3    a     9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257800" y="32004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334000" y="3581400"/>
            <a:ext cx="25146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6553200" y="2667000"/>
            <a:ext cx="304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781800" y="2071688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p</a:t>
            </a:r>
            <a:r>
              <a:rPr lang="en-US" altLang="zh-TW" baseline="-25000">
                <a:solidFill>
                  <a:schemeClr val="hlink"/>
                </a:solidFill>
              </a:rPr>
              <a:t>19,16</a:t>
            </a:r>
            <a:r>
              <a:rPr lang="en-US" altLang="zh-TW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6705600" y="2438400"/>
            <a:ext cx="1524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133475" y="3352800"/>
          <a:ext cx="3524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方程式" r:id="rId3" imgW="2311400" imgH="241300" progId="Equation.3">
                  <p:embed/>
                </p:oleObj>
              </mc:Choice>
              <mc:Fallback>
                <p:oleObj name="方程式" r:id="rId3" imgW="23114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352800"/>
                        <a:ext cx="3524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705600" y="3657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5613" name="Group 28"/>
          <p:cNvGrpSpPr>
            <a:grpSpLocks/>
          </p:cNvGrpSpPr>
          <p:nvPr/>
        </p:nvGrpSpPr>
        <p:grpSpPr bwMode="auto">
          <a:xfrm>
            <a:off x="4724400" y="3962400"/>
            <a:ext cx="4114800" cy="2514600"/>
            <a:chOff x="2976" y="2496"/>
            <a:chExt cx="2592" cy="1584"/>
          </a:xfrm>
        </p:grpSpPr>
        <p:grpSp>
          <p:nvGrpSpPr>
            <p:cNvPr id="25615" name="Group 13"/>
            <p:cNvGrpSpPr>
              <a:grpSpLocks/>
            </p:cNvGrpSpPr>
            <p:nvPr/>
          </p:nvGrpSpPr>
          <p:grpSpPr bwMode="auto">
            <a:xfrm>
              <a:off x="2976" y="2496"/>
              <a:ext cx="2592" cy="1584"/>
              <a:chOff x="2976" y="2496"/>
              <a:chExt cx="2592" cy="1584"/>
            </a:xfrm>
          </p:grpSpPr>
          <p:sp>
            <p:nvSpPr>
              <p:cNvPr id="25623" name="Text Box 14"/>
              <p:cNvSpPr txBox="1">
                <a:spLocks noChangeArrowheads="1"/>
              </p:cNvSpPr>
              <p:nvPr/>
            </p:nvSpPr>
            <p:spPr bwMode="auto">
              <a:xfrm>
                <a:off x="3782" y="3399"/>
                <a:ext cx="8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0    1     0     1</a:t>
                </a:r>
              </a:p>
            </p:txBody>
          </p:sp>
          <p:sp>
            <p:nvSpPr>
              <p:cNvPr id="25624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648"/>
                <a:ext cx="8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1    0     1     0</a:t>
                </a:r>
              </a:p>
            </p:txBody>
          </p:sp>
          <p:sp>
            <p:nvSpPr>
              <p:cNvPr id="25625" name="Text Box 16"/>
              <p:cNvSpPr txBox="1">
                <a:spLocks noChangeArrowheads="1"/>
              </p:cNvSpPr>
              <p:nvPr/>
            </p:nvSpPr>
            <p:spPr bwMode="auto">
              <a:xfrm>
                <a:off x="3456" y="3648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25626" name="Line 17"/>
              <p:cNvSpPr>
                <a:spLocks noChangeShapeType="1"/>
              </p:cNvSpPr>
              <p:nvPr/>
            </p:nvSpPr>
            <p:spPr bwMode="auto">
              <a:xfrm>
                <a:off x="3456" y="384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Line 18"/>
              <p:cNvSpPr>
                <a:spLocks noChangeShapeType="1"/>
              </p:cNvSpPr>
              <p:nvPr/>
            </p:nvSpPr>
            <p:spPr bwMode="auto">
              <a:xfrm>
                <a:off x="3792" y="345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8" name="AutoShape 19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2592" cy="1584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29" name="Line 20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6" name="Freeform 21"/>
            <p:cNvSpPr>
              <a:spLocks/>
            </p:cNvSpPr>
            <p:nvPr/>
          </p:nvSpPr>
          <p:spPr bwMode="auto">
            <a:xfrm>
              <a:off x="4320" y="331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Freeform 22"/>
            <p:cNvSpPr>
              <a:spLocks/>
            </p:cNvSpPr>
            <p:nvPr/>
          </p:nvSpPr>
          <p:spPr bwMode="auto">
            <a:xfrm>
              <a:off x="4080" y="331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Freeform 23"/>
            <p:cNvSpPr>
              <a:spLocks/>
            </p:cNvSpPr>
            <p:nvPr/>
          </p:nvSpPr>
          <p:spPr bwMode="auto">
            <a:xfrm>
              <a:off x="3840" y="3312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Freeform 24"/>
            <p:cNvSpPr>
              <a:spLocks/>
            </p:cNvSpPr>
            <p:nvPr/>
          </p:nvSpPr>
          <p:spPr bwMode="auto">
            <a:xfrm>
              <a:off x="3648" y="326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Freeform 25"/>
            <p:cNvSpPr>
              <a:spLocks/>
            </p:cNvSpPr>
            <p:nvPr/>
          </p:nvSpPr>
          <p:spPr bwMode="auto">
            <a:xfrm>
              <a:off x="4560" y="326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Line 26"/>
            <p:cNvSpPr>
              <a:spLocks noChangeShapeType="1"/>
            </p:cNvSpPr>
            <p:nvPr/>
          </p:nvSpPr>
          <p:spPr bwMode="auto">
            <a:xfrm flipH="1">
              <a:off x="4176" y="3024"/>
              <a:ext cx="96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Text Box 27"/>
            <p:cNvSpPr txBox="1">
              <a:spLocks noChangeArrowheads="1"/>
            </p:cNvSpPr>
            <p:nvPr/>
          </p:nvSpPr>
          <p:spPr bwMode="auto">
            <a:xfrm>
              <a:off x="4214" y="2823"/>
              <a:ext cx="1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carry propagate, </a:t>
              </a:r>
              <a:r>
                <a:rPr lang="en-US" altLang="zh-TW" i="1">
                  <a:solidFill>
                    <a:schemeClr val="folHlink"/>
                  </a:solidFill>
                </a:rPr>
                <a:t>p</a:t>
              </a:r>
              <a:r>
                <a:rPr lang="en-US" altLang="zh-TW" i="1" baseline="-25000">
                  <a:solidFill>
                    <a:schemeClr val="folHlink"/>
                  </a:solidFill>
                </a:rPr>
                <a:t>i</a:t>
              </a:r>
              <a:r>
                <a:rPr lang="en-US" altLang="zh-TW">
                  <a:solidFill>
                    <a:schemeClr val="folHlink"/>
                  </a:solidFill>
                </a:rPr>
                <a:t>=1</a:t>
              </a:r>
            </a:p>
          </p:txBody>
        </p:sp>
      </p:grpSp>
      <p:graphicFrame>
        <p:nvGraphicFramePr>
          <p:cNvPr id="25614" name="Object 29"/>
          <p:cNvGraphicFramePr>
            <a:graphicFrameLocks noChangeAspect="1"/>
          </p:cNvGraphicFramePr>
          <p:nvPr/>
        </p:nvGraphicFramePr>
        <p:xfrm>
          <a:off x="685800" y="4114800"/>
          <a:ext cx="3505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方程式" r:id="rId5" imgW="1295400" imgH="241300" progId="Equation.3">
                  <p:embed/>
                </p:oleObj>
              </mc:Choice>
              <mc:Fallback>
                <p:oleObj name="方程式" r:id="rId5" imgW="12954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3505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191000" cy="2590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the hardware</a:t>
            </a:r>
          </a:p>
          <a:p>
            <a:pPr lvl="1" eaLnBrk="1" hangingPunct="1"/>
            <a:r>
              <a:rPr lang="en-US" altLang="zh-TW" sz="2400" smtClean="0"/>
              <a:t>Input: 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], </a:t>
            </a:r>
            <a:r>
              <a:rPr lang="en-US" altLang="zh-TW" sz="2400" i="1" smtClean="0"/>
              <a:t>y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+3: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], </a:t>
            </a:r>
            <a:r>
              <a:rPr lang="en-US" altLang="zh-TW" sz="2400" i="1" smtClean="0"/>
              <a:t>C</a:t>
            </a:r>
            <a:r>
              <a:rPr lang="en-US" altLang="zh-TW" sz="2400" i="1" baseline="-25000" smtClean="0"/>
              <a:t>i</a:t>
            </a:r>
          </a:p>
          <a:p>
            <a:pPr lvl="1" eaLnBrk="1" hangingPunct="1"/>
            <a:r>
              <a:rPr lang="en-US" altLang="zh-TW" sz="2400" smtClean="0"/>
              <a:t>Output:</a:t>
            </a:r>
          </a:p>
          <a:p>
            <a:pPr lvl="2" eaLnBrk="1" hangingPunct="1"/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</a:p>
          <a:p>
            <a:pPr lvl="2" eaLnBrk="1" hangingPunct="1"/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</a:p>
          <a:p>
            <a:pPr lvl="2" eaLnBrk="1" hangingPunct="1"/>
            <a:r>
              <a:rPr lang="en-US" altLang="zh-TW" sz="2000" i="1" smtClean="0"/>
              <a:t>C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+1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C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+2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C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267200" y="3429000"/>
          <a:ext cx="43434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3" imgW="2638425" imgH="1800225" progId="MSDraw.Drawing.8.2">
                  <p:embed/>
                </p:oleObj>
              </mc:Choice>
              <mc:Fallback>
                <p:oleObj r:id="rId3" imgW="2638425" imgH="18002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43434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7258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Lookahead carry generator (4-bit)</a:t>
            </a:r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5105400" y="381000"/>
          <a:ext cx="37385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3" imgW="3505200" imgH="5581650" progId="MSDraw.Drawing.8.2">
                  <p:embed/>
                </p:oleObj>
              </mc:Choice>
              <mc:Fallback>
                <p:oleObj r:id="rId3" imgW="3505200" imgH="5581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7385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7258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Compare the design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105400" y="381000"/>
          <a:ext cx="37385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3" imgW="3505200" imgH="5581650" progId="MSDraw.Drawing.8.2">
                  <p:embed/>
                </p:oleObj>
              </mc:Choice>
              <mc:Fallback>
                <p:oleObj r:id="rId3" imgW="3505200" imgH="558165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7385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603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69888" y="2743200"/>
            <a:ext cx="3744912" cy="3429000"/>
          </a:xfrm>
          <a:prstGeom prst="ellips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09600" y="3886200"/>
            <a:ext cx="914400" cy="6778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Four-bit adder</a:t>
            </a:r>
            <a:r>
              <a:rPr kumimoji="0" lang="en-US" altLang="zh-TW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895600" y="1219200"/>
            <a:ext cx="2133600" cy="7493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6.2	 Four-bit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lookahead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carry generator.</a:t>
            </a:r>
            <a:r>
              <a:rPr kumimoji="0"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953000" y="2743200"/>
            <a:ext cx="3744913" cy="3429000"/>
          </a:xfrm>
          <a:prstGeom prst="ellips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895600" y="1981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Hardware Design: Carry-Lookahead Generator for radix-r addition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 to hex addition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656512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if we can generate these signals very fast,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generated by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]+</a:t>
            </a:r>
            <a:r>
              <a:rPr lang="en-US" altLang="zh-TW" sz="2000" i="1" smtClean="0"/>
              <a:t>y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+3: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i</a:t>
            </a:r>
            <a:r>
              <a:rPr lang="en-US" altLang="zh-TW" sz="2000" baseline="-25000" smtClean="0"/>
              <a:t>+3,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=1 if carry is propagated through bit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 to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+3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we can generate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carry very fast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04800" y="3733800"/>
          <a:ext cx="822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方程式" r:id="rId3" imgW="4673600" imgH="241300" progId="Equation.3">
                  <p:embed/>
                </p:oleObj>
              </mc:Choice>
              <mc:Fallback>
                <p:oleObj name="方程式" r:id="rId3" imgW="4673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29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486400" y="4343400"/>
            <a:ext cx="3114675" cy="2317750"/>
            <a:chOff x="3456" y="2736"/>
            <a:chExt cx="1962" cy="1460"/>
          </a:xfrm>
        </p:grpSpPr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>
              <a:off x="3456" y="3264"/>
              <a:ext cx="1776" cy="576"/>
              <a:chOff x="1200" y="2400"/>
              <a:chExt cx="1776" cy="576"/>
            </a:xfrm>
          </p:grpSpPr>
          <p:sp>
            <p:nvSpPr>
              <p:cNvPr id="30738" name="Text Box 7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30739" name="Text Box 8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30740" name="Text Box 9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30741" name="Line 10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0728" name="Line 11"/>
            <p:cNvSpPr>
              <a:spLocks noChangeShapeType="1"/>
            </p:cNvSpPr>
            <p:nvPr/>
          </p:nvSpPr>
          <p:spPr bwMode="auto">
            <a:xfrm>
              <a:off x="4416" y="3168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AutoShape 12"/>
            <p:cNvSpPr>
              <a:spLocks noChangeArrowheads="1"/>
            </p:cNvSpPr>
            <p:nvPr/>
          </p:nvSpPr>
          <p:spPr bwMode="auto">
            <a:xfrm>
              <a:off x="4848" y="3264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30" name="Freeform 13"/>
            <p:cNvSpPr>
              <a:spLocks/>
            </p:cNvSpPr>
            <p:nvPr/>
          </p:nvSpPr>
          <p:spPr bwMode="auto">
            <a:xfrm>
              <a:off x="470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1" name="Freeform 14"/>
            <p:cNvSpPr>
              <a:spLocks/>
            </p:cNvSpPr>
            <p:nvPr/>
          </p:nvSpPr>
          <p:spPr bwMode="auto">
            <a:xfrm>
              <a:off x="446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2" name="Freeform 15"/>
            <p:cNvSpPr>
              <a:spLocks/>
            </p:cNvSpPr>
            <p:nvPr/>
          </p:nvSpPr>
          <p:spPr bwMode="auto">
            <a:xfrm>
              <a:off x="4320" y="302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4032" y="288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0734" name="Line 17"/>
            <p:cNvSpPr>
              <a:spLocks noChangeShapeType="1"/>
            </p:cNvSpPr>
            <p:nvPr/>
          </p:nvSpPr>
          <p:spPr bwMode="auto">
            <a:xfrm flipH="1" flipV="1">
              <a:off x="4896" y="3888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5" name="Line 18"/>
            <p:cNvSpPr>
              <a:spLocks noChangeShapeType="1"/>
            </p:cNvSpPr>
            <p:nvPr/>
          </p:nvSpPr>
          <p:spPr bwMode="auto">
            <a:xfrm flipH="1">
              <a:off x="4608" y="2928"/>
              <a:ext cx="24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6" name="Text Box 19"/>
            <p:cNvSpPr txBox="1">
              <a:spLocks noChangeArrowheads="1"/>
            </p:cNvSpPr>
            <p:nvPr/>
          </p:nvSpPr>
          <p:spPr bwMode="auto">
            <a:xfrm>
              <a:off x="4848" y="2736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4992" y="39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  <p:sp>
        <p:nvSpPr>
          <p:cNvPr id="30726" name="AutoShape 21"/>
          <p:cNvSpPr>
            <a:spLocks noChangeArrowheads="1"/>
          </p:cNvSpPr>
          <p:nvPr/>
        </p:nvSpPr>
        <p:spPr bwMode="auto">
          <a:xfrm>
            <a:off x="914400" y="4724400"/>
            <a:ext cx="3733800" cy="1219200"/>
          </a:xfrm>
          <a:prstGeom prst="wedgeRoundRectCallout">
            <a:avLst>
              <a:gd name="adj1" fmla="val -30273"/>
              <a:gd name="adj2" fmla="val -88801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Similar to previous Boolean equation for carry lookahead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67056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Hardware design: 4-digit (16-bit) carry-lookahead generator for hex addition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Input: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200" smtClean="0"/>
              <a:t>generate signals: </a:t>
            </a:r>
            <a:r>
              <a:rPr lang="en-US" altLang="zh-TW" sz="1200" i="1" smtClean="0"/>
              <a:t>g</a:t>
            </a:r>
            <a:r>
              <a:rPr lang="en-US" altLang="zh-TW" sz="1200" baseline="-25000" smtClean="0"/>
              <a:t>15,12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g</a:t>
            </a:r>
            <a:r>
              <a:rPr lang="en-US" altLang="zh-TW" sz="1200" baseline="-25000" smtClean="0"/>
              <a:t>11,8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g</a:t>
            </a:r>
            <a:r>
              <a:rPr lang="en-US" altLang="zh-TW" sz="1200" baseline="-25000" smtClean="0"/>
              <a:t>7,4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g</a:t>
            </a:r>
            <a:r>
              <a:rPr lang="en-US" altLang="zh-TW" sz="1200" baseline="-25000" smtClean="0"/>
              <a:t>3,0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200" smtClean="0"/>
              <a:t>propagate signals: </a:t>
            </a:r>
            <a:r>
              <a:rPr lang="en-US" altLang="zh-TW" sz="1200" i="1" smtClean="0"/>
              <a:t>p</a:t>
            </a:r>
            <a:r>
              <a:rPr lang="en-US" altLang="zh-TW" sz="1200" baseline="-25000" smtClean="0"/>
              <a:t>15,12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p</a:t>
            </a:r>
            <a:r>
              <a:rPr lang="en-US" altLang="zh-TW" sz="1200" baseline="-25000" smtClean="0"/>
              <a:t>11,8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p</a:t>
            </a:r>
            <a:r>
              <a:rPr lang="en-US" altLang="zh-TW" sz="1200" baseline="-25000" smtClean="0"/>
              <a:t>7,4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p</a:t>
            </a:r>
            <a:r>
              <a:rPr lang="en-US" altLang="zh-TW" sz="1200" baseline="-25000" smtClean="0"/>
              <a:t>3,0</a:t>
            </a:r>
            <a:endParaRPr lang="en-US" altLang="zh-TW" sz="12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Output: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200" smtClean="0"/>
              <a:t>carry signals: </a:t>
            </a:r>
            <a:r>
              <a:rPr lang="en-US" altLang="zh-TW" sz="1200" i="1" smtClean="0"/>
              <a:t>C</a:t>
            </a:r>
            <a:r>
              <a:rPr lang="en-US" altLang="zh-TW" sz="1200" baseline="-25000" smtClean="0"/>
              <a:t>16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C</a:t>
            </a:r>
            <a:r>
              <a:rPr lang="en-US" altLang="zh-TW" sz="1200" baseline="-25000" smtClean="0"/>
              <a:t>12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C</a:t>
            </a:r>
            <a:r>
              <a:rPr lang="en-US" altLang="zh-TW" sz="1200" baseline="-25000" smtClean="0"/>
              <a:t>8</a:t>
            </a:r>
            <a:r>
              <a:rPr lang="en-US" altLang="zh-TW" sz="1200" smtClean="0"/>
              <a:t>, </a:t>
            </a:r>
            <a:r>
              <a:rPr lang="en-US" altLang="zh-TW" sz="1200" i="1" smtClean="0"/>
              <a:t>C</a:t>
            </a:r>
            <a:r>
              <a:rPr lang="en-US" altLang="zh-TW" sz="1200" baseline="-25000" smtClean="0"/>
              <a:t>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200" smtClean="0"/>
              <a:t>generate signal: </a:t>
            </a:r>
            <a:r>
              <a:rPr lang="en-US" altLang="zh-TW" sz="1200" i="1" smtClean="0"/>
              <a:t>g</a:t>
            </a:r>
            <a:r>
              <a:rPr lang="en-US" altLang="zh-TW" sz="12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200" smtClean="0"/>
              <a:t>propagate signal: </a:t>
            </a:r>
            <a:r>
              <a:rPr lang="en-US" altLang="zh-TW" sz="1200" i="1" smtClean="0"/>
              <a:t>p</a:t>
            </a:r>
            <a:r>
              <a:rPr lang="en-US" altLang="zh-TW" sz="12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200" smtClean="0"/>
          </a:p>
          <a:p>
            <a:pPr lvl="1" eaLnBrk="1" hangingPunct="1">
              <a:lnSpc>
                <a:spcPct val="80000"/>
              </a:lnSpc>
            </a:pPr>
            <a:endParaRPr lang="en-US" altLang="zh-TW" sz="1400" smtClean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81000" y="3886200"/>
          <a:ext cx="822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方程式" r:id="rId3" imgW="4673600" imgH="241300" progId="Equation.3">
                  <p:embed/>
                </p:oleObj>
              </mc:Choice>
              <mc:Fallback>
                <p:oleObj name="方程式" r:id="rId3" imgW="4673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8229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5486400" y="4343400"/>
            <a:ext cx="3114675" cy="2317750"/>
            <a:chOff x="3456" y="2736"/>
            <a:chExt cx="1962" cy="1460"/>
          </a:xfrm>
        </p:grpSpPr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3456" y="3264"/>
              <a:ext cx="1776" cy="576"/>
              <a:chOff x="1200" y="2400"/>
              <a:chExt cx="1776" cy="576"/>
            </a:xfrm>
          </p:grpSpPr>
          <p:sp>
            <p:nvSpPr>
              <p:cNvPr id="31761" name="Text Box 7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31762" name="Text Box 8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31763" name="Text Box 9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31764" name="Line 10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1" name="Line 11"/>
            <p:cNvSpPr>
              <a:spLocks noChangeShapeType="1"/>
            </p:cNvSpPr>
            <p:nvPr/>
          </p:nvSpPr>
          <p:spPr bwMode="auto">
            <a:xfrm>
              <a:off x="4416" y="3168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2" name="AutoShape 12"/>
            <p:cNvSpPr>
              <a:spLocks noChangeArrowheads="1"/>
            </p:cNvSpPr>
            <p:nvPr/>
          </p:nvSpPr>
          <p:spPr bwMode="auto">
            <a:xfrm>
              <a:off x="4848" y="3264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753" name="Freeform 13"/>
            <p:cNvSpPr>
              <a:spLocks/>
            </p:cNvSpPr>
            <p:nvPr/>
          </p:nvSpPr>
          <p:spPr bwMode="auto">
            <a:xfrm>
              <a:off x="470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4" name="Freeform 14"/>
            <p:cNvSpPr>
              <a:spLocks/>
            </p:cNvSpPr>
            <p:nvPr/>
          </p:nvSpPr>
          <p:spPr bwMode="auto">
            <a:xfrm>
              <a:off x="446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5" name="Freeform 15"/>
            <p:cNvSpPr>
              <a:spLocks/>
            </p:cNvSpPr>
            <p:nvPr/>
          </p:nvSpPr>
          <p:spPr bwMode="auto">
            <a:xfrm>
              <a:off x="4320" y="302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6" name="Text Box 16"/>
            <p:cNvSpPr txBox="1">
              <a:spLocks noChangeArrowheads="1"/>
            </p:cNvSpPr>
            <p:nvPr/>
          </p:nvSpPr>
          <p:spPr bwMode="auto">
            <a:xfrm>
              <a:off x="4032" y="288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1757" name="Line 17"/>
            <p:cNvSpPr>
              <a:spLocks noChangeShapeType="1"/>
            </p:cNvSpPr>
            <p:nvPr/>
          </p:nvSpPr>
          <p:spPr bwMode="auto">
            <a:xfrm flipH="1" flipV="1">
              <a:off x="4896" y="3888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18"/>
            <p:cNvSpPr>
              <a:spLocks noChangeShapeType="1"/>
            </p:cNvSpPr>
            <p:nvPr/>
          </p:nvSpPr>
          <p:spPr bwMode="auto">
            <a:xfrm flipH="1">
              <a:off x="4608" y="2928"/>
              <a:ext cx="24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Text Box 19"/>
            <p:cNvSpPr txBox="1">
              <a:spLocks noChangeArrowheads="1"/>
            </p:cNvSpPr>
            <p:nvPr/>
          </p:nvSpPr>
          <p:spPr bwMode="auto">
            <a:xfrm>
              <a:off x="4848" y="2736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1760" name="Text Box 20"/>
            <p:cNvSpPr txBox="1">
              <a:spLocks noChangeArrowheads="1"/>
            </p:cNvSpPr>
            <p:nvPr/>
          </p:nvSpPr>
          <p:spPr bwMode="auto">
            <a:xfrm>
              <a:off x="4992" y="39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core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Q: How to design a fast n-bit adder?</a:t>
            </a:r>
          </a:p>
          <a:p>
            <a:pPr lvl="1" eaLnBrk="1" hangingPunct="1"/>
            <a:r>
              <a:rPr lang="en-US" altLang="zh-TW" smtClean="0"/>
              <a:t>attach the O(n) carry-chain delay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2672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Hardware design: 4-digit (16-bit) carry-lookahead generator for hex addition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generate signals: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15,12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11,8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7,4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3,0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propagate signals: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15,12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11,8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7,4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3,0</a:t>
            </a:r>
            <a:endParaRPr lang="en-US" altLang="zh-TW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Output: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carry signals: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16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generate signal: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propagate signal: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400" smtClean="0"/>
          </a:p>
          <a:p>
            <a:pPr lvl="1" eaLnBrk="1" hangingPunct="1">
              <a:lnSpc>
                <a:spcPct val="80000"/>
              </a:lnSpc>
            </a:pPr>
            <a:endParaRPr lang="en-US" altLang="zh-TW" sz="1600" smtClean="0"/>
          </a:p>
        </p:txBody>
      </p:sp>
      <p:graphicFrame>
        <p:nvGraphicFramePr>
          <p:cNvPr id="32772" name="Object 21"/>
          <p:cNvGraphicFramePr>
            <a:graphicFrameLocks noChangeAspect="1"/>
          </p:cNvGraphicFramePr>
          <p:nvPr/>
        </p:nvGraphicFramePr>
        <p:xfrm>
          <a:off x="5105400" y="381000"/>
          <a:ext cx="37385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r:id="rId3" imgW="3505200" imgH="5581650" progId="MSDraw.Drawing.8.2">
                  <p:embed/>
                </p:oleObj>
              </mc:Choice>
              <mc:Fallback>
                <p:oleObj r:id="rId3" imgW="3505200" imgH="5581650" progId="MSDraw.Drawing.8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7385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22"/>
          <p:cNvGrpSpPr>
            <a:grpSpLocks/>
          </p:cNvGrpSpPr>
          <p:nvPr/>
        </p:nvGrpSpPr>
        <p:grpSpPr bwMode="auto">
          <a:xfrm>
            <a:off x="838200" y="4343400"/>
            <a:ext cx="3114675" cy="2317750"/>
            <a:chOff x="3456" y="2736"/>
            <a:chExt cx="1962" cy="1460"/>
          </a:xfrm>
        </p:grpSpPr>
        <p:grpSp>
          <p:nvGrpSpPr>
            <p:cNvPr id="32774" name="Group 23"/>
            <p:cNvGrpSpPr>
              <a:grpSpLocks/>
            </p:cNvGrpSpPr>
            <p:nvPr/>
          </p:nvGrpSpPr>
          <p:grpSpPr bwMode="auto">
            <a:xfrm>
              <a:off x="3456" y="3264"/>
              <a:ext cx="1776" cy="576"/>
              <a:chOff x="1200" y="2400"/>
              <a:chExt cx="1776" cy="576"/>
            </a:xfrm>
          </p:grpSpPr>
          <p:sp>
            <p:nvSpPr>
              <p:cNvPr id="32785" name="Text Box 24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327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32787" name="Text Box 26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32788" name="Line 27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75" name="Line 28"/>
            <p:cNvSpPr>
              <a:spLocks noChangeShapeType="1"/>
            </p:cNvSpPr>
            <p:nvPr/>
          </p:nvSpPr>
          <p:spPr bwMode="auto">
            <a:xfrm>
              <a:off x="4416" y="3168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6" name="AutoShape 29"/>
            <p:cNvSpPr>
              <a:spLocks noChangeArrowheads="1"/>
            </p:cNvSpPr>
            <p:nvPr/>
          </p:nvSpPr>
          <p:spPr bwMode="auto">
            <a:xfrm>
              <a:off x="4848" y="3264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77" name="Freeform 30"/>
            <p:cNvSpPr>
              <a:spLocks/>
            </p:cNvSpPr>
            <p:nvPr/>
          </p:nvSpPr>
          <p:spPr bwMode="auto">
            <a:xfrm>
              <a:off x="470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8" name="Freeform 31"/>
            <p:cNvSpPr>
              <a:spLocks/>
            </p:cNvSpPr>
            <p:nvPr/>
          </p:nvSpPr>
          <p:spPr bwMode="auto">
            <a:xfrm>
              <a:off x="446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Freeform 32"/>
            <p:cNvSpPr>
              <a:spLocks/>
            </p:cNvSpPr>
            <p:nvPr/>
          </p:nvSpPr>
          <p:spPr bwMode="auto">
            <a:xfrm>
              <a:off x="4320" y="302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Text Box 33"/>
            <p:cNvSpPr txBox="1">
              <a:spLocks noChangeArrowheads="1"/>
            </p:cNvSpPr>
            <p:nvPr/>
          </p:nvSpPr>
          <p:spPr bwMode="auto">
            <a:xfrm>
              <a:off x="4032" y="288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2781" name="Line 34"/>
            <p:cNvSpPr>
              <a:spLocks noChangeShapeType="1"/>
            </p:cNvSpPr>
            <p:nvPr/>
          </p:nvSpPr>
          <p:spPr bwMode="auto">
            <a:xfrm flipH="1" flipV="1">
              <a:off x="4896" y="3888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Line 35"/>
            <p:cNvSpPr>
              <a:spLocks noChangeShapeType="1"/>
            </p:cNvSpPr>
            <p:nvPr/>
          </p:nvSpPr>
          <p:spPr bwMode="auto">
            <a:xfrm flipH="1">
              <a:off x="4608" y="2928"/>
              <a:ext cx="24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Text Box 36"/>
            <p:cNvSpPr txBox="1">
              <a:spLocks noChangeArrowheads="1"/>
            </p:cNvSpPr>
            <p:nvPr/>
          </p:nvSpPr>
          <p:spPr bwMode="auto">
            <a:xfrm>
              <a:off x="4848" y="2736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2784" name="Text Box 37"/>
            <p:cNvSpPr txBox="1">
              <a:spLocks noChangeArrowheads="1"/>
            </p:cNvSpPr>
            <p:nvPr/>
          </p:nvSpPr>
          <p:spPr bwMode="auto">
            <a:xfrm>
              <a:off x="4992" y="39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2672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Hardware design: 4-digit (16-bit) carry-lookahead generator for hex addition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generate signals: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15,12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11,8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7,4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3,0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propagate signals: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15,12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11,8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7,4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3,0</a:t>
            </a:r>
            <a:endParaRPr lang="en-US" altLang="zh-TW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Output: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carry signals: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16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12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8</a:t>
            </a:r>
            <a:r>
              <a:rPr lang="en-US" altLang="zh-TW" sz="1400" smtClean="0"/>
              <a:t>, </a:t>
            </a:r>
            <a:r>
              <a:rPr lang="en-US" altLang="zh-TW" sz="1400" i="1" smtClean="0"/>
              <a:t>C</a:t>
            </a:r>
            <a:r>
              <a:rPr lang="en-US" altLang="zh-TW" sz="1400" baseline="-25000" smtClean="0"/>
              <a:t>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generate signal: </a:t>
            </a:r>
            <a:r>
              <a:rPr lang="en-US" altLang="zh-TW" sz="1400" i="1" smtClean="0"/>
              <a:t>g</a:t>
            </a:r>
            <a:r>
              <a:rPr lang="en-US" altLang="zh-TW" sz="14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 smtClean="0"/>
              <a:t>propagate signal: </a:t>
            </a:r>
            <a:r>
              <a:rPr lang="en-US" altLang="zh-TW" sz="1400" i="1" smtClean="0"/>
              <a:t>p</a:t>
            </a:r>
            <a:r>
              <a:rPr lang="en-US" altLang="zh-TW" sz="1400" baseline="-25000" smtClean="0"/>
              <a:t>15,0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400" smtClean="0"/>
          </a:p>
          <a:p>
            <a:pPr lvl="1" eaLnBrk="1" hangingPunct="1">
              <a:lnSpc>
                <a:spcPct val="80000"/>
              </a:lnSpc>
            </a:pPr>
            <a:endParaRPr lang="en-US" altLang="zh-TW" sz="1600" smtClean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105400" y="381000"/>
          <a:ext cx="37385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r:id="rId3" imgW="3505200" imgH="5581650" progId="MSDraw.Drawing.8.2">
                  <p:embed/>
                </p:oleObj>
              </mc:Choice>
              <mc:Fallback>
                <p:oleObj r:id="rId3" imgW="3505200" imgH="5581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7385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AutoShape 21"/>
          <p:cNvSpPr>
            <a:spLocks noChangeArrowheads="1"/>
          </p:cNvSpPr>
          <p:nvPr/>
        </p:nvSpPr>
        <p:spPr bwMode="auto">
          <a:xfrm>
            <a:off x="8229600" y="1676400"/>
            <a:ext cx="533400" cy="449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8" name="AutoShape 22"/>
          <p:cNvSpPr>
            <a:spLocks noChangeArrowheads="1"/>
          </p:cNvSpPr>
          <p:nvPr/>
        </p:nvSpPr>
        <p:spPr bwMode="auto">
          <a:xfrm>
            <a:off x="5105400" y="304800"/>
            <a:ext cx="533400" cy="586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3799" name="Group 24"/>
          <p:cNvGrpSpPr>
            <a:grpSpLocks/>
          </p:cNvGrpSpPr>
          <p:nvPr/>
        </p:nvGrpSpPr>
        <p:grpSpPr bwMode="auto">
          <a:xfrm>
            <a:off x="838200" y="4343400"/>
            <a:ext cx="3114675" cy="2317750"/>
            <a:chOff x="3456" y="2736"/>
            <a:chExt cx="1962" cy="1460"/>
          </a:xfrm>
        </p:grpSpPr>
        <p:grpSp>
          <p:nvGrpSpPr>
            <p:cNvPr id="33801" name="Group 25"/>
            <p:cNvGrpSpPr>
              <a:grpSpLocks/>
            </p:cNvGrpSpPr>
            <p:nvPr/>
          </p:nvGrpSpPr>
          <p:grpSpPr bwMode="auto">
            <a:xfrm>
              <a:off x="3456" y="3264"/>
              <a:ext cx="1776" cy="576"/>
              <a:chOff x="1200" y="2400"/>
              <a:chExt cx="1776" cy="576"/>
            </a:xfrm>
          </p:grpSpPr>
          <p:sp>
            <p:nvSpPr>
              <p:cNvPr id="33812" name="Text Box 26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   3    b     5     c    8     9</a:t>
                </a:r>
              </a:p>
            </p:txBody>
          </p:sp>
          <p:sp>
            <p:nvSpPr>
              <p:cNvPr id="33813" name="Text Box 27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13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   6    7     a     3    a     9</a:t>
                </a:r>
              </a:p>
            </p:txBody>
          </p:sp>
          <p:sp>
            <p:nvSpPr>
              <p:cNvPr id="33814" name="Text Box 28"/>
              <p:cNvSpPr txBox="1">
                <a:spLocks noChangeArrowheads="1"/>
              </p:cNvSpPr>
              <p:nvPr/>
            </p:nvSpPr>
            <p:spPr bwMode="auto">
              <a:xfrm>
                <a:off x="1238" y="2727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33815" name="Line 29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02" name="Line 30"/>
            <p:cNvSpPr>
              <a:spLocks noChangeShapeType="1"/>
            </p:cNvSpPr>
            <p:nvPr/>
          </p:nvSpPr>
          <p:spPr bwMode="auto">
            <a:xfrm>
              <a:off x="4416" y="3168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AutoShape 31"/>
            <p:cNvSpPr>
              <a:spLocks noChangeArrowheads="1"/>
            </p:cNvSpPr>
            <p:nvPr/>
          </p:nvSpPr>
          <p:spPr bwMode="auto">
            <a:xfrm>
              <a:off x="4848" y="3264"/>
              <a:ext cx="144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804" name="Freeform 32"/>
            <p:cNvSpPr>
              <a:spLocks/>
            </p:cNvSpPr>
            <p:nvPr/>
          </p:nvSpPr>
          <p:spPr bwMode="auto">
            <a:xfrm>
              <a:off x="470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Freeform 33"/>
            <p:cNvSpPr>
              <a:spLocks/>
            </p:cNvSpPr>
            <p:nvPr/>
          </p:nvSpPr>
          <p:spPr bwMode="auto">
            <a:xfrm>
              <a:off x="4464" y="3120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Freeform 34"/>
            <p:cNvSpPr>
              <a:spLocks/>
            </p:cNvSpPr>
            <p:nvPr/>
          </p:nvSpPr>
          <p:spPr bwMode="auto">
            <a:xfrm>
              <a:off x="4320" y="3024"/>
              <a:ext cx="192" cy="144"/>
            </a:xfrm>
            <a:custGeom>
              <a:avLst/>
              <a:gdLst>
                <a:gd name="T0" fmla="*/ 192 w 192"/>
                <a:gd name="T1" fmla="*/ 144 h 144"/>
                <a:gd name="T2" fmla="*/ 96 w 192"/>
                <a:gd name="T3" fmla="*/ 0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44">
                  <a:moveTo>
                    <a:pt x="192" y="144"/>
                  </a:moveTo>
                  <a:cubicBezTo>
                    <a:pt x="160" y="72"/>
                    <a:pt x="128" y="0"/>
                    <a:pt x="96" y="0"/>
                  </a:cubicBezTo>
                  <a:cubicBezTo>
                    <a:pt x="64" y="0"/>
                    <a:pt x="32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7" name="Text Box 35"/>
            <p:cNvSpPr txBox="1">
              <a:spLocks noChangeArrowheads="1"/>
            </p:cNvSpPr>
            <p:nvPr/>
          </p:nvSpPr>
          <p:spPr bwMode="auto">
            <a:xfrm>
              <a:off x="4032" y="2880"/>
              <a:ext cx="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C</a:t>
              </a:r>
              <a:r>
                <a:rPr lang="en-US" altLang="zh-TW" i="1" baseline="-25000">
                  <a:solidFill>
                    <a:schemeClr val="hlink"/>
                  </a:solidFill>
                </a:rPr>
                <a:t>16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3808" name="Line 36"/>
            <p:cNvSpPr>
              <a:spLocks noChangeShapeType="1"/>
            </p:cNvSpPr>
            <p:nvPr/>
          </p:nvSpPr>
          <p:spPr bwMode="auto">
            <a:xfrm flipH="1" flipV="1">
              <a:off x="4896" y="3888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Line 37"/>
            <p:cNvSpPr>
              <a:spLocks noChangeShapeType="1"/>
            </p:cNvSpPr>
            <p:nvPr/>
          </p:nvSpPr>
          <p:spPr bwMode="auto">
            <a:xfrm flipH="1">
              <a:off x="4608" y="2928"/>
              <a:ext cx="24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Text Box 38"/>
            <p:cNvSpPr txBox="1">
              <a:spLocks noChangeArrowheads="1"/>
            </p:cNvSpPr>
            <p:nvPr/>
          </p:nvSpPr>
          <p:spPr bwMode="auto">
            <a:xfrm>
              <a:off x="4848" y="2736"/>
              <a:ext cx="5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p</a:t>
              </a:r>
              <a:r>
                <a:rPr lang="en-US" altLang="zh-TW" baseline="-25000">
                  <a:solidFill>
                    <a:schemeClr val="hlink"/>
                  </a:solidFill>
                </a:rPr>
                <a:t>15,12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3811" name="Text Box 39"/>
            <p:cNvSpPr txBox="1">
              <a:spLocks noChangeArrowheads="1"/>
            </p:cNvSpPr>
            <p:nvPr/>
          </p:nvSpPr>
          <p:spPr bwMode="auto">
            <a:xfrm>
              <a:off x="4992" y="39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i="1">
                  <a:solidFill>
                    <a:schemeClr val="hlink"/>
                  </a:solidFill>
                </a:rPr>
                <a:t>g</a:t>
              </a:r>
              <a:r>
                <a:rPr lang="en-US" altLang="zh-TW" baseline="-25000">
                  <a:solidFill>
                    <a:schemeClr val="hlink"/>
                  </a:solidFill>
                </a:rPr>
                <a:t>7,4</a:t>
              </a:r>
              <a:r>
                <a:rPr lang="en-US" altLang="zh-TW">
                  <a:solidFill>
                    <a:schemeClr val="hlink"/>
                  </a:solidFill>
                </a:rPr>
                <a:t>=1</a:t>
              </a:r>
            </a:p>
          </p:txBody>
        </p:sp>
      </p:grpSp>
      <p:sp>
        <p:nvSpPr>
          <p:cNvPr id="33800" name="AutoShape 23"/>
          <p:cNvSpPr>
            <a:spLocks noChangeArrowheads="1"/>
          </p:cNvSpPr>
          <p:nvPr/>
        </p:nvSpPr>
        <p:spPr bwMode="auto">
          <a:xfrm>
            <a:off x="609600" y="5562600"/>
            <a:ext cx="40386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Just replace the signal names!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together: a 64-bit CLA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carry-lookahead adder with hierarchical carry generation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49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8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1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9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3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0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4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35931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35932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3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1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4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5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2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6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7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3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5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35924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35925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6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4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27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8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5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29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0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6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6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35917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35918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19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7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20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1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8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22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3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19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7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35910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35911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12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0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13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14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1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15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16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2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8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35859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35860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35901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35902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03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3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4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05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4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06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5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07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6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8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9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61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35892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35893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94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7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5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96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8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7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9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8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0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9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0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62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35883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35884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5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1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6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7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2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88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3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89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4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0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1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63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35874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35875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6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5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7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8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6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9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7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80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8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64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35865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35866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67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9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8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69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0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0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1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1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2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2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3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5845" name="AutoShape 96"/>
          <p:cNvSpPr>
            <a:spLocks noChangeArrowheads="1"/>
          </p:cNvSpPr>
          <p:nvPr/>
        </p:nvSpPr>
        <p:spPr bwMode="auto">
          <a:xfrm>
            <a:off x="457200" y="5486400"/>
            <a:ext cx="815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46" name="Text Box 97"/>
          <p:cNvSpPr txBox="1">
            <a:spLocks noChangeArrowheads="1"/>
          </p:cNvSpPr>
          <p:nvPr/>
        </p:nvSpPr>
        <p:spPr bwMode="auto">
          <a:xfrm>
            <a:off x="1676400" y="6248400"/>
            <a:ext cx="533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full adders to get the sum without O(n) carry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64-bit carry lookahead generator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5240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381000" y="2133600"/>
          <a:ext cx="86868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r:id="rId3" imgW="5638800" imgH="2638425" progId="MSDraw.Drawing.8.2">
                  <p:embed/>
                </p:oleObj>
              </mc:Choice>
              <mc:Fallback>
                <p:oleObj r:id="rId3" imgW="5638800" imgH="26384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686800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7924800" y="1981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8915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1828800" y="5638800"/>
            <a:ext cx="6629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6.5	  Building a 64-bit carry-lookahead adder from 16  4-bit adders and 5 lookahead carry generators.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43434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1219200" y="3048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78 C -0.00017 0.06913 -0.00139 0.12046 -0.00226 0.14867 C -0.00312 0.17688 -0.00122 0.17457 -0.00382 0.18682 C -0.00642 0.19908 0.00521 0.21596 -0.01806 0.22266 C -0.04132 0.22937 -0.10052 0.2259 -0.1434 0.22705 C -0.18628 0.22821 -0.25052 0.2222 -0.27517 0.22913 C -0.29983 0.23607 -0.28802 0.23792 -0.29115 0.26937 C -0.29427 0.30081 -0.29115 0.38682 -0.29427 0.41734 C -0.2974 0.44786 -0.28715 0.44717 -0.31007 0.45318 C -0.33299 0.45919 -0.40035 0.45318 -0.43229 0.45318 C -0.46424 0.45318 -0.48819 0.46405 -0.50226 0.45318 C -0.51632 0.44231 -0.51441 0.42266 -0.51649 0.38775 C -0.51858 0.35283 -0.51528 0.27746 -0.51493 0.24393 C -0.51458 0.21017 -0.51302 0.19977 -0.51493 0.18474 C -0.51684 0.16971 -0.51753 0.15954 -0.52604 0.15306 C -0.53455 0.14659 -0.55903 0.14775 -0.56562 0.14659 " pathEditMode="relative" ptsTypes="aaaaaaaaaaaaaaaA">
                                      <p:cBhvr>
                                        <p:cTn id="10" dur="5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4 -0.00231 C -0.04635 -0.00393 -0.07586 -0.00555 -0.09149 -0.00023 C -0.10711 0.00509 -0.10746 0.01318 -0.11059 0.02937 C -0.11371 0.04555 -0.10416 0.07884 -0.11059 0.09688 C -0.11701 0.11491 -0.12882 0.12902 -0.14861 0.13711 C -0.1684 0.1452 -0.21198 0.15515 -0.22951 0.14567 C -0.24705 0.13619 -0.24878 0.10358 -0.2533 0.08 C -0.25781 0.05642 -0.24895 0.01688 -0.25659 0.00393 C -0.26423 -0.00902 -0.28923 -0.00069 -0.29948 0.00185 C -0.30972 0.00439 -0.31493 0.01087 -0.3184 0.01873 C -0.32187 0.02659 -0.31979 0.04347 -0.31996 0.04832 " pathEditMode="relative" rAng="0" ptsTypes="aaaaaaaaaaA">
                                      <p:cBhvr>
                                        <p:cTn id="24" dur="5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6" grpId="1" animBg="1"/>
      <p:bldP spid="40967" grpId="0" animBg="1"/>
      <p:bldP spid="40967" grpId="1" animBg="1"/>
      <p:bldP spid="40969" grpId="0" animBg="1"/>
      <p:bldP spid="409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64-bit carry lookahead generator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5240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81000" y="2133600"/>
          <a:ext cx="86868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r:id="rId3" imgW="5638800" imgH="2638425" progId="MSDraw.Drawing.8.2">
                  <p:embed/>
                </p:oleObj>
              </mc:Choice>
              <mc:Fallback>
                <p:oleObj r:id="rId3" imgW="5638800" imgH="26384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686800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7924800" y="1981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8915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828800" y="5638800"/>
            <a:ext cx="6629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6.5	  Building a 64-bit carry-lookahead adder from 16  4-bit adders and 5 lookahead carry generators.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3434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219200" y="3048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6248400" y="4953000"/>
            <a:ext cx="2667000" cy="1371600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All blocks are the same!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 flipV="1">
            <a:off x="5562600" y="53340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 flipV="1">
            <a:off x="6553200" y="3886200"/>
            <a:ext cx="3048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6934200" y="2819400"/>
            <a:ext cx="22860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78 C -0.00017 0.06913 -0.00139 0.12046 -0.00226 0.14867 C -0.00312 0.17688 -0.00122 0.17457 -0.00382 0.18682 C -0.00642 0.19908 0.00521 0.21596 -0.01806 0.22266 C -0.04132 0.22937 -0.10052 0.2259 -0.1434 0.22705 C -0.18628 0.22821 -0.25052 0.2222 -0.27517 0.22913 C -0.29983 0.23607 -0.28802 0.23792 -0.29115 0.26937 C -0.29427 0.30081 -0.29115 0.38682 -0.29427 0.41734 C -0.2974 0.44786 -0.28715 0.44717 -0.31007 0.45318 C -0.33299 0.45919 -0.40035 0.45318 -0.43229 0.45318 C -0.46424 0.45318 -0.48819 0.46405 -0.50226 0.45318 C -0.51632 0.44231 -0.51441 0.42266 -0.51649 0.38775 C -0.51858 0.35283 -0.51528 0.27746 -0.51493 0.24393 C -0.51458 0.21017 -0.51302 0.19977 -0.51493 0.18474 C -0.51684 0.16971 -0.51753 0.15954 -0.52604 0.15306 C -0.53455 0.14659 -0.55903 0.14775 -0.56562 0.14659 " pathEditMode="relative" ptsTypes="aaaaaaaaaaaaaaaA">
                                      <p:cBhvr>
                                        <p:cTn id="10" dur="5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4 -0.00231 C -0.04635 -0.00393 -0.07586 -0.00555 -0.09149 -0.00023 C -0.10711 0.00509 -0.10746 0.01318 -0.11059 0.02937 C -0.11371 0.04555 -0.10416 0.07884 -0.11059 0.09688 C -0.11701 0.11491 -0.12882 0.12902 -0.14861 0.13711 C -0.1684 0.1452 -0.21198 0.15515 -0.22951 0.14567 C -0.24705 0.13619 -0.24878 0.10358 -0.2533 0.08 C -0.25781 0.05642 -0.24895 0.01688 -0.25659 0.00393 C -0.26423 -0.00902 -0.28923 -0.00069 -0.29948 0.00185 C -0.30972 0.00439 -0.31493 0.01087 -0.3184 0.01873 C -0.32187 0.02659 -0.31979 0.04347 -0.31996 0.04832 " pathEditMode="relative" rAng="0" ptsTypes="aaaaaaaaaaA">
                                      <p:cBhvr>
                                        <p:cTn id="24" dur="5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3" grpId="1" animBg="1"/>
      <p:bldP spid="43014" grpId="0" animBg="1"/>
      <p:bldP spid="43014" grpId="1" animBg="1"/>
      <p:bldP spid="43016" grpId="0" animBg="1"/>
      <p:bldP spid="430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many gate-delay to generate </a:t>
            </a:r>
            <a:r>
              <a:rPr lang="en-US" altLang="zh-TW" i="1" smtClean="0"/>
              <a:t>C</a:t>
            </a:r>
            <a:r>
              <a:rPr lang="en-US" altLang="zh-TW" baseline="-25000" smtClean="0"/>
              <a:t>45</a:t>
            </a:r>
            <a:r>
              <a:rPr lang="en-US" altLang="zh-TW" smtClean="0"/>
              <a:t>?</a:t>
            </a:r>
          </a:p>
          <a:p>
            <a:pPr lvl="1" eaLnBrk="1" hangingPunct="1"/>
            <a:r>
              <a:rPr lang="en-US" altLang="zh-TW" smtClean="0"/>
              <a:t>show the data path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623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3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3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5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622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6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7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8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621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9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0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1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621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2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3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4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616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616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620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0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5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6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7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8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1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619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9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9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0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1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2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0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618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8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3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4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5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6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617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7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7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8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9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0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616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6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6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1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2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3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4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720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720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1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728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8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9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9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3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728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8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4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5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6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727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7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7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8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9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726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6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0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1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2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1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721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721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725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5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3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4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5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6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724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4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7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5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5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0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5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723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4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1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2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3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4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4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723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3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5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6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7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8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2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722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2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0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1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2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7173" name="AutoShape 96"/>
          <p:cNvSpPr>
            <a:spLocks noChangeArrowheads="1"/>
          </p:cNvSpPr>
          <p:nvPr/>
        </p:nvSpPr>
        <p:spPr bwMode="auto">
          <a:xfrm>
            <a:off x="4267200" y="2667000"/>
            <a:ext cx="3810000" cy="2667000"/>
          </a:xfrm>
          <a:prstGeom prst="wedgeRoundRectCallout">
            <a:avLst>
              <a:gd name="adj1" fmla="val -81000"/>
              <a:gd name="adj2" fmla="val -135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pSp>
        <p:nvGrpSpPr>
          <p:cNvPr id="7174" name="Group 97"/>
          <p:cNvGrpSpPr>
            <a:grpSpLocks/>
          </p:cNvGrpSpPr>
          <p:nvPr/>
        </p:nvGrpSpPr>
        <p:grpSpPr bwMode="auto">
          <a:xfrm>
            <a:off x="4572000" y="2819400"/>
            <a:ext cx="3505200" cy="2362200"/>
            <a:chOff x="912" y="2592"/>
            <a:chExt cx="2208" cy="1488"/>
          </a:xfrm>
        </p:grpSpPr>
        <p:sp>
          <p:nvSpPr>
            <p:cNvPr id="7175" name="Line 98"/>
            <p:cNvSpPr>
              <a:spLocks noChangeShapeType="1"/>
            </p:cNvSpPr>
            <p:nvPr/>
          </p:nvSpPr>
          <p:spPr bwMode="auto">
            <a:xfrm>
              <a:off x="912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Line 99"/>
            <p:cNvSpPr>
              <a:spLocks noChangeShapeType="1"/>
            </p:cNvSpPr>
            <p:nvPr/>
          </p:nvSpPr>
          <p:spPr bwMode="auto">
            <a:xfrm>
              <a:off x="172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7" name="Object 100"/>
            <p:cNvGraphicFramePr>
              <a:graphicFrameLocks noChangeAspect="1"/>
            </p:cNvGraphicFramePr>
            <p:nvPr/>
          </p:nvGraphicFramePr>
          <p:xfrm>
            <a:off x="960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" name="方程式" r:id="rId71" imgW="177646" imgH="241091" progId="Equation.3">
                    <p:embed/>
                  </p:oleObj>
                </mc:Choice>
                <mc:Fallback>
                  <p:oleObj name="方程式" r:id="rId71" imgW="177646" imgH="24109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1"/>
            <p:cNvGraphicFramePr>
              <a:graphicFrameLocks noChangeAspect="1"/>
            </p:cNvGraphicFramePr>
            <p:nvPr/>
          </p:nvGraphicFramePr>
          <p:xfrm>
            <a:off x="134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4" name="方程式" r:id="rId73" imgW="177646" imgH="241091" progId="Equation.3">
                    <p:embed/>
                  </p:oleObj>
                </mc:Choice>
                <mc:Fallback>
                  <p:oleObj name="方程式" r:id="rId73" imgW="177646" imgH="241091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02"/>
            <p:cNvSpPr txBox="1">
              <a:spLocks noChangeArrowheads="1"/>
            </p:cNvSpPr>
            <p:nvPr/>
          </p:nvSpPr>
          <p:spPr bwMode="auto">
            <a:xfrm>
              <a:off x="950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0" name="Text Box 103"/>
            <p:cNvSpPr txBox="1">
              <a:spLocks noChangeArrowheads="1"/>
            </p:cNvSpPr>
            <p:nvPr/>
          </p:nvSpPr>
          <p:spPr bwMode="auto">
            <a:xfrm>
              <a:off x="134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1" name="Text Box 104"/>
            <p:cNvSpPr txBox="1">
              <a:spLocks noChangeArrowheads="1"/>
            </p:cNvSpPr>
            <p:nvPr/>
          </p:nvSpPr>
          <p:spPr bwMode="auto">
            <a:xfrm>
              <a:off x="950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2" name="Text Box 105"/>
            <p:cNvSpPr txBox="1">
              <a:spLocks noChangeArrowheads="1"/>
            </p:cNvSpPr>
            <p:nvPr/>
          </p:nvSpPr>
          <p:spPr bwMode="auto">
            <a:xfrm>
              <a:off x="13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3" name="Text Box 106"/>
            <p:cNvSpPr txBox="1">
              <a:spLocks noChangeArrowheads="1"/>
            </p:cNvSpPr>
            <p:nvPr/>
          </p:nvSpPr>
          <p:spPr bwMode="auto">
            <a:xfrm>
              <a:off x="950" y="35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4" name="Text Box 107"/>
            <p:cNvSpPr txBox="1">
              <a:spLocks noChangeArrowheads="1"/>
            </p:cNvSpPr>
            <p:nvPr/>
          </p:nvSpPr>
          <p:spPr bwMode="auto">
            <a:xfrm>
              <a:off x="1344" y="35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5" name="Text Box 108"/>
            <p:cNvSpPr txBox="1">
              <a:spLocks noChangeArrowheads="1"/>
            </p:cNvSpPr>
            <p:nvPr/>
          </p:nvSpPr>
          <p:spPr bwMode="auto">
            <a:xfrm>
              <a:off x="950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6" name="Text Box 109"/>
            <p:cNvSpPr txBox="1">
              <a:spLocks noChangeArrowheads="1"/>
            </p:cNvSpPr>
            <p:nvPr/>
          </p:nvSpPr>
          <p:spPr bwMode="auto">
            <a:xfrm>
              <a:off x="134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graphicFrame>
          <p:nvGraphicFramePr>
            <p:cNvPr id="7187" name="Object 110"/>
            <p:cNvGraphicFramePr>
              <a:graphicFrameLocks noChangeAspect="1"/>
            </p:cNvGraphicFramePr>
            <p:nvPr/>
          </p:nvGraphicFramePr>
          <p:xfrm>
            <a:off x="1812" y="2640"/>
            <a:ext cx="3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5" name="方程式" r:id="rId75" imgW="279279" imgH="241195" progId="Equation.3">
                    <p:embed/>
                  </p:oleObj>
                </mc:Choice>
                <mc:Fallback>
                  <p:oleObj name="方程式" r:id="rId75" imgW="279279" imgH="24119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640"/>
                          <a:ext cx="3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Line 111"/>
            <p:cNvSpPr>
              <a:spLocks noChangeShapeType="1"/>
            </p:cNvSpPr>
            <p:nvPr/>
          </p:nvSpPr>
          <p:spPr bwMode="auto">
            <a:xfrm>
              <a:off x="220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89" name="Object 112"/>
            <p:cNvGraphicFramePr>
              <a:graphicFrameLocks noChangeAspect="1"/>
            </p:cNvGraphicFramePr>
            <p:nvPr/>
          </p:nvGraphicFramePr>
          <p:xfrm>
            <a:off x="2297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6" name="方程式" r:id="rId77" imgW="190417" imgH="241195" progId="Equation.3">
                    <p:embed/>
                  </p:oleObj>
                </mc:Choice>
                <mc:Fallback>
                  <p:oleObj name="方程式" r:id="rId77" imgW="190417" imgH="241195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13"/>
            <p:cNvGraphicFramePr>
              <a:graphicFrameLocks noChangeAspect="1"/>
            </p:cNvGraphicFramePr>
            <p:nvPr/>
          </p:nvGraphicFramePr>
          <p:xfrm>
            <a:off x="2681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7" name="方程式" r:id="rId79" imgW="190417" imgH="241195" progId="Equation.3">
                    <p:embed/>
                  </p:oleObj>
                </mc:Choice>
                <mc:Fallback>
                  <p:oleObj name="方程式" r:id="rId79" imgW="190417" imgH="241195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114"/>
            <p:cNvSpPr txBox="1">
              <a:spLocks noChangeArrowheads="1"/>
            </p:cNvSpPr>
            <p:nvPr/>
          </p:nvSpPr>
          <p:spPr bwMode="auto">
            <a:xfrm>
              <a:off x="1814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graphicFrame>
          <p:nvGraphicFramePr>
            <p:cNvPr id="7192" name="Object 115"/>
            <p:cNvGraphicFramePr>
              <a:graphicFrameLocks noChangeAspect="1"/>
            </p:cNvGraphicFramePr>
            <p:nvPr/>
          </p:nvGraphicFramePr>
          <p:xfrm>
            <a:off x="1824" y="331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8" name="方程式" r:id="rId81" imgW="190417" imgH="241195" progId="Equation.3">
                    <p:embed/>
                  </p:oleObj>
                </mc:Choice>
                <mc:Fallback>
                  <p:oleObj name="方程式" r:id="rId81" imgW="190417" imgH="241195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1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116"/>
            <p:cNvGraphicFramePr>
              <a:graphicFrameLocks noChangeAspect="1"/>
            </p:cNvGraphicFramePr>
            <p:nvPr/>
          </p:nvGraphicFramePr>
          <p:xfrm>
            <a:off x="1824" y="355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9" name="方程式" r:id="rId83" imgW="190417" imgH="241195" progId="Equation.3">
                    <p:embed/>
                  </p:oleObj>
                </mc:Choice>
                <mc:Fallback>
                  <p:oleObj name="方程式" r:id="rId83" imgW="190417" imgH="241195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Text Box 117"/>
            <p:cNvSpPr txBox="1">
              <a:spLocks noChangeArrowheads="1"/>
            </p:cNvSpPr>
            <p:nvPr/>
          </p:nvSpPr>
          <p:spPr bwMode="auto">
            <a:xfrm>
              <a:off x="182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95" name="Text Box 118"/>
            <p:cNvSpPr txBox="1">
              <a:spLocks noChangeArrowheads="1"/>
            </p:cNvSpPr>
            <p:nvPr/>
          </p:nvSpPr>
          <p:spPr bwMode="auto">
            <a:xfrm>
              <a:off x="230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6" name="Text Box 119"/>
            <p:cNvSpPr txBox="1">
              <a:spLocks noChangeArrowheads="1"/>
            </p:cNvSpPr>
            <p:nvPr/>
          </p:nvSpPr>
          <p:spPr bwMode="auto">
            <a:xfrm>
              <a:off x="2698" y="30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7" name="Text Box 120"/>
            <p:cNvSpPr txBox="1">
              <a:spLocks noChangeArrowheads="1"/>
            </p:cNvSpPr>
            <p:nvPr/>
          </p:nvSpPr>
          <p:spPr bwMode="auto">
            <a:xfrm>
              <a:off x="2294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8" name="Text Box 121"/>
            <p:cNvSpPr txBox="1">
              <a:spLocks noChangeArrowheads="1"/>
            </p:cNvSpPr>
            <p:nvPr/>
          </p:nvSpPr>
          <p:spPr bwMode="auto">
            <a:xfrm>
              <a:off x="2688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99" name="Text Box 122"/>
            <p:cNvSpPr txBox="1">
              <a:spLocks noChangeArrowheads="1"/>
            </p:cNvSpPr>
            <p:nvPr/>
          </p:nvSpPr>
          <p:spPr bwMode="auto">
            <a:xfrm>
              <a:off x="2294" y="35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200" name="Text Box 1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201" name="Text Box 124"/>
            <p:cNvSpPr txBox="1">
              <a:spLocks noChangeArrowheads="1"/>
            </p:cNvSpPr>
            <p:nvPr/>
          </p:nvSpPr>
          <p:spPr bwMode="auto">
            <a:xfrm>
              <a:off x="229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202" name="Text Box 125"/>
            <p:cNvSpPr txBox="1">
              <a:spLocks noChangeArrowheads="1"/>
            </p:cNvSpPr>
            <p:nvPr/>
          </p:nvSpPr>
          <p:spPr bwMode="auto">
            <a:xfrm>
              <a:off x="2688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2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828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8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5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6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7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827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8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9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0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826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1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2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3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826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6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5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6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821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821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825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5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7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8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9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0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6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824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4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1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2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3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4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823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3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5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6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7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8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822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2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9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0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1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2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821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1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1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3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4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5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6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8197" name="AutoShape 96"/>
          <p:cNvSpPr>
            <a:spLocks noChangeArrowheads="1"/>
          </p:cNvSpPr>
          <p:nvPr/>
        </p:nvSpPr>
        <p:spPr bwMode="auto">
          <a:xfrm>
            <a:off x="838200" y="2057400"/>
            <a:ext cx="4876800" cy="1600200"/>
          </a:xfrm>
          <a:prstGeom prst="wedgeRoundRectCallout">
            <a:avLst>
              <a:gd name="adj1" fmla="val 40495"/>
              <a:gd name="adj2" fmla="val 10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to implement Boolean equations</a:t>
            </a:r>
          </a:p>
        </p:txBody>
      </p:sp>
      <p:graphicFrame>
        <p:nvGraphicFramePr>
          <p:cNvPr id="8198" name="Object 97"/>
          <p:cNvGraphicFramePr>
            <a:graphicFrameLocks noChangeAspect="1"/>
          </p:cNvGraphicFramePr>
          <p:nvPr/>
        </p:nvGraphicFramePr>
        <p:xfrm>
          <a:off x="990600" y="2819400"/>
          <a:ext cx="441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方程式" r:id="rId71" imgW="2946400" imgH="228600" progId="Equation.3">
                  <p:embed/>
                </p:oleObj>
              </mc:Choice>
              <mc:Fallback>
                <p:oleObj name="方程式" r:id="rId71" imgW="294640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441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930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30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7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1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8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1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9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930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30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0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929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29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3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4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5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928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28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8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6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7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8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923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923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927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7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8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0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1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2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8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926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6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3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4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5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6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925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6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7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8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9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0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925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5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1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2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3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4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924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4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5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6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7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8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9221" name="AutoShape 96"/>
          <p:cNvSpPr>
            <a:spLocks noChangeArrowheads="1"/>
          </p:cNvSpPr>
          <p:nvPr/>
        </p:nvSpPr>
        <p:spPr bwMode="auto">
          <a:xfrm>
            <a:off x="457200" y="5486400"/>
            <a:ext cx="815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Text Box 97"/>
          <p:cNvSpPr txBox="1">
            <a:spLocks noChangeArrowheads="1"/>
          </p:cNvSpPr>
          <p:nvPr/>
        </p:nvSpPr>
        <p:spPr bwMode="auto">
          <a:xfrm>
            <a:off x="1676400" y="6248400"/>
            <a:ext cx="533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full adders to get the sum without O(n) carry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4-bit look-ahead carry generation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342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	      Four-bit carry network with full lookahead.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8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449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Full carry lookahead is quite practical for a 4-bit adder</a:t>
            </a: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4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                    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How to design a general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adder?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brute-force Boolean equation expansion?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large fan-in problem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Schemes for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lookahead carry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6.2: hierarchical construction of lookahead carry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6.3: parallel prefix computation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286000" y="32766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238</TotalTime>
  <Words>1401</Words>
  <Application>Microsoft Office PowerPoint</Application>
  <PresentationFormat>如螢幕大小 (4:3)</PresentationFormat>
  <Paragraphs>348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新細明體</vt:lpstr>
      <vt:lpstr>標楷體</vt:lpstr>
      <vt:lpstr>Arial</vt:lpstr>
      <vt:lpstr>Symbol</vt:lpstr>
      <vt:lpstr>Times New Roman</vt:lpstr>
      <vt:lpstr>Wingdings</vt:lpstr>
      <vt:lpstr>Blends</vt:lpstr>
      <vt:lpstr>方程式</vt:lpstr>
      <vt:lpstr>MSDraw.Drawing.8.2</vt:lpstr>
      <vt:lpstr>Hierarchical Lookahead Carry Generation</vt:lpstr>
      <vt:lpstr>Recap: carry lookahead adder</vt:lpstr>
      <vt:lpstr>The core problem</vt:lpstr>
      <vt:lpstr>Framework of CLA</vt:lpstr>
      <vt:lpstr>Framework of CLA</vt:lpstr>
      <vt:lpstr>Framework of CLA</vt:lpstr>
      <vt:lpstr>Framework of CLA</vt:lpstr>
      <vt:lpstr>4-bit look-ahead carry generation</vt:lpstr>
      <vt:lpstr>Question</vt:lpstr>
      <vt:lpstr>General n-bit carry lookahead</vt:lpstr>
      <vt:lpstr>Today’s Goal</vt:lpstr>
      <vt:lpstr>Observation: How to do radix-r carry generation</vt:lpstr>
      <vt:lpstr>Carry generation for hex addition</vt:lpstr>
      <vt:lpstr>Carry generation for hex addition</vt:lpstr>
      <vt:lpstr>Scheme for fast carry generation</vt:lpstr>
      <vt:lpstr>Scheme for fast carry generation</vt:lpstr>
      <vt:lpstr>Conclusion of this observation</vt:lpstr>
      <vt:lpstr>Observation: generate and propagate signals for radix-r addition</vt:lpstr>
      <vt:lpstr>Generate gi+3,i</vt:lpstr>
      <vt:lpstr>Generate gi+3,i</vt:lpstr>
      <vt:lpstr>Generate gi+3,i</vt:lpstr>
      <vt:lpstr>Generate pi+3,i</vt:lpstr>
      <vt:lpstr>Generate pi+3,i</vt:lpstr>
      <vt:lpstr>On-Class Exercise</vt:lpstr>
      <vt:lpstr>Lookahead carry generator (4-bit)</vt:lpstr>
      <vt:lpstr>Compare the design</vt:lpstr>
      <vt:lpstr>Hardware Design: Carry-Lookahead Generator for radix-r addition</vt:lpstr>
      <vt:lpstr>Back to hex addition</vt:lpstr>
      <vt:lpstr>On-Class Exercise</vt:lpstr>
      <vt:lpstr>On-Class Exercise</vt:lpstr>
      <vt:lpstr>On-Class Exercise</vt:lpstr>
      <vt:lpstr>Put it all together: a 64-bit CLA</vt:lpstr>
      <vt:lpstr>Framework of CLA</vt:lpstr>
      <vt:lpstr>64-bit carry lookahead generator</vt:lpstr>
      <vt:lpstr>64-bit carry lookahead generator</vt:lpstr>
      <vt:lpstr>On-Class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25</cp:revision>
  <cp:lastPrinted>1601-01-01T00:00:00Z</cp:lastPrinted>
  <dcterms:created xsi:type="dcterms:W3CDTF">2009-04-28T14:29:26Z</dcterms:created>
  <dcterms:modified xsi:type="dcterms:W3CDTF">2018-04-26T13:15:47Z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