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67" r:id="rId17"/>
    <p:sldId id="268" r:id="rId18"/>
    <p:sldId id="269" r:id="rId19"/>
    <p:sldId id="270" r:id="rId20"/>
    <p:sldId id="271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33" Type="http://schemas.openxmlformats.org/officeDocument/2006/relationships/image" Target="../media/image34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32" Type="http://schemas.openxmlformats.org/officeDocument/2006/relationships/image" Target="../media/image33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29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31" Type="http://schemas.openxmlformats.org/officeDocument/2006/relationships/image" Target="../media/image3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8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9" Type="http://schemas.openxmlformats.org/officeDocument/2006/relationships/image" Target="../media/image41.wmf"/><Relationship Id="rId21" Type="http://schemas.openxmlformats.org/officeDocument/2006/relationships/image" Target="../media/image22.wmf"/><Relationship Id="rId34" Type="http://schemas.openxmlformats.org/officeDocument/2006/relationships/image" Target="../media/image36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33" Type="http://schemas.openxmlformats.org/officeDocument/2006/relationships/image" Target="../media/image34.wmf"/><Relationship Id="rId38" Type="http://schemas.openxmlformats.org/officeDocument/2006/relationships/image" Target="../media/image40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32" Type="http://schemas.openxmlformats.org/officeDocument/2006/relationships/image" Target="../media/image33.wmf"/><Relationship Id="rId37" Type="http://schemas.openxmlformats.org/officeDocument/2006/relationships/image" Target="../media/image39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35.wmf"/><Relationship Id="rId36" Type="http://schemas.openxmlformats.org/officeDocument/2006/relationships/image" Target="../media/image38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31" Type="http://schemas.openxmlformats.org/officeDocument/2006/relationships/image" Target="../media/image3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35" Type="http://schemas.openxmlformats.org/officeDocument/2006/relationships/image" Target="../media/image37.wmf"/><Relationship Id="rId8" Type="http://schemas.openxmlformats.org/officeDocument/2006/relationships/image" Target="../media/image9.wmf"/><Relationship Id="rId3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34" Type="http://schemas.openxmlformats.org/officeDocument/2006/relationships/image" Target="../media/image4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33" Type="http://schemas.openxmlformats.org/officeDocument/2006/relationships/image" Target="../media/image34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32" Type="http://schemas.openxmlformats.org/officeDocument/2006/relationships/image" Target="../media/image33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35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31" Type="http://schemas.openxmlformats.org/officeDocument/2006/relationships/image" Target="../media/image3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8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33" Type="http://schemas.openxmlformats.org/officeDocument/2006/relationships/image" Target="../media/image34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32" Type="http://schemas.openxmlformats.org/officeDocument/2006/relationships/image" Target="../media/image33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29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31" Type="http://schemas.openxmlformats.org/officeDocument/2006/relationships/image" Target="../media/image3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8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3C8823-C43F-4D69-A6B7-2ABF8E9D6B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518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B1830-7629-4E2B-92DA-AB785B17F7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861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7F2D9-BE3F-4CF8-87D3-5E760C38E0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008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588E6-84CC-45A5-8FC7-3E4FBB67B8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898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8941-0B7D-4B49-8AD5-1253134CE6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644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68A1D-6159-4123-9EE5-69BFC22972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019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7B92D-3D27-4398-B627-B89CF7310C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971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BFD94-2EF1-4479-A6B1-CA4BFC86DB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154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26AC8-56B9-4140-B62A-D7D6CA8AED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553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36AD4-B9C1-473D-A9A6-3E7C37F84A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956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259AF-1266-4A2F-8053-821C36430E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438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AEE83A48-99F8-40DF-A267-F92C0F897C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4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5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7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10.bin"/><Relationship Id="rId42" Type="http://schemas.openxmlformats.org/officeDocument/2006/relationships/oleObject" Target="../embeddings/oleObject21.bin"/><Relationship Id="rId47" Type="http://schemas.openxmlformats.org/officeDocument/2006/relationships/oleObject" Target="../embeddings/oleObject24.bin"/><Relationship Id="rId63" Type="http://schemas.openxmlformats.org/officeDocument/2006/relationships/oleObject" Target="../embeddings/oleObject32.bin"/><Relationship Id="rId68" Type="http://schemas.openxmlformats.org/officeDocument/2006/relationships/image" Target="../media/image33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4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23.bin"/><Relationship Id="rId53" Type="http://schemas.openxmlformats.org/officeDocument/2006/relationships/oleObject" Target="../embeddings/oleObject27.bin"/><Relationship Id="rId58" Type="http://schemas.openxmlformats.org/officeDocument/2006/relationships/image" Target="../media/image28.wmf"/><Relationship Id="rId66" Type="http://schemas.openxmlformats.org/officeDocument/2006/relationships/image" Target="../media/image32.wmf"/><Relationship Id="rId5" Type="http://schemas.openxmlformats.org/officeDocument/2006/relationships/oleObject" Target="../embeddings/oleObject2.bin"/><Relationship Id="rId61" Type="http://schemas.openxmlformats.org/officeDocument/2006/relationships/oleObject" Target="../embeddings/oleObject31.bin"/><Relationship Id="rId19" Type="http://schemas.openxmlformats.org/officeDocument/2006/relationships/oleObject" Target="../embeddings/oleObject9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2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69" Type="http://schemas.openxmlformats.org/officeDocument/2006/relationships/oleObject" Target="../embeddings/oleObject35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26.bin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30.bin"/><Relationship Id="rId67" Type="http://schemas.openxmlformats.org/officeDocument/2006/relationships/oleObject" Target="../embeddings/oleObject34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20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70" Type="http://schemas.openxmlformats.org/officeDocument/2006/relationships/image" Target="../media/image3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25.bin"/><Relationship Id="rId57" Type="http://schemas.openxmlformats.org/officeDocument/2006/relationships/oleObject" Target="../embeddings/oleObject29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29.wmf"/><Relationship Id="rId65" Type="http://schemas.openxmlformats.org/officeDocument/2006/relationships/oleObject" Target="../embeddings/oleObject33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19.bin"/><Relationship Id="rId34" Type="http://schemas.openxmlformats.org/officeDocument/2006/relationships/image" Target="../media/image17.wmf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28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57.w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45.bin"/><Relationship Id="rId42" Type="http://schemas.openxmlformats.org/officeDocument/2006/relationships/oleObject" Target="../embeddings/oleObject56.bin"/><Relationship Id="rId47" Type="http://schemas.openxmlformats.org/officeDocument/2006/relationships/oleObject" Target="../embeddings/oleObject59.bin"/><Relationship Id="rId63" Type="http://schemas.openxmlformats.org/officeDocument/2006/relationships/oleObject" Target="../embeddings/oleObject67.bin"/><Relationship Id="rId68" Type="http://schemas.openxmlformats.org/officeDocument/2006/relationships/image" Target="../media/image33.wmf"/><Relationship Id="rId16" Type="http://schemas.openxmlformats.org/officeDocument/2006/relationships/image" Target="../media/image8.wmf"/><Relationship Id="rId11" Type="http://schemas.openxmlformats.org/officeDocument/2006/relationships/oleObject" Target="../embeddings/oleObject40.bin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53.bin"/><Relationship Id="rId53" Type="http://schemas.openxmlformats.org/officeDocument/2006/relationships/oleObject" Target="../embeddings/oleObject62.bin"/><Relationship Id="rId58" Type="http://schemas.openxmlformats.org/officeDocument/2006/relationships/image" Target="../media/image28.wmf"/><Relationship Id="rId74" Type="http://schemas.openxmlformats.org/officeDocument/2006/relationships/image" Target="../media/image37.wmf"/><Relationship Id="rId79" Type="http://schemas.openxmlformats.org/officeDocument/2006/relationships/oleObject" Target="../embeddings/oleObject75.bin"/><Relationship Id="rId5" Type="http://schemas.openxmlformats.org/officeDocument/2006/relationships/oleObject" Target="../embeddings/oleObject37.bin"/><Relationship Id="rId61" Type="http://schemas.openxmlformats.org/officeDocument/2006/relationships/oleObject" Target="../embeddings/oleObject66.bin"/><Relationship Id="rId82" Type="http://schemas.openxmlformats.org/officeDocument/2006/relationships/image" Target="../media/image41.wmf"/><Relationship Id="rId19" Type="http://schemas.openxmlformats.org/officeDocument/2006/relationships/oleObject" Target="../embeddings/oleObject4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52.bin"/><Relationship Id="rId43" Type="http://schemas.openxmlformats.org/officeDocument/2006/relationships/oleObject" Target="../embeddings/oleObject57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69" Type="http://schemas.openxmlformats.org/officeDocument/2006/relationships/oleObject" Target="../embeddings/oleObject70.bin"/><Relationship Id="rId77" Type="http://schemas.openxmlformats.org/officeDocument/2006/relationships/oleObject" Target="../embeddings/oleObject74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61.bin"/><Relationship Id="rId72" Type="http://schemas.openxmlformats.org/officeDocument/2006/relationships/image" Target="../media/image36.wmf"/><Relationship Id="rId80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1.bin"/><Relationship Id="rId38" Type="http://schemas.openxmlformats.org/officeDocument/2006/relationships/image" Target="../media/image19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65.bin"/><Relationship Id="rId67" Type="http://schemas.openxmlformats.org/officeDocument/2006/relationships/oleObject" Target="../embeddings/oleObject69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55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70" Type="http://schemas.openxmlformats.org/officeDocument/2006/relationships/image" Target="../media/image34.wmf"/><Relationship Id="rId75" Type="http://schemas.openxmlformats.org/officeDocument/2006/relationships/oleObject" Target="../embeddings/oleObject73.bin"/><Relationship Id="rId83" Type="http://schemas.openxmlformats.org/officeDocument/2006/relationships/oleObject" Target="../embeddings/oleObject7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60.bin"/><Relationship Id="rId57" Type="http://schemas.openxmlformats.org/officeDocument/2006/relationships/oleObject" Target="../embeddings/oleObject64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50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35.wmf"/><Relationship Id="rId65" Type="http://schemas.openxmlformats.org/officeDocument/2006/relationships/oleObject" Target="../embeddings/oleObject68.bin"/><Relationship Id="rId73" Type="http://schemas.openxmlformats.org/officeDocument/2006/relationships/oleObject" Target="../embeddings/oleObject72.bin"/><Relationship Id="rId78" Type="http://schemas.openxmlformats.org/officeDocument/2006/relationships/image" Target="../media/image39.wmf"/><Relationship Id="rId81" Type="http://schemas.openxmlformats.org/officeDocument/2006/relationships/oleObject" Target="../embeddings/oleObject7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9.bin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54.bin"/><Relationship Id="rId34" Type="http://schemas.openxmlformats.org/officeDocument/2006/relationships/image" Target="../media/image17.wmf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63.bin"/><Relationship Id="rId76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71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49.bin"/><Relationship Id="rId24" Type="http://schemas.openxmlformats.org/officeDocument/2006/relationships/image" Target="../media/image12.wmf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58.bin"/><Relationship Id="rId66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87.bin"/><Relationship Id="rId42" Type="http://schemas.openxmlformats.org/officeDocument/2006/relationships/oleObject" Target="../embeddings/oleObject98.bin"/><Relationship Id="rId47" Type="http://schemas.openxmlformats.org/officeDocument/2006/relationships/oleObject" Target="../embeddings/oleObject101.bin"/><Relationship Id="rId63" Type="http://schemas.openxmlformats.org/officeDocument/2006/relationships/oleObject" Target="../embeddings/oleObject109.bin"/><Relationship Id="rId68" Type="http://schemas.openxmlformats.org/officeDocument/2006/relationships/image" Target="../media/image33.wmf"/><Relationship Id="rId7" Type="http://schemas.openxmlformats.org/officeDocument/2006/relationships/oleObject" Target="../embeddings/oleObject80.bin"/><Relationship Id="rId71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91.bin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95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100.bin"/><Relationship Id="rId53" Type="http://schemas.openxmlformats.org/officeDocument/2006/relationships/oleObject" Target="../embeddings/oleObject104.bin"/><Relationship Id="rId58" Type="http://schemas.openxmlformats.org/officeDocument/2006/relationships/image" Target="../media/image28.wmf"/><Relationship Id="rId66" Type="http://schemas.openxmlformats.org/officeDocument/2006/relationships/image" Target="../media/image32.wmf"/><Relationship Id="rId5" Type="http://schemas.openxmlformats.org/officeDocument/2006/relationships/oleObject" Target="../embeddings/oleObject79.bin"/><Relationship Id="rId61" Type="http://schemas.openxmlformats.org/officeDocument/2006/relationships/oleObject" Target="../embeddings/oleObject108.bin"/><Relationship Id="rId19" Type="http://schemas.openxmlformats.org/officeDocument/2006/relationships/oleObject" Target="../embeddings/oleObject86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94.bin"/><Relationship Id="rId43" Type="http://schemas.openxmlformats.org/officeDocument/2006/relationships/oleObject" Target="../embeddings/oleObject99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69" Type="http://schemas.openxmlformats.org/officeDocument/2006/relationships/oleObject" Target="../embeddings/oleObject112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103.bin"/><Relationship Id="rId72" Type="http://schemas.openxmlformats.org/officeDocument/2006/relationships/image" Target="../media/image42.wmf"/><Relationship Id="rId3" Type="http://schemas.openxmlformats.org/officeDocument/2006/relationships/oleObject" Target="../embeddings/oleObject78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33" Type="http://schemas.openxmlformats.org/officeDocument/2006/relationships/oleObject" Target="../embeddings/oleObject93.bin"/><Relationship Id="rId38" Type="http://schemas.openxmlformats.org/officeDocument/2006/relationships/image" Target="../media/image19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107.bin"/><Relationship Id="rId67" Type="http://schemas.openxmlformats.org/officeDocument/2006/relationships/oleObject" Target="../embeddings/oleObject111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97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70" Type="http://schemas.openxmlformats.org/officeDocument/2006/relationships/image" Target="../media/image3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102.bin"/><Relationship Id="rId57" Type="http://schemas.openxmlformats.org/officeDocument/2006/relationships/oleObject" Target="../embeddings/oleObject106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92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35.wmf"/><Relationship Id="rId65" Type="http://schemas.openxmlformats.org/officeDocument/2006/relationships/oleObject" Target="../embeddings/oleObject11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81.bin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96.bin"/><Relationship Id="rId34" Type="http://schemas.openxmlformats.org/officeDocument/2006/relationships/image" Target="../media/image17.wmf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105.bin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123.bin"/><Relationship Id="rId42" Type="http://schemas.openxmlformats.org/officeDocument/2006/relationships/oleObject" Target="../embeddings/oleObject134.bin"/><Relationship Id="rId47" Type="http://schemas.openxmlformats.org/officeDocument/2006/relationships/oleObject" Target="../embeddings/oleObject137.bin"/><Relationship Id="rId63" Type="http://schemas.openxmlformats.org/officeDocument/2006/relationships/oleObject" Target="../embeddings/oleObject145.bin"/><Relationship Id="rId68" Type="http://schemas.openxmlformats.org/officeDocument/2006/relationships/image" Target="../media/image33.wmf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27.bin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31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136.bin"/><Relationship Id="rId53" Type="http://schemas.openxmlformats.org/officeDocument/2006/relationships/oleObject" Target="../embeddings/oleObject140.bin"/><Relationship Id="rId58" Type="http://schemas.openxmlformats.org/officeDocument/2006/relationships/image" Target="../media/image28.wmf"/><Relationship Id="rId66" Type="http://schemas.openxmlformats.org/officeDocument/2006/relationships/image" Target="../media/image32.wmf"/><Relationship Id="rId5" Type="http://schemas.openxmlformats.org/officeDocument/2006/relationships/oleObject" Target="../embeddings/oleObject115.bin"/><Relationship Id="rId61" Type="http://schemas.openxmlformats.org/officeDocument/2006/relationships/oleObject" Target="../embeddings/oleObject144.bin"/><Relationship Id="rId19" Type="http://schemas.openxmlformats.org/officeDocument/2006/relationships/oleObject" Target="../embeddings/oleObject122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30.bin"/><Relationship Id="rId43" Type="http://schemas.openxmlformats.org/officeDocument/2006/relationships/oleObject" Target="../embeddings/oleObject135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69" Type="http://schemas.openxmlformats.org/officeDocument/2006/relationships/oleObject" Target="../embeddings/oleObject148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139.bin"/><Relationship Id="rId3" Type="http://schemas.openxmlformats.org/officeDocument/2006/relationships/oleObject" Target="../embeddings/oleObject11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33" Type="http://schemas.openxmlformats.org/officeDocument/2006/relationships/oleObject" Target="../embeddings/oleObject129.bin"/><Relationship Id="rId38" Type="http://schemas.openxmlformats.org/officeDocument/2006/relationships/image" Target="../media/image19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143.bin"/><Relationship Id="rId67" Type="http://schemas.openxmlformats.org/officeDocument/2006/relationships/oleObject" Target="../embeddings/oleObject147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133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70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138.bin"/><Relationship Id="rId57" Type="http://schemas.openxmlformats.org/officeDocument/2006/relationships/oleObject" Target="../embeddings/oleObject142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128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29.wmf"/><Relationship Id="rId65" Type="http://schemas.openxmlformats.org/officeDocument/2006/relationships/oleObject" Target="../embeddings/oleObject14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7.bin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132.bin"/><Relationship Id="rId34" Type="http://schemas.openxmlformats.org/officeDocument/2006/relationships/image" Target="../media/image17.wmf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14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 Lookahead as Parallel Prefix Sum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628650"/>
            <a:ext cx="33169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 dirty="0"/>
              <a:t>Lecture </a:t>
            </a:r>
            <a:r>
              <a:rPr lang="en-US" altLang="zh-TW" sz="3200" u="sng" dirty="0" smtClean="0"/>
              <a:t>03 </a:t>
            </a:r>
            <a:r>
              <a:rPr lang="en-US" altLang="zh-TW" sz="3200" u="sng" dirty="0"/>
              <a:t>(Part </a:t>
            </a:r>
            <a:r>
              <a:rPr lang="en-US" altLang="zh-TW" sz="3200" u="sng" dirty="0" smtClean="0"/>
              <a:t>F)</a:t>
            </a:r>
            <a:endParaRPr lang="en-US" altLang="zh-TW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</a:t>
            </a:r>
            <a:r>
              <a:rPr lang="en-US" altLang="zh-TW" i="1" smtClean="0"/>
              <a:t>n</a:t>
            </a:r>
            <a:r>
              <a:rPr lang="en-US" altLang="zh-TW" smtClean="0"/>
              <a:t>-bit carry lookahead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629400" y="40386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kumimoji="0" lang="en-US" altLang="zh-TW" sz="20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32-input AND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4800" y="2133600"/>
            <a:ext cx="8458200" cy="266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Consider a 32-bit adder</a:t>
            </a:r>
          </a:p>
          <a:p>
            <a:pPr eaLnBrk="1" hangingPunct="1"/>
            <a:endParaRPr kumimoji="0" lang="en-US" altLang="zh-TW" sz="1000" i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.</a:t>
            </a:r>
          </a:p>
          <a:p>
            <a:pPr algn="just" eaLnBrk="1" hangingPunct="1">
              <a:lnSpc>
                <a:spcPct val="80000"/>
              </a:lnSpc>
            </a:pP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.</a:t>
            </a:r>
          </a:p>
          <a:p>
            <a:pPr algn="just" eaLnBrk="1" hangingPunct="1">
              <a:lnSpc>
                <a:spcPct val="80000"/>
              </a:lnSpc>
            </a:pP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.</a:t>
            </a:r>
          </a:p>
          <a:p>
            <a:pPr algn="just" eaLnBrk="1" hangingPunct="1">
              <a:lnSpc>
                <a:spcPct val="80000"/>
              </a:lnSpc>
            </a:pPr>
            <a:endParaRPr kumimoji="0" lang="en-US" altLang="zh-TW" sz="800" i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31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29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28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29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27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28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29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. . . 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8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12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4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...</a:t>
            </a:r>
            <a:r>
              <a:rPr kumimoji="0" lang="en-US" altLang="zh-TW" sz="1200"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29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1600200" y="4800600"/>
            <a:ext cx="4648200" cy="1616075"/>
            <a:chOff x="1056" y="2304"/>
            <a:chExt cx="2928" cy="1018"/>
          </a:xfrm>
        </p:grpSpPr>
        <p:sp>
          <p:nvSpPr>
            <p:cNvPr id="12295" name="Line 6"/>
            <p:cNvSpPr>
              <a:spLocks noChangeShapeType="1"/>
            </p:cNvSpPr>
            <p:nvPr/>
          </p:nvSpPr>
          <p:spPr bwMode="auto">
            <a:xfrm>
              <a:off x="1056" y="2304"/>
              <a:ext cx="912" cy="768"/>
            </a:xfrm>
            <a:prstGeom prst="lin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>
              <a:off x="1632" y="2304"/>
              <a:ext cx="480" cy="768"/>
            </a:xfrm>
            <a:prstGeom prst="lin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 flipH="1">
              <a:off x="2496" y="2304"/>
              <a:ext cx="960" cy="768"/>
            </a:xfrm>
            <a:prstGeom prst="lin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 flipH="1">
              <a:off x="2256" y="2304"/>
              <a:ext cx="192" cy="768"/>
            </a:xfrm>
            <a:prstGeom prst="lin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9" name="Text Box 10"/>
            <p:cNvSpPr txBox="1">
              <a:spLocks noChangeArrowheads="1"/>
            </p:cNvSpPr>
            <p:nvPr/>
          </p:nvSpPr>
          <p:spPr bwMode="auto">
            <a:xfrm>
              <a:off x="1872" y="3072"/>
              <a:ext cx="1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kumimoji="0" lang="en-US" altLang="zh-TW" sz="2000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32-input OR</a:t>
              </a:r>
            </a:p>
          </p:txBody>
        </p:sp>
        <p:sp>
          <p:nvSpPr>
            <p:cNvPr id="12300" name="Text Box 11"/>
            <p:cNvSpPr txBox="1">
              <a:spLocks noChangeArrowheads="1"/>
            </p:cNvSpPr>
            <p:nvPr/>
          </p:nvSpPr>
          <p:spPr bwMode="auto">
            <a:xfrm>
              <a:off x="2640" y="2832"/>
              <a:ext cx="3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400">
                  <a:solidFill>
                    <a:srgbClr val="FF7C8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. . .</a:t>
              </a:r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 flipH="1">
              <a:off x="3024" y="2304"/>
              <a:ext cx="960" cy="768"/>
            </a:xfrm>
            <a:prstGeom prst="line">
              <a:avLst/>
            </a:prstGeom>
            <a:noFill/>
            <a:ln w="952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791200" y="5791200"/>
            <a:ext cx="2971800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High fan-ins necessitate tree-structured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carry-lookahead generator in delay O(log </a:t>
            </a:r>
            <a:r>
              <a:rPr lang="en-US" altLang="zh-TW" i="1" smtClean="0"/>
              <a:t>n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hierarchical design (we’ve already seen)</a:t>
            </a:r>
          </a:p>
          <a:p>
            <a:pPr lvl="1" eaLnBrk="1" hangingPunct="1"/>
            <a:r>
              <a:rPr lang="en-US" altLang="zh-TW" smtClean="0"/>
              <a:t>as parallel prefix sum (new)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Rewrite carry-lookahead as prefix sum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algebraic technique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Notation on signals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g[i,j]=1 if carry is generated by x[i:j]+y[i:j]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p[i,j]=1 if carry is propagated through x[i:j]+y[i:j]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468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Q: How to generate </a:t>
            </a:r>
            <a:r>
              <a:rPr lang="en-US" altLang="zh-TW" smtClean="0">
                <a:solidFill>
                  <a:schemeClr val="hlink"/>
                </a:solidFill>
              </a:rPr>
              <a:t>all</a:t>
            </a:r>
            <a:r>
              <a:rPr lang="en-US" altLang="zh-TW" smtClean="0"/>
              <a:t> of the following signals as fast as possible?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g[0,1] &amp; p[0,1]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g[0,2] &amp; p[0,2]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g[0,3] &amp; p[0,3]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carry: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133600" y="5486400"/>
          <a:ext cx="2971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方程式" r:id="rId3" imgW="1244600" imgH="241300" progId="Equation.3">
                  <p:embed/>
                </p:oleObj>
              </mc:Choice>
              <mc:Fallback>
                <p:oleObj name="方程式" r:id="rId3" imgW="1244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86400"/>
                        <a:ext cx="29718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6461125" y="4329113"/>
            <a:ext cx="130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1    0     1     1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6477000" y="4724400"/>
            <a:ext cx="130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0    1     1     1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5943600" y="4724400"/>
            <a:ext cx="366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+)</a:t>
            </a:r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5943600" y="5029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AutoShape 13"/>
          <p:cNvSpPr>
            <a:spLocks noChangeArrowheads="1"/>
          </p:cNvSpPr>
          <p:nvPr/>
        </p:nvSpPr>
        <p:spPr bwMode="auto">
          <a:xfrm>
            <a:off x="7467600" y="4191000"/>
            <a:ext cx="304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4" name="AutoShape 14"/>
          <p:cNvSpPr>
            <a:spLocks noChangeArrowheads="1"/>
          </p:cNvSpPr>
          <p:nvPr/>
        </p:nvSpPr>
        <p:spPr bwMode="auto">
          <a:xfrm>
            <a:off x="7162800" y="4038600"/>
            <a:ext cx="685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5" name="AutoShape 15"/>
          <p:cNvSpPr>
            <a:spLocks noChangeArrowheads="1"/>
          </p:cNvSpPr>
          <p:nvPr/>
        </p:nvSpPr>
        <p:spPr bwMode="auto">
          <a:xfrm>
            <a:off x="6781800" y="3886200"/>
            <a:ext cx="1143000" cy="1371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recurrence relation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5410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Q: can you explain the intuitive meaning?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362200" y="2286000"/>
          <a:ext cx="28194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方程式" r:id="rId3" imgW="1206500" imgH="241300" progId="Equation.3">
                  <p:embed/>
                </p:oleObj>
              </mc:Choice>
              <mc:Fallback>
                <p:oleObj name="方程式" r:id="rId3" imgW="12065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0"/>
                        <a:ext cx="28194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339975" y="3048000"/>
          <a:ext cx="21018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方程式" r:id="rId5" imgW="952087" imgH="241195" progId="Equation.3">
                  <p:embed/>
                </p:oleObj>
              </mc:Choice>
              <mc:Fallback>
                <p:oleObj name="方程式" r:id="rId5" imgW="95208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048000"/>
                        <a:ext cx="21018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operator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362200" y="2057400"/>
          <a:ext cx="299085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r:id="rId3" imgW="2009775" imgH="2867025" progId="MSDraw.Drawing.8.2">
                  <p:embed/>
                </p:oleObj>
              </mc:Choice>
              <mc:Fallback>
                <p:oleObj r:id="rId3" imgW="2009775" imgH="2867025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7400"/>
                        <a:ext cx="299085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533400" y="2971800"/>
            <a:ext cx="1752600" cy="2462213"/>
            <a:chOff x="2528" y="2120"/>
            <a:chExt cx="1104" cy="1551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2810" y="2561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kumimoji="0" lang="en-US" altLang="zh-TW" sz="1800" b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  </a:t>
              </a:r>
              <a:endParaRPr kumimoji="0" lang="en-US" altLang="zh-TW" sz="2400"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8438" name="Freeform 6"/>
            <p:cNvSpPr>
              <a:spLocks/>
            </p:cNvSpPr>
            <p:nvPr/>
          </p:nvSpPr>
          <p:spPr bwMode="auto">
            <a:xfrm>
              <a:off x="2646" y="3356"/>
              <a:ext cx="130" cy="165"/>
            </a:xfrm>
            <a:custGeom>
              <a:avLst/>
              <a:gdLst>
                <a:gd name="T0" fmla="*/ 130 w 11"/>
                <a:gd name="T1" fmla="*/ 24 h 14"/>
                <a:gd name="T2" fmla="*/ 71 w 11"/>
                <a:gd name="T3" fmla="*/ 12 h 14"/>
                <a:gd name="T4" fmla="*/ 0 w 11"/>
                <a:gd name="T5" fmla="*/ 24 h 14"/>
                <a:gd name="T6" fmla="*/ 71 w 11"/>
                <a:gd name="T7" fmla="*/ 165 h 14"/>
                <a:gd name="T8" fmla="*/ 130 w 11"/>
                <a:gd name="T9" fmla="*/ 2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4">
                  <a:moveTo>
                    <a:pt x="11" y="2"/>
                  </a:moveTo>
                  <a:cubicBezTo>
                    <a:pt x="9" y="1"/>
                    <a:pt x="7" y="1"/>
                    <a:pt x="6" y="1"/>
                  </a:cubicBezTo>
                  <a:cubicBezTo>
                    <a:pt x="4" y="0"/>
                    <a:pt x="2" y="1"/>
                    <a:pt x="0" y="2"/>
                  </a:cubicBezTo>
                  <a:lnTo>
                    <a:pt x="6" y="14"/>
                  </a:lnTo>
                  <a:lnTo>
                    <a:pt x="11" y="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2717" y="3062"/>
              <a:ext cx="0" cy="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0" name="Freeform 8"/>
            <p:cNvSpPr>
              <a:spLocks/>
            </p:cNvSpPr>
            <p:nvPr/>
          </p:nvSpPr>
          <p:spPr bwMode="auto">
            <a:xfrm>
              <a:off x="2635" y="2638"/>
              <a:ext cx="129" cy="164"/>
            </a:xfrm>
            <a:custGeom>
              <a:avLst/>
              <a:gdLst>
                <a:gd name="T0" fmla="*/ 129 w 11"/>
                <a:gd name="T1" fmla="*/ 23 h 14"/>
                <a:gd name="T2" fmla="*/ 70 w 11"/>
                <a:gd name="T3" fmla="*/ 12 h 14"/>
                <a:gd name="T4" fmla="*/ 0 w 11"/>
                <a:gd name="T5" fmla="*/ 23 h 14"/>
                <a:gd name="T6" fmla="*/ 70 w 11"/>
                <a:gd name="T7" fmla="*/ 164 h 14"/>
                <a:gd name="T8" fmla="*/ 129 w 11"/>
                <a:gd name="T9" fmla="*/ 23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4">
                  <a:moveTo>
                    <a:pt x="11" y="2"/>
                  </a:moveTo>
                  <a:cubicBezTo>
                    <a:pt x="9" y="1"/>
                    <a:pt x="7" y="1"/>
                    <a:pt x="6" y="1"/>
                  </a:cubicBezTo>
                  <a:cubicBezTo>
                    <a:pt x="4" y="0"/>
                    <a:pt x="2" y="1"/>
                    <a:pt x="0" y="2"/>
                  </a:cubicBezTo>
                  <a:lnTo>
                    <a:pt x="6" y="14"/>
                  </a:lnTo>
                  <a:lnTo>
                    <a:pt x="11" y="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V="1">
              <a:off x="2705" y="2367"/>
              <a:ext cx="0" cy="3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2" name="Freeform 10"/>
            <p:cNvSpPr>
              <a:spLocks/>
            </p:cNvSpPr>
            <p:nvPr/>
          </p:nvSpPr>
          <p:spPr bwMode="auto">
            <a:xfrm>
              <a:off x="2788" y="2673"/>
              <a:ext cx="129" cy="153"/>
            </a:xfrm>
            <a:custGeom>
              <a:avLst/>
              <a:gdLst>
                <a:gd name="T0" fmla="*/ 129 w 11"/>
                <a:gd name="T1" fmla="*/ 82 h 13"/>
                <a:gd name="T2" fmla="*/ 35 w 11"/>
                <a:gd name="T3" fmla="*/ 0 h 13"/>
                <a:gd name="T4" fmla="*/ 0 w 11"/>
                <a:gd name="T5" fmla="*/ 153 h 13"/>
                <a:gd name="T6" fmla="*/ 129 w 11"/>
                <a:gd name="T7" fmla="*/ 82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cubicBezTo>
                    <a:pt x="10" y="4"/>
                    <a:pt x="7" y="1"/>
                    <a:pt x="3" y="0"/>
                  </a:cubicBezTo>
                  <a:lnTo>
                    <a:pt x="0" y="13"/>
                  </a:lnTo>
                  <a:lnTo>
                    <a:pt x="11" y="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 flipH="1">
              <a:off x="2835" y="2320"/>
              <a:ext cx="389" cy="4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2570" y="2808"/>
              <a:ext cx="306" cy="25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2587" y="3498"/>
              <a:ext cx="3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(g, p)</a:t>
              </a:r>
              <a:endParaRPr lang="en-US" altLang="zh-TW"/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2528" y="2120"/>
              <a:ext cx="9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(g", p")    (g', p')</a:t>
              </a:r>
              <a:endParaRPr lang="en-US" altLang="zh-TW"/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2693" y="283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¢</a:t>
              </a:r>
              <a:endParaRPr lang="en-US" altLang="zh-TW"/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2858" y="3038"/>
              <a:ext cx="7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g = g" + g'p" </a:t>
              </a:r>
              <a:endParaRPr lang="en-US" altLang="zh-TW"/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2858" y="3180"/>
              <a:ext cx="45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p = p'p"</a:t>
              </a:r>
              <a:endParaRPr lang="en-US" altLang="zh-TW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Compute generate and propagate signal as prefix sum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1219200" y="2971800"/>
            <a:ext cx="1752600" cy="2462213"/>
            <a:chOff x="336" y="1872"/>
            <a:chExt cx="1104" cy="1551"/>
          </a:xfrm>
        </p:grpSpPr>
        <p:sp>
          <p:nvSpPr>
            <p:cNvPr id="19485" name="Rectangle 4"/>
            <p:cNvSpPr>
              <a:spLocks noChangeArrowheads="1"/>
            </p:cNvSpPr>
            <p:nvPr/>
          </p:nvSpPr>
          <p:spPr bwMode="auto">
            <a:xfrm>
              <a:off x="618" y="2313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kumimoji="0" lang="en-US" altLang="zh-TW" sz="1800" b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  </a:t>
              </a:r>
              <a:endParaRPr kumimoji="0" lang="en-US" altLang="zh-TW" sz="2400"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9486" name="Freeform 5"/>
            <p:cNvSpPr>
              <a:spLocks/>
            </p:cNvSpPr>
            <p:nvPr/>
          </p:nvSpPr>
          <p:spPr bwMode="auto">
            <a:xfrm>
              <a:off x="454" y="3108"/>
              <a:ext cx="130" cy="165"/>
            </a:xfrm>
            <a:custGeom>
              <a:avLst/>
              <a:gdLst>
                <a:gd name="T0" fmla="*/ 130 w 11"/>
                <a:gd name="T1" fmla="*/ 24 h 14"/>
                <a:gd name="T2" fmla="*/ 71 w 11"/>
                <a:gd name="T3" fmla="*/ 12 h 14"/>
                <a:gd name="T4" fmla="*/ 0 w 11"/>
                <a:gd name="T5" fmla="*/ 24 h 14"/>
                <a:gd name="T6" fmla="*/ 71 w 11"/>
                <a:gd name="T7" fmla="*/ 165 h 14"/>
                <a:gd name="T8" fmla="*/ 130 w 11"/>
                <a:gd name="T9" fmla="*/ 2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4">
                  <a:moveTo>
                    <a:pt x="11" y="2"/>
                  </a:moveTo>
                  <a:cubicBezTo>
                    <a:pt x="9" y="1"/>
                    <a:pt x="7" y="1"/>
                    <a:pt x="6" y="1"/>
                  </a:cubicBezTo>
                  <a:cubicBezTo>
                    <a:pt x="4" y="0"/>
                    <a:pt x="2" y="1"/>
                    <a:pt x="0" y="2"/>
                  </a:cubicBezTo>
                  <a:lnTo>
                    <a:pt x="6" y="14"/>
                  </a:lnTo>
                  <a:lnTo>
                    <a:pt x="11" y="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7" name="Line 6"/>
            <p:cNvSpPr>
              <a:spLocks noChangeShapeType="1"/>
            </p:cNvSpPr>
            <p:nvPr/>
          </p:nvSpPr>
          <p:spPr bwMode="auto">
            <a:xfrm>
              <a:off x="525" y="2814"/>
              <a:ext cx="0" cy="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8" name="Freeform 7"/>
            <p:cNvSpPr>
              <a:spLocks/>
            </p:cNvSpPr>
            <p:nvPr/>
          </p:nvSpPr>
          <p:spPr bwMode="auto">
            <a:xfrm>
              <a:off x="443" y="2390"/>
              <a:ext cx="129" cy="164"/>
            </a:xfrm>
            <a:custGeom>
              <a:avLst/>
              <a:gdLst>
                <a:gd name="T0" fmla="*/ 129 w 11"/>
                <a:gd name="T1" fmla="*/ 23 h 14"/>
                <a:gd name="T2" fmla="*/ 70 w 11"/>
                <a:gd name="T3" fmla="*/ 12 h 14"/>
                <a:gd name="T4" fmla="*/ 0 w 11"/>
                <a:gd name="T5" fmla="*/ 23 h 14"/>
                <a:gd name="T6" fmla="*/ 70 w 11"/>
                <a:gd name="T7" fmla="*/ 164 h 14"/>
                <a:gd name="T8" fmla="*/ 129 w 11"/>
                <a:gd name="T9" fmla="*/ 23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4">
                  <a:moveTo>
                    <a:pt x="11" y="2"/>
                  </a:moveTo>
                  <a:cubicBezTo>
                    <a:pt x="9" y="1"/>
                    <a:pt x="7" y="1"/>
                    <a:pt x="6" y="1"/>
                  </a:cubicBezTo>
                  <a:cubicBezTo>
                    <a:pt x="4" y="0"/>
                    <a:pt x="2" y="1"/>
                    <a:pt x="0" y="2"/>
                  </a:cubicBezTo>
                  <a:lnTo>
                    <a:pt x="6" y="14"/>
                  </a:lnTo>
                  <a:lnTo>
                    <a:pt x="11" y="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9" name="Line 8"/>
            <p:cNvSpPr>
              <a:spLocks noChangeShapeType="1"/>
            </p:cNvSpPr>
            <p:nvPr/>
          </p:nvSpPr>
          <p:spPr bwMode="auto">
            <a:xfrm flipV="1">
              <a:off x="513" y="2119"/>
              <a:ext cx="0" cy="3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90" name="Freeform 9"/>
            <p:cNvSpPr>
              <a:spLocks/>
            </p:cNvSpPr>
            <p:nvPr/>
          </p:nvSpPr>
          <p:spPr bwMode="auto">
            <a:xfrm>
              <a:off x="596" y="2425"/>
              <a:ext cx="129" cy="153"/>
            </a:xfrm>
            <a:custGeom>
              <a:avLst/>
              <a:gdLst>
                <a:gd name="T0" fmla="*/ 129 w 11"/>
                <a:gd name="T1" fmla="*/ 82 h 13"/>
                <a:gd name="T2" fmla="*/ 35 w 11"/>
                <a:gd name="T3" fmla="*/ 0 h 13"/>
                <a:gd name="T4" fmla="*/ 0 w 11"/>
                <a:gd name="T5" fmla="*/ 153 h 13"/>
                <a:gd name="T6" fmla="*/ 129 w 11"/>
                <a:gd name="T7" fmla="*/ 82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cubicBezTo>
                    <a:pt x="10" y="4"/>
                    <a:pt x="7" y="1"/>
                    <a:pt x="3" y="0"/>
                  </a:cubicBezTo>
                  <a:lnTo>
                    <a:pt x="0" y="13"/>
                  </a:lnTo>
                  <a:lnTo>
                    <a:pt x="11" y="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91" name="Line 10"/>
            <p:cNvSpPr>
              <a:spLocks noChangeShapeType="1"/>
            </p:cNvSpPr>
            <p:nvPr/>
          </p:nvSpPr>
          <p:spPr bwMode="auto">
            <a:xfrm flipH="1">
              <a:off x="643" y="2072"/>
              <a:ext cx="389" cy="4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92" name="Oval 11"/>
            <p:cNvSpPr>
              <a:spLocks noChangeArrowheads="1"/>
            </p:cNvSpPr>
            <p:nvPr/>
          </p:nvSpPr>
          <p:spPr bwMode="auto">
            <a:xfrm>
              <a:off x="378" y="2560"/>
              <a:ext cx="306" cy="25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93" name="Rectangle 12"/>
            <p:cNvSpPr>
              <a:spLocks noChangeArrowheads="1"/>
            </p:cNvSpPr>
            <p:nvPr/>
          </p:nvSpPr>
          <p:spPr bwMode="auto">
            <a:xfrm>
              <a:off x="395" y="3250"/>
              <a:ext cx="3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(g, p)</a:t>
              </a:r>
              <a:endParaRPr lang="en-US" altLang="zh-TW"/>
            </a:p>
          </p:txBody>
        </p:sp>
        <p:sp>
          <p:nvSpPr>
            <p:cNvPr id="19494" name="Rectangle 13"/>
            <p:cNvSpPr>
              <a:spLocks noChangeArrowheads="1"/>
            </p:cNvSpPr>
            <p:nvPr/>
          </p:nvSpPr>
          <p:spPr bwMode="auto">
            <a:xfrm>
              <a:off x="336" y="1872"/>
              <a:ext cx="9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(g", p")    (g', p')</a:t>
              </a:r>
              <a:endParaRPr lang="en-US" altLang="zh-TW"/>
            </a:p>
          </p:txBody>
        </p:sp>
        <p:sp>
          <p:nvSpPr>
            <p:cNvPr id="19495" name="Rectangle 14"/>
            <p:cNvSpPr>
              <a:spLocks noChangeArrowheads="1"/>
            </p:cNvSpPr>
            <p:nvPr/>
          </p:nvSpPr>
          <p:spPr bwMode="auto">
            <a:xfrm>
              <a:off x="501" y="259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¢</a:t>
              </a:r>
              <a:endParaRPr lang="en-US" altLang="zh-TW"/>
            </a:p>
          </p:txBody>
        </p:sp>
        <p:sp>
          <p:nvSpPr>
            <p:cNvPr id="19496" name="Rectangle 15"/>
            <p:cNvSpPr>
              <a:spLocks noChangeArrowheads="1"/>
            </p:cNvSpPr>
            <p:nvPr/>
          </p:nvSpPr>
          <p:spPr bwMode="auto">
            <a:xfrm>
              <a:off x="666" y="2790"/>
              <a:ext cx="7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g = g" + g'p" </a:t>
              </a:r>
              <a:endParaRPr lang="en-US" altLang="zh-TW"/>
            </a:p>
          </p:txBody>
        </p:sp>
        <p:sp>
          <p:nvSpPr>
            <p:cNvPr id="19497" name="Rectangle 16"/>
            <p:cNvSpPr>
              <a:spLocks noChangeArrowheads="1"/>
            </p:cNvSpPr>
            <p:nvPr/>
          </p:nvSpPr>
          <p:spPr bwMode="auto">
            <a:xfrm>
              <a:off x="666" y="2932"/>
              <a:ext cx="45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p = p'p"</a:t>
              </a:r>
              <a:endParaRPr lang="en-US" altLang="zh-TW"/>
            </a:p>
          </p:txBody>
        </p:sp>
      </p:grpSp>
      <p:grpSp>
        <p:nvGrpSpPr>
          <p:cNvPr id="19460" name="Group 17"/>
          <p:cNvGrpSpPr>
            <a:grpSpLocks/>
          </p:cNvGrpSpPr>
          <p:nvPr/>
        </p:nvGrpSpPr>
        <p:grpSpPr bwMode="auto">
          <a:xfrm>
            <a:off x="6400800" y="2971800"/>
            <a:ext cx="485775" cy="411163"/>
            <a:chOff x="3360" y="2688"/>
            <a:chExt cx="306" cy="259"/>
          </a:xfrm>
        </p:grpSpPr>
        <p:sp>
          <p:nvSpPr>
            <p:cNvPr id="19483" name="Oval 18"/>
            <p:cNvSpPr>
              <a:spLocks noChangeArrowheads="1"/>
            </p:cNvSpPr>
            <p:nvPr/>
          </p:nvSpPr>
          <p:spPr bwMode="auto">
            <a:xfrm>
              <a:off x="3360" y="2688"/>
              <a:ext cx="306" cy="25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84" name="Rectangle 19"/>
            <p:cNvSpPr>
              <a:spLocks noChangeArrowheads="1"/>
            </p:cNvSpPr>
            <p:nvPr/>
          </p:nvSpPr>
          <p:spPr bwMode="auto">
            <a:xfrm>
              <a:off x="3483" y="271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¢</a:t>
              </a:r>
              <a:endParaRPr lang="en-US" altLang="zh-TW"/>
            </a:p>
          </p:txBody>
        </p:sp>
      </p:grpSp>
      <p:graphicFrame>
        <p:nvGraphicFramePr>
          <p:cNvPr id="19461" name="Object 20"/>
          <p:cNvGraphicFramePr>
            <a:graphicFrameLocks noChangeAspect="1"/>
          </p:cNvGraphicFramePr>
          <p:nvPr/>
        </p:nvGraphicFramePr>
        <p:xfrm>
          <a:off x="7010400" y="2362200"/>
          <a:ext cx="6096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方程式" r:id="rId3" imgW="520700" imgH="228600" progId="Equation.3">
                  <p:embed/>
                </p:oleObj>
              </mc:Choice>
              <mc:Fallback>
                <p:oleObj name="方程式" r:id="rId3" imgW="5207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362200"/>
                        <a:ext cx="609600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21"/>
          <p:cNvGraphicFramePr>
            <a:graphicFrameLocks noChangeAspect="1"/>
          </p:cNvGraphicFramePr>
          <p:nvPr/>
        </p:nvGraphicFramePr>
        <p:xfrm>
          <a:off x="6324600" y="2362200"/>
          <a:ext cx="5651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方程式" r:id="rId5" imgW="482181" imgH="215713" progId="Equation.3">
                  <p:embed/>
                </p:oleObj>
              </mc:Choice>
              <mc:Fallback>
                <p:oleObj name="方程式" r:id="rId5" imgW="482181" imgH="21571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362200"/>
                        <a:ext cx="56515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Line 22"/>
          <p:cNvSpPr>
            <a:spLocks noChangeShapeType="1"/>
          </p:cNvSpPr>
          <p:nvPr/>
        </p:nvSpPr>
        <p:spPr bwMode="auto">
          <a:xfrm>
            <a:off x="66294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4" name="Line 23"/>
          <p:cNvSpPr>
            <a:spLocks noChangeShapeType="1"/>
          </p:cNvSpPr>
          <p:nvPr/>
        </p:nvSpPr>
        <p:spPr bwMode="auto">
          <a:xfrm flipH="1">
            <a:off x="6858000" y="2667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5" name="Line 24"/>
          <p:cNvSpPr>
            <a:spLocks noChangeShapeType="1"/>
          </p:cNvSpPr>
          <p:nvPr/>
        </p:nvSpPr>
        <p:spPr bwMode="auto">
          <a:xfrm>
            <a:off x="6629400" y="3352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9466" name="Object 25"/>
          <p:cNvGraphicFramePr>
            <a:graphicFrameLocks noChangeAspect="1"/>
          </p:cNvGraphicFramePr>
          <p:nvPr/>
        </p:nvGraphicFramePr>
        <p:xfrm>
          <a:off x="6324600" y="5181600"/>
          <a:ext cx="8921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方程式" r:id="rId7" imgW="761669" imgH="241195" progId="Equation.3">
                  <p:embed/>
                </p:oleObj>
              </mc:Choice>
              <mc:Fallback>
                <p:oleObj name="方程式" r:id="rId7" imgW="761669" imgH="24119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181600"/>
                        <a:ext cx="89217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7" name="Group 26"/>
          <p:cNvGrpSpPr>
            <a:grpSpLocks/>
          </p:cNvGrpSpPr>
          <p:nvPr/>
        </p:nvGrpSpPr>
        <p:grpSpPr bwMode="auto">
          <a:xfrm>
            <a:off x="5562600" y="3505200"/>
            <a:ext cx="485775" cy="411163"/>
            <a:chOff x="3360" y="2688"/>
            <a:chExt cx="306" cy="259"/>
          </a:xfrm>
        </p:grpSpPr>
        <p:sp>
          <p:nvSpPr>
            <p:cNvPr id="19481" name="Oval 27"/>
            <p:cNvSpPr>
              <a:spLocks noChangeArrowheads="1"/>
            </p:cNvSpPr>
            <p:nvPr/>
          </p:nvSpPr>
          <p:spPr bwMode="auto">
            <a:xfrm>
              <a:off x="3360" y="2688"/>
              <a:ext cx="306" cy="25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82" name="Rectangle 28"/>
            <p:cNvSpPr>
              <a:spLocks noChangeArrowheads="1"/>
            </p:cNvSpPr>
            <p:nvPr/>
          </p:nvSpPr>
          <p:spPr bwMode="auto">
            <a:xfrm>
              <a:off x="3483" y="271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¢</a:t>
              </a:r>
              <a:endParaRPr lang="en-US" altLang="zh-TW"/>
            </a:p>
          </p:txBody>
        </p:sp>
      </p:grpSp>
      <p:graphicFrame>
        <p:nvGraphicFramePr>
          <p:cNvPr id="19468" name="Object 29"/>
          <p:cNvGraphicFramePr>
            <a:graphicFrameLocks noChangeAspect="1"/>
          </p:cNvGraphicFramePr>
          <p:nvPr/>
        </p:nvGraphicFramePr>
        <p:xfrm>
          <a:off x="5464175" y="2362200"/>
          <a:ext cx="609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方程式" r:id="rId9" imgW="520474" imgH="215806" progId="Equation.3">
                  <p:embed/>
                </p:oleObj>
              </mc:Choice>
              <mc:Fallback>
                <p:oleObj name="方程式" r:id="rId9" imgW="520474" imgH="21580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2362200"/>
                        <a:ext cx="609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30"/>
          <p:cNvGraphicFramePr>
            <a:graphicFrameLocks noChangeAspect="1"/>
          </p:cNvGraphicFramePr>
          <p:nvPr/>
        </p:nvGraphicFramePr>
        <p:xfrm>
          <a:off x="5243513" y="5181600"/>
          <a:ext cx="92233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方程式" r:id="rId11" imgW="787400" imgH="241300" progId="Equation.3">
                  <p:embed/>
                </p:oleObj>
              </mc:Choice>
              <mc:Fallback>
                <p:oleObj name="方程式" r:id="rId11" imgW="787400" imgH="241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5181600"/>
                        <a:ext cx="922337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Line 31"/>
          <p:cNvSpPr>
            <a:spLocks noChangeShapeType="1"/>
          </p:cNvSpPr>
          <p:nvPr/>
        </p:nvSpPr>
        <p:spPr bwMode="auto">
          <a:xfrm>
            <a:off x="5791200" y="2667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1" name="Line 32"/>
          <p:cNvSpPr>
            <a:spLocks noChangeShapeType="1"/>
          </p:cNvSpPr>
          <p:nvPr/>
        </p:nvSpPr>
        <p:spPr bwMode="auto">
          <a:xfrm>
            <a:off x="5791200" y="3886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2" name="Line 33"/>
          <p:cNvSpPr>
            <a:spLocks noChangeShapeType="1"/>
          </p:cNvSpPr>
          <p:nvPr/>
        </p:nvSpPr>
        <p:spPr bwMode="auto">
          <a:xfrm flipH="1">
            <a:off x="6019800" y="33528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9473" name="Object 34"/>
          <p:cNvGraphicFramePr>
            <a:graphicFrameLocks noChangeAspect="1"/>
          </p:cNvGraphicFramePr>
          <p:nvPr/>
        </p:nvGraphicFramePr>
        <p:xfrm>
          <a:off x="4502150" y="2355850"/>
          <a:ext cx="595313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方程式" r:id="rId13" imgW="508000" imgH="228600" progId="Equation.3">
                  <p:embed/>
                </p:oleObj>
              </mc:Choice>
              <mc:Fallback>
                <p:oleObj name="方程式" r:id="rId13" imgW="5080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2355850"/>
                        <a:ext cx="595313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4" name="Group 35"/>
          <p:cNvGrpSpPr>
            <a:grpSpLocks/>
          </p:cNvGrpSpPr>
          <p:nvPr/>
        </p:nvGrpSpPr>
        <p:grpSpPr bwMode="auto">
          <a:xfrm>
            <a:off x="4572000" y="3886200"/>
            <a:ext cx="485775" cy="411163"/>
            <a:chOff x="3360" y="2688"/>
            <a:chExt cx="306" cy="259"/>
          </a:xfrm>
        </p:grpSpPr>
        <p:sp>
          <p:nvSpPr>
            <p:cNvPr id="19479" name="Oval 36"/>
            <p:cNvSpPr>
              <a:spLocks noChangeArrowheads="1"/>
            </p:cNvSpPr>
            <p:nvPr/>
          </p:nvSpPr>
          <p:spPr bwMode="auto">
            <a:xfrm>
              <a:off x="3360" y="2688"/>
              <a:ext cx="306" cy="25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80" name="Rectangle 37"/>
            <p:cNvSpPr>
              <a:spLocks noChangeArrowheads="1"/>
            </p:cNvSpPr>
            <p:nvPr/>
          </p:nvSpPr>
          <p:spPr bwMode="auto">
            <a:xfrm>
              <a:off x="3483" y="271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¢</a:t>
              </a:r>
              <a:endParaRPr lang="en-US" altLang="zh-TW"/>
            </a:p>
          </p:txBody>
        </p:sp>
      </p:grpSp>
      <p:graphicFrame>
        <p:nvGraphicFramePr>
          <p:cNvPr id="19475" name="Object 38"/>
          <p:cNvGraphicFramePr>
            <a:graphicFrameLocks noChangeAspect="1"/>
          </p:cNvGraphicFramePr>
          <p:nvPr/>
        </p:nvGraphicFramePr>
        <p:xfrm>
          <a:off x="4267200" y="5181600"/>
          <a:ext cx="90646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方程式" r:id="rId15" imgW="774364" imgH="241195" progId="Equation.3">
                  <p:embed/>
                </p:oleObj>
              </mc:Choice>
              <mc:Fallback>
                <p:oleObj name="方程式" r:id="rId15" imgW="774364" imgH="241195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181600"/>
                        <a:ext cx="906463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Line 39"/>
          <p:cNvSpPr>
            <a:spLocks noChangeShapeType="1"/>
          </p:cNvSpPr>
          <p:nvPr/>
        </p:nvSpPr>
        <p:spPr bwMode="auto">
          <a:xfrm>
            <a:off x="48006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7" name="Line 40"/>
          <p:cNvSpPr>
            <a:spLocks noChangeShapeType="1"/>
          </p:cNvSpPr>
          <p:nvPr/>
        </p:nvSpPr>
        <p:spPr bwMode="auto">
          <a:xfrm>
            <a:off x="48006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8" name="Line 41"/>
          <p:cNvSpPr>
            <a:spLocks noChangeShapeType="1"/>
          </p:cNvSpPr>
          <p:nvPr/>
        </p:nvSpPr>
        <p:spPr bwMode="auto">
          <a:xfrm flipH="1">
            <a:off x="5105400" y="3886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 noChangeAspect="1"/>
          </p:cNvGrpSpPr>
          <p:nvPr/>
        </p:nvGrpSpPr>
        <p:grpSpPr bwMode="auto">
          <a:xfrm>
            <a:off x="457200" y="609600"/>
            <a:ext cx="4951413" cy="2819400"/>
            <a:chOff x="3001" y="10143"/>
            <a:chExt cx="5760" cy="3330"/>
          </a:xfrm>
        </p:grpSpPr>
        <p:sp>
          <p:nvSpPr>
            <p:cNvPr id="205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001" y="10143"/>
              <a:ext cx="5760" cy="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5" name="Line 4"/>
            <p:cNvSpPr>
              <a:spLocks noChangeShapeType="1"/>
            </p:cNvSpPr>
            <p:nvPr/>
          </p:nvSpPr>
          <p:spPr bwMode="auto">
            <a:xfrm>
              <a:off x="6511" y="10503"/>
              <a:ext cx="1" cy="2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6" name="Line 5"/>
            <p:cNvSpPr>
              <a:spLocks noChangeShapeType="1"/>
            </p:cNvSpPr>
            <p:nvPr/>
          </p:nvSpPr>
          <p:spPr bwMode="auto">
            <a:xfrm>
              <a:off x="7951" y="10503"/>
              <a:ext cx="1" cy="2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7" name="Line 6"/>
            <p:cNvSpPr>
              <a:spLocks noChangeShapeType="1"/>
            </p:cNvSpPr>
            <p:nvPr/>
          </p:nvSpPr>
          <p:spPr bwMode="auto">
            <a:xfrm>
              <a:off x="3631" y="10503"/>
              <a:ext cx="1" cy="2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8" name="Line 7"/>
            <p:cNvSpPr>
              <a:spLocks noChangeShapeType="1"/>
            </p:cNvSpPr>
            <p:nvPr/>
          </p:nvSpPr>
          <p:spPr bwMode="auto">
            <a:xfrm>
              <a:off x="5071" y="10503"/>
              <a:ext cx="1" cy="2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9" name="Oval 8"/>
            <p:cNvSpPr>
              <a:spLocks noChangeArrowheads="1"/>
            </p:cNvSpPr>
            <p:nvPr/>
          </p:nvSpPr>
          <p:spPr bwMode="auto">
            <a:xfrm>
              <a:off x="6331" y="11043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40" name="Line 9"/>
            <p:cNvSpPr>
              <a:spLocks noChangeShapeType="1"/>
            </p:cNvSpPr>
            <p:nvPr/>
          </p:nvSpPr>
          <p:spPr bwMode="auto">
            <a:xfrm flipH="1">
              <a:off x="6691" y="10773"/>
              <a:ext cx="12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1" name="Text Box 10"/>
            <p:cNvSpPr txBox="1">
              <a:spLocks noChangeArrowheads="1"/>
            </p:cNvSpPr>
            <p:nvPr/>
          </p:nvSpPr>
          <p:spPr bwMode="auto">
            <a:xfrm>
              <a:off x="7501" y="10143"/>
              <a:ext cx="900" cy="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just" eaLnBrk="1" hangingPunct="1"/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g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0</a:t>
              </a:r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, </a:t>
              </a:r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p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0</a:t>
              </a:r>
              <a:endParaRPr kumimoji="0" lang="en-US" altLang="zh-TW" sz="2400"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20542" name="Text Box 11"/>
            <p:cNvSpPr txBox="1">
              <a:spLocks noChangeArrowheads="1"/>
            </p:cNvSpPr>
            <p:nvPr/>
          </p:nvSpPr>
          <p:spPr bwMode="auto">
            <a:xfrm>
              <a:off x="6061" y="10143"/>
              <a:ext cx="900" cy="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just" eaLnBrk="1" hangingPunct="1"/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g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</a:t>
              </a:r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, </a:t>
              </a:r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p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</a:t>
              </a:r>
              <a:endParaRPr kumimoji="0" lang="en-US" altLang="zh-TW" sz="2400"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20543" name="Text Box 12"/>
            <p:cNvSpPr txBox="1">
              <a:spLocks noChangeArrowheads="1"/>
            </p:cNvSpPr>
            <p:nvPr/>
          </p:nvSpPr>
          <p:spPr bwMode="auto">
            <a:xfrm>
              <a:off x="4621" y="10143"/>
              <a:ext cx="900" cy="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just" eaLnBrk="1" hangingPunct="1"/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g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2</a:t>
              </a:r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, </a:t>
              </a:r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p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2</a:t>
              </a:r>
              <a:endParaRPr kumimoji="0" lang="en-US" altLang="zh-TW" sz="2400"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20544" name="Text Box 13"/>
            <p:cNvSpPr txBox="1">
              <a:spLocks noChangeArrowheads="1"/>
            </p:cNvSpPr>
            <p:nvPr/>
          </p:nvSpPr>
          <p:spPr bwMode="auto">
            <a:xfrm>
              <a:off x="3181" y="10143"/>
              <a:ext cx="900" cy="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just" eaLnBrk="1" hangingPunct="1"/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g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3</a:t>
              </a:r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, </a:t>
              </a:r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p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3</a:t>
              </a:r>
              <a:endParaRPr kumimoji="0" lang="en-US" altLang="zh-TW" sz="2400"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20545" name="Text Box 14"/>
            <p:cNvSpPr txBox="1">
              <a:spLocks noChangeArrowheads="1"/>
            </p:cNvSpPr>
            <p:nvPr/>
          </p:nvSpPr>
          <p:spPr bwMode="auto">
            <a:xfrm>
              <a:off x="7321" y="12753"/>
              <a:ext cx="135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g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[0,0]</a:t>
              </a:r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, </a:t>
              </a:r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p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[0,0]</a:t>
              </a:r>
              <a:endParaRPr kumimoji="0" lang="en-US" altLang="zh-TW" sz="1100"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algn="ctr"/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=</a:t>
              </a:r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</a:t>
              </a:r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(</a:t>
              </a:r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c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</a:t>
              </a:r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, --)</a:t>
              </a:r>
              <a:endParaRPr kumimoji="0" lang="en-US" altLang="zh-TW" sz="2400"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20546" name="Text Box 15"/>
            <p:cNvSpPr txBox="1">
              <a:spLocks noChangeArrowheads="1"/>
            </p:cNvSpPr>
            <p:nvPr/>
          </p:nvSpPr>
          <p:spPr bwMode="auto">
            <a:xfrm>
              <a:off x="5971" y="12753"/>
              <a:ext cx="135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g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[0,1]</a:t>
              </a:r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, </a:t>
              </a:r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p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[0,1]</a:t>
              </a:r>
              <a:endParaRPr kumimoji="0" lang="en-US" altLang="zh-TW" sz="1100"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algn="ctr"/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=</a:t>
              </a:r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</a:t>
              </a:r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(</a:t>
              </a:r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c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2</a:t>
              </a:r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, --)</a:t>
              </a:r>
              <a:endParaRPr kumimoji="0" lang="en-US" altLang="zh-TW" sz="2400"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20547" name="Oval 16"/>
            <p:cNvSpPr>
              <a:spLocks noChangeArrowheads="1"/>
            </p:cNvSpPr>
            <p:nvPr/>
          </p:nvSpPr>
          <p:spPr bwMode="auto">
            <a:xfrm>
              <a:off x="3451" y="11043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48" name="Line 17"/>
            <p:cNvSpPr>
              <a:spLocks noChangeShapeType="1"/>
            </p:cNvSpPr>
            <p:nvPr/>
          </p:nvSpPr>
          <p:spPr bwMode="auto">
            <a:xfrm flipH="1">
              <a:off x="3811" y="10773"/>
              <a:ext cx="12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9" name="Oval 18"/>
            <p:cNvSpPr>
              <a:spLocks noChangeArrowheads="1"/>
            </p:cNvSpPr>
            <p:nvPr/>
          </p:nvSpPr>
          <p:spPr bwMode="auto">
            <a:xfrm>
              <a:off x="3451" y="12213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50" name="Line 19"/>
            <p:cNvSpPr>
              <a:spLocks noChangeShapeType="1"/>
            </p:cNvSpPr>
            <p:nvPr/>
          </p:nvSpPr>
          <p:spPr bwMode="auto">
            <a:xfrm flipH="1">
              <a:off x="3811" y="11583"/>
              <a:ext cx="27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51" name="Oval 20"/>
            <p:cNvSpPr>
              <a:spLocks noChangeArrowheads="1"/>
            </p:cNvSpPr>
            <p:nvPr/>
          </p:nvSpPr>
          <p:spPr bwMode="auto">
            <a:xfrm>
              <a:off x="4891" y="12213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52" name="Line 21"/>
            <p:cNvSpPr>
              <a:spLocks noChangeShapeType="1"/>
            </p:cNvSpPr>
            <p:nvPr/>
          </p:nvSpPr>
          <p:spPr bwMode="auto">
            <a:xfrm flipH="1">
              <a:off x="5251" y="11943"/>
              <a:ext cx="12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53" name="Text Box 22"/>
            <p:cNvSpPr txBox="1">
              <a:spLocks noChangeArrowheads="1"/>
            </p:cNvSpPr>
            <p:nvPr/>
          </p:nvSpPr>
          <p:spPr bwMode="auto">
            <a:xfrm>
              <a:off x="4351" y="12753"/>
              <a:ext cx="135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g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[0,2]</a:t>
              </a:r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, </a:t>
              </a:r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p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[0,2]</a:t>
              </a:r>
              <a:endParaRPr kumimoji="0" lang="en-US" altLang="zh-TW" sz="1100"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algn="ctr"/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=</a:t>
              </a:r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</a:t>
              </a:r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(</a:t>
              </a:r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c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3</a:t>
              </a:r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, --)</a:t>
              </a:r>
              <a:endParaRPr kumimoji="0" lang="en-US" altLang="zh-TW" sz="2400"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20554" name="Text Box 23"/>
            <p:cNvSpPr txBox="1">
              <a:spLocks noChangeArrowheads="1"/>
            </p:cNvSpPr>
            <p:nvPr/>
          </p:nvSpPr>
          <p:spPr bwMode="auto">
            <a:xfrm>
              <a:off x="3001" y="12753"/>
              <a:ext cx="135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g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[0,3]</a:t>
              </a:r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, </a:t>
              </a:r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p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[0,3]</a:t>
              </a:r>
              <a:endParaRPr kumimoji="0" lang="en-US" altLang="zh-TW" sz="1100"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algn="ctr"/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=</a:t>
              </a:r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</a:t>
              </a:r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(</a:t>
              </a:r>
              <a:r>
                <a:rPr kumimoji="0" lang="en-US" altLang="zh-TW" sz="1800" i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c</a:t>
              </a:r>
              <a:r>
                <a:rPr kumimoji="0" lang="en-US" altLang="zh-TW" sz="1800" baseline="-30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4</a:t>
              </a:r>
              <a:r>
                <a:rPr kumimoji="0" lang="en-US" altLang="zh-TW" sz="18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, --)</a:t>
              </a:r>
              <a:endParaRPr kumimoji="0" lang="en-US" altLang="zh-TW" sz="2400"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</p:grpSp>
      <p:sp>
        <p:nvSpPr>
          <p:cNvPr id="20483" name="Rectangle 24"/>
          <p:cNvSpPr>
            <a:spLocks noChangeArrowheads="1"/>
          </p:cNvSpPr>
          <p:nvPr/>
        </p:nvSpPr>
        <p:spPr bwMode="auto">
          <a:xfrm>
            <a:off x="457200" y="609600"/>
            <a:ext cx="51054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4" name="Rectangle 25"/>
          <p:cNvSpPr>
            <a:spLocks noChangeArrowheads="1"/>
          </p:cNvSpPr>
          <p:nvPr/>
        </p:nvSpPr>
        <p:spPr bwMode="auto">
          <a:xfrm>
            <a:off x="457200" y="2841625"/>
            <a:ext cx="4951413" cy="99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5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Example Prefix-Based Carry Network</a:t>
            </a:r>
          </a:p>
        </p:txBody>
      </p:sp>
      <p:sp>
        <p:nvSpPr>
          <p:cNvPr id="20486" name="Rectangle 27"/>
          <p:cNvSpPr>
            <a:spLocks noChangeArrowheads="1"/>
          </p:cNvSpPr>
          <p:nvPr/>
        </p:nvSpPr>
        <p:spPr bwMode="auto">
          <a:xfrm>
            <a:off x="0" y="2019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7" name="Rectangle 28"/>
          <p:cNvSpPr>
            <a:spLocks noChangeArrowheads="1"/>
          </p:cNvSpPr>
          <p:nvPr/>
        </p:nvSpPr>
        <p:spPr bwMode="auto">
          <a:xfrm>
            <a:off x="0" y="2019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1533" name="Object 29"/>
          <p:cNvGraphicFramePr>
            <a:graphicFrameLocks noGrp="1" noChangeAspect="1"/>
          </p:cNvGraphicFramePr>
          <p:nvPr>
            <p:ph idx="1"/>
          </p:nvPr>
        </p:nvGraphicFramePr>
        <p:xfrm>
          <a:off x="6553200" y="2743200"/>
          <a:ext cx="229711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r:id="rId3" imgW="2009775" imgH="2867025" progId="MSDraw.Drawing.8.2">
                  <p:embed/>
                </p:oleObj>
              </mc:Choice>
              <mc:Fallback>
                <p:oleObj r:id="rId3" imgW="2009775" imgH="2867025" progId="MSDraw.Drawing.8.2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743200"/>
                        <a:ext cx="2297113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30"/>
          <p:cNvSpPr txBox="1">
            <a:spLocks noChangeArrowheads="1"/>
          </p:cNvSpPr>
          <p:nvPr/>
        </p:nvSpPr>
        <p:spPr bwMode="auto">
          <a:xfrm>
            <a:off x="3276600" y="1285875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20490" name="Text Box 31"/>
          <p:cNvSpPr txBox="1">
            <a:spLocks noChangeArrowheads="1"/>
          </p:cNvSpPr>
          <p:nvPr/>
        </p:nvSpPr>
        <p:spPr bwMode="auto">
          <a:xfrm>
            <a:off x="838200" y="1285875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20491" name="Text Box 32"/>
          <p:cNvSpPr txBox="1">
            <a:spLocks noChangeArrowheads="1"/>
          </p:cNvSpPr>
          <p:nvPr/>
        </p:nvSpPr>
        <p:spPr bwMode="auto">
          <a:xfrm>
            <a:off x="2057400" y="2263775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20492" name="Text Box 33"/>
          <p:cNvSpPr txBox="1">
            <a:spLocks noChangeArrowheads="1"/>
          </p:cNvSpPr>
          <p:nvPr/>
        </p:nvSpPr>
        <p:spPr bwMode="auto">
          <a:xfrm>
            <a:off x="838200" y="2263775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+</a:t>
            </a:r>
          </a:p>
        </p:txBody>
      </p:sp>
      <p:grpSp>
        <p:nvGrpSpPr>
          <p:cNvPr id="21538" name="Group 34"/>
          <p:cNvGrpSpPr>
            <a:grpSpLocks/>
          </p:cNvGrpSpPr>
          <p:nvPr/>
        </p:nvGrpSpPr>
        <p:grpSpPr bwMode="auto">
          <a:xfrm>
            <a:off x="990600" y="760413"/>
            <a:ext cx="4011613" cy="458787"/>
            <a:chOff x="624" y="479"/>
            <a:chExt cx="2527" cy="289"/>
          </a:xfrm>
        </p:grpSpPr>
        <p:sp>
          <p:nvSpPr>
            <p:cNvPr id="20530" name="Text Box 35"/>
            <p:cNvSpPr txBox="1">
              <a:spLocks noChangeArrowheads="1"/>
            </p:cNvSpPr>
            <p:nvPr/>
          </p:nvSpPr>
          <p:spPr bwMode="auto">
            <a:xfrm>
              <a:off x="2160" y="47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400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0531" name="Text Box 36"/>
            <p:cNvSpPr txBox="1">
              <a:spLocks noChangeArrowheads="1"/>
            </p:cNvSpPr>
            <p:nvPr/>
          </p:nvSpPr>
          <p:spPr bwMode="auto">
            <a:xfrm>
              <a:off x="624" y="47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400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20532" name="Text Box 37"/>
            <p:cNvSpPr txBox="1">
              <a:spLocks noChangeArrowheads="1"/>
            </p:cNvSpPr>
            <p:nvPr/>
          </p:nvSpPr>
          <p:spPr bwMode="auto">
            <a:xfrm>
              <a:off x="2928" y="48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400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20533" name="Text Box 38"/>
            <p:cNvSpPr txBox="1">
              <a:spLocks noChangeArrowheads="1"/>
            </p:cNvSpPr>
            <p:nvPr/>
          </p:nvSpPr>
          <p:spPr bwMode="auto">
            <a:xfrm>
              <a:off x="1392" y="480"/>
              <a:ext cx="3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400">
                  <a:latin typeface="Symbol" panose="05050102010706020507" pitchFamily="18" charset="2"/>
                  <a:ea typeface="新細明體" panose="02020500000000000000" pitchFamily="18" charset="-120"/>
                </a:rPr>
                <a:t>-</a:t>
              </a:r>
              <a:r>
                <a:rPr kumimoji="0" lang="en-US" altLang="zh-TW" sz="2400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</p:grpSp>
      <p:grpSp>
        <p:nvGrpSpPr>
          <p:cNvPr id="21543" name="Group 39"/>
          <p:cNvGrpSpPr>
            <a:grpSpLocks/>
          </p:cNvGrpSpPr>
          <p:nvPr/>
        </p:nvGrpSpPr>
        <p:grpSpPr bwMode="auto">
          <a:xfrm>
            <a:off x="914400" y="2565400"/>
            <a:ext cx="4087813" cy="457200"/>
            <a:chOff x="576" y="1616"/>
            <a:chExt cx="2575" cy="288"/>
          </a:xfrm>
        </p:grpSpPr>
        <p:sp>
          <p:nvSpPr>
            <p:cNvPr id="20526" name="Text Box 40"/>
            <p:cNvSpPr txBox="1">
              <a:spLocks noChangeArrowheads="1"/>
            </p:cNvSpPr>
            <p:nvPr/>
          </p:nvSpPr>
          <p:spPr bwMode="auto">
            <a:xfrm>
              <a:off x="2160" y="161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400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20527" name="Text Box 41"/>
            <p:cNvSpPr txBox="1">
              <a:spLocks noChangeArrowheads="1"/>
            </p:cNvSpPr>
            <p:nvPr/>
          </p:nvSpPr>
          <p:spPr bwMode="auto">
            <a:xfrm>
              <a:off x="576" y="161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400">
                  <a:latin typeface="Arial" panose="020B0604020202020204" pitchFamily="34" charset="0"/>
                  <a:ea typeface="新細明體" panose="02020500000000000000" pitchFamily="18" charset="-120"/>
                </a:rPr>
                <a:t>12</a:t>
              </a:r>
            </a:p>
          </p:txBody>
        </p:sp>
        <p:sp>
          <p:nvSpPr>
            <p:cNvPr id="20528" name="Text Box 42"/>
            <p:cNvSpPr txBox="1">
              <a:spLocks noChangeArrowheads="1"/>
            </p:cNvSpPr>
            <p:nvPr/>
          </p:nvSpPr>
          <p:spPr bwMode="auto">
            <a:xfrm>
              <a:off x="2928" y="161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400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20529" name="Text Box 43"/>
            <p:cNvSpPr txBox="1">
              <a:spLocks noChangeArrowheads="1"/>
            </p:cNvSpPr>
            <p:nvPr/>
          </p:nvSpPr>
          <p:spPr bwMode="auto">
            <a:xfrm>
              <a:off x="1344" y="16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400">
                  <a:latin typeface="Arial" panose="020B0604020202020204" pitchFamily="34" charset="0"/>
                  <a:ea typeface="新細明體" panose="02020500000000000000" pitchFamily="18" charset="-120"/>
                </a:rPr>
                <a:t> 6</a:t>
              </a:r>
            </a:p>
          </p:txBody>
        </p:sp>
      </p:grpSp>
      <p:grpSp>
        <p:nvGrpSpPr>
          <p:cNvPr id="21548" name="Group 44"/>
          <p:cNvGrpSpPr>
            <a:grpSpLocks/>
          </p:cNvGrpSpPr>
          <p:nvPr/>
        </p:nvGrpSpPr>
        <p:grpSpPr bwMode="auto">
          <a:xfrm>
            <a:off x="457200" y="3124200"/>
            <a:ext cx="4953000" cy="2895600"/>
            <a:chOff x="288" y="1968"/>
            <a:chExt cx="3072" cy="1776"/>
          </a:xfrm>
        </p:grpSpPr>
        <p:grpSp>
          <p:nvGrpSpPr>
            <p:cNvPr id="20500" name="Group 45"/>
            <p:cNvGrpSpPr>
              <a:grpSpLocks noChangeAspect="1"/>
            </p:cNvGrpSpPr>
            <p:nvPr/>
          </p:nvGrpSpPr>
          <p:grpSpPr bwMode="auto">
            <a:xfrm>
              <a:off x="288" y="1968"/>
              <a:ext cx="3072" cy="1776"/>
              <a:chOff x="3001" y="10143"/>
              <a:chExt cx="5760" cy="3330"/>
            </a:xfrm>
          </p:grpSpPr>
          <p:sp>
            <p:nvSpPr>
              <p:cNvPr id="20505" name="AutoShape 46"/>
              <p:cNvSpPr>
                <a:spLocks noChangeAspect="1" noChangeArrowheads="1" noTextEdit="1"/>
              </p:cNvSpPr>
              <p:nvPr/>
            </p:nvSpPr>
            <p:spPr bwMode="auto">
              <a:xfrm>
                <a:off x="3001" y="10143"/>
                <a:ext cx="5760" cy="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6" name="Line 47"/>
              <p:cNvSpPr>
                <a:spLocks noChangeShapeType="1"/>
              </p:cNvSpPr>
              <p:nvPr/>
            </p:nvSpPr>
            <p:spPr bwMode="auto">
              <a:xfrm>
                <a:off x="6511" y="10503"/>
                <a:ext cx="1" cy="24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7" name="Line 48"/>
              <p:cNvSpPr>
                <a:spLocks noChangeShapeType="1"/>
              </p:cNvSpPr>
              <p:nvPr/>
            </p:nvSpPr>
            <p:spPr bwMode="auto">
              <a:xfrm>
                <a:off x="7951" y="10503"/>
                <a:ext cx="1" cy="24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8" name="Line 49"/>
              <p:cNvSpPr>
                <a:spLocks noChangeShapeType="1"/>
              </p:cNvSpPr>
              <p:nvPr/>
            </p:nvSpPr>
            <p:spPr bwMode="auto">
              <a:xfrm>
                <a:off x="3631" y="10503"/>
                <a:ext cx="1" cy="24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9" name="Line 50"/>
              <p:cNvSpPr>
                <a:spLocks noChangeShapeType="1"/>
              </p:cNvSpPr>
              <p:nvPr/>
            </p:nvSpPr>
            <p:spPr bwMode="auto">
              <a:xfrm>
                <a:off x="5071" y="10503"/>
                <a:ext cx="1" cy="24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0" name="Oval 51"/>
              <p:cNvSpPr>
                <a:spLocks noChangeArrowheads="1"/>
              </p:cNvSpPr>
              <p:nvPr/>
            </p:nvSpPr>
            <p:spPr bwMode="auto">
              <a:xfrm>
                <a:off x="6331" y="11043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0511" name="Line 52"/>
              <p:cNvSpPr>
                <a:spLocks noChangeShapeType="1"/>
              </p:cNvSpPr>
              <p:nvPr/>
            </p:nvSpPr>
            <p:spPr bwMode="auto">
              <a:xfrm flipH="1">
                <a:off x="6691" y="10773"/>
                <a:ext cx="126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2" name="Text Box 53"/>
              <p:cNvSpPr txBox="1">
                <a:spLocks noChangeArrowheads="1"/>
              </p:cNvSpPr>
              <p:nvPr/>
            </p:nvSpPr>
            <p:spPr bwMode="auto">
              <a:xfrm>
                <a:off x="7501" y="10143"/>
                <a:ext cx="90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just" eaLnBrk="1" hangingPunct="1"/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g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0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, </a:t>
                </a:r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p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0</a:t>
                </a:r>
                <a:endParaRPr kumimoji="0" lang="en-US" altLang="zh-TW" sz="2400"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0513" name="Text Box 54"/>
              <p:cNvSpPr txBox="1">
                <a:spLocks noChangeArrowheads="1"/>
              </p:cNvSpPr>
              <p:nvPr/>
            </p:nvSpPr>
            <p:spPr bwMode="auto">
              <a:xfrm>
                <a:off x="6061" y="10143"/>
                <a:ext cx="90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just" eaLnBrk="1" hangingPunct="1"/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g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1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, </a:t>
                </a:r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p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1</a:t>
                </a:r>
                <a:endParaRPr kumimoji="0" lang="en-US" altLang="zh-TW" sz="2400"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0514" name="Text Box 55"/>
              <p:cNvSpPr txBox="1">
                <a:spLocks noChangeArrowheads="1"/>
              </p:cNvSpPr>
              <p:nvPr/>
            </p:nvSpPr>
            <p:spPr bwMode="auto">
              <a:xfrm>
                <a:off x="4621" y="10143"/>
                <a:ext cx="90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just" eaLnBrk="1" hangingPunct="1"/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g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2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, </a:t>
                </a:r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p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2</a:t>
                </a:r>
                <a:endParaRPr kumimoji="0" lang="en-US" altLang="zh-TW" sz="2400"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0515" name="Text Box 56"/>
              <p:cNvSpPr txBox="1">
                <a:spLocks noChangeArrowheads="1"/>
              </p:cNvSpPr>
              <p:nvPr/>
            </p:nvSpPr>
            <p:spPr bwMode="auto">
              <a:xfrm>
                <a:off x="3181" y="10143"/>
                <a:ext cx="90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just" eaLnBrk="1" hangingPunct="1"/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g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3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, </a:t>
                </a:r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p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3</a:t>
                </a:r>
                <a:endParaRPr kumimoji="0" lang="en-US" altLang="zh-TW" sz="2400"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0516" name="Text Box 57"/>
              <p:cNvSpPr txBox="1">
                <a:spLocks noChangeArrowheads="1"/>
              </p:cNvSpPr>
              <p:nvPr/>
            </p:nvSpPr>
            <p:spPr bwMode="auto">
              <a:xfrm>
                <a:off x="7321" y="12753"/>
                <a:ext cx="13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g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[0,0]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, </a:t>
                </a:r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p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[0,0]</a:t>
                </a:r>
                <a:endParaRPr kumimoji="0" lang="en-US" altLang="zh-TW" sz="1100"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  <a:p>
                <a:pPr algn="ctr"/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=</a:t>
                </a:r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 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(</a:t>
                </a:r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c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1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, --)</a:t>
                </a:r>
                <a:endParaRPr kumimoji="0" lang="en-US" altLang="zh-TW" sz="2400"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0517" name="Text Box 58"/>
              <p:cNvSpPr txBox="1">
                <a:spLocks noChangeArrowheads="1"/>
              </p:cNvSpPr>
              <p:nvPr/>
            </p:nvSpPr>
            <p:spPr bwMode="auto">
              <a:xfrm>
                <a:off x="5971" y="12753"/>
                <a:ext cx="13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g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[0,1]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, </a:t>
                </a:r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p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[0,1]</a:t>
                </a:r>
                <a:endParaRPr kumimoji="0" lang="en-US" altLang="zh-TW" sz="1100"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  <a:p>
                <a:pPr algn="ctr"/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=</a:t>
                </a:r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 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(</a:t>
                </a:r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c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2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, --)</a:t>
                </a:r>
                <a:endParaRPr kumimoji="0" lang="en-US" altLang="zh-TW" sz="2400"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0518" name="Oval 59"/>
              <p:cNvSpPr>
                <a:spLocks noChangeArrowheads="1"/>
              </p:cNvSpPr>
              <p:nvPr/>
            </p:nvSpPr>
            <p:spPr bwMode="auto">
              <a:xfrm>
                <a:off x="3451" y="11043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0519" name="Line 60"/>
              <p:cNvSpPr>
                <a:spLocks noChangeShapeType="1"/>
              </p:cNvSpPr>
              <p:nvPr/>
            </p:nvSpPr>
            <p:spPr bwMode="auto">
              <a:xfrm flipH="1">
                <a:off x="3811" y="10773"/>
                <a:ext cx="126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0" name="Oval 61"/>
              <p:cNvSpPr>
                <a:spLocks noChangeArrowheads="1"/>
              </p:cNvSpPr>
              <p:nvPr/>
            </p:nvSpPr>
            <p:spPr bwMode="auto">
              <a:xfrm>
                <a:off x="3451" y="12213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0521" name="Line 62"/>
              <p:cNvSpPr>
                <a:spLocks noChangeShapeType="1"/>
              </p:cNvSpPr>
              <p:nvPr/>
            </p:nvSpPr>
            <p:spPr bwMode="auto">
              <a:xfrm flipH="1">
                <a:off x="3811" y="11583"/>
                <a:ext cx="270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2" name="Oval 63"/>
              <p:cNvSpPr>
                <a:spLocks noChangeArrowheads="1"/>
              </p:cNvSpPr>
              <p:nvPr/>
            </p:nvSpPr>
            <p:spPr bwMode="auto">
              <a:xfrm>
                <a:off x="4891" y="12213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0523" name="Line 64"/>
              <p:cNvSpPr>
                <a:spLocks noChangeShapeType="1"/>
              </p:cNvSpPr>
              <p:nvPr/>
            </p:nvSpPr>
            <p:spPr bwMode="auto">
              <a:xfrm flipH="1">
                <a:off x="5251" y="11943"/>
                <a:ext cx="126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4" name="Text Box 65"/>
              <p:cNvSpPr txBox="1">
                <a:spLocks noChangeArrowheads="1"/>
              </p:cNvSpPr>
              <p:nvPr/>
            </p:nvSpPr>
            <p:spPr bwMode="auto">
              <a:xfrm>
                <a:off x="4351" y="12753"/>
                <a:ext cx="13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g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[0,2]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, </a:t>
                </a:r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p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[0,2]</a:t>
                </a:r>
                <a:endParaRPr kumimoji="0" lang="en-US" altLang="zh-TW" sz="1100"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  <a:p>
                <a:pPr algn="ctr"/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=</a:t>
                </a:r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 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(</a:t>
                </a:r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c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3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, --)</a:t>
                </a:r>
                <a:endParaRPr kumimoji="0" lang="en-US" altLang="zh-TW" sz="2400"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0525" name="Text Box 66"/>
              <p:cNvSpPr txBox="1">
                <a:spLocks noChangeArrowheads="1"/>
              </p:cNvSpPr>
              <p:nvPr/>
            </p:nvSpPr>
            <p:spPr bwMode="auto">
              <a:xfrm>
                <a:off x="3001" y="12753"/>
                <a:ext cx="13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g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[0,3]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, </a:t>
                </a:r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p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[0,3]</a:t>
                </a:r>
                <a:endParaRPr kumimoji="0" lang="en-US" altLang="zh-TW" sz="1100"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  <a:p>
                <a:pPr algn="ctr"/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=</a:t>
                </a:r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 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(</a:t>
                </a:r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c</a:t>
                </a:r>
                <a:r>
                  <a:rPr kumimoji="0" lang="en-US" altLang="zh-TW" sz="1800" baseline="-300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4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, --)</a:t>
                </a:r>
                <a:endParaRPr kumimoji="0" lang="en-US" altLang="zh-TW" sz="2400">
                  <a:ea typeface="新細明體" panose="02020500000000000000" pitchFamily="18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501" name="Text Box 67"/>
            <p:cNvSpPr txBox="1">
              <a:spLocks noChangeArrowheads="1"/>
            </p:cNvSpPr>
            <p:nvPr/>
          </p:nvSpPr>
          <p:spPr bwMode="auto">
            <a:xfrm>
              <a:off x="2064" y="2431"/>
              <a:ext cx="20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¢</a:t>
              </a:r>
            </a:p>
          </p:txBody>
        </p:sp>
        <p:sp>
          <p:nvSpPr>
            <p:cNvPr id="20502" name="Text Box 68"/>
            <p:cNvSpPr txBox="1">
              <a:spLocks noChangeArrowheads="1"/>
            </p:cNvSpPr>
            <p:nvPr/>
          </p:nvSpPr>
          <p:spPr bwMode="auto">
            <a:xfrm>
              <a:off x="528" y="2431"/>
              <a:ext cx="20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¢</a:t>
              </a:r>
            </a:p>
          </p:txBody>
        </p:sp>
        <p:sp>
          <p:nvSpPr>
            <p:cNvPr id="20503" name="Text Box 69"/>
            <p:cNvSpPr txBox="1">
              <a:spLocks noChangeArrowheads="1"/>
            </p:cNvSpPr>
            <p:nvPr/>
          </p:nvSpPr>
          <p:spPr bwMode="auto">
            <a:xfrm>
              <a:off x="1296" y="3054"/>
              <a:ext cx="20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¢</a:t>
              </a:r>
            </a:p>
          </p:txBody>
        </p:sp>
        <p:sp>
          <p:nvSpPr>
            <p:cNvPr id="20504" name="Text Box 70"/>
            <p:cNvSpPr txBox="1">
              <a:spLocks noChangeArrowheads="1"/>
            </p:cNvSpPr>
            <p:nvPr/>
          </p:nvSpPr>
          <p:spPr bwMode="auto">
            <a:xfrm>
              <a:off x="528" y="3054"/>
              <a:ext cx="20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0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¢</a:t>
              </a:r>
            </a:p>
          </p:txBody>
        </p:sp>
      </p:grpSp>
      <p:sp>
        <p:nvSpPr>
          <p:cNvPr id="20496" name="Text Box 71"/>
          <p:cNvSpPr txBox="1">
            <a:spLocks noChangeArrowheads="1"/>
          </p:cNvSpPr>
          <p:nvPr/>
        </p:nvSpPr>
        <p:spPr bwMode="auto">
          <a:xfrm>
            <a:off x="4953000" y="1447800"/>
            <a:ext cx="15509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Four-input </a:t>
            </a:r>
          </a:p>
          <a:p>
            <a:pPr eaLnBrk="1" hangingPunct="1"/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prefix sums </a:t>
            </a:r>
          </a:p>
          <a:p>
            <a:pPr eaLnBrk="1" hangingPunct="1"/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20497" name="Line 72"/>
          <p:cNvSpPr>
            <a:spLocks noChangeShapeType="1"/>
          </p:cNvSpPr>
          <p:nvPr/>
        </p:nvSpPr>
        <p:spPr bwMode="auto">
          <a:xfrm flipH="1">
            <a:off x="609600" y="3048000"/>
            <a:ext cx="464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8" name="Text Box 73"/>
          <p:cNvSpPr txBox="1">
            <a:spLocks noChangeArrowheads="1"/>
          </p:cNvSpPr>
          <p:nvPr/>
        </p:nvSpPr>
        <p:spPr bwMode="auto">
          <a:xfrm>
            <a:off x="5257800" y="2743200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Scan order</a:t>
            </a: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4953000" y="3886200"/>
            <a:ext cx="1524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Four-bit</a:t>
            </a:r>
          </a:p>
          <a:p>
            <a:pPr eaLnBrk="1" hangingPunct="1"/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Carry lookahead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Criteria that you can do it as prefix sum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9800" y="2017713"/>
            <a:ext cx="2935288" cy="1868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operator is </a:t>
            </a:r>
            <a:r>
              <a:rPr lang="en-US" altLang="zh-TW" sz="2800" smtClean="0">
                <a:solidFill>
                  <a:schemeClr val="hlink"/>
                </a:solidFill>
              </a:rPr>
              <a:t>associative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prove by yourself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362200" y="2057400"/>
          <a:ext cx="299085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r:id="rId3" imgW="2009775" imgH="2867025" progId="MSDraw.Drawing.8.2">
                  <p:embed/>
                </p:oleObj>
              </mc:Choice>
              <mc:Fallback>
                <p:oleObj r:id="rId3" imgW="2009775" imgH="2867025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7400"/>
                        <a:ext cx="299085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533400" y="2971800"/>
            <a:ext cx="1752600" cy="2462213"/>
            <a:chOff x="2528" y="2120"/>
            <a:chExt cx="1104" cy="1551"/>
          </a:xfrm>
        </p:grpSpPr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810" y="2561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kumimoji="0" lang="en-US" altLang="zh-TW" sz="1800" b="1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  </a:t>
              </a:r>
              <a:endParaRPr kumimoji="0" lang="en-US" altLang="zh-TW" sz="2400"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21511" name="Freeform 7"/>
            <p:cNvSpPr>
              <a:spLocks/>
            </p:cNvSpPr>
            <p:nvPr/>
          </p:nvSpPr>
          <p:spPr bwMode="auto">
            <a:xfrm>
              <a:off x="2646" y="3356"/>
              <a:ext cx="130" cy="165"/>
            </a:xfrm>
            <a:custGeom>
              <a:avLst/>
              <a:gdLst>
                <a:gd name="T0" fmla="*/ 130 w 11"/>
                <a:gd name="T1" fmla="*/ 24 h 14"/>
                <a:gd name="T2" fmla="*/ 71 w 11"/>
                <a:gd name="T3" fmla="*/ 12 h 14"/>
                <a:gd name="T4" fmla="*/ 0 w 11"/>
                <a:gd name="T5" fmla="*/ 24 h 14"/>
                <a:gd name="T6" fmla="*/ 71 w 11"/>
                <a:gd name="T7" fmla="*/ 165 h 14"/>
                <a:gd name="T8" fmla="*/ 130 w 11"/>
                <a:gd name="T9" fmla="*/ 2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4">
                  <a:moveTo>
                    <a:pt x="11" y="2"/>
                  </a:moveTo>
                  <a:cubicBezTo>
                    <a:pt x="9" y="1"/>
                    <a:pt x="7" y="1"/>
                    <a:pt x="6" y="1"/>
                  </a:cubicBezTo>
                  <a:cubicBezTo>
                    <a:pt x="4" y="0"/>
                    <a:pt x="2" y="1"/>
                    <a:pt x="0" y="2"/>
                  </a:cubicBezTo>
                  <a:lnTo>
                    <a:pt x="6" y="14"/>
                  </a:lnTo>
                  <a:lnTo>
                    <a:pt x="11" y="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2717" y="3062"/>
              <a:ext cx="0" cy="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3" name="Freeform 9"/>
            <p:cNvSpPr>
              <a:spLocks/>
            </p:cNvSpPr>
            <p:nvPr/>
          </p:nvSpPr>
          <p:spPr bwMode="auto">
            <a:xfrm>
              <a:off x="2635" y="2638"/>
              <a:ext cx="129" cy="164"/>
            </a:xfrm>
            <a:custGeom>
              <a:avLst/>
              <a:gdLst>
                <a:gd name="T0" fmla="*/ 129 w 11"/>
                <a:gd name="T1" fmla="*/ 23 h 14"/>
                <a:gd name="T2" fmla="*/ 70 w 11"/>
                <a:gd name="T3" fmla="*/ 12 h 14"/>
                <a:gd name="T4" fmla="*/ 0 w 11"/>
                <a:gd name="T5" fmla="*/ 23 h 14"/>
                <a:gd name="T6" fmla="*/ 70 w 11"/>
                <a:gd name="T7" fmla="*/ 164 h 14"/>
                <a:gd name="T8" fmla="*/ 129 w 11"/>
                <a:gd name="T9" fmla="*/ 23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4">
                  <a:moveTo>
                    <a:pt x="11" y="2"/>
                  </a:moveTo>
                  <a:cubicBezTo>
                    <a:pt x="9" y="1"/>
                    <a:pt x="7" y="1"/>
                    <a:pt x="6" y="1"/>
                  </a:cubicBezTo>
                  <a:cubicBezTo>
                    <a:pt x="4" y="0"/>
                    <a:pt x="2" y="1"/>
                    <a:pt x="0" y="2"/>
                  </a:cubicBezTo>
                  <a:lnTo>
                    <a:pt x="6" y="14"/>
                  </a:lnTo>
                  <a:lnTo>
                    <a:pt x="11" y="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V="1">
              <a:off x="2705" y="2367"/>
              <a:ext cx="0" cy="3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5" name="Freeform 11"/>
            <p:cNvSpPr>
              <a:spLocks/>
            </p:cNvSpPr>
            <p:nvPr/>
          </p:nvSpPr>
          <p:spPr bwMode="auto">
            <a:xfrm>
              <a:off x="2788" y="2673"/>
              <a:ext cx="129" cy="153"/>
            </a:xfrm>
            <a:custGeom>
              <a:avLst/>
              <a:gdLst>
                <a:gd name="T0" fmla="*/ 129 w 11"/>
                <a:gd name="T1" fmla="*/ 82 h 13"/>
                <a:gd name="T2" fmla="*/ 35 w 11"/>
                <a:gd name="T3" fmla="*/ 0 h 13"/>
                <a:gd name="T4" fmla="*/ 0 w 11"/>
                <a:gd name="T5" fmla="*/ 153 h 13"/>
                <a:gd name="T6" fmla="*/ 129 w 11"/>
                <a:gd name="T7" fmla="*/ 82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cubicBezTo>
                    <a:pt x="10" y="4"/>
                    <a:pt x="7" y="1"/>
                    <a:pt x="3" y="0"/>
                  </a:cubicBezTo>
                  <a:lnTo>
                    <a:pt x="0" y="13"/>
                  </a:lnTo>
                  <a:lnTo>
                    <a:pt x="11" y="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2835" y="2320"/>
              <a:ext cx="389" cy="4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2570" y="2808"/>
              <a:ext cx="306" cy="25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2587" y="3498"/>
              <a:ext cx="3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(g, p)</a:t>
              </a:r>
              <a:endParaRPr lang="en-US" altLang="zh-TW"/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2528" y="2120"/>
              <a:ext cx="9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(g", p")    (g', p')</a:t>
              </a:r>
              <a:endParaRPr lang="en-US" altLang="zh-TW"/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2693" y="283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¢</a:t>
              </a:r>
              <a:endParaRPr lang="en-US" altLang="zh-TW"/>
            </a:p>
          </p:txBody>
        </p:sp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2858" y="3038"/>
              <a:ext cx="7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g = g" + g'p" </a:t>
              </a:r>
              <a:endParaRPr lang="en-US" altLang="zh-TW"/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2858" y="3180"/>
              <a:ext cx="45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000000"/>
                  </a:solidFill>
                </a:rPr>
                <a:t>p = p'p"</a:t>
              </a:r>
              <a:endParaRPr lang="en-US" altLang="zh-TW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Recap: carry lookahead adder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do this efficiently?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prefix sum in O(log n)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981200" y="2895600"/>
            <a:ext cx="5410200" cy="3079750"/>
            <a:chOff x="1248" y="2160"/>
            <a:chExt cx="3408" cy="1940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1248" y="2688"/>
              <a:ext cx="340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pSp>
          <p:nvGrpSpPr>
            <p:cNvPr id="22534" name="Group 6"/>
            <p:cNvGrpSpPr>
              <a:grpSpLocks/>
            </p:cNvGrpSpPr>
            <p:nvPr/>
          </p:nvGrpSpPr>
          <p:grpSpPr bwMode="auto">
            <a:xfrm>
              <a:off x="4176" y="2160"/>
              <a:ext cx="244" cy="528"/>
              <a:chOff x="4176" y="1776"/>
              <a:chExt cx="244" cy="528"/>
            </a:xfrm>
          </p:grpSpPr>
          <p:sp>
            <p:nvSpPr>
              <p:cNvPr id="22559" name="Line 7"/>
              <p:cNvSpPr>
                <a:spLocks noChangeShapeType="1"/>
              </p:cNvSpPr>
              <p:nvPr/>
            </p:nvSpPr>
            <p:spPr bwMode="auto">
              <a:xfrm>
                <a:off x="4272" y="20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0" name="Text Box 8"/>
              <p:cNvSpPr txBox="1">
                <a:spLocks noChangeArrowheads="1"/>
              </p:cNvSpPr>
              <p:nvPr/>
            </p:nvSpPr>
            <p:spPr bwMode="auto">
              <a:xfrm>
                <a:off x="4176" y="17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x0</a:t>
                </a:r>
              </a:p>
            </p:txBody>
          </p:sp>
        </p:grpSp>
        <p:grpSp>
          <p:nvGrpSpPr>
            <p:cNvPr id="22535" name="Group 9"/>
            <p:cNvGrpSpPr>
              <a:grpSpLocks/>
            </p:cNvGrpSpPr>
            <p:nvPr/>
          </p:nvGrpSpPr>
          <p:grpSpPr bwMode="auto">
            <a:xfrm>
              <a:off x="3696" y="2160"/>
              <a:ext cx="244" cy="528"/>
              <a:chOff x="4176" y="1776"/>
              <a:chExt cx="244" cy="528"/>
            </a:xfrm>
          </p:grpSpPr>
          <p:sp>
            <p:nvSpPr>
              <p:cNvPr id="22557" name="Line 10"/>
              <p:cNvSpPr>
                <a:spLocks noChangeShapeType="1"/>
              </p:cNvSpPr>
              <p:nvPr/>
            </p:nvSpPr>
            <p:spPr bwMode="auto">
              <a:xfrm>
                <a:off x="4272" y="20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8" name="Text Box 11"/>
              <p:cNvSpPr txBox="1">
                <a:spLocks noChangeArrowheads="1"/>
              </p:cNvSpPr>
              <p:nvPr/>
            </p:nvSpPr>
            <p:spPr bwMode="auto">
              <a:xfrm>
                <a:off x="4176" y="17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x1</a:t>
                </a:r>
              </a:p>
            </p:txBody>
          </p:sp>
        </p:grpSp>
        <p:grpSp>
          <p:nvGrpSpPr>
            <p:cNvPr id="22536" name="Group 12"/>
            <p:cNvGrpSpPr>
              <a:grpSpLocks/>
            </p:cNvGrpSpPr>
            <p:nvPr/>
          </p:nvGrpSpPr>
          <p:grpSpPr bwMode="auto">
            <a:xfrm>
              <a:off x="3168" y="2160"/>
              <a:ext cx="244" cy="528"/>
              <a:chOff x="4176" y="1776"/>
              <a:chExt cx="244" cy="528"/>
            </a:xfrm>
          </p:grpSpPr>
          <p:sp>
            <p:nvSpPr>
              <p:cNvPr id="22555" name="Line 13"/>
              <p:cNvSpPr>
                <a:spLocks noChangeShapeType="1"/>
              </p:cNvSpPr>
              <p:nvPr/>
            </p:nvSpPr>
            <p:spPr bwMode="auto">
              <a:xfrm>
                <a:off x="4272" y="20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6" name="Text Box 14"/>
              <p:cNvSpPr txBox="1">
                <a:spLocks noChangeArrowheads="1"/>
              </p:cNvSpPr>
              <p:nvPr/>
            </p:nvSpPr>
            <p:spPr bwMode="auto">
              <a:xfrm>
                <a:off x="4176" y="17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x2</a:t>
                </a:r>
              </a:p>
            </p:txBody>
          </p:sp>
        </p:grpSp>
        <p:grpSp>
          <p:nvGrpSpPr>
            <p:cNvPr id="22537" name="Group 15"/>
            <p:cNvGrpSpPr>
              <a:grpSpLocks/>
            </p:cNvGrpSpPr>
            <p:nvPr/>
          </p:nvGrpSpPr>
          <p:grpSpPr bwMode="auto">
            <a:xfrm>
              <a:off x="2592" y="2160"/>
              <a:ext cx="244" cy="528"/>
              <a:chOff x="4176" y="1776"/>
              <a:chExt cx="244" cy="528"/>
            </a:xfrm>
          </p:grpSpPr>
          <p:sp>
            <p:nvSpPr>
              <p:cNvPr id="22553" name="Line 16"/>
              <p:cNvSpPr>
                <a:spLocks noChangeShapeType="1"/>
              </p:cNvSpPr>
              <p:nvPr/>
            </p:nvSpPr>
            <p:spPr bwMode="auto">
              <a:xfrm>
                <a:off x="4272" y="20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4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7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x3</a:t>
                </a:r>
              </a:p>
            </p:txBody>
          </p:sp>
        </p:grpSp>
        <p:grpSp>
          <p:nvGrpSpPr>
            <p:cNvPr id="22538" name="Group 18"/>
            <p:cNvGrpSpPr>
              <a:grpSpLocks/>
            </p:cNvGrpSpPr>
            <p:nvPr/>
          </p:nvGrpSpPr>
          <p:grpSpPr bwMode="auto">
            <a:xfrm>
              <a:off x="1968" y="2160"/>
              <a:ext cx="244" cy="528"/>
              <a:chOff x="4176" y="1776"/>
              <a:chExt cx="244" cy="528"/>
            </a:xfrm>
          </p:grpSpPr>
          <p:sp>
            <p:nvSpPr>
              <p:cNvPr id="22551" name="Line 19"/>
              <p:cNvSpPr>
                <a:spLocks noChangeShapeType="1"/>
              </p:cNvSpPr>
              <p:nvPr/>
            </p:nvSpPr>
            <p:spPr bwMode="auto">
              <a:xfrm>
                <a:off x="4272" y="20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2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77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x4</a:t>
                </a:r>
              </a:p>
            </p:txBody>
          </p:sp>
        </p:grpSp>
        <p:sp>
          <p:nvSpPr>
            <p:cNvPr id="22539" name="Line 21"/>
            <p:cNvSpPr>
              <a:spLocks noChangeShapeType="1"/>
            </p:cNvSpPr>
            <p:nvPr/>
          </p:nvSpPr>
          <p:spPr bwMode="auto">
            <a:xfrm>
              <a:off x="4272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0" name="Text Box 22"/>
            <p:cNvSpPr txBox="1">
              <a:spLocks noChangeArrowheads="1"/>
            </p:cNvSpPr>
            <p:nvPr/>
          </p:nvSpPr>
          <p:spPr bwMode="auto">
            <a:xfrm>
              <a:off x="4176" y="321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</a:t>
              </a:r>
            </a:p>
          </p:txBody>
        </p:sp>
        <p:sp>
          <p:nvSpPr>
            <p:cNvPr id="22541" name="Line 23"/>
            <p:cNvSpPr>
              <a:spLocks noChangeShapeType="1"/>
            </p:cNvSpPr>
            <p:nvPr/>
          </p:nvSpPr>
          <p:spPr bwMode="auto">
            <a:xfrm>
              <a:off x="3792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2" name="Text Box 24"/>
            <p:cNvSpPr txBox="1">
              <a:spLocks noChangeArrowheads="1"/>
            </p:cNvSpPr>
            <p:nvPr/>
          </p:nvSpPr>
          <p:spPr bwMode="auto">
            <a:xfrm>
              <a:off x="3696" y="3216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x0+x1</a:t>
              </a:r>
            </a:p>
          </p:txBody>
        </p:sp>
        <p:sp>
          <p:nvSpPr>
            <p:cNvPr id="22543" name="Line 25"/>
            <p:cNvSpPr>
              <a:spLocks noChangeShapeType="1"/>
            </p:cNvSpPr>
            <p:nvPr/>
          </p:nvSpPr>
          <p:spPr bwMode="auto">
            <a:xfrm>
              <a:off x="3264" y="30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4" name="Text Box 26"/>
            <p:cNvSpPr txBox="1">
              <a:spLocks noChangeArrowheads="1"/>
            </p:cNvSpPr>
            <p:nvPr/>
          </p:nvSpPr>
          <p:spPr bwMode="auto">
            <a:xfrm>
              <a:off x="3120" y="3408"/>
              <a:ext cx="6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x0+x1+x2</a:t>
              </a:r>
            </a:p>
          </p:txBody>
        </p:sp>
        <p:sp>
          <p:nvSpPr>
            <p:cNvPr id="22545" name="Line 27"/>
            <p:cNvSpPr>
              <a:spLocks noChangeShapeType="1"/>
            </p:cNvSpPr>
            <p:nvPr/>
          </p:nvSpPr>
          <p:spPr bwMode="auto">
            <a:xfrm>
              <a:off x="2688" y="302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6" name="Text Box 28"/>
            <p:cNvSpPr txBox="1">
              <a:spLocks noChangeArrowheads="1"/>
            </p:cNvSpPr>
            <p:nvPr/>
          </p:nvSpPr>
          <p:spPr bwMode="auto">
            <a:xfrm>
              <a:off x="2496" y="3600"/>
              <a:ext cx="8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x0+x1+x2+x3</a:t>
              </a:r>
            </a:p>
          </p:txBody>
        </p:sp>
        <p:sp>
          <p:nvSpPr>
            <p:cNvPr id="22547" name="Line 29"/>
            <p:cNvSpPr>
              <a:spLocks noChangeShapeType="1"/>
            </p:cNvSpPr>
            <p:nvPr/>
          </p:nvSpPr>
          <p:spPr bwMode="auto">
            <a:xfrm>
              <a:off x="2064" y="302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8" name="Text Box 30"/>
            <p:cNvSpPr txBox="1">
              <a:spLocks noChangeArrowheads="1"/>
            </p:cNvSpPr>
            <p:nvPr/>
          </p:nvSpPr>
          <p:spPr bwMode="auto">
            <a:xfrm>
              <a:off x="1872" y="3888"/>
              <a:ext cx="10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x0+x1+x2+x3+x4</a:t>
              </a:r>
            </a:p>
          </p:txBody>
        </p:sp>
        <p:sp>
          <p:nvSpPr>
            <p:cNvPr id="22549" name="Text Box 31"/>
            <p:cNvSpPr txBox="1">
              <a:spLocks noChangeArrowheads="1"/>
            </p:cNvSpPr>
            <p:nvPr/>
          </p:nvSpPr>
          <p:spPr bwMode="auto">
            <a:xfrm>
              <a:off x="1526" y="2343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...</a:t>
              </a:r>
            </a:p>
          </p:txBody>
        </p:sp>
        <p:sp>
          <p:nvSpPr>
            <p:cNvPr id="22550" name="Text Box 32"/>
            <p:cNvSpPr txBox="1">
              <a:spLocks noChangeArrowheads="1"/>
            </p:cNvSpPr>
            <p:nvPr/>
          </p:nvSpPr>
          <p:spPr bwMode="auto">
            <a:xfrm>
              <a:off x="1478" y="3207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...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Brent-Kung Graph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for parallel prefix sum in O(log n) delay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Strategy to construct parallel prefix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divide-and-conquer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76400" y="5943600"/>
            <a:ext cx="6019800" cy="5810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6.8	    Parallel prefix sums network built of one </a:t>
            </a:r>
            <a:r>
              <a:rPr kumimoji="0" lang="en-US" altLang="zh-TW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/2-input network and </a:t>
            </a:r>
            <a:r>
              <a:rPr kumimoji="0" lang="en-US" altLang="zh-TW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 </a:t>
            </a:r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 1 adders.</a:t>
            </a:r>
            <a:r>
              <a:rPr kumimoji="0" lang="en-US" altLang="zh-TW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667000" y="2538413"/>
          <a:ext cx="4038600" cy="347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r:id="rId3" imgW="2724150" imgH="2343150" progId="MSDraw.Drawing.8.2">
                  <p:embed/>
                </p:oleObj>
              </mc:Choice>
              <mc:Fallback>
                <p:oleObj r:id="rId3" imgW="2724150" imgH="234315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38413"/>
                        <a:ext cx="4038600" cy="347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construct?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3810000" cy="2743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Suppose you have: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x0+x1+x2+x3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x0+x1+x2+x3+x4+x5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x0+x1+x2+x3+x4+x5+x6+x7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How to build the following?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x0+x1+x2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x0+x1+x2+x3+x4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x0+x1+x2+x3+x4+x5+x6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7543800" y="2057400"/>
            <a:ext cx="768350" cy="990600"/>
            <a:chOff x="4752" y="1296"/>
            <a:chExt cx="484" cy="624"/>
          </a:xfrm>
        </p:grpSpPr>
        <p:sp>
          <p:nvSpPr>
            <p:cNvPr id="25636" name="Oval 5"/>
            <p:cNvSpPr>
              <a:spLocks noChangeArrowheads="1"/>
            </p:cNvSpPr>
            <p:nvPr/>
          </p:nvSpPr>
          <p:spPr bwMode="auto">
            <a:xfrm>
              <a:off x="4752" y="1632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sp>
          <p:nvSpPr>
            <p:cNvPr id="25637" name="Text Box 6"/>
            <p:cNvSpPr txBox="1">
              <a:spLocks noChangeArrowheads="1"/>
            </p:cNvSpPr>
            <p:nvPr/>
          </p:nvSpPr>
          <p:spPr bwMode="auto">
            <a:xfrm>
              <a:off x="499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</a:t>
              </a:r>
            </a:p>
          </p:txBody>
        </p:sp>
        <p:sp>
          <p:nvSpPr>
            <p:cNvPr id="25638" name="Text Box 7"/>
            <p:cNvSpPr txBox="1">
              <a:spLocks noChangeArrowheads="1"/>
            </p:cNvSpPr>
            <p:nvPr/>
          </p:nvSpPr>
          <p:spPr bwMode="auto">
            <a:xfrm>
              <a:off x="475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sp>
          <p:nvSpPr>
            <p:cNvPr id="25639" name="Line 8"/>
            <p:cNvSpPr>
              <a:spLocks noChangeShapeType="1"/>
            </p:cNvSpPr>
            <p:nvPr/>
          </p:nvSpPr>
          <p:spPr bwMode="auto">
            <a:xfrm>
              <a:off x="4848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0" name="Line 9"/>
            <p:cNvSpPr>
              <a:spLocks noChangeShapeType="1"/>
            </p:cNvSpPr>
            <p:nvPr/>
          </p:nvSpPr>
          <p:spPr bwMode="auto">
            <a:xfrm flipH="1">
              <a:off x="4896" y="14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1" name="Line 10"/>
            <p:cNvSpPr>
              <a:spLocks noChangeShapeType="1"/>
            </p:cNvSpPr>
            <p:nvPr/>
          </p:nvSpPr>
          <p:spPr bwMode="auto">
            <a:xfrm>
              <a:off x="484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605" name="Group 11"/>
          <p:cNvGrpSpPr>
            <a:grpSpLocks/>
          </p:cNvGrpSpPr>
          <p:nvPr/>
        </p:nvGrpSpPr>
        <p:grpSpPr bwMode="auto">
          <a:xfrm>
            <a:off x="6553200" y="2057400"/>
            <a:ext cx="768350" cy="990600"/>
            <a:chOff x="4752" y="1296"/>
            <a:chExt cx="484" cy="624"/>
          </a:xfrm>
        </p:grpSpPr>
        <p:sp>
          <p:nvSpPr>
            <p:cNvPr id="25630" name="Oval 12"/>
            <p:cNvSpPr>
              <a:spLocks noChangeArrowheads="1"/>
            </p:cNvSpPr>
            <p:nvPr/>
          </p:nvSpPr>
          <p:spPr bwMode="auto">
            <a:xfrm>
              <a:off x="4752" y="1632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sp>
          <p:nvSpPr>
            <p:cNvPr id="25631" name="Text Box 13"/>
            <p:cNvSpPr txBox="1">
              <a:spLocks noChangeArrowheads="1"/>
            </p:cNvSpPr>
            <p:nvPr/>
          </p:nvSpPr>
          <p:spPr bwMode="auto">
            <a:xfrm>
              <a:off x="499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x2</a:t>
              </a:r>
            </a:p>
          </p:txBody>
        </p:sp>
        <p:sp>
          <p:nvSpPr>
            <p:cNvPr id="25632" name="Text Box 14"/>
            <p:cNvSpPr txBox="1">
              <a:spLocks noChangeArrowheads="1"/>
            </p:cNvSpPr>
            <p:nvPr/>
          </p:nvSpPr>
          <p:spPr bwMode="auto">
            <a:xfrm>
              <a:off x="475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x3</a:t>
              </a:r>
            </a:p>
          </p:txBody>
        </p:sp>
        <p:sp>
          <p:nvSpPr>
            <p:cNvPr id="25633" name="Line 15"/>
            <p:cNvSpPr>
              <a:spLocks noChangeShapeType="1"/>
            </p:cNvSpPr>
            <p:nvPr/>
          </p:nvSpPr>
          <p:spPr bwMode="auto">
            <a:xfrm>
              <a:off x="4848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4" name="Line 16"/>
            <p:cNvSpPr>
              <a:spLocks noChangeShapeType="1"/>
            </p:cNvSpPr>
            <p:nvPr/>
          </p:nvSpPr>
          <p:spPr bwMode="auto">
            <a:xfrm flipH="1">
              <a:off x="4896" y="14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5" name="Line 17"/>
            <p:cNvSpPr>
              <a:spLocks noChangeShapeType="1"/>
            </p:cNvSpPr>
            <p:nvPr/>
          </p:nvSpPr>
          <p:spPr bwMode="auto">
            <a:xfrm>
              <a:off x="484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606" name="Group 18"/>
          <p:cNvGrpSpPr>
            <a:grpSpLocks/>
          </p:cNvGrpSpPr>
          <p:nvPr/>
        </p:nvGrpSpPr>
        <p:grpSpPr bwMode="auto">
          <a:xfrm>
            <a:off x="5486400" y="2057400"/>
            <a:ext cx="768350" cy="990600"/>
            <a:chOff x="4752" y="1296"/>
            <a:chExt cx="484" cy="624"/>
          </a:xfrm>
        </p:grpSpPr>
        <p:sp>
          <p:nvSpPr>
            <p:cNvPr id="25624" name="Oval 19"/>
            <p:cNvSpPr>
              <a:spLocks noChangeArrowheads="1"/>
            </p:cNvSpPr>
            <p:nvPr/>
          </p:nvSpPr>
          <p:spPr bwMode="auto">
            <a:xfrm>
              <a:off x="4752" y="1632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sp>
          <p:nvSpPr>
            <p:cNvPr id="25625" name="Text Box 20"/>
            <p:cNvSpPr txBox="1">
              <a:spLocks noChangeArrowheads="1"/>
            </p:cNvSpPr>
            <p:nvPr/>
          </p:nvSpPr>
          <p:spPr bwMode="auto">
            <a:xfrm>
              <a:off x="499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x4</a:t>
              </a:r>
            </a:p>
          </p:txBody>
        </p:sp>
        <p:sp>
          <p:nvSpPr>
            <p:cNvPr id="25626" name="Text Box 21"/>
            <p:cNvSpPr txBox="1">
              <a:spLocks noChangeArrowheads="1"/>
            </p:cNvSpPr>
            <p:nvPr/>
          </p:nvSpPr>
          <p:spPr bwMode="auto">
            <a:xfrm>
              <a:off x="475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x5</a:t>
              </a:r>
            </a:p>
          </p:txBody>
        </p:sp>
        <p:sp>
          <p:nvSpPr>
            <p:cNvPr id="25627" name="Line 22"/>
            <p:cNvSpPr>
              <a:spLocks noChangeShapeType="1"/>
            </p:cNvSpPr>
            <p:nvPr/>
          </p:nvSpPr>
          <p:spPr bwMode="auto">
            <a:xfrm>
              <a:off x="4848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8" name="Line 23"/>
            <p:cNvSpPr>
              <a:spLocks noChangeShapeType="1"/>
            </p:cNvSpPr>
            <p:nvPr/>
          </p:nvSpPr>
          <p:spPr bwMode="auto">
            <a:xfrm flipH="1">
              <a:off x="4896" y="14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9" name="Line 24"/>
            <p:cNvSpPr>
              <a:spLocks noChangeShapeType="1"/>
            </p:cNvSpPr>
            <p:nvPr/>
          </p:nvSpPr>
          <p:spPr bwMode="auto">
            <a:xfrm>
              <a:off x="484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607" name="Group 25"/>
          <p:cNvGrpSpPr>
            <a:grpSpLocks/>
          </p:cNvGrpSpPr>
          <p:nvPr/>
        </p:nvGrpSpPr>
        <p:grpSpPr bwMode="auto">
          <a:xfrm>
            <a:off x="4343400" y="2057400"/>
            <a:ext cx="768350" cy="990600"/>
            <a:chOff x="4752" y="1296"/>
            <a:chExt cx="484" cy="624"/>
          </a:xfrm>
        </p:grpSpPr>
        <p:sp>
          <p:nvSpPr>
            <p:cNvPr id="25618" name="Oval 26"/>
            <p:cNvSpPr>
              <a:spLocks noChangeArrowheads="1"/>
            </p:cNvSpPr>
            <p:nvPr/>
          </p:nvSpPr>
          <p:spPr bwMode="auto">
            <a:xfrm>
              <a:off x="4752" y="1632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sp>
          <p:nvSpPr>
            <p:cNvPr id="25619" name="Text Box 27"/>
            <p:cNvSpPr txBox="1">
              <a:spLocks noChangeArrowheads="1"/>
            </p:cNvSpPr>
            <p:nvPr/>
          </p:nvSpPr>
          <p:spPr bwMode="auto">
            <a:xfrm>
              <a:off x="499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x6</a:t>
              </a:r>
            </a:p>
          </p:txBody>
        </p:sp>
        <p:sp>
          <p:nvSpPr>
            <p:cNvPr id="25620" name="Text Box 28"/>
            <p:cNvSpPr txBox="1">
              <a:spLocks noChangeArrowheads="1"/>
            </p:cNvSpPr>
            <p:nvPr/>
          </p:nvSpPr>
          <p:spPr bwMode="auto">
            <a:xfrm>
              <a:off x="475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x7</a:t>
              </a:r>
            </a:p>
          </p:txBody>
        </p:sp>
        <p:sp>
          <p:nvSpPr>
            <p:cNvPr id="25621" name="Line 29"/>
            <p:cNvSpPr>
              <a:spLocks noChangeShapeType="1"/>
            </p:cNvSpPr>
            <p:nvPr/>
          </p:nvSpPr>
          <p:spPr bwMode="auto">
            <a:xfrm>
              <a:off x="4848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2" name="Line 30"/>
            <p:cNvSpPr>
              <a:spLocks noChangeShapeType="1"/>
            </p:cNvSpPr>
            <p:nvPr/>
          </p:nvSpPr>
          <p:spPr bwMode="auto">
            <a:xfrm flipH="1">
              <a:off x="4896" y="14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3" name="Line 31"/>
            <p:cNvSpPr>
              <a:spLocks noChangeShapeType="1"/>
            </p:cNvSpPr>
            <p:nvPr/>
          </p:nvSpPr>
          <p:spPr bwMode="auto">
            <a:xfrm>
              <a:off x="484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5608" name="Rectangle 32"/>
          <p:cNvSpPr>
            <a:spLocks noChangeArrowheads="1"/>
          </p:cNvSpPr>
          <p:nvPr/>
        </p:nvSpPr>
        <p:spPr bwMode="auto">
          <a:xfrm>
            <a:off x="4038600" y="3048000"/>
            <a:ext cx="434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prefix sum for 4 numbers</a:t>
            </a:r>
          </a:p>
        </p:txBody>
      </p:sp>
      <p:grpSp>
        <p:nvGrpSpPr>
          <p:cNvPr id="25609" name="Group 33"/>
          <p:cNvGrpSpPr>
            <a:grpSpLocks/>
          </p:cNvGrpSpPr>
          <p:nvPr/>
        </p:nvGrpSpPr>
        <p:grpSpPr bwMode="auto">
          <a:xfrm>
            <a:off x="7391400" y="3581400"/>
            <a:ext cx="704850" cy="565150"/>
            <a:chOff x="4656" y="2256"/>
            <a:chExt cx="444" cy="356"/>
          </a:xfrm>
        </p:grpSpPr>
        <p:sp>
          <p:nvSpPr>
            <p:cNvPr id="25616" name="Line 34"/>
            <p:cNvSpPr>
              <a:spLocks noChangeShapeType="1"/>
            </p:cNvSpPr>
            <p:nvPr/>
          </p:nvSpPr>
          <p:spPr bwMode="auto">
            <a:xfrm>
              <a:off x="4848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7" name="Text Box 35"/>
            <p:cNvSpPr txBox="1">
              <a:spLocks noChangeArrowheads="1"/>
            </p:cNvSpPr>
            <p:nvPr/>
          </p:nvSpPr>
          <p:spPr bwMode="auto">
            <a:xfrm>
              <a:off x="4656" y="2400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x0+x1</a:t>
              </a:r>
            </a:p>
          </p:txBody>
        </p:sp>
      </p:grpSp>
      <p:sp>
        <p:nvSpPr>
          <p:cNvPr id="25610" name="Line 36"/>
          <p:cNvSpPr>
            <a:spLocks noChangeShapeType="1"/>
          </p:cNvSpPr>
          <p:nvPr/>
        </p:nvSpPr>
        <p:spPr bwMode="auto">
          <a:xfrm>
            <a:off x="67056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1" name="Text Box 37"/>
          <p:cNvSpPr txBox="1">
            <a:spLocks noChangeArrowheads="1"/>
          </p:cNvSpPr>
          <p:nvPr/>
        </p:nvSpPr>
        <p:spPr bwMode="auto">
          <a:xfrm>
            <a:off x="6172200" y="4114800"/>
            <a:ext cx="971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x0+...+x3</a:t>
            </a:r>
          </a:p>
        </p:txBody>
      </p:sp>
      <p:sp>
        <p:nvSpPr>
          <p:cNvPr id="25612" name="Line 38"/>
          <p:cNvSpPr>
            <a:spLocks noChangeShapeType="1"/>
          </p:cNvSpPr>
          <p:nvPr/>
        </p:nvSpPr>
        <p:spPr bwMode="auto">
          <a:xfrm>
            <a:off x="56388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3" name="Text Box 39"/>
          <p:cNvSpPr txBox="1">
            <a:spLocks noChangeArrowheads="1"/>
          </p:cNvSpPr>
          <p:nvPr/>
        </p:nvSpPr>
        <p:spPr bwMode="auto">
          <a:xfrm>
            <a:off x="5105400" y="4572000"/>
            <a:ext cx="971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x0+...+x5</a:t>
            </a:r>
          </a:p>
        </p:txBody>
      </p:sp>
      <p:sp>
        <p:nvSpPr>
          <p:cNvPr id="25614" name="Line 40"/>
          <p:cNvSpPr>
            <a:spLocks noChangeShapeType="1"/>
          </p:cNvSpPr>
          <p:nvPr/>
        </p:nvSpPr>
        <p:spPr bwMode="auto">
          <a:xfrm>
            <a:off x="4495800" y="3581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5" name="Text Box 41"/>
          <p:cNvSpPr txBox="1">
            <a:spLocks noChangeArrowheads="1"/>
          </p:cNvSpPr>
          <p:nvPr/>
        </p:nvSpPr>
        <p:spPr bwMode="auto">
          <a:xfrm>
            <a:off x="3962400" y="4953000"/>
            <a:ext cx="971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x0+...+x7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construct?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3810000" cy="2743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Suppose you have: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x0+x1+x2+x3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x0+x1+x2+x3+x4+x5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x0+x1+x2+x3+x4+x5+x6+x7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How to build the following?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x0+x1+x2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x0+x1+x2+x3+x4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x0+x1+x2+x3+x4+x5+x6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7543800" y="2057400"/>
            <a:ext cx="768350" cy="990600"/>
            <a:chOff x="4752" y="1296"/>
            <a:chExt cx="484" cy="624"/>
          </a:xfrm>
        </p:grpSpPr>
        <p:sp>
          <p:nvSpPr>
            <p:cNvPr id="26665" name="Oval 5"/>
            <p:cNvSpPr>
              <a:spLocks noChangeArrowheads="1"/>
            </p:cNvSpPr>
            <p:nvPr/>
          </p:nvSpPr>
          <p:spPr bwMode="auto">
            <a:xfrm>
              <a:off x="4752" y="1632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sp>
          <p:nvSpPr>
            <p:cNvPr id="26666" name="Text Box 6"/>
            <p:cNvSpPr txBox="1">
              <a:spLocks noChangeArrowheads="1"/>
            </p:cNvSpPr>
            <p:nvPr/>
          </p:nvSpPr>
          <p:spPr bwMode="auto">
            <a:xfrm>
              <a:off x="499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</a:t>
              </a:r>
            </a:p>
          </p:txBody>
        </p:sp>
        <p:sp>
          <p:nvSpPr>
            <p:cNvPr id="26667" name="Text Box 7"/>
            <p:cNvSpPr txBox="1">
              <a:spLocks noChangeArrowheads="1"/>
            </p:cNvSpPr>
            <p:nvPr/>
          </p:nvSpPr>
          <p:spPr bwMode="auto">
            <a:xfrm>
              <a:off x="475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sp>
          <p:nvSpPr>
            <p:cNvPr id="26668" name="Line 8"/>
            <p:cNvSpPr>
              <a:spLocks noChangeShapeType="1"/>
            </p:cNvSpPr>
            <p:nvPr/>
          </p:nvSpPr>
          <p:spPr bwMode="auto">
            <a:xfrm>
              <a:off x="4848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9" name="Line 9"/>
            <p:cNvSpPr>
              <a:spLocks noChangeShapeType="1"/>
            </p:cNvSpPr>
            <p:nvPr/>
          </p:nvSpPr>
          <p:spPr bwMode="auto">
            <a:xfrm flipH="1">
              <a:off x="4896" y="14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70" name="Line 10"/>
            <p:cNvSpPr>
              <a:spLocks noChangeShapeType="1"/>
            </p:cNvSpPr>
            <p:nvPr/>
          </p:nvSpPr>
          <p:spPr bwMode="auto">
            <a:xfrm>
              <a:off x="484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6629" name="Group 11"/>
          <p:cNvGrpSpPr>
            <a:grpSpLocks/>
          </p:cNvGrpSpPr>
          <p:nvPr/>
        </p:nvGrpSpPr>
        <p:grpSpPr bwMode="auto">
          <a:xfrm>
            <a:off x="6553200" y="2057400"/>
            <a:ext cx="768350" cy="990600"/>
            <a:chOff x="4752" y="1296"/>
            <a:chExt cx="484" cy="624"/>
          </a:xfrm>
        </p:grpSpPr>
        <p:sp>
          <p:nvSpPr>
            <p:cNvPr id="26659" name="Oval 12"/>
            <p:cNvSpPr>
              <a:spLocks noChangeArrowheads="1"/>
            </p:cNvSpPr>
            <p:nvPr/>
          </p:nvSpPr>
          <p:spPr bwMode="auto">
            <a:xfrm>
              <a:off x="4752" y="1632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sp>
          <p:nvSpPr>
            <p:cNvPr id="26660" name="Text Box 13"/>
            <p:cNvSpPr txBox="1">
              <a:spLocks noChangeArrowheads="1"/>
            </p:cNvSpPr>
            <p:nvPr/>
          </p:nvSpPr>
          <p:spPr bwMode="auto">
            <a:xfrm>
              <a:off x="499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x2</a:t>
              </a:r>
            </a:p>
          </p:txBody>
        </p:sp>
        <p:sp>
          <p:nvSpPr>
            <p:cNvPr id="26661" name="Text Box 14"/>
            <p:cNvSpPr txBox="1">
              <a:spLocks noChangeArrowheads="1"/>
            </p:cNvSpPr>
            <p:nvPr/>
          </p:nvSpPr>
          <p:spPr bwMode="auto">
            <a:xfrm>
              <a:off x="475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x3</a:t>
              </a:r>
            </a:p>
          </p:txBody>
        </p:sp>
        <p:sp>
          <p:nvSpPr>
            <p:cNvPr id="26662" name="Line 15"/>
            <p:cNvSpPr>
              <a:spLocks noChangeShapeType="1"/>
            </p:cNvSpPr>
            <p:nvPr/>
          </p:nvSpPr>
          <p:spPr bwMode="auto">
            <a:xfrm>
              <a:off x="4848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3" name="Line 16"/>
            <p:cNvSpPr>
              <a:spLocks noChangeShapeType="1"/>
            </p:cNvSpPr>
            <p:nvPr/>
          </p:nvSpPr>
          <p:spPr bwMode="auto">
            <a:xfrm flipH="1">
              <a:off x="4896" y="14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4" name="Line 17"/>
            <p:cNvSpPr>
              <a:spLocks noChangeShapeType="1"/>
            </p:cNvSpPr>
            <p:nvPr/>
          </p:nvSpPr>
          <p:spPr bwMode="auto">
            <a:xfrm>
              <a:off x="484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6630" name="Group 18"/>
          <p:cNvGrpSpPr>
            <a:grpSpLocks/>
          </p:cNvGrpSpPr>
          <p:nvPr/>
        </p:nvGrpSpPr>
        <p:grpSpPr bwMode="auto">
          <a:xfrm>
            <a:off x="5486400" y="2057400"/>
            <a:ext cx="768350" cy="990600"/>
            <a:chOff x="4752" y="1296"/>
            <a:chExt cx="484" cy="624"/>
          </a:xfrm>
        </p:grpSpPr>
        <p:sp>
          <p:nvSpPr>
            <p:cNvPr id="26653" name="Oval 19"/>
            <p:cNvSpPr>
              <a:spLocks noChangeArrowheads="1"/>
            </p:cNvSpPr>
            <p:nvPr/>
          </p:nvSpPr>
          <p:spPr bwMode="auto">
            <a:xfrm>
              <a:off x="4752" y="1632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sp>
          <p:nvSpPr>
            <p:cNvPr id="26654" name="Text Box 20"/>
            <p:cNvSpPr txBox="1">
              <a:spLocks noChangeArrowheads="1"/>
            </p:cNvSpPr>
            <p:nvPr/>
          </p:nvSpPr>
          <p:spPr bwMode="auto">
            <a:xfrm>
              <a:off x="499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x4</a:t>
              </a:r>
            </a:p>
          </p:txBody>
        </p:sp>
        <p:sp>
          <p:nvSpPr>
            <p:cNvPr id="26655" name="Text Box 21"/>
            <p:cNvSpPr txBox="1">
              <a:spLocks noChangeArrowheads="1"/>
            </p:cNvSpPr>
            <p:nvPr/>
          </p:nvSpPr>
          <p:spPr bwMode="auto">
            <a:xfrm>
              <a:off x="475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x5</a:t>
              </a:r>
            </a:p>
          </p:txBody>
        </p:sp>
        <p:sp>
          <p:nvSpPr>
            <p:cNvPr id="26656" name="Line 22"/>
            <p:cNvSpPr>
              <a:spLocks noChangeShapeType="1"/>
            </p:cNvSpPr>
            <p:nvPr/>
          </p:nvSpPr>
          <p:spPr bwMode="auto">
            <a:xfrm>
              <a:off x="4848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7" name="Line 23"/>
            <p:cNvSpPr>
              <a:spLocks noChangeShapeType="1"/>
            </p:cNvSpPr>
            <p:nvPr/>
          </p:nvSpPr>
          <p:spPr bwMode="auto">
            <a:xfrm flipH="1">
              <a:off x="4896" y="14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8" name="Line 24"/>
            <p:cNvSpPr>
              <a:spLocks noChangeShapeType="1"/>
            </p:cNvSpPr>
            <p:nvPr/>
          </p:nvSpPr>
          <p:spPr bwMode="auto">
            <a:xfrm>
              <a:off x="484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6631" name="Group 25"/>
          <p:cNvGrpSpPr>
            <a:grpSpLocks/>
          </p:cNvGrpSpPr>
          <p:nvPr/>
        </p:nvGrpSpPr>
        <p:grpSpPr bwMode="auto">
          <a:xfrm>
            <a:off x="4343400" y="2057400"/>
            <a:ext cx="768350" cy="990600"/>
            <a:chOff x="4752" y="1296"/>
            <a:chExt cx="484" cy="624"/>
          </a:xfrm>
        </p:grpSpPr>
        <p:sp>
          <p:nvSpPr>
            <p:cNvPr id="26647" name="Oval 26"/>
            <p:cNvSpPr>
              <a:spLocks noChangeArrowheads="1"/>
            </p:cNvSpPr>
            <p:nvPr/>
          </p:nvSpPr>
          <p:spPr bwMode="auto">
            <a:xfrm>
              <a:off x="4752" y="1632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sp>
          <p:nvSpPr>
            <p:cNvPr id="26648" name="Text Box 27"/>
            <p:cNvSpPr txBox="1">
              <a:spLocks noChangeArrowheads="1"/>
            </p:cNvSpPr>
            <p:nvPr/>
          </p:nvSpPr>
          <p:spPr bwMode="auto">
            <a:xfrm>
              <a:off x="499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x6</a:t>
              </a:r>
            </a:p>
          </p:txBody>
        </p:sp>
        <p:sp>
          <p:nvSpPr>
            <p:cNvPr id="26649" name="Text Box 28"/>
            <p:cNvSpPr txBox="1">
              <a:spLocks noChangeArrowheads="1"/>
            </p:cNvSpPr>
            <p:nvPr/>
          </p:nvSpPr>
          <p:spPr bwMode="auto">
            <a:xfrm>
              <a:off x="475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x7</a:t>
              </a:r>
            </a:p>
          </p:txBody>
        </p:sp>
        <p:sp>
          <p:nvSpPr>
            <p:cNvPr id="26650" name="Line 29"/>
            <p:cNvSpPr>
              <a:spLocks noChangeShapeType="1"/>
            </p:cNvSpPr>
            <p:nvPr/>
          </p:nvSpPr>
          <p:spPr bwMode="auto">
            <a:xfrm>
              <a:off x="4848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1" name="Line 30"/>
            <p:cNvSpPr>
              <a:spLocks noChangeShapeType="1"/>
            </p:cNvSpPr>
            <p:nvPr/>
          </p:nvSpPr>
          <p:spPr bwMode="auto">
            <a:xfrm flipH="1">
              <a:off x="4896" y="14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2" name="Line 31"/>
            <p:cNvSpPr>
              <a:spLocks noChangeShapeType="1"/>
            </p:cNvSpPr>
            <p:nvPr/>
          </p:nvSpPr>
          <p:spPr bwMode="auto">
            <a:xfrm>
              <a:off x="484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6632" name="Rectangle 32"/>
          <p:cNvSpPr>
            <a:spLocks noChangeArrowheads="1"/>
          </p:cNvSpPr>
          <p:nvPr/>
        </p:nvSpPr>
        <p:spPr bwMode="auto">
          <a:xfrm>
            <a:off x="4038600" y="3048000"/>
            <a:ext cx="434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prefix sum for 4 numbers</a:t>
            </a:r>
          </a:p>
        </p:txBody>
      </p:sp>
      <p:grpSp>
        <p:nvGrpSpPr>
          <p:cNvPr id="26633" name="Group 33"/>
          <p:cNvGrpSpPr>
            <a:grpSpLocks/>
          </p:cNvGrpSpPr>
          <p:nvPr/>
        </p:nvGrpSpPr>
        <p:grpSpPr bwMode="auto">
          <a:xfrm>
            <a:off x="7391400" y="3581400"/>
            <a:ext cx="704850" cy="565150"/>
            <a:chOff x="4656" y="2256"/>
            <a:chExt cx="444" cy="356"/>
          </a:xfrm>
        </p:grpSpPr>
        <p:sp>
          <p:nvSpPr>
            <p:cNvPr id="26645" name="Line 34"/>
            <p:cNvSpPr>
              <a:spLocks noChangeShapeType="1"/>
            </p:cNvSpPr>
            <p:nvPr/>
          </p:nvSpPr>
          <p:spPr bwMode="auto">
            <a:xfrm>
              <a:off x="4848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6" name="Text Box 35"/>
            <p:cNvSpPr txBox="1">
              <a:spLocks noChangeArrowheads="1"/>
            </p:cNvSpPr>
            <p:nvPr/>
          </p:nvSpPr>
          <p:spPr bwMode="auto">
            <a:xfrm>
              <a:off x="4656" y="2400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x0+x1</a:t>
              </a:r>
            </a:p>
          </p:txBody>
        </p:sp>
      </p:grpSp>
      <p:sp>
        <p:nvSpPr>
          <p:cNvPr id="26634" name="Line 36"/>
          <p:cNvSpPr>
            <a:spLocks noChangeShapeType="1"/>
          </p:cNvSpPr>
          <p:nvPr/>
        </p:nvSpPr>
        <p:spPr bwMode="auto">
          <a:xfrm>
            <a:off x="67056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5" name="Text Box 37"/>
          <p:cNvSpPr txBox="1">
            <a:spLocks noChangeArrowheads="1"/>
          </p:cNvSpPr>
          <p:nvPr/>
        </p:nvSpPr>
        <p:spPr bwMode="auto">
          <a:xfrm>
            <a:off x="6172200" y="4114800"/>
            <a:ext cx="971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x0+...+x3</a:t>
            </a:r>
          </a:p>
        </p:txBody>
      </p:sp>
      <p:sp>
        <p:nvSpPr>
          <p:cNvPr id="26636" name="Line 38"/>
          <p:cNvSpPr>
            <a:spLocks noChangeShapeType="1"/>
          </p:cNvSpPr>
          <p:nvPr/>
        </p:nvSpPr>
        <p:spPr bwMode="auto">
          <a:xfrm>
            <a:off x="56388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7" name="Text Box 39"/>
          <p:cNvSpPr txBox="1">
            <a:spLocks noChangeArrowheads="1"/>
          </p:cNvSpPr>
          <p:nvPr/>
        </p:nvSpPr>
        <p:spPr bwMode="auto">
          <a:xfrm>
            <a:off x="5105400" y="4572000"/>
            <a:ext cx="971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x0+...+x5</a:t>
            </a:r>
          </a:p>
        </p:txBody>
      </p:sp>
      <p:sp>
        <p:nvSpPr>
          <p:cNvPr id="26638" name="Line 40"/>
          <p:cNvSpPr>
            <a:spLocks noChangeShapeType="1"/>
          </p:cNvSpPr>
          <p:nvPr/>
        </p:nvSpPr>
        <p:spPr bwMode="auto">
          <a:xfrm>
            <a:off x="4495800" y="3581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9" name="Text Box 41"/>
          <p:cNvSpPr txBox="1">
            <a:spLocks noChangeArrowheads="1"/>
          </p:cNvSpPr>
          <p:nvPr/>
        </p:nvSpPr>
        <p:spPr bwMode="auto">
          <a:xfrm>
            <a:off x="3962400" y="4953000"/>
            <a:ext cx="971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x0+...+x7</a:t>
            </a:r>
          </a:p>
        </p:txBody>
      </p:sp>
      <p:sp>
        <p:nvSpPr>
          <p:cNvPr id="26640" name="Line 42"/>
          <p:cNvSpPr>
            <a:spLocks noChangeShapeType="1"/>
          </p:cNvSpPr>
          <p:nvPr/>
        </p:nvSpPr>
        <p:spPr bwMode="auto">
          <a:xfrm>
            <a:off x="7162800" y="2438400"/>
            <a:ext cx="0" cy="2286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43"/>
          <p:cNvSpPr>
            <a:spLocks noChangeShapeType="1"/>
          </p:cNvSpPr>
          <p:nvPr/>
        </p:nvSpPr>
        <p:spPr bwMode="auto">
          <a:xfrm flipH="1">
            <a:off x="7315200" y="4191000"/>
            <a:ext cx="381000" cy="533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2" name="Oval 44"/>
          <p:cNvSpPr>
            <a:spLocks noChangeArrowheads="1"/>
          </p:cNvSpPr>
          <p:nvPr/>
        </p:nvSpPr>
        <p:spPr bwMode="auto">
          <a:xfrm>
            <a:off x="7010400" y="4724400"/>
            <a:ext cx="381000" cy="304800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folHlink"/>
                </a:solidFill>
              </a:rPr>
              <a:t>+</a:t>
            </a:r>
          </a:p>
        </p:txBody>
      </p:sp>
      <p:sp>
        <p:nvSpPr>
          <p:cNvPr id="26643" name="Line 45"/>
          <p:cNvSpPr>
            <a:spLocks noChangeShapeType="1"/>
          </p:cNvSpPr>
          <p:nvPr/>
        </p:nvSpPr>
        <p:spPr bwMode="auto">
          <a:xfrm>
            <a:off x="7162800" y="5029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4" name="Text Box 46"/>
          <p:cNvSpPr txBox="1">
            <a:spLocks noChangeArrowheads="1"/>
          </p:cNvSpPr>
          <p:nvPr/>
        </p:nvSpPr>
        <p:spPr bwMode="auto">
          <a:xfrm>
            <a:off x="6781800" y="5257800"/>
            <a:ext cx="1022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x0+x1+x2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construct?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3810000" cy="2743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Suppose you have: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x0+x1+x2+x3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x0+x1+x2+x3+x4+x5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x0+x1+x2+x3+x4+x5+x6+x7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How to build the following?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x0+x1+x2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x0+x1+x2+x3+x4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x0+x1+x2+x3+x4+x5+x6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7543800" y="2057400"/>
            <a:ext cx="768350" cy="990600"/>
            <a:chOff x="4752" y="1296"/>
            <a:chExt cx="484" cy="624"/>
          </a:xfrm>
        </p:grpSpPr>
        <p:sp>
          <p:nvSpPr>
            <p:cNvPr id="27689" name="Oval 5"/>
            <p:cNvSpPr>
              <a:spLocks noChangeArrowheads="1"/>
            </p:cNvSpPr>
            <p:nvPr/>
          </p:nvSpPr>
          <p:spPr bwMode="auto">
            <a:xfrm>
              <a:off x="4752" y="1632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sp>
          <p:nvSpPr>
            <p:cNvPr id="27690" name="Text Box 6"/>
            <p:cNvSpPr txBox="1">
              <a:spLocks noChangeArrowheads="1"/>
            </p:cNvSpPr>
            <p:nvPr/>
          </p:nvSpPr>
          <p:spPr bwMode="auto">
            <a:xfrm>
              <a:off x="499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</a:t>
              </a:r>
            </a:p>
          </p:txBody>
        </p:sp>
        <p:sp>
          <p:nvSpPr>
            <p:cNvPr id="27691" name="Text Box 7"/>
            <p:cNvSpPr txBox="1">
              <a:spLocks noChangeArrowheads="1"/>
            </p:cNvSpPr>
            <p:nvPr/>
          </p:nvSpPr>
          <p:spPr bwMode="auto">
            <a:xfrm>
              <a:off x="475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</a:t>
              </a:r>
            </a:p>
          </p:txBody>
        </p:sp>
        <p:sp>
          <p:nvSpPr>
            <p:cNvPr id="27692" name="Line 8"/>
            <p:cNvSpPr>
              <a:spLocks noChangeShapeType="1"/>
            </p:cNvSpPr>
            <p:nvPr/>
          </p:nvSpPr>
          <p:spPr bwMode="auto">
            <a:xfrm>
              <a:off x="4848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3" name="Line 9"/>
            <p:cNvSpPr>
              <a:spLocks noChangeShapeType="1"/>
            </p:cNvSpPr>
            <p:nvPr/>
          </p:nvSpPr>
          <p:spPr bwMode="auto">
            <a:xfrm flipH="1">
              <a:off x="4896" y="14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4" name="Line 10"/>
            <p:cNvSpPr>
              <a:spLocks noChangeShapeType="1"/>
            </p:cNvSpPr>
            <p:nvPr/>
          </p:nvSpPr>
          <p:spPr bwMode="auto">
            <a:xfrm>
              <a:off x="484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7653" name="Group 11"/>
          <p:cNvGrpSpPr>
            <a:grpSpLocks/>
          </p:cNvGrpSpPr>
          <p:nvPr/>
        </p:nvGrpSpPr>
        <p:grpSpPr bwMode="auto">
          <a:xfrm>
            <a:off x="6553200" y="2057400"/>
            <a:ext cx="768350" cy="990600"/>
            <a:chOff x="4752" y="1296"/>
            <a:chExt cx="484" cy="624"/>
          </a:xfrm>
        </p:grpSpPr>
        <p:sp>
          <p:nvSpPr>
            <p:cNvPr id="27683" name="Oval 12"/>
            <p:cNvSpPr>
              <a:spLocks noChangeArrowheads="1"/>
            </p:cNvSpPr>
            <p:nvPr/>
          </p:nvSpPr>
          <p:spPr bwMode="auto">
            <a:xfrm>
              <a:off x="4752" y="1632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sp>
          <p:nvSpPr>
            <p:cNvPr id="27684" name="Text Box 13"/>
            <p:cNvSpPr txBox="1">
              <a:spLocks noChangeArrowheads="1"/>
            </p:cNvSpPr>
            <p:nvPr/>
          </p:nvSpPr>
          <p:spPr bwMode="auto">
            <a:xfrm>
              <a:off x="499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x2</a:t>
              </a:r>
            </a:p>
          </p:txBody>
        </p:sp>
        <p:sp>
          <p:nvSpPr>
            <p:cNvPr id="27685" name="Text Box 14"/>
            <p:cNvSpPr txBox="1">
              <a:spLocks noChangeArrowheads="1"/>
            </p:cNvSpPr>
            <p:nvPr/>
          </p:nvSpPr>
          <p:spPr bwMode="auto">
            <a:xfrm>
              <a:off x="475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x3</a:t>
              </a:r>
            </a:p>
          </p:txBody>
        </p:sp>
        <p:sp>
          <p:nvSpPr>
            <p:cNvPr id="27686" name="Line 15"/>
            <p:cNvSpPr>
              <a:spLocks noChangeShapeType="1"/>
            </p:cNvSpPr>
            <p:nvPr/>
          </p:nvSpPr>
          <p:spPr bwMode="auto">
            <a:xfrm>
              <a:off x="4848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87" name="Line 16"/>
            <p:cNvSpPr>
              <a:spLocks noChangeShapeType="1"/>
            </p:cNvSpPr>
            <p:nvPr/>
          </p:nvSpPr>
          <p:spPr bwMode="auto">
            <a:xfrm flipH="1">
              <a:off x="4896" y="14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88" name="Line 17"/>
            <p:cNvSpPr>
              <a:spLocks noChangeShapeType="1"/>
            </p:cNvSpPr>
            <p:nvPr/>
          </p:nvSpPr>
          <p:spPr bwMode="auto">
            <a:xfrm>
              <a:off x="484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7654" name="Group 18"/>
          <p:cNvGrpSpPr>
            <a:grpSpLocks/>
          </p:cNvGrpSpPr>
          <p:nvPr/>
        </p:nvGrpSpPr>
        <p:grpSpPr bwMode="auto">
          <a:xfrm>
            <a:off x="5486400" y="2057400"/>
            <a:ext cx="768350" cy="990600"/>
            <a:chOff x="4752" y="1296"/>
            <a:chExt cx="484" cy="624"/>
          </a:xfrm>
        </p:grpSpPr>
        <p:sp>
          <p:nvSpPr>
            <p:cNvPr id="27677" name="Oval 19"/>
            <p:cNvSpPr>
              <a:spLocks noChangeArrowheads="1"/>
            </p:cNvSpPr>
            <p:nvPr/>
          </p:nvSpPr>
          <p:spPr bwMode="auto">
            <a:xfrm>
              <a:off x="4752" y="1632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sp>
          <p:nvSpPr>
            <p:cNvPr id="27678" name="Text Box 20"/>
            <p:cNvSpPr txBox="1">
              <a:spLocks noChangeArrowheads="1"/>
            </p:cNvSpPr>
            <p:nvPr/>
          </p:nvSpPr>
          <p:spPr bwMode="auto">
            <a:xfrm>
              <a:off x="499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x4</a:t>
              </a:r>
            </a:p>
          </p:txBody>
        </p:sp>
        <p:sp>
          <p:nvSpPr>
            <p:cNvPr id="27679" name="Text Box 21"/>
            <p:cNvSpPr txBox="1">
              <a:spLocks noChangeArrowheads="1"/>
            </p:cNvSpPr>
            <p:nvPr/>
          </p:nvSpPr>
          <p:spPr bwMode="auto">
            <a:xfrm>
              <a:off x="475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x5</a:t>
              </a:r>
            </a:p>
          </p:txBody>
        </p:sp>
        <p:sp>
          <p:nvSpPr>
            <p:cNvPr id="27680" name="Line 22"/>
            <p:cNvSpPr>
              <a:spLocks noChangeShapeType="1"/>
            </p:cNvSpPr>
            <p:nvPr/>
          </p:nvSpPr>
          <p:spPr bwMode="auto">
            <a:xfrm>
              <a:off x="4848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81" name="Line 23"/>
            <p:cNvSpPr>
              <a:spLocks noChangeShapeType="1"/>
            </p:cNvSpPr>
            <p:nvPr/>
          </p:nvSpPr>
          <p:spPr bwMode="auto">
            <a:xfrm flipH="1">
              <a:off x="4896" y="14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82" name="Line 24"/>
            <p:cNvSpPr>
              <a:spLocks noChangeShapeType="1"/>
            </p:cNvSpPr>
            <p:nvPr/>
          </p:nvSpPr>
          <p:spPr bwMode="auto">
            <a:xfrm>
              <a:off x="484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7655" name="Group 25"/>
          <p:cNvGrpSpPr>
            <a:grpSpLocks/>
          </p:cNvGrpSpPr>
          <p:nvPr/>
        </p:nvGrpSpPr>
        <p:grpSpPr bwMode="auto">
          <a:xfrm>
            <a:off x="4343400" y="2057400"/>
            <a:ext cx="768350" cy="990600"/>
            <a:chOff x="4752" y="1296"/>
            <a:chExt cx="484" cy="624"/>
          </a:xfrm>
        </p:grpSpPr>
        <p:sp>
          <p:nvSpPr>
            <p:cNvPr id="27671" name="Oval 26"/>
            <p:cNvSpPr>
              <a:spLocks noChangeArrowheads="1"/>
            </p:cNvSpPr>
            <p:nvPr/>
          </p:nvSpPr>
          <p:spPr bwMode="auto">
            <a:xfrm>
              <a:off x="4752" y="1632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sp>
          <p:nvSpPr>
            <p:cNvPr id="27672" name="Text Box 27"/>
            <p:cNvSpPr txBox="1">
              <a:spLocks noChangeArrowheads="1"/>
            </p:cNvSpPr>
            <p:nvPr/>
          </p:nvSpPr>
          <p:spPr bwMode="auto">
            <a:xfrm>
              <a:off x="499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x6</a:t>
              </a:r>
            </a:p>
          </p:txBody>
        </p:sp>
        <p:sp>
          <p:nvSpPr>
            <p:cNvPr id="27673" name="Text Box 28"/>
            <p:cNvSpPr txBox="1">
              <a:spLocks noChangeArrowheads="1"/>
            </p:cNvSpPr>
            <p:nvPr/>
          </p:nvSpPr>
          <p:spPr bwMode="auto">
            <a:xfrm>
              <a:off x="4752" y="129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x7</a:t>
              </a:r>
            </a:p>
          </p:txBody>
        </p:sp>
        <p:sp>
          <p:nvSpPr>
            <p:cNvPr id="27674" name="Line 29"/>
            <p:cNvSpPr>
              <a:spLocks noChangeShapeType="1"/>
            </p:cNvSpPr>
            <p:nvPr/>
          </p:nvSpPr>
          <p:spPr bwMode="auto">
            <a:xfrm>
              <a:off x="4848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5" name="Line 30"/>
            <p:cNvSpPr>
              <a:spLocks noChangeShapeType="1"/>
            </p:cNvSpPr>
            <p:nvPr/>
          </p:nvSpPr>
          <p:spPr bwMode="auto">
            <a:xfrm flipH="1">
              <a:off x="4896" y="14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6" name="Line 31"/>
            <p:cNvSpPr>
              <a:spLocks noChangeShapeType="1"/>
            </p:cNvSpPr>
            <p:nvPr/>
          </p:nvSpPr>
          <p:spPr bwMode="auto">
            <a:xfrm>
              <a:off x="484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7656" name="Rectangle 32"/>
          <p:cNvSpPr>
            <a:spLocks noChangeArrowheads="1"/>
          </p:cNvSpPr>
          <p:nvPr/>
        </p:nvSpPr>
        <p:spPr bwMode="auto">
          <a:xfrm>
            <a:off x="4038600" y="3048000"/>
            <a:ext cx="434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prefix sum for 4 numbers</a:t>
            </a:r>
          </a:p>
        </p:txBody>
      </p:sp>
      <p:grpSp>
        <p:nvGrpSpPr>
          <p:cNvPr id="27657" name="Group 33"/>
          <p:cNvGrpSpPr>
            <a:grpSpLocks/>
          </p:cNvGrpSpPr>
          <p:nvPr/>
        </p:nvGrpSpPr>
        <p:grpSpPr bwMode="auto">
          <a:xfrm>
            <a:off x="7391400" y="3581400"/>
            <a:ext cx="704850" cy="565150"/>
            <a:chOff x="4656" y="2256"/>
            <a:chExt cx="444" cy="356"/>
          </a:xfrm>
        </p:grpSpPr>
        <p:sp>
          <p:nvSpPr>
            <p:cNvPr id="27669" name="Line 34"/>
            <p:cNvSpPr>
              <a:spLocks noChangeShapeType="1"/>
            </p:cNvSpPr>
            <p:nvPr/>
          </p:nvSpPr>
          <p:spPr bwMode="auto">
            <a:xfrm>
              <a:off x="4848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0" name="Text Box 35"/>
            <p:cNvSpPr txBox="1">
              <a:spLocks noChangeArrowheads="1"/>
            </p:cNvSpPr>
            <p:nvPr/>
          </p:nvSpPr>
          <p:spPr bwMode="auto">
            <a:xfrm>
              <a:off x="4656" y="2400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x0+x1</a:t>
              </a:r>
            </a:p>
          </p:txBody>
        </p:sp>
      </p:grpSp>
      <p:sp>
        <p:nvSpPr>
          <p:cNvPr id="27658" name="Line 36"/>
          <p:cNvSpPr>
            <a:spLocks noChangeShapeType="1"/>
          </p:cNvSpPr>
          <p:nvPr/>
        </p:nvSpPr>
        <p:spPr bwMode="auto">
          <a:xfrm>
            <a:off x="67056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9" name="Text Box 37"/>
          <p:cNvSpPr txBox="1">
            <a:spLocks noChangeArrowheads="1"/>
          </p:cNvSpPr>
          <p:nvPr/>
        </p:nvSpPr>
        <p:spPr bwMode="auto">
          <a:xfrm>
            <a:off x="6172200" y="4114800"/>
            <a:ext cx="971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x0+...+x3</a:t>
            </a:r>
          </a:p>
        </p:txBody>
      </p:sp>
      <p:sp>
        <p:nvSpPr>
          <p:cNvPr id="27660" name="Line 38"/>
          <p:cNvSpPr>
            <a:spLocks noChangeShapeType="1"/>
          </p:cNvSpPr>
          <p:nvPr/>
        </p:nvSpPr>
        <p:spPr bwMode="auto">
          <a:xfrm>
            <a:off x="56388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1" name="Text Box 39"/>
          <p:cNvSpPr txBox="1">
            <a:spLocks noChangeArrowheads="1"/>
          </p:cNvSpPr>
          <p:nvPr/>
        </p:nvSpPr>
        <p:spPr bwMode="auto">
          <a:xfrm>
            <a:off x="5105400" y="4572000"/>
            <a:ext cx="971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x0+...+x5</a:t>
            </a:r>
          </a:p>
        </p:txBody>
      </p:sp>
      <p:sp>
        <p:nvSpPr>
          <p:cNvPr id="27662" name="Line 40"/>
          <p:cNvSpPr>
            <a:spLocks noChangeShapeType="1"/>
          </p:cNvSpPr>
          <p:nvPr/>
        </p:nvSpPr>
        <p:spPr bwMode="auto">
          <a:xfrm>
            <a:off x="4495800" y="3581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3" name="Text Box 41"/>
          <p:cNvSpPr txBox="1">
            <a:spLocks noChangeArrowheads="1"/>
          </p:cNvSpPr>
          <p:nvPr/>
        </p:nvSpPr>
        <p:spPr bwMode="auto">
          <a:xfrm>
            <a:off x="3962400" y="4953000"/>
            <a:ext cx="971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x0+...+x7</a:t>
            </a:r>
          </a:p>
        </p:txBody>
      </p:sp>
      <p:sp>
        <p:nvSpPr>
          <p:cNvPr id="27664" name="Line 42"/>
          <p:cNvSpPr>
            <a:spLocks noChangeShapeType="1"/>
          </p:cNvSpPr>
          <p:nvPr/>
        </p:nvSpPr>
        <p:spPr bwMode="auto">
          <a:xfrm>
            <a:off x="6096000" y="2438400"/>
            <a:ext cx="0" cy="2514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43"/>
          <p:cNvSpPr>
            <a:spLocks noChangeShapeType="1"/>
          </p:cNvSpPr>
          <p:nvPr/>
        </p:nvSpPr>
        <p:spPr bwMode="auto">
          <a:xfrm flipH="1">
            <a:off x="6248400" y="4419600"/>
            <a:ext cx="381000" cy="533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6" name="Oval 44"/>
          <p:cNvSpPr>
            <a:spLocks noChangeArrowheads="1"/>
          </p:cNvSpPr>
          <p:nvPr/>
        </p:nvSpPr>
        <p:spPr bwMode="auto">
          <a:xfrm>
            <a:off x="5943600" y="4953000"/>
            <a:ext cx="381000" cy="304800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folHlink"/>
                </a:solidFill>
              </a:rPr>
              <a:t>+</a:t>
            </a:r>
          </a:p>
        </p:txBody>
      </p:sp>
      <p:sp>
        <p:nvSpPr>
          <p:cNvPr id="27667" name="Line 45"/>
          <p:cNvSpPr>
            <a:spLocks noChangeShapeType="1"/>
          </p:cNvSpPr>
          <p:nvPr/>
        </p:nvSpPr>
        <p:spPr bwMode="auto">
          <a:xfrm>
            <a:off x="60960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8" name="Text Box 46"/>
          <p:cNvSpPr txBox="1">
            <a:spLocks noChangeArrowheads="1"/>
          </p:cNvSpPr>
          <p:nvPr/>
        </p:nvSpPr>
        <p:spPr bwMode="auto">
          <a:xfrm>
            <a:off x="5410200" y="5562600"/>
            <a:ext cx="165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folHlink"/>
                </a:solidFill>
              </a:rPr>
              <a:t>x0+x1+x2+x3+x4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 of the Thumb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divide-and-conquer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676400" y="5943600"/>
            <a:ext cx="6019800" cy="5810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6.8	    Parallel prefix sums network built of one </a:t>
            </a:r>
            <a:r>
              <a:rPr kumimoji="0" lang="en-US" altLang="zh-TW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/2-input network and </a:t>
            </a:r>
            <a:r>
              <a:rPr kumimoji="0" lang="en-US" altLang="zh-TW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 </a:t>
            </a:r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 1 adders.</a:t>
            </a:r>
            <a:r>
              <a:rPr kumimoji="0" lang="en-US" altLang="zh-TW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667000" y="2538413"/>
          <a:ext cx="4038600" cy="347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r:id="rId3" imgW="2724150" imgH="2343150" progId="MSDraw.Drawing.8.2">
                  <p:embed/>
                </p:oleObj>
              </mc:Choice>
              <mc:Fallback>
                <p:oleObj r:id="rId3" imgW="2724150" imgH="234315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38413"/>
                        <a:ext cx="4038600" cy="347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 of the Thumb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divide-and-conquer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676400" y="5943600"/>
            <a:ext cx="6019800" cy="5810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6.8	    Parallel prefix sums network built of one </a:t>
            </a:r>
            <a:r>
              <a:rPr kumimoji="0" lang="en-US" altLang="zh-TW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/2-input network and </a:t>
            </a:r>
            <a:r>
              <a:rPr kumimoji="0" lang="en-US" altLang="zh-TW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 </a:t>
            </a:r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 1 adders.</a:t>
            </a:r>
            <a:r>
              <a:rPr kumimoji="0" lang="en-US" altLang="zh-TW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667000" y="2538413"/>
          <a:ext cx="4038600" cy="347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r:id="rId3" imgW="2724150" imgH="2343150" progId="MSDraw.Drawing.8.2">
                  <p:embed/>
                </p:oleObj>
              </mc:Choice>
              <mc:Fallback>
                <p:oleObj r:id="rId3" imgW="2724150" imgH="234315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38413"/>
                        <a:ext cx="4038600" cy="347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5638800" y="2971800"/>
            <a:ext cx="6858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943600" y="4953000"/>
            <a:ext cx="9413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odd-even</a:t>
            </a:r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5257800" y="4800600"/>
            <a:ext cx="6858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5486400" y="2895600"/>
            <a:ext cx="0" cy="1905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648200" y="3505200"/>
            <a:ext cx="7381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bypass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400800" y="3048000"/>
            <a:ext cx="9413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even-odd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Brent-Kung Graph for 16 numbers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819400" y="2022475"/>
          <a:ext cx="5867400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r:id="rId3" imgW="4210050" imgH="3505200" progId="MSDraw.Drawing.8.2">
                  <p:embed/>
                </p:oleObj>
              </mc:Choice>
              <mc:Fallback>
                <p:oleObj r:id="rId3" imgW="4210050" imgH="3505200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22475"/>
                        <a:ext cx="5867400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3400" y="5486400"/>
            <a:ext cx="2362200" cy="8255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6.9     Brent-Kung parallel prefix graph for 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16 inputs.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Brent-Kung Graph for 16 numbers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819400" y="2022475"/>
          <a:ext cx="5867400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r:id="rId3" imgW="4210050" imgH="3505200" progId="MSDraw.Drawing.8.2">
                  <p:embed/>
                </p:oleObj>
              </mc:Choice>
              <mc:Fallback>
                <p:oleObj r:id="rId3" imgW="4210050" imgH="3505200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22475"/>
                        <a:ext cx="5867400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33400" y="5486400"/>
            <a:ext cx="2362200" cy="8255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6.9     Brent-Kung parallel prefix graph for 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16 inputs. </a:t>
            </a: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3124200" y="3124200"/>
            <a:ext cx="5486400" cy="2362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prefix sum for 8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core 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altLang="zh-TW" smtClean="0"/>
              <a:t>Q: How to design a fast n-bit adder?</a:t>
            </a:r>
          </a:p>
          <a:p>
            <a:pPr lvl="1" eaLnBrk="1" hangingPunct="1"/>
            <a:r>
              <a:rPr lang="en-US" altLang="zh-TW" smtClean="0"/>
              <a:t>attach the O(n) carry-chain delay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81400"/>
            <a:ext cx="4757738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Brent-Kung Graph for 16 numbers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819400" y="2022475"/>
          <a:ext cx="5867400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r:id="rId3" imgW="4210050" imgH="3505200" progId="MSDraw.Drawing.8.2">
                  <p:embed/>
                </p:oleObj>
              </mc:Choice>
              <mc:Fallback>
                <p:oleObj r:id="rId3" imgW="4210050" imgH="3505200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22475"/>
                        <a:ext cx="5867400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33400" y="5486400"/>
            <a:ext cx="2362200" cy="8255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6.9     Brent-Kung parallel prefix graph for </a:t>
            </a:r>
          </a:p>
          <a:p>
            <a:pPr eaLnBrk="1" hangingPunct="1"/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16 inputs. </a:t>
            </a: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3276600" y="3657600"/>
            <a:ext cx="5334000" cy="1295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prefix sum for 4 numbers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2819400" y="3124200"/>
            <a:ext cx="5943600" cy="243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Kogge-Stone Graph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parallel prefix sum with delay O(log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Strategy to build parallel prefix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34290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Stage 1: generate sums of </a:t>
            </a:r>
            <a:r>
              <a:rPr lang="en-US" altLang="zh-TW" sz="1800" smtClean="0">
                <a:solidFill>
                  <a:schemeClr val="hlink"/>
                </a:solidFill>
              </a:rPr>
              <a:t>2</a:t>
            </a:r>
            <a:r>
              <a:rPr lang="en-US" altLang="zh-TW" sz="1800" smtClean="0"/>
              <a:t> consecutive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x0+x1,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x1+x2,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x2+x3,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x3+x4,...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Stage 2: generate sums of </a:t>
            </a:r>
            <a:r>
              <a:rPr lang="en-US" altLang="zh-TW" sz="1800" smtClean="0">
                <a:solidFill>
                  <a:schemeClr val="hlink"/>
                </a:solidFill>
              </a:rPr>
              <a:t>4</a:t>
            </a:r>
            <a:r>
              <a:rPr lang="en-US" altLang="zh-TW" sz="1800" smtClean="0"/>
              <a:t> consecutive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x0+x1+x2+x3,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x1+x2+x3+x4,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x2+x3+x4+x5,...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Stage 3: generate sums of </a:t>
            </a:r>
            <a:r>
              <a:rPr lang="en-US" altLang="zh-TW" sz="1800" smtClean="0">
                <a:solidFill>
                  <a:schemeClr val="hlink"/>
                </a:solidFill>
              </a:rPr>
              <a:t>8</a:t>
            </a:r>
            <a:r>
              <a:rPr lang="en-US" altLang="zh-TW" sz="1800" smtClean="0"/>
              <a:t> consecutive numbers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Stage 4: generate sums of </a:t>
            </a:r>
            <a:r>
              <a:rPr lang="en-US" altLang="zh-TW" sz="1800" smtClean="0">
                <a:solidFill>
                  <a:schemeClr val="hlink"/>
                </a:solidFill>
              </a:rPr>
              <a:t>16</a:t>
            </a:r>
            <a:r>
              <a:rPr lang="en-US" altLang="zh-TW" sz="1800" smtClean="0"/>
              <a:t> consecutive numbers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...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4038600" y="2057400"/>
          <a:ext cx="4800600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r:id="rId3" imgW="3781425" imgH="3409950" progId="MSDraw.Drawing.8.2">
                  <p:embed/>
                </p:oleObj>
              </mc:Choice>
              <mc:Fallback>
                <p:oleObj r:id="rId3" imgW="3781425" imgH="34099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0"/>
                        <a:ext cx="4800600" cy="433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build?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51816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Suppose: we have sums of 2 consecutive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/>
              <a:t>x0+x1, x1+x2, x2+x3,...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Want to Compute: sums of 4 consecutive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/>
              <a:t>x0+x1+x2+x3, x1+x2+x3+x4, ...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1752600" y="3124200"/>
            <a:ext cx="5638800" cy="1784350"/>
            <a:chOff x="1008" y="1968"/>
            <a:chExt cx="3552" cy="1124"/>
          </a:xfrm>
        </p:grpSpPr>
        <p:sp>
          <p:nvSpPr>
            <p:cNvPr id="35863" name="Rectangle 5"/>
            <p:cNvSpPr>
              <a:spLocks noChangeArrowheads="1"/>
            </p:cNvSpPr>
            <p:nvPr/>
          </p:nvSpPr>
          <p:spPr bwMode="auto">
            <a:xfrm>
              <a:off x="1008" y="2400"/>
              <a:ext cx="355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pSp>
          <p:nvGrpSpPr>
            <p:cNvPr id="35864" name="Group 6"/>
            <p:cNvGrpSpPr>
              <a:grpSpLocks/>
            </p:cNvGrpSpPr>
            <p:nvPr/>
          </p:nvGrpSpPr>
          <p:grpSpPr bwMode="auto">
            <a:xfrm>
              <a:off x="4272" y="1968"/>
              <a:ext cx="244" cy="432"/>
              <a:chOff x="4176" y="1968"/>
              <a:chExt cx="244" cy="432"/>
            </a:xfrm>
          </p:grpSpPr>
          <p:sp>
            <p:nvSpPr>
              <p:cNvPr id="35902" name="Line 7"/>
              <p:cNvSpPr>
                <a:spLocks noChangeShapeType="1"/>
              </p:cNvSpPr>
              <p:nvPr/>
            </p:nvSpPr>
            <p:spPr bwMode="auto">
              <a:xfrm>
                <a:off x="4272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3" name="Text Box 8"/>
              <p:cNvSpPr txBox="1">
                <a:spLocks noChangeArrowheads="1"/>
              </p:cNvSpPr>
              <p:nvPr/>
            </p:nvSpPr>
            <p:spPr bwMode="auto">
              <a:xfrm>
                <a:off x="4176" y="1968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x0</a:t>
                </a:r>
              </a:p>
            </p:txBody>
          </p:sp>
        </p:grpSp>
        <p:grpSp>
          <p:nvGrpSpPr>
            <p:cNvPr id="35865" name="Group 9"/>
            <p:cNvGrpSpPr>
              <a:grpSpLocks/>
            </p:cNvGrpSpPr>
            <p:nvPr/>
          </p:nvGrpSpPr>
          <p:grpSpPr bwMode="auto">
            <a:xfrm>
              <a:off x="3888" y="1968"/>
              <a:ext cx="244" cy="432"/>
              <a:chOff x="4176" y="1968"/>
              <a:chExt cx="244" cy="432"/>
            </a:xfrm>
          </p:grpSpPr>
          <p:sp>
            <p:nvSpPr>
              <p:cNvPr id="35900" name="Line 10"/>
              <p:cNvSpPr>
                <a:spLocks noChangeShapeType="1"/>
              </p:cNvSpPr>
              <p:nvPr/>
            </p:nvSpPr>
            <p:spPr bwMode="auto">
              <a:xfrm>
                <a:off x="4272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01" name="Text Box 11"/>
              <p:cNvSpPr txBox="1">
                <a:spLocks noChangeArrowheads="1"/>
              </p:cNvSpPr>
              <p:nvPr/>
            </p:nvSpPr>
            <p:spPr bwMode="auto">
              <a:xfrm>
                <a:off x="4176" y="1968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x1</a:t>
                </a:r>
              </a:p>
            </p:txBody>
          </p:sp>
        </p:grpSp>
        <p:grpSp>
          <p:nvGrpSpPr>
            <p:cNvPr id="35866" name="Group 12"/>
            <p:cNvGrpSpPr>
              <a:grpSpLocks/>
            </p:cNvGrpSpPr>
            <p:nvPr/>
          </p:nvGrpSpPr>
          <p:grpSpPr bwMode="auto">
            <a:xfrm>
              <a:off x="3456" y="1968"/>
              <a:ext cx="244" cy="432"/>
              <a:chOff x="4176" y="1968"/>
              <a:chExt cx="244" cy="432"/>
            </a:xfrm>
          </p:grpSpPr>
          <p:sp>
            <p:nvSpPr>
              <p:cNvPr id="35898" name="Line 13"/>
              <p:cNvSpPr>
                <a:spLocks noChangeShapeType="1"/>
              </p:cNvSpPr>
              <p:nvPr/>
            </p:nvSpPr>
            <p:spPr bwMode="auto">
              <a:xfrm>
                <a:off x="4272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9" name="Text Box 14"/>
              <p:cNvSpPr txBox="1">
                <a:spLocks noChangeArrowheads="1"/>
              </p:cNvSpPr>
              <p:nvPr/>
            </p:nvSpPr>
            <p:spPr bwMode="auto">
              <a:xfrm>
                <a:off x="4176" y="1968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x2</a:t>
                </a:r>
              </a:p>
            </p:txBody>
          </p:sp>
        </p:grpSp>
        <p:grpSp>
          <p:nvGrpSpPr>
            <p:cNvPr id="35867" name="Group 15"/>
            <p:cNvGrpSpPr>
              <a:grpSpLocks/>
            </p:cNvGrpSpPr>
            <p:nvPr/>
          </p:nvGrpSpPr>
          <p:grpSpPr bwMode="auto">
            <a:xfrm>
              <a:off x="3024" y="1968"/>
              <a:ext cx="244" cy="432"/>
              <a:chOff x="4176" y="1968"/>
              <a:chExt cx="244" cy="432"/>
            </a:xfrm>
          </p:grpSpPr>
          <p:sp>
            <p:nvSpPr>
              <p:cNvPr id="35896" name="Line 16"/>
              <p:cNvSpPr>
                <a:spLocks noChangeShapeType="1"/>
              </p:cNvSpPr>
              <p:nvPr/>
            </p:nvSpPr>
            <p:spPr bwMode="auto">
              <a:xfrm>
                <a:off x="4272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7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968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x3</a:t>
                </a:r>
              </a:p>
            </p:txBody>
          </p:sp>
        </p:grpSp>
        <p:grpSp>
          <p:nvGrpSpPr>
            <p:cNvPr id="35868" name="Group 18"/>
            <p:cNvGrpSpPr>
              <a:grpSpLocks/>
            </p:cNvGrpSpPr>
            <p:nvPr/>
          </p:nvGrpSpPr>
          <p:grpSpPr bwMode="auto">
            <a:xfrm>
              <a:off x="2592" y="1968"/>
              <a:ext cx="244" cy="432"/>
              <a:chOff x="4176" y="1968"/>
              <a:chExt cx="244" cy="432"/>
            </a:xfrm>
          </p:grpSpPr>
          <p:sp>
            <p:nvSpPr>
              <p:cNvPr id="35894" name="Line 19"/>
              <p:cNvSpPr>
                <a:spLocks noChangeShapeType="1"/>
              </p:cNvSpPr>
              <p:nvPr/>
            </p:nvSpPr>
            <p:spPr bwMode="auto">
              <a:xfrm>
                <a:off x="4272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5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968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x4</a:t>
                </a:r>
              </a:p>
            </p:txBody>
          </p:sp>
        </p:grpSp>
        <p:grpSp>
          <p:nvGrpSpPr>
            <p:cNvPr id="35869" name="Group 21"/>
            <p:cNvGrpSpPr>
              <a:grpSpLocks/>
            </p:cNvGrpSpPr>
            <p:nvPr/>
          </p:nvGrpSpPr>
          <p:grpSpPr bwMode="auto">
            <a:xfrm>
              <a:off x="2208" y="1968"/>
              <a:ext cx="244" cy="432"/>
              <a:chOff x="4176" y="1968"/>
              <a:chExt cx="244" cy="432"/>
            </a:xfrm>
          </p:grpSpPr>
          <p:sp>
            <p:nvSpPr>
              <p:cNvPr id="35892" name="Line 22"/>
              <p:cNvSpPr>
                <a:spLocks noChangeShapeType="1"/>
              </p:cNvSpPr>
              <p:nvPr/>
            </p:nvSpPr>
            <p:spPr bwMode="auto">
              <a:xfrm>
                <a:off x="4272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3" name="Text Box 23"/>
              <p:cNvSpPr txBox="1">
                <a:spLocks noChangeArrowheads="1"/>
              </p:cNvSpPr>
              <p:nvPr/>
            </p:nvSpPr>
            <p:spPr bwMode="auto">
              <a:xfrm>
                <a:off x="4176" y="1968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x5</a:t>
                </a:r>
              </a:p>
            </p:txBody>
          </p:sp>
        </p:grpSp>
        <p:grpSp>
          <p:nvGrpSpPr>
            <p:cNvPr id="35870" name="Group 24"/>
            <p:cNvGrpSpPr>
              <a:grpSpLocks/>
            </p:cNvGrpSpPr>
            <p:nvPr/>
          </p:nvGrpSpPr>
          <p:grpSpPr bwMode="auto">
            <a:xfrm>
              <a:off x="1776" y="1968"/>
              <a:ext cx="244" cy="432"/>
              <a:chOff x="4176" y="1968"/>
              <a:chExt cx="244" cy="432"/>
            </a:xfrm>
          </p:grpSpPr>
          <p:sp>
            <p:nvSpPr>
              <p:cNvPr id="35890" name="Line 25"/>
              <p:cNvSpPr>
                <a:spLocks noChangeShapeType="1"/>
              </p:cNvSpPr>
              <p:nvPr/>
            </p:nvSpPr>
            <p:spPr bwMode="auto">
              <a:xfrm>
                <a:off x="4272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1" name="Text Box 26"/>
              <p:cNvSpPr txBox="1">
                <a:spLocks noChangeArrowheads="1"/>
              </p:cNvSpPr>
              <p:nvPr/>
            </p:nvSpPr>
            <p:spPr bwMode="auto">
              <a:xfrm>
                <a:off x="4176" y="1968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x6</a:t>
                </a:r>
              </a:p>
            </p:txBody>
          </p:sp>
        </p:grpSp>
        <p:grpSp>
          <p:nvGrpSpPr>
            <p:cNvPr id="35871" name="Group 27"/>
            <p:cNvGrpSpPr>
              <a:grpSpLocks/>
            </p:cNvGrpSpPr>
            <p:nvPr/>
          </p:nvGrpSpPr>
          <p:grpSpPr bwMode="auto">
            <a:xfrm>
              <a:off x="1344" y="1968"/>
              <a:ext cx="244" cy="432"/>
              <a:chOff x="4176" y="1968"/>
              <a:chExt cx="244" cy="432"/>
            </a:xfrm>
          </p:grpSpPr>
          <p:sp>
            <p:nvSpPr>
              <p:cNvPr id="35888" name="Line 28"/>
              <p:cNvSpPr>
                <a:spLocks noChangeShapeType="1"/>
              </p:cNvSpPr>
              <p:nvPr/>
            </p:nvSpPr>
            <p:spPr bwMode="auto">
              <a:xfrm>
                <a:off x="4272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9" name="Text Box 29"/>
              <p:cNvSpPr txBox="1">
                <a:spLocks noChangeArrowheads="1"/>
              </p:cNvSpPr>
              <p:nvPr/>
            </p:nvSpPr>
            <p:spPr bwMode="auto">
              <a:xfrm>
                <a:off x="4176" y="1968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x7</a:t>
                </a:r>
              </a:p>
            </p:txBody>
          </p:sp>
        </p:grpSp>
        <p:sp>
          <p:nvSpPr>
            <p:cNvPr id="35872" name="Line 30"/>
            <p:cNvSpPr>
              <a:spLocks noChangeShapeType="1"/>
            </p:cNvSpPr>
            <p:nvPr/>
          </p:nvSpPr>
          <p:spPr bwMode="auto">
            <a:xfrm>
              <a:off x="4368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3" name="Text Box 31"/>
            <p:cNvSpPr txBox="1">
              <a:spLocks noChangeArrowheads="1"/>
            </p:cNvSpPr>
            <p:nvPr/>
          </p:nvSpPr>
          <p:spPr bwMode="auto">
            <a:xfrm>
              <a:off x="4262" y="287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</a:t>
              </a:r>
            </a:p>
          </p:txBody>
        </p:sp>
        <p:sp>
          <p:nvSpPr>
            <p:cNvPr id="35874" name="Line 32"/>
            <p:cNvSpPr>
              <a:spLocks noChangeShapeType="1"/>
            </p:cNvSpPr>
            <p:nvPr/>
          </p:nvSpPr>
          <p:spPr bwMode="auto">
            <a:xfrm>
              <a:off x="3984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5" name="Text Box 33"/>
            <p:cNvSpPr txBox="1">
              <a:spLocks noChangeArrowheads="1"/>
            </p:cNvSpPr>
            <p:nvPr/>
          </p:nvSpPr>
          <p:spPr bwMode="auto">
            <a:xfrm>
              <a:off x="3744" y="2880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x0+x1</a:t>
              </a:r>
            </a:p>
          </p:txBody>
        </p:sp>
        <p:sp>
          <p:nvSpPr>
            <p:cNvPr id="35876" name="Line 34"/>
            <p:cNvSpPr>
              <a:spLocks noChangeShapeType="1"/>
            </p:cNvSpPr>
            <p:nvPr/>
          </p:nvSpPr>
          <p:spPr bwMode="auto">
            <a:xfrm>
              <a:off x="35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7" name="Text Box 35"/>
            <p:cNvSpPr txBox="1">
              <a:spLocks noChangeArrowheads="1"/>
            </p:cNvSpPr>
            <p:nvPr/>
          </p:nvSpPr>
          <p:spPr bwMode="auto">
            <a:xfrm>
              <a:off x="3312" y="2880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x1+x2</a:t>
              </a:r>
            </a:p>
          </p:txBody>
        </p:sp>
        <p:sp>
          <p:nvSpPr>
            <p:cNvPr id="35878" name="Line 36"/>
            <p:cNvSpPr>
              <a:spLocks noChangeShapeType="1"/>
            </p:cNvSpPr>
            <p:nvPr/>
          </p:nvSpPr>
          <p:spPr bwMode="auto">
            <a:xfrm>
              <a:off x="3120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9" name="Text Box 37"/>
            <p:cNvSpPr txBox="1">
              <a:spLocks noChangeArrowheads="1"/>
            </p:cNvSpPr>
            <p:nvPr/>
          </p:nvSpPr>
          <p:spPr bwMode="auto">
            <a:xfrm>
              <a:off x="2880" y="2880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x2+x3</a:t>
              </a:r>
            </a:p>
          </p:txBody>
        </p:sp>
        <p:sp>
          <p:nvSpPr>
            <p:cNvPr id="35880" name="Line 38"/>
            <p:cNvSpPr>
              <a:spLocks noChangeShapeType="1"/>
            </p:cNvSpPr>
            <p:nvPr/>
          </p:nvSpPr>
          <p:spPr bwMode="auto">
            <a:xfrm>
              <a:off x="2688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1" name="Text Box 39"/>
            <p:cNvSpPr txBox="1">
              <a:spLocks noChangeArrowheads="1"/>
            </p:cNvSpPr>
            <p:nvPr/>
          </p:nvSpPr>
          <p:spPr bwMode="auto">
            <a:xfrm>
              <a:off x="2448" y="2880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x3+x4</a:t>
              </a:r>
            </a:p>
          </p:txBody>
        </p:sp>
        <p:sp>
          <p:nvSpPr>
            <p:cNvPr id="35882" name="Line 40"/>
            <p:cNvSpPr>
              <a:spLocks noChangeShapeType="1"/>
            </p:cNvSpPr>
            <p:nvPr/>
          </p:nvSpPr>
          <p:spPr bwMode="auto">
            <a:xfrm>
              <a:off x="2304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3" name="Text Box 41"/>
            <p:cNvSpPr txBox="1">
              <a:spLocks noChangeArrowheads="1"/>
            </p:cNvSpPr>
            <p:nvPr/>
          </p:nvSpPr>
          <p:spPr bwMode="auto">
            <a:xfrm>
              <a:off x="2064" y="2880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x4+x5</a:t>
              </a:r>
            </a:p>
          </p:txBody>
        </p:sp>
        <p:sp>
          <p:nvSpPr>
            <p:cNvPr id="35884" name="Line 42"/>
            <p:cNvSpPr>
              <a:spLocks noChangeShapeType="1"/>
            </p:cNvSpPr>
            <p:nvPr/>
          </p:nvSpPr>
          <p:spPr bwMode="auto">
            <a:xfrm>
              <a:off x="187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5" name="Text Box 43"/>
            <p:cNvSpPr txBox="1">
              <a:spLocks noChangeArrowheads="1"/>
            </p:cNvSpPr>
            <p:nvPr/>
          </p:nvSpPr>
          <p:spPr bwMode="auto">
            <a:xfrm>
              <a:off x="1632" y="2880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x5+x6</a:t>
              </a:r>
            </a:p>
          </p:txBody>
        </p:sp>
        <p:sp>
          <p:nvSpPr>
            <p:cNvPr id="35886" name="Line 44"/>
            <p:cNvSpPr>
              <a:spLocks noChangeShapeType="1"/>
            </p:cNvSpPr>
            <p:nvPr/>
          </p:nvSpPr>
          <p:spPr bwMode="auto">
            <a:xfrm>
              <a:off x="1440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87" name="Text Box 45"/>
            <p:cNvSpPr txBox="1">
              <a:spLocks noChangeArrowheads="1"/>
            </p:cNvSpPr>
            <p:nvPr/>
          </p:nvSpPr>
          <p:spPr bwMode="auto">
            <a:xfrm>
              <a:off x="1200" y="2880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x6+x7</a:t>
              </a:r>
            </a:p>
          </p:txBody>
        </p:sp>
      </p:grpSp>
      <p:grpSp>
        <p:nvGrpSpPr>
          <p:cNvPr id="35845" name="Group 46"/>
          <p:cNvGrpSpPr>
            <a:grpSpLocks/>
          </p:cNvGrpSpPr>
          <p:nvPr/>
        </p:nvGrpSpPr>
        <p:grpSpPr bwMode="auto">
          <a:xfrm>
            <a:off x="2955925" y="4876800"/>
            <a:ext cx="3444875" cy="1860550"/>
            <a:chOff x="1862" y="3072"/>
            <a:chExt cx="2170" cy="1172"/>
          </a:xfrm>
        </p:grpSpPr>
        <p:sp>
          <p:nvSpPr>
            <p:cNvPr id="35847" name="Oval 47"/>
            <p:cNvSpPr>
              <a:spLocks noChangeArrowheads="1"/>
            </p:cNvSpPr>
            <p:nvPr/>
          </p:nvSpPr>
          <p:spPr bwMode="auto">
            <a:xfrm>
              <a:off x="3120" y="3312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sp>
          <p:nvSpPr>
            <p:cNvPr id="35848" name="Line 48"/>
            <p:cNvSpPr>
              <a:spLocks noChangeShapeType="1"/>
            </p:cNvSpPr>
            <p:nvPr/>
          </p:nvSpPr>
          <p:spPr bwMode="auto">
            <a:xfrm>
              <a:off x="3216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49" name="Text Box 49"/>
            <p:cNvSpPr txBox="1">
              <a:spLocks noChangeArrowheads="1"/>
            </p:cNvSpPr>
            <p:nvPr/>
          </p:nvSpPr>
          <p:spPr bwMode="auto">
            <a:xfrm>
              <a:off x="2976" y="3600"/>
              <a:ext cx="8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x0+x1+x2+x3</a:t>
              </a:r>
            </a:p>
          </p:txBody>
        </p:sp>
        <p:sp>
          <p:nvSpPr>
            <p:cNvPr id="35850" name="Oval 50"/>
            <p:cNvSpPr>
              <a:spLocks noChangeArrowheads="1"/>
            </p:cNvSpPr>
            <p:nvPr/>
          </p:nvSpPr>
          <p:spPr bwMode="auto">
            <a:xfrm>
              <a:off x="2688" y="3312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sp>
          <p:nvSpPr>
            <p:cNvPr id="35851" name="Line 51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2" name="Text Box 52"/>
            <p:cNvSpPr txBox="1">
              <a:spLocks noChangeArrowheads="1"/>
            </p:cNvSpPr>
            <p:nvPr/>
          </p:nvSpPr>
          <p:spPr bwMode="auto">
            <a:xfrm>
              <a:off x="2544" y="3840"/>
              <a:ext cx="8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x1+x2+x3+x4</a:t>
              </a:r>
            </a:p>
          </p:txBody>
        </p:sp>
        <p:sp>
          <p:nvSpPr>
            <p:cNvPr id="35853" name="Oval 53"/>
            <p:cNvSpPr>
              <a:spLocks noChangeArrowheads="1"/>
            </p:cNvSpPr>
            <p:nvPr/>
          </p:nvSpPr>
          <p:spPr bwMode="auto">
            <a:xfrm>
              <a:off x="2304" y="3312"/>
              <a:ext cx="19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+</a:t>
              </a:r>
            </a:p>
          </p:txBody>
        </p:sp>
        <p:sp>
          <p:nvSpPr>
            <p:cNvPr id="35854" name="Line 54"/>
            <p:cNvSpPr>
              <a:spLocks noChangeShapeType="1"/>
            </p:cNvSpPr>
            <p:nvPr/>
          </p:nvSpPr>
          <p:spPr bwMode="auto">
            <a:xfrm>
              <a:off x="2400" y="34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5" name="Text Box 55"/>
            <p:cNvSpPr txBox="1">
              <a:spLocks noChangeArrowheads="1"/>
            </p:cNvSpPr>
            <p:nvPr/>
          </p:nvSpPr>
          <p:spPr bwMode="auto">
            <a:xfrm>
              <a:off x="2160" y="4032"/>
              <a:ext cx="8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x2+x3+x4+x5</a:t>
              </a:r>
            </a:p>
          </p:txBody>
        </p:sp>
        <p:sp>
          <p:nvSpPr>
            <p:cNvPr id="35856" name="Text Box 56"/>
            <p:cNvSpPr txBox="1">
              <a:spLocks noChangeArrowheads="1"/>
            </p:cNvSpPr>
            <p:nvPr/>
          </p:nvSpPr>
          <p:spPr bwMode="auto">
            <a:xfrm>
              <a:off x="1862" y="3255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...</a:t>
              </a:r>
            </a:p>
          </p:txBody>
        </p:sp>
        <p:sp>
          <p:nvSpPr>
            <p:cNvPr id="35857" name="Line 57"/>
            <p:cNvSpPr>
              <a:spLocks noChangeShapeType="1"/>
            </p:cNvSpPr>
            <p:nvPr/>
          </p:nvSpPr>
          <p:spPr bwMode="auto">
            <a:xfrm flipH="1">
              <a:off x="3264" y="3072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8" name="Line 58"/>
            <p:cNvSpPr>
              <a:spLocks noChangeShapeType="1"/>
            </p:cNvSpPr>
            <p:nvPr/>
          </p:nvSpPr>
          <p:spPr bwMode="auto">
            <a:xfrm>
              <a:off x="321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9" name="Line 59"/>
            <p:cNvSpPr>
              <a:spLocks noChangeShapeType="1"/>
            </p:cNvSpPr>
            <p:nvPr/>
          </p:nvSpPr>
          <p:spPr bwMode="auto">
            <a:xfrm>
              <a:off x="2784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0" name="Line 60"/>
            <p:cNvSpPr>
              <a:spLocks noChangeShapeType="1"/>
            </p:cNvSpPr>
            <p:nvPr/>
          </p:nvSpPr>
          <p:spPr bwMode="auto">
            <a:xfrm>
              <a:off x="2400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1" name="Line 61"/>
            <p:cNvSpPr>
              <a:spLocks noChangeShapeType="1"/>
            </p:cNvSpPr>
            <p:nvPr/>
          </p:nvSpPr>
          <p:spPr bwMode="auto">
            <a:xfrm flipH="1">
              <a:off x="2832" y="3072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2" name="Line 62"/>
            <p:cNvSpPr>
              <a:spLocks noChangeShapeType="1"/>
            </p:cNvSpPr>
            <p:nvPr/>
          </p:nvSpPr>
          <p:spPr bwMode="auto">
            <a:xfrm flipH="1">
              <a:off x="2496" y="3072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5846" name="AutoShape 63"/>
          <p:cNvSpPr>
            <a:spLocks noChangeArrowheads="1"/>
          </p:cNvSpPr>
          <p:nvPr/>
        </p:nvSpPr>
        <p:spPr bwMode="auto">
          <a:xfrm>
            <a:off x="6477000" y="5334000"/>
            <a:ext cx="1219200" cy="609600"/>
          </a:xfrm>
          <a:prstGeom prst="wedgeRoundRectCallout">
            <a:avLst>
              <a:gd name="adj1" fmla="val -88023"/>
              <a:gd name="adj2" fmla="val -83074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gap of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Strategy to build parallel prefix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3429000" cy="2895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600" smtClean="0">
                <a:solidFill>
                  <a:schemeClr val="hlink"/>
                </a:solidFill>
              </a:rPr>
              <a:t>Stage 1: generate sums of 2 consecutive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/>
              <a:t>x0+x1, x1+x2, x2+x3, x3+x4,...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Stage 2: generate sums of </a:t>
            </a:r>
            <a:r>
              <a:rPr lang="en-US" altLang="zh-TW" sz="1600" smtClean="0">
                <a:solidFill>
                  <a:schemeClr val="hlink"/>
                </a:solidFill>
              </a:rPr>
              <a:t>4</a:t>
            </a:r>
            <a:r>
              <a:rPr lang="en-US" altLang="zh-TW" sz="1600" smtClean="0"/>
              <a:t> consecutive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/>
              <a:t>x0+x1+x2+x3, x1+x2+x3+x4, x2+x3+x4+x5,...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Stage 3: generate sums of </a:t>
            </a:r>
            <a:r>
              <a:rPr lang="en-US" altLang="zh-TW" sz="1600" smtClean="0">
                <a:solidFill>
                  <a:schemeClr val="hlink"/>
                </a:solidFill>
              </a:rPr>
              <a:t>8</a:t>
            </a:r>
            <a:r>
              <a:rPr lang="en-US" altLang="zh-TW" sz="1600" smtClean="0"/>
              <a:t> consecutive numbers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Stage 4: generate sums of </a:t>
            </a:r>
            <a:r>
              <a:rPr lang="en-US" altLang="zh-TW" sz="1600" smtClean="0">
                <a:solidFill>
                  <a:schemeClr val="hlink"/>
                </a:solidFill>
              </a:rPr>
              <a:t>16</a:t>
            </a:r>
            <a:r>
              <a:rPr lang="en-US" altLang="zh-TW" sz="1600" smtClean="0"/>
              <a:t> consecutive numbers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...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038600" y="2057400"/>
          <a:ext cx="4800600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r:id="rId3" imgW="3781425" imgH="3409950" progId="MSDraw.Drawing.8.2">
                  <p:embed/>
                </p:oleObj>
              </mc:Choice>
              <mc:Fallback>
                <p:oleObj r:id="rId3" imgW="3781425" imgH="34099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0"/>
                        <a:ext cx="4800600" cy="433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4038600" y="2590800"/>
            <a:ext cx="4648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Strategy to build parallel prefix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3429000" cy="2895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600" smtClean="0">
                <a:solidFill>
                  <a:schemeClr val="hlink"/>
                </a:solidFill>
              </a:rPr>
              <a:t>Stage 1: generate sums of 2 consecutive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/>
              <a:t>x0+x1, x1+x2, x2+x3, x3+x4,...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Stage 2: generate sums of </a:t>
            </a:r>
            <a:r>
              <a:rPr lang="en-US" altLang="zh-TW" sz="1600" smtClean="0">
                <a:solidFill>
                  <a:schemeClr val="hlink"/>
                </a:solidFill>
              </a:rPr>
              <a:t>4</a:t>
            </a:r>
            <a:r>
              <a:rPr lang="en-US" altLang="zh-TW" sz="1600" smtClean="0"/>
              <a:t> consecutive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/>
              <a:t>x0+x1+x2+x3, x1+x2+x3+x4, x2+x3+x4+x5,...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Stage 3: generate sums of </a:t>
            </a:r>
            <a:r>
              <a:rPr lang="en-US" altLang="zh-TW" sz="1600" smtClean="0">
                <a:solidFill>
                  <a:schemeClr val="hlink"/>
                </a:solidFill>
              </a:rPr>
              <a:t>8</a:t>
            </a:r>
            <a:r>
              <a:rPr lang="en-US" altLang="zh-TW" sz="1600" smtClean="0"/>
              <a:t> consecutive numbers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Stage 4: generate sums of </a:t>
            </a:r>
            <a:r>
              <a:rPr lang="en-US" altLang="zh-TW" sz="1600" smtClean="0">
                <a:solidFill>
                  <a:schemeClr val="hlink"/>
                </a:solidFill>
              </a:rPr>
              <a:t>16</a:t>
            </a:r>
            <a:r>
              <a:rPr lang="en-US" altLang="zh-TW" sz="1600" smtClean="0"/>
              <a:t> consecutive numbers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...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4038600" y="2057400"/>
          <a:ext cx="4800600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r:id="rId3" imgW="3781425" imgH="3409950" progId="MSDraw.Drawing.8.2">
                  <p:embed/>
                </p:oleObj>
              </mc:Choice>
              <mc:Fallback>
                <p:oleObj r:id="rId3" imgW="3781425" imgH="34099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0"/>
                        <a:ext cx="4800600" cy="433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7543800" y="3886200"/>
            <a:ext cx="1143000" cy="457200"/>
          </a:xfrm>
          <a:prstGeom prst="wedgeRoundRectCallout">
            <a:avLst>
              <a:gd name="adj1" fmla="val 18611"/>
              <a:gd name="adj2" fmla="val -25104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x0+x1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5715000" y="3810000"/>
            <a:ext cx="1143000" cy="457200"/>
          </a:xfrm>
          <a:prstGeom prst="wedgeRoundRectCallout">
            <a:avLst>
              <a:gd name="adj1" fmla="val 149583"/>
              <a:gd name="adj2" fmla="val -26006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x1+x2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Strategy to build parallel prefix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3429000" cy="2895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Stage 1: generate sums of </a:t>
            </a:r>
            <a:r>
              <a:rPr lang="en-US" altLang="zh-TW" sz="1600" smtClean="0">
                <a:solidFill>
                  <a:schemeClr val="hlink"/>
                </a:solidFill>
              </a:rPr>
              <a:t>2</a:t>
            </a:r>
            <a:r>
              <a:rPr lang="en-US" altLang="zh-TW" sz="1600" smtClean="0"/>
              <a:t> consecutive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/>
              <a:t>x0+x1, x1+x2, x2+x3, x3+x4,...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>
                <a:solidFill>
                  <a:schemeClr val="hlink"/>
                </a:solidFill>
              </a:rPr>
              <a:t>Stage 2: generate sums of 4 consecutive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/>
              <a:t>x0+x1+x2+x3, x1+x2+x3+x4, x2+x3+x4+x5,...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Stage 3: generate sums of </a:t>
            </a:r>
            <a:r>
              <a:rPr lang="en-US" altLang="zh-TW" sz="1600" smtClean="0">
                <a:solidFill>
                  <a:schemeClr val="hlink"/>
                </a:solidFill>
              </a:rPr>
              <a:t>8</a:t>
            </a:r>
            <a:r>
              <a:rPr lang="en-US" altLang="zh-TW" sz="1600" smtClean="0"/>
              <a:t> consecutive numbers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Stage 4: generate sums of </a:t>
            </a:r>
            <a:r>
              <a:rPr lang="en-US" altLang="zh-TW" sz="1600" smtClean="0">
                <a:solidFill>
                  <a:schemeClr val="hlink"/>
                </a:solidFill>
              </a:rPr>
              <a:t>16</a:t>
            </a:r>
            <a:r>
              <a:rPr lang="en-US" altLang="zh-TW" sz="1600" smtClean="0"/>
              <a:t> consecutive numbers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...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038600" y="2057400"/>
          <a:ext cx="4800600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r:id="rId3" imgW="3781425" imgH="3409950" progId="MSDraw.Drawing.8.2">
                  <p:embed/>
                </p:oleObj>
              </mc:Choice>
              <mc:Fallback>
                <p:oleObj r:id="rId3" imgW="3781425" imgH="34099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0"/>
                        <a:ext cx="4800600" cy="433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4038600" y="3124200"/>
            <a:ext cx="4648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Strategy to build parallel prefix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3429000" cy="2895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Stage 1: generate sums of </a:t>
            </a:r>
            <a:r>
              <a:rPr lang="en-US" altLang="zh-TW" sz="1600" smtClean="0">
                <a:solidFill>
                  <a:schemeClr val="hlink"/>
                </a:solidFill>
              </a:rPr>
              <a:t>2</a:t>
            </a:r>
            <a:r>
              <a:rPr lang="en-US" altLang="zh-TW" sz="1600" smtClean="0"/>
              <a:t> consecutive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/>
              <a:t>x0+x1, x1+x2, x2+x3, x3+x4,...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>
                <a:solidFill>
                  <a:schemeClr val="hlink"/>
                </a:solidFill>
              </a:rPr>
              <a:t>Stage 2: generate sums of 4 consecutive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/>
              <a:t>x0+x1+x2+x3, x1+x2+x3+x4, x2+x3+x4+x5,...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Stage 3: generate sums of </a:t>
            </a:r>
            <a:r>
              <a:rPr lang="en-US" altLang="zh-TW" sz="1600" smtClean="0">
                <a:solidFill>
                  <a:schemeClr val="hlink"/>
                </a:solidFill>
              </a:rPr>
              <a:t>8</a:t>
            </a:r>
            <a:r>
              <a:rPr lang="en-US" altLang="zh-TW" sz="1600" smtClean="0"/>
              <a:t> consecutive numbers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Stage 4: generate sums of </a:t>
            </a:r>
            <a:r>
              <a:rPr lang="en-US" altLang="zh-TW" sz="1600" smtClean="0">
                <a:solidFill>
                  <a:schemeClr val="hlink"/>
                </a:solidFill>
              </a:rPr>
              <a:t>16</a:t>
            </a:r>
            <a:r>
              <a:rPr lang="en-US" altLang="zh-TW" sz="1600" smtClean="0"/>
              <a:t> consecutive numbers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...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038600" y="2057400"/>
          <a:ext cx="4800600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r:id="rId3" imgW="3781425" imgH="3409950" progId="MSDraw.Drawing.8.2">
                  <p:embed/>
                </p:oleObj>
              </mc:Choice>
              <mc:Fallback>
                <p:oleObj r:id="rId3" imgW="3781425" imgH="34099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0"/>
                        <a:ext cx="4800600" cy="433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7086600" y="4038600"/>
            <a:ext cx="1524000" cy="533400"/>
          </a:xfrm>
          <a:prstGeom prst="wedgeRoundRectCallout">
            <a:avLst>
              <a:gd name="adj1" fmla="val -7185"/>
              <a:gd name="adj2" fmla="val -16547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x0+x1+x2+x3</a:t>
            </a: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7696200" y="2438400"/>
            <a:ext cx="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H="1">
            <a:off x="7772400" y="2895600"/>
            <a:ext cx="5334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Strategy to build parallel prefix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3429000" cy="2895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Stage 1: generate sums of </a:t>
            </a:r>
            <a:r>
              <a:rPr lang="en-US" altLang="zh-TW" sz="1600" smtClean="0">
                <a:solidFill>
                  <a:schemeClr val="hlink"/>
                </a:solidFill>
              </a:rPr>
              <a:t>2</a:t>
            </a:r>
            <a:r>
              <a:rPr lang="en-US" altLang="zh-TW" sz="1600" smtClean="0"/>
              <a:t> consecutive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/>
              <a:t>x0+x1, x1+x2, x2+x3, x3+x4,...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>
                <a:solidFill>
                  <a:schemeClr val="hlink"/>
                </a:solidFill>
              </a:rPr>
              <a:t>Stage 2: generate sums of 4 consecutive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/>
              <a:t>x0+x1+x2+x3, x1+x2+x3+x4, x2+x3+x4+x5,...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Stage 3: generate sums of </a:t>
            </a:r>
            <a:r>
              <a:rPr lang="en-US" altLang="zh-TW" sz="1600" smtClean="0">
                <a:solidFill>
                  <a:schemeClr val="hlink"/>
                </a:solidFill>
              </a:rPr>
              <a:t>8</a:t>
            </a:r>
            <a:r>
              <a:rPr lang="en-US" altLang="zh-TW" sz="1600" smtClean="0"/>
              <a:t> consecutive numbers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Stage 4: generate sums of </a:t>
            </a:r>
            <a:r>
              <a:rPr lang="en-US" altLang="zh-TW" sz="1600" smtClean="0">
                <a:solidFill>
                  <a:schemeClr val="hlink"/>
                </a:solidFill>
              </a:rPr>
              <a:t>16</a:t>
            </a:r>
            <a:r>
              <a:rPr lang="en-US" altLang="zh-TW" sz="1600" smtClean="0"/>
              <a:t> consecutive numbers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...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4038600" y="2057400"/>
          <a:ext cx="4800600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r:id="rId3" imgW="3781425" imgH="3409950" progId="MSDraw.Drawing.8.2">
                  <p:embed/>
                </p:oleObj>
              </mc:Choice>
              <mc:Fallback>
                <p:oleObj r:id="rId3" imgW="3781425" imgH="34099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0"/>
                        <a:ext cx="4800600" cy="433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6781800" y="4038600"/>
            <a:ext cx="1524000" cy="533400"/>
          </a:xfrm>
          <a:prstGeom prst="wedgeRoundRectCallout">
            <a:avLst>
              <a:gd name="adj1" fmla="val -7185"/>
              <a:gd name="adj2" fmla="val -16547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x1+x2+x3+x4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7467600" y="23622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H="1">
            <a:off x="7467600" y="2895600"/>
            <a:ext cx="5334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on parallel prefix sum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F. Thompson Leighton, </a:t>
            </a:r>
            <a:r>
              <a:rPr lang="en-US" altLang="zh-TW" i="1" smtClean="0"/>
              <a:t>Introduction to Parallel Algorithms and Architectures: Arrays, Trees, and Hypercubes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51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0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53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1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55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2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6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6233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34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5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3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36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7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4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38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9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5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57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6226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27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8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6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29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0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7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31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2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8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58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6219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20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1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9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22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3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0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24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5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1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59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6212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13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14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2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15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16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3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17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18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4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60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6161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lookahead carry generator</a:t>
              </a:r>
            </a:p>
          </p:txBody>
        </p:sp>
        <p:grpSp>
          <p:nvGrpSpPr>
            <p:cNvPr id="6162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6203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204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05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5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6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07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6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8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7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9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8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10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11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3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6194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195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96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9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97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98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0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9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1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0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2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1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02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4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6185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186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87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3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8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89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4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0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5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1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6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92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3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5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6176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177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78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7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9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80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8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1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39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2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0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3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4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6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6167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168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69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1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0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71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2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2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3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3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4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4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5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Wakeup!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How to realize carry lookahead generator with the architecture?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what’s </a:t>
            </a:r>
            <a:r>
              <a:rPr lang="en-US" altLang="zh-TW" sz="2000" i="1" smtClean="0"/>
              <a:t>x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the operator in each node?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5181600" y="3352800"/>
          <a:ext cx="3505200" cy="316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r:id="rId3" imgW="3781425" imgH="3409950" progId="MSDraw.Drawing.8.2">
                  <p:embed/>
                </p:oleObj>
              </mc:Choice>
              <mc:Fallback>
                <p:oleObj r:id="rId3" imgW="3781425" imgH="34099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52800"/>
                        <a:ext cx="3505200" cy="316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609600" y="3352800"/>
          <a:ext cx="4114800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r:id="rId5" imgW="4210050" imgH="3505200" progId="MSDraw.Drawing.8.2">
                  <p:embed/>
                </p:oleObj>
              </mc:Choice>
              <mc:Fallback>
                <p:oleObj r:id="rId5" imgW="4210050" imgH="350520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2800"/>
                        <a:ext cx="4114800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7203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7204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205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6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207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8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209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10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7287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7288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89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1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90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91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2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92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93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3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11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7280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7281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82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4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83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84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5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85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86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6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12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7273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7274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5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7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6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7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8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8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9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9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13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7266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7267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68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0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69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0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1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1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2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2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14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7215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lookahead carry generator</a:t>
              </a:r>
            </a:p>
          </p:txBody>
        </p:sp>
        <p:grpSp>
          <p:nvGrpSpPr>
            <p:cNvPr id="7216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7257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7258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59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3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60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61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4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62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5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63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6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64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65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217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7248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7249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50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7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51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52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8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53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9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54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0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55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56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218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7239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7240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41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1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42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43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2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44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3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45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4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46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47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219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7230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7231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32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5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33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34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6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35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7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36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8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37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38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220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7221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7222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23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9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24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25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0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26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1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27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2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28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29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7173" name="AutoShape 96"/>
          <p:cNvSpPr>
            <a:spLocks noChangeArrowheads="1"/>
          </p:cNvSpPr>
          <p:nvPr/>
        </p:nvSpPr>
        <p:spPr bwMode="auto">
          <a:xfrm>
            <a:off x="4267200" y="2667000"/>
            <a:ext cx="3810000" cy="2667000"/>
          </a:xfrm>
          <a:prstGeom prst="wedgeRoundRectCallout">
            <a:avLst>
              <a:gd name="adj1" fmla="val -81000"/>
              <a:gd name="adj2" fmla="val -1356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grpSp>
        <p:nvGrpSpPr>
          <p:cNvPr id="7174" name="Group 97"/>
          <p:cNvGrpSpPr>
            <a:grpSpLocks/>
          </p:cNvGrpSpPr>
          <p:nvPr/>
        </p:nvGrpSpPr>
        <p:grpSpPr bwMode="auto">
          <a:xfrm>
            <a:off x="4572000" y="2819400"/>
            <a:ext cx="3505200" cy="2362200"/>
            <a:chOff x="912" y="2592"/>
            <a:chExt cx="2208" cy="1488"/>
          </a:xfrm>
        </p:grpSpPr>
        <p:sp>
          <p:nvSpPr>
            <p:cNvPr id="7175" name="Line 98"/>
            <p:cNvSpPr>
              <a:spLocks noChangeShapeType="1"/>
            </p:cNvSpPr>
            <p:nvPr/>
          </p:nvSpPr>
          <p:spPr bwMode="auto">
            <a:xfrm>
              <a:off x="912" y="292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6" name="Line 99"/>
            <p:cNvSpPr>
              <a:spLocks noChangeShapeType="1"/>
            </p:cNvSpPr>
            <p:nvPr/>
          </p:nvSpPr>
          <p:spPr bwMode="auto">
            <a:xfrm>
              <a:off x="1728" y="26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177" name="Object 100"/>
            <p:cNvGraphicFramePr>
              <a:graphicFrameLocks noChangeAspect="1"/>
            </p:cNvGraphicFramePr>
            <p:nvPr/>
          </p:nvGraphicFramePr>
          <p:xfrm>
            <a:off x="960" y="2592"/>
            <a:ext cx="2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3" name="方程式" r:id="rId71" imgW="177646" imgH="241091" progId="Equation.3">
                    <p:embed/>
                  </p:oleObj>
                </mc:Choice>
                <mc:Fallback>
                  <p:oleObj name="方程式" r:id="rId71" imgW="177646" imgH="241091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592"/>
                          <a:ext cx="2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01"/>
            <p:cNvGraphicFramePr>
              <a:graphicFrameLocks noChangeAspect="1"/>
            </p:cNvGraphicFramePr>
            <p:nvPr/>
          </p:nvGraphicFramePr>
          <p:xfrm>
            <a:off x="1344" y="2592"/>
            <a:ext cx="2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4" name="方程式" r:id="rId73" imgW="177646" imgH="241091" progId="Equation.3">
                    <p:embed/>
                  </p:oleObj>
                </mc:Choice>
                <mc:Fallback>
                  <p:oleObj name="方程式" r:id="rId73" imgW="177646" imgH="241091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592"/>
                          <a:ext cx="2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Text Box 102"/>
            <p:cNvSpPr txBox="1">
              <a:spLocks noChangeArrowheads="1"/>
            </p:cNvSpPr>
            <p:nvPr/>
          </p:nvSpPr>
          <p:spPr bwMode="auto">
            <a:xfrm>
              <a:off x="950" y="30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180" name="Text Box 103"/>
            <p:cNvSpPr txBox="1">
              <a:spLocks noChangeArrowheads="1"/>
            </p:cNvSpPr>
            <p:nvPr/>
          </p:nvSpPr>
          <p:spPr bwMode="auto">
            <a:xfrm>
              <a:off x="1344" y="3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181" name="Text Box 104"/>
            <p:cNvSpPr txBox="1">
              <a:spLocks noChangeArrowheads="1"/>
            </p:cNvSpPr>
            <p:nvPr/>
          </p:nvSpPr>
          <p:spPr bwMode="auto">
            <a:xfrm>
              <a:off x="950" y="330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182" name="Text Box 105"/>
            <p:cNvSpPr txBox="1">
              <a:spLocks noChangeArrowheads="1"/>
            </p:cNvSpPr>
            <p:nvPr/>
          </p:nvSpPr>
          <p:spPr bwMode="auto">
            <a:xfrm>
              <a:off x="1344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7183" name="Text Box 106"/>
            <p:cNvSpPr txBox="1">
              <a:spLocks noChangeArrowheads="1"/>
            </p:cNvSpPr>
            <p:nvPr/>
          </p:nvSpPr>
          <p:spPr bwMode="auto">
            <a:xfrm>
              <a:off x="950" y="354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7184" name="Text Box 107"/>
            <p:cNvSpPr txBox="1">
              <a:spLocks noChangeArrowheads="1"/>
            </p:cNvSpPr>
            <p:nvPr/>
          </p:nvSpPr>
          <p:spPr bwMode="auto">
            <a:xfrm>
              <a:off x="1344" y="355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185" name="Text Box 108"/>
            <p:cNvSpPr txBox="1">
              <a:spLocks noChangeArrowheads="1"/>
            </p:cNvSpPr>
            <p:nvPr/>
          </p:nvSpPr>
          <p:spPr bwMode="auto">
            <a:xfrm>
              <a:off x="950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7186" name="Text Box 109"/>
            <p:cNvSpPr txBox="1">
              <a:spLocks noChangeArrowheads="1"/>
            </p:cNvSpPr>
            <p:nvPr/>
          </p:nvSpPr>
          <p:spPr bwMode="auto">
            <a:xfrm>
              <a:off x="1344" y="38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graphicFrame>
          <p:nvGraphicFramePr>
            <p:cNvPr id="7187" name="Object 110"/>
            <p:cNvGraphicFramePr>
              <a:graphicFrameLocks noChangeAspect="1"/>
            </p:cNvGraphicFramePr>
            <p:nvPr/>
          </p:nvGraphicFramePr>
          <p:xfrm>
            <a:off x="1812" y="2640"/>
            <a:ext cx="3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5" name="方程式" r:id="rId75" imgW="279279" imgH="241195" progId="Equation.3">
                    <p:embed/>
                  </p:oleObj>
                </mc:Choice>
                <mc:Fallback>
                  <p:oleObj name="方程式" r:id="rId75" imgW="279279" imgH="241195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" y="2640"/>
                          <a:ext cx="33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8" name="Line 111"/>
            <p:cNvSpPr>
              <a:spLocks noChangeShapeType="1"/>
            </p:cNvSpPr>
            <p:nvPr/>
          </p:nvSpPr>
          <p:spPr bwMode="auto">
            <a:xfrm>
              <a:off x="2208" y="26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189" name="Object 112"/>
            <p:cNvGraphicFramePr>
              <a:graphicFrameLocks noChangeAspect="1"/>
            </p:cNvGraphicFramePr>
            <p:nvPr/>
          </p:nvGraphicFramePr>
          <p:xfrm>
            <a:off x="2297" y="2640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6" name="方程式" r:id="rId77" imgW="190417" imgH="241195" progId="Equation.3">
                    <p:embed/>
                  </p:oleObj>
                </mc:Choice>
                <mc:Fallback>
                  <p:oleObj name="方程式" r:id="rId77" imgW="190417" imgH="241195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" y="2640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113"/>
            <p:cNvGraphicFramePr>
              <a:graphicFrameLocks noChangeAspect="1"/>
            </p:cNvGraphicFramePr>
            <p:nvPr/>
          </p:nvGraphicFramePr>
          <p:xfrm>
            <a:off x="2681" y="2640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7" name="方程式" r:id="rId79" imgW="190417" imgH="241195" progId="Equation.3">
                    <p:embed/>
                  </p:oleObj>
                </mc:Choice>
                <mc:Fallback>
                  <p:oleObj name="方程式" r:id="rId79" imgW="190417" imgH="241195" progId="Equation.3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2640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1" name="Text Box 114"/>
            <p:cNvSpPr txBox="1">
              <a:spLocks noChangeArrowheads="1"/>
            </p:cNvSpPr>
            <p:nvPr/>
          </p:nvSpPr>
          <p:spPr bwMode="auto">
            <a:xfrm>
              <a:off x="1814" y="30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graphicFrame>
          <p:nvGraphicFramePr>
            <p:cNvPr id="7192" name="Object 115"/>
            <p:cNvGraphicFramePr>
              <a:graphicFrameLocks noChangeAspect="1"/>
            </p:cNvGraphicFramePr>
            <p:nvPr/>
          </p:nvGraphicFramePr>
          <p:xfrm>
            <a:off x="1824" y="3312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8" name="方程式" r:id="rId81" imgW="190417" imgH="241195" progId="Equation.3">
                    <p:embed/>
                  </p:oleObj>
                </mc:Choice>
                <mc:Fallback>
                  <p:oleObj name="方程式" r:id="rId81" imgW="190417" imgH="241195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312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116"/>
            <p:cNvGraphicFramePr>
              <a:graphicFrameLocks noChangeAspect="1"/>
            </p:cNvGraphicFramePr>
            <p:nvPr/>
          </p:nvGraphicFramePr>
          <p:xfrm>
            <a:off x="1824" y="3552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9" name="方程式" r:id="rId83" imgW="190417" imgH="241195" progId="Equation.3">
                    <p:embed/>
                  </p:oleObj>
                </mc:Choice>
                <mc:Fallback>
                  <p:oleObj name="方程式" r:id="rId83" imgW="190417" imgH="241195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552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4" name="Text Box 117"/>
            <p:cNvSpPr txBox="1">
              <a:spLocks noChangeArrowheads="1"/>
            </p:cNvSpPr>
            <p:nvPr/>
          </p:nvSpPr>
          <p:spPr bwMode="auto">
            <a:xfrm>
              <a:off x="1824" y="38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7195" name="Text Box 118"/>
            <p:cNvSpPr txBox="1">
              <a:spLocks noChangeArrowheads="1"/>
            </p:cNvSpPr>
            <p:nvPr/>
          </p:nvSpPr>
          <p:spPr bwMode="auto">
            <a:xfrm>
              <a:off x="2304" y="3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196" name="Text Box 119"/>
            <p:cNvSpPr txBox="1">
              <a:spLocks noChangeArrowheads="1"/>
            </p:cNvSpPr>
            <p:nvPr/>
          </p:nvSpPr>
          <p:spPr bwMode="auto">
            <a:xfrm>
              <a:off x="2698" y="303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197" name="Text Box 120"/>
            <p:cNvSpPr txBox="1">
              <a:spLocks noChangeArrowheads="1"/>
            </p:cNvSpPr>
            <p:nvPr/>
          </p:nvSpPr>
          <p:spPr bwMode="auto">
            <a:xfrm>
              <a:off x="2294" y="330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198" name="Text Box 121"/>
            <p:cNvSpPr txBox="1">
              <a:spLocks noChangeArrowheads="1"/>
            </p:cNvSpPr>
            <p:nvPr/>
          </p:nvSpPr>
          <p:spPr bwMode="auto">
            <a:xfrm>
              <a:off x="2688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7199" name="Text Box 122"/>
            <p:cNvSpPr txBox="1">
              <a:spLocks noChangeArrowheads="1"/>
            </p:cNvSpPr>
            <p:nvPr/>
          </p:nvSpPr>
          <p:spPr bwMode="auto">
            <a:xfrm>
              <a:off x="2294" y="359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7200" name="Text Box 123"/>
            <p:cNvSpPr txBox="1">
              <a:spLocks noChangeArrowheads="1"/>
            </p:cNvSpPr>
            <p:nvPr/>
          </p:nvSpPr>
          <p:spPr bwMode="auto">
            <a:xfrm>
              <a:off x="2688" y="36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7201" name="Text Box 124"/>
            <p:cNvSpPr txBox="1">
              <a:spLocks noChangeArrowheads="1"/>
            </p:cNvSpPr>
            <p:nvPr/>
          </p:nvSpPr>
          <p:spPr bwMode="auto">
            <a:xfrm>
              <a:off x="2294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7202" name="Text Box 125"/>
            <p:cNvSpPr txBox="1">
              <a:spLocks noChangeArrowheads="1"/>
            </p:cNvSpPr>
            <p:nvPr/>
          </p:nvSpPr>
          <p:spPr bwMode="auto">
            <a:xfrm>
              <a:off x="2688" y="38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8199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8200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8201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2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8203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3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8205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4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6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8283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8284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85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5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86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87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6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88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89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7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07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8276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8277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78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8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79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80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9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81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82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0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08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8269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8270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71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1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72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73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2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74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75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3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09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8262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8263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64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4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5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66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5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7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68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6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10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8211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lookahead carry generator</a:t>
              </a:r>
            </a:p>
          </p:txBody>
        </p:sp>
        <p:grpSp>
          <p:nvGrpSpPr>
            <p:cNvPr id="8212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8253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8254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55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7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56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57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8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58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9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59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0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0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61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13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8244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8245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46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1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47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48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2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9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3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50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4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51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52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14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8235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8236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37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5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38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39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6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0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7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1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8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42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43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15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8226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8227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28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9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9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30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0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1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1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2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2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33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34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16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8217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8218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19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3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0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21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4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2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5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3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6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4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5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8197" name="AutoShape 96"/>
          <p:cNvSpPr>
            <a:spLocks noChangeArrowheads="1"/>
          </p:cNvSpPr>
          <p:nvPr/>
        </p:nvSpPr>
        <p:spPr bwMode="auto">
          <a:xfrm>
            <a:off x="838200" y="2057400"/>
            <a:ext cx="4876800" cy="1600200"/>
          </a:xfrm>
          <a:prstGeom prst="wedgeRoundRectCallout">
            <a:avLst>
              <a:gd name="adj1" fmla="val 40495"/>
              <a:gd name="adj2" fmla="val 10138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to implement Boolean equations</a:t>
            </a:r>
          </a:p>
        </p:txBody>
      </p:sp>
      <p:graphicFrame>
        <p:nvGraphicFramePr>
          <p:cNvPr id="8198" name="Object 97"/>
          <p:cNvGraphicFramePr>
            <a:graphicFrameLocks noChangeAspect="1"/>
          </p:cNvGraphicFramePr>
          <p:nvPr/>
        </p:nvGraphicFramePr>
        <p:xfrm>
          <a:off x="990600" y="2819400"/>
          <a:ext cx="441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name="方程式" r:id="rId71" imgW="2946400" imgH="228600" progId="Equation.3">
                  <p:embed/>
                </p:oleObj>
              </mc:Choice>
              <mc:Fallback>
                <p:oleObj name="方程式" r:id="rId71" imgW="2946400" imgH="2286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4419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9224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225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4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227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5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9229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6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30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9307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9308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309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87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10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311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88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12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313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89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1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9300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9301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302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0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03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304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1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05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306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2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2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9293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9294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95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3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96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97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4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98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99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5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3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9286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9287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88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6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89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90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7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91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92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8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34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9235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lookahead carry generator</a:t>
              </a:r>
            </a:p>
          </p:txBody>
        </p:sp>
        <p:grpSp>
          <p:nvGrpSpPr>
            <p:cNvPr id="9236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9277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9278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79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9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80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81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0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82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1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83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2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84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85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37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9268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9269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70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3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71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72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4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73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5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74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6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75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76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38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9259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9260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61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7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2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63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8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4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9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5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0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6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7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39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9250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9251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52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1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3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54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2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5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3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6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4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7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8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40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9241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9242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43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5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4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9245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6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6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7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7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8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8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9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9221" name="AutoShape 96"/>
          <p:cNvSpPr>
            <a:spLocks noChangeArrowheads="1"/>
          </p:cNvSpPr>
          <p:nvPr/>
        </p:nvSpPr>
        <p:spPr bwMode="auto">
          <a:xfrm>
            <a:off x="457200" y="5486400"/>
            <a:ext cx="81534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2" name="Text Box 97"/>
          <p:cNvSpPr txBox="1">
            <a:spLocks noChangeArrowheads="1"/>
          </p:cNvSpPr>
          <p:nvPr/>
        </p:nvSpPr>
        <p:spPr bwMode="auto">
          <a:xfrm>
            <a:off x="1676400" y="6248400"/>
            <a:ext cx="5330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full adders to get the sum without O(n) carry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4-bit look-ahead carry generation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371600" y="2133600"/>
            <a:ext cx="3429000" cy="6096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6.1	      Four-bit carry network with full lookahead.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3987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81000" y="3962400"/>
            <a:ext cx="44958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Full carry lookahead is quite practical for a 4-bit adder</a:t>
            </a:r>
          </a:p>
          <a:p>
            <a:pPr eaLnBrk="1" hangingPunct="1"/>
            <a:endParaRPr kumimoji="0" lang="en-US" altLang="zh-TW" sz="1000" i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4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                               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Q: How to design a general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-bit adder?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brute-force Boolean equation expansion?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the large fan-in problem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Schemes for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-bit lookahead carry generation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Sec 6.2: hierarchical construction of lookahead carry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Sec 6.3: parallel prefix computation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286000" y="3276600"/>
          <a:ext cx="6248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方程式" r:id="rId3" imgW="2946400" imgH="228600" progId="Equation.3">
                  <p:embed/>
                </p:oleObj>
              </mc:Choice>
              <mc:Fallback>
                <p:oleObj name="方程式" r:id="rId3" imgW="2946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6248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22</TotalTime>
  <Words>1433</Words>
  <Application>Microsoft Office PowerPoint</Application>
  <PresentationFormat>如螢幕大小 (4:3)</PresentationFormat>
  <Paragraphs>430</Paragraphs>
  <Slides>40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新細明體</vt:lpstr>
      <vt:lpstr>標楷體</vt:lpstr>
      <vt:lpstr>Arial</vt:lpstr>
      <vt:lpstr>Symbol</vt:lpstr>
      <vt:lpstr>Times New Roman</vt:lpstr>
      <vt:lpstr>Wingdings</vt:lpstr>
      <vt:lpstr>Blends</vt:lpstr>
      <vt:lpstr>方程式</vt:lpstr>
      <vt:lpstr>MSDraw.Drawing.8.2</vt:lpstr>
      <vt:lpstr>Carry Lookahead as Parallel Prefix Sum</vt:lpstr>
      <vt:lpstr>Recap: carry lookahead adder</vt:lpstr>
      <vt:lpstr>The core problem</vt:lpstr>
      <vt:lpstr>Framework of CLA</vt:lpstr>
      <vt:lpstr>Framework of CLA</vt:lpstr>
      <vt:lpstr>Framework of CLA</vt:lpstr>
      <vt:lpstr>Framework of CLA</vt:lpstr>
      <vt:lpstr>4-bit look-ahead carry generation</vt:lpstr>
      <vt:lpstr>Question</vt:lpstr>
      <vt:lpstr>General n-bit carry lookahead</vt:lpstr>
      <vt:lpstr>Today’s Goal</vt:lpstr>
      <vt:lpstr>Rewrite carry-lookahead as prefix sum</vt:lpstr>
      <vt:lpstr>Notation on signals</vt:lpstr>
      <vt:lpstr>Question</vt:lpstr>
      <vt:lpstr>The recurrence relation</vt:lpstr>
      <vt:lpstr>The operator</vt:lpstr>
      <vt:lpstr>Compute generate and propagate signal as prefix sum</vt:lpstr>
      <vt:lpstr>Example Prefix-Based Carry Network</vt:lpstr>
      <vt:lpstr>Criteria that you can do it as prefix sum</vt:lpstr>
      <vt:lpstr>How to do this efficiently?</vt:lpstr>
      <vt:lpstr>Brent-Kung Graph</vt:lpstr>
      <vt:lpstr>Strategy to construct parallel prefix</vt:lpstr>
      <vt:lpstr>How to construct?</vt:lpstr>
      <vt:lpstr>How to construct?</vt:lpstr>
      <vt:lpstr>How to construct?</vt:lpstr>
      <vt:lpstr>Rule of the Thumb</vt:lpstr>
      <vt:lpstr>Rule of the Thumb</vt:lpstr>
      <vt:lpstr>Brent-Kung Graph for 16 numbers</vt:lpstr>
      <vt:lpstr>Brent-Kung Graph for 16 numbers</vt:lpstr>
      <vt:lpstr>Brent-Kung Graph for 16 numbers</vt:lpstr>
      <vt:lpstr>Kogge-Stone Graph</vt:lpstr>
      <vt:lpstr>Strategy to build parallel prefix</vt:lpstr>
      <vt:lpstr>How to build?</vt:lpstr>
      <vt:lpstr>Strategy to build parallel prefix</vt:lpstr>
      <vt:lpstr>Strategy to build parallel prefix</vt:lpstr>
      <vt:lpstr>Strategy to build parallel prefix</vt:lpstr>
      <vt:lpstr>Strategy to build parallel prefix</vt:lpstr>
      <vt:lpstr>Strategy to build parallel prefix</vt:lpstr>
      <vt:lpstr>More on parallel prefix sum</vt:lpstr>
      <vt:lpstr>Wakeup!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11</cp:revision>
  <cp:lastPrinted>1601-01-01T00:00:00Z</cp:lastPrinted>
  <dcterms:created xsi:type="dcterms:W3CDTF">1601-01-01T00:00:00Z</dcterms:created>
  <dcterms:modified xsi:type="dcterms:W3CDTF">2018-04-26T13:16:02Z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